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2" r:id="rId4"/>
    <p:sldId id="273" r:id="rId5"/>
    <p:sldId id="274" r:id="rId6"/>
    <p:sldId id="262" r:id="rId7"/>
    <p:sldId id="269" r:id="rId8"/>
    <p:sldId id="263" r:id="rId9"/>
    <p:sldId id="264" r:id="rId10"/>
    <p:sldId id="265" r:id="rId11"/>
    <p:sldId id="270" r:id="rId12"/>
    <p:sldId id="266" r:id="rId13"/>
    <p:sldId id="277" r:id="rId14"/>
    <p:sldId id="279" r:id="rId15"/>
    <p:sldId id="280" r:id="rId16"/>
    <p:sldId id="281" r:id="rId17"/>
    <p:sldId id="275" r:id="rId18"/>
    <p:sldId id="276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481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72F46-1E0E-47BA-A9DE-345E83EB35C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953BA-F7D7-4140-82B1-14571A3E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http://www.wildml.com/2015/09/recurrent-neural-networks-tutorial-part-1-introduction-to-rnns/</a:t>
            </a:r>
          </a:p>
          <a:p>
            <a:r>
              <a:rPr lang="en-US" dirty="0"/>
              <a:t>http://colah.github.io/posts/2015-08-Understanding-LSTMs/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y(t) = W*h(t)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Try to resolve the gradient vanish problem by gating mechanism</a:t>
            </a:r>
          </a:p>
          <a:p>
            <a:pPr marL="228600" indent="-228600">
              <a:buAutoNum type="arabicPeriod"/>
            </a:pPr>
            <a:r>
              <a:rPr lang="en-US" dirty="0"/>
              <a:t>Pink circles are Pointwise operations, arrows are Vector transfer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Sigmoid layer outputs from 0~1, </a:t>
            </a:r>
            <a:r>
              <a:rPr lang="en-US" dirty="0">
                <a:sym typeface="Wingdings" panose="05000000000000000000" pitchFamily="2" charset="2"/>
              </a:rPr>
              <a:t> how much of each component should be let through</a:t>
            </a:r>
          </a:p>
          <a:p>
            <a:pPr marL="228600" indent="-2286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0: Let nothing through, 1: Let everything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Actually, the real input gate should be only the sigmoid layer.</a:t>
            </a:r>
          </a:p>
          <a:p>
            <a:r>
              <a:rPr lang="en-US" dirty="0"/>
              <a:t>? </a:t>
            </a:r>
            <a:r>
              <a:rPr lang="zh-CN" altLang="en-US" dirty="0"/>
              <a:t>当前状态？</a:t>
            </a:r>
            <a:endParaRPr lang="en-US" altLang="zh-CN" dirty="0"/>
          </a:p>
          <a:p>
            <a:r>
              <a:rPr lang="zh-CN" altLang="en-US" dirty="0"/>
              <a:t>？</a:t>
            </a:r>
            <a:r>
              <a:rPr lang="en-US" altLang="zh-CN" dirty="0"/>
              <a:t>tanh?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4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 </a:t>
            </a:r>
            <a:r>
              <a:rPr lang="zh-CN" altLang="en-US" dirty="0"/>
              <a:t>这里的</a:t>
            </a:r>
            <a:r>
              <a:rPr lang="en-US" altLang="zh-CN" dirty="0"/>
              <a:t>tanh</a:t>
            </a:r>
            <a:r>
              <a:rPr lang="zh-CN" altLang="en-US" dirty="0"/>
              <a:t>作用？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2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L, 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Peephole: Let the gate layers look at the cell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53BA-F7D7-4140-82B1-14571A3E2D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D361-7598-44A1-BB9C-5B8AADB3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7D208-B5AB-41D1-991B-4BC22D3AE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2270-9F45-46BD-893C-5EF91A02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8A5D-A6F8-46C0-BAC4-592AEAA1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D730-48A5-4068-942D-987F9344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EDFF-28D6-4520-BE92-88406C1C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45BA6-AEA9-4E2B-864F-B837BDFE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0AE6-0C09-4EF2-8D44-33F6EA33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EBF4-041B-407B-B0E0-74294895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4B13-9D82-4C34-BEBC-0A641E2E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E54B5-977D-4C32-AA82-B013D48C4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D9887-EBD6-4105-9776-E432620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FF5E-AFE8-44F9-ADD1-380CB61F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E29A-73A0-481B-A86A-3DCDA673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1DE3-1BD1-4B1B-AC35-4BC5D900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5FAC-B70C-4006-8237-941E2A33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8FB3-3F29-4B62-A190-8BCA14A4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B8F6-AE67-4984-88BD-1016C7D7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7F1A-CE78-44C3-86A5-3C7EE4C4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C34B-1B1C-4188-B5B4-4F1F1B9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295B-B3BE-40AC-BB9E-296C1C47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7ED8-40B8-4E7B-8CC7-F8F99348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F7EE-56F1-4704-84A9-47C60FFA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0017-CE47-4FBC-9160-563D3CDB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E1A9-2483-49E6-A741-6AB76AB9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DCEF-2056-4A47-A25A-8B106FF1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2050-5486-4801-B56F-36BED188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2F086-B717-43EE-BCF4-FD6FA4C3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7A71-B8B0-4BF7-BC1C-D65B3DBF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6967-E816-4099-BEA5-554979C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3970C-D6A1-40FC-8D98-8B582264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1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F429-EEE4-4A18-BEE1-EE3165ED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7395-15A1-4CE2-962B-3F638694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F0DB4-AA95-4EEA-9B96-1C9CA719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5A86B-37BA-4288-8DB4-74C1F47B8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1A563-9EC2-4423-880A-01B43E42E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F1775-8F07-4647-B2F7-1FA87D79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A92E5-E7D7-465D-8B7F-DB1AC551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7C421-0580-4383-BCFB-6B5B3487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5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B73-6142-4E77-8F3D-8B7779FA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874B4-1DC9-438E-BD5E-649D6A03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69E9D-E780-427B-A670-DE9301EB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B74A7-5D9A-41AC-ABBF-91003F05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92417-B903-41AE-A210-791C2F57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9E8B3-5A35-41D4-B6F7-AD720656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7152-C13E-4118-A8DC-163897F8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B19E-5F71-4108-A221-70E251C7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CACD-17CE-47CD-8EA6-62BB7F01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1011-25A3-438D-B989-A811D0EB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CAA2B-62F2-48EF-82DC-7C042C39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59B88-D111-44FE-81B1-CE30DFA2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CB53B-2630-499E-8311-0270B4CF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1A5E-D12C-4717-A351-61683460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DF70-C71D-4D5D-93BF-E6A2F3086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D4F60-8019-4E27-91F3-0FBA9F70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E0F1-F77F-448E-A83E-11548917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A1234-B348-4D67-AD78-21B48CD8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323A-2791-41A9-B3BE-3FD7CB5E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001D1-B153-418E-8BBB-7F47E3E6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FEFB-CCA9-4C6D-82A2-FC5AB670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26F5A-3662-4548-8A85-AF4D00CAA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CCE3-C397-449D-9816-CFDC5105B24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059C-61A2-4153-8AE4-779D3B4CB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8DA6A-E5C9-4C70-81C6-9DDA5646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AE89-A312-47AF-9510-0FB8BD42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4CED-B722-44CE-BD90-461F236E3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Network-LSTM</a:t>
            </a:r>
          </a:p>
        </p:txBody>
      </p:sp>
    </p:spTree>
    <p:extLst>
      <p:ext uri="{BB962C8B-B14F-4D97-AF65-F5344CB8AC3E}">
        <p14:creationId xmlns:p14="http://schemas.microsoft.com/office/powerpoint/2010/main" val="208031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FEF-A71C-435B-9FEF-83A4FA69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Gate</a:t>
            </a:r>
          </a:p>
        </p:txBody>
      </p:sp>
      <p:pic>
        <p:nvPicPr>
          <p:cNvPr id="3076" name="Picture 4" descr="http://colah.github.io/posts/2015-08-Understanding-LSTMs/img/LSTM3-focus-i.png">
            <a:extLst>
              <a:ext uri="{FF2B5EF4-FFF2-40B4-BE49-F238E27FC236}">
                <a16:creationId xmlns:a16="http://schemas.microsoft.com/office/drawing/2014/main" id="{6DAD76FA-7A11-4910-91AC-2EFF4D0FD6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55" y="2711987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55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8786-4F39-4FEF-81C6-5E3B4540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</a:t>
            </a:r>
          </a:p>
        </p:txBody>
      </p:sp>
      <p:pic>
        <p:nvPicPr>
          <p:cNvPr id="4098" name="Picture 2" descr="http://colah.github.io/posts/2015-08-Understanding-LSTMs/img/LSTM3-focus-C.png">
            <a:extLst>
              <a:ext uri="{FF2B5EF4-FFF2-40B4-BE49-F238E27FC236}">
                <a16:creationId xmlns:a16="http://schemas.microsoft.com/office/drawing/2014/main" id="{5AE2FCEE-1855-44BA-AEB7-8364620E2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55" y="2711987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6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81E6-0C88-49F7-A7C4-1C878519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Gate</a:t>
            </a:r>
          </a:p>
        </p:txBody>
      </p:sp>
      <p:pic>
        <p:nvPicPr>
          <p:cNvPr id="5122" name="Picture 2" descr="http://colah.github.io/posts/2015-08-Understanding-LSTMs/img/LSTM3-focus-o.png">
            <a:extLst>
              <a:ext uri="{FF2B5EF4-FFF2-40B4-BE49-F238E27FC236}">
                <a16:creationId xmlns:a16="http://schemas.microsoft.com/office/drawing/2014/main" id="{D3310CF9-8030-4679-94AB-15D4A05B4B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55" y="2711987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8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FB87-DED4-4BC1-A90B-22C31995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BP-Workflow</a:t>
            </a:r>
          </a:p>
        </p:txBody>
      </p:sp>
      <p:pic>
        <p:nvPicPr>
          <p:cNvPr id="1027" name="Picture 3" descr="https://images2017.cnblogs.com/blog/1042406/201710/1042406-20171018165313256-1429964853.png">
            <a:extLst>
              <a:ext uri="{FF2B5EF4-FFF2-40B4-BE49-F238E27FC236}">
                <a16:creationId xmlns:a16="http://schemas.microsoft.com/office/drawing/2014/main" id="{A3E21AA6-0EEB-4FF6-9A98-A518E8C96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932" y="1825625"/>
            <a:ext cx="345413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91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EBEC-0035-471C-A0F0-EC3DB7C3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–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1CA37-DBAF-476F-B292-EB4922982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68" y="2234140"/>
            <a:ext cx="8818064" cy="2389719"/>
          </a:xfrm>
        </p:spPr>
      </p:pic>
    </p:spTree>
    <p:extLst>
      <p:ext uri="{BB962C8B-B14F-4D97-AF65-F5344CB8AC3E}">
        <p14:creationId xmlns:p14="http://schemas.microsoft.com/office/powerpoint/2010/main" val="166344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8B20-30AA-4840-ACC9-4D90E590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–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E2B29-66C3-424D-8037-9D7DDA906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2" y="2866580"/>
            <a:ext cx="11603608" cy="1124840"/>
          </a:xfrm>
        </p:spPr>
      </p:pic>
    </p:spTree>
    <p:extLst>
      <p:ext uri="{BB962C8B-B14F-4D97-AF65-F5344CB8AC3E}">
        <p14:creationId xmlns:p14="http://schemas.microsoft.com/office/powerpoint/2010/main" val="24321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1EDA-7969-4D1F-A556-BC5539DE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 –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F59D2-F6F0-43A2-91A4-02149CB53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4" y="2766218"/>
            <a:ext cx="11464951" cy="1325563"/>
          </a:xfrm>
        </p:spPr>
      </p:pic>
    </p:spTree>
    <p:extLst>
      <p:ext uri="{BB962C8B-B14F-4D97-AF65-F5344CB8AC3E}">
        <p14:creationId xmlns:p14="http://schemas.microsoft.com/office/powerpoint/2010/main" val="188324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AD28-47BC-4EFF-AFC8-E2E8B1FD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on Long Short Term Memory</a:t>
            </a:r>
            <a:br>
              <a:rPr lang="en-US" dirty="0"/>
            </a:br>
            <a:r>
              <a:rPr lang="en-US" dirty="0"/>
              <a:t>--Peephole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B5906-F09E-40B3-9E92-A21D570C5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161033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2FB3-5276-430C-85EB-3EB7108F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on Long Short Term Memory</a:t>
            </a:r>
            <a:br>
              <a:rPr lang="en-US"/>
            </a:br>
            <a:r>
              <a:rPr lang="en-US"/>
              <a:t>--Tied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5194A-470F-4E9B-B368-E48DAB7C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2711987"/>
            <a:ext cx="8348489" cy="2578613"/>
          </a:xfrm>
        </p:spPr>
      </p:pic>
    </p:spTree>
    <p:extLst>
      <p:ext uri="{BB962C8B-B14F-4D97-AF65-F5344CB8AC3E}">
        <p14:creationId xmlns:p14="http://schemas.microsoft.com/office/powerpoint/2010/main" val="377334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F1BC-A969-44D7-BB81-F9101754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– Stock Price Prediction with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A362-FDA6-470A-B18E-4FB5A238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https://lilianweng.github.io/lil-log/2017/07/08/predict-stock-prices-using-RNN-part-1.html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912-25FA-45B0-BF46-C0348129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731589-156C-4D2D-A492-23E3B8115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975644"/>
            <a:ext cx="10096500" cy="4051300"/>
          </a:xfrm>
        </p:spPr>
      </p:pic>
    </p:spTree>
    <p:extLst>
      <p:ext uri="{BB962C8B-B14F-4D97-AF65-F5344CB8AC3E}">
        <p14:creationId xmlns:p14="http://schemas.microsoft.com/office/powerpoint/2010/main" val="293533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6713-209F-40DD-943C-FFFB5B1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RNN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125F0-6A21-4875-BB8A-943A43546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8" y="2083336"/>
            <a:ext cx="10250444" cy="3835916"/>
          </a:xfrm>
        </p:spPr>
      </p:pic>
    </p:spTree>
    <p:extLst>
      <p:ext uri="{BB962C8B-B14F-4D97-AF65-F5344CB8AC3E}">
        <p14:creationId xmlns:p14="http://schemas.microsoft.com/office/powerpoint/2010/main" val="105451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DBFA-AC6B-4A59-9E68-0456D46C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Dependency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7DD50-265D-457A-B1DD-2BCC939CD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11" y="1969964"/>
            <a:ext cx="8071777" cy="37204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ABE629-EEA5-4FD7-B6CC-C0AFDD5B9B8B}"/>
              </a:ext>
            </a:extLst>
          </p:cNvPr>
          <p:cNvSpPr/>
          <p:nvPr/>
        </p:nvSpPr>
        <p:spPr>
          <a:xfrm>
            <a:off x="3303447" y="5969655"/>
            <a:ext cx="4094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“The clouds are in the </a:t>
            </a:r>
            <a:r>
              <a:rPr lang="en-US" sz="2800" u="sng" dirty="0">
                <a:solidFill>
                  <a:srgbClr val="FF0000"/>
                </a:solidFill>
              </a:rPr>
              <a:t>sky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7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9DD-AB36-484E-8830-86C387C9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Dependency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C1FC6-CF77-4408-B028-413EEB93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67" y="2028305"/>
            <a:ext cx="8871065" cy="33160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551160-16D5-4540-B5BB-7C3848C12612}"/>
              </a:ext>
            </a:extLst>
          </p:cNvPr>
          <p:cNvSpPr/>
          <p:nvPr/>
        </p:nvSpPr>
        <p:spPr>
          <a:xfrm>
            <a:off x="2756847" y="5969655"/>
            <a:ext cx="667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“I grew up in </a:t>
            </a:r>
            <a:r>
              <a:rPr lang="en-US" sz="2800" dirty="0">
                <a:solidFill>
                  <a:srgbClr val="00B050"/>
                </a:solidFill>
              </a:rPr>
              <a:t>France</a:t>
            </a:r>
            <a:r>
              <a:rPr lang="en-US" sz="2800" dirty="0"/>
              <a:t>… I speak fluent </a:t>
            </a:r>
            <a:r>
              <a:rPr lang="en-US" sz="2800" u="sng" dirty="0">
                <a:solidFill>
                  <a:srgbClr val="FF0000"/>
                </a:solidFill>
              </a:rPr>
              <a:t>French</a:t>
            </a:r>
            <a:r>
              <a:rPr lang="en-US" sz="28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0632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1408-D6A7-472E-A58C-C4AC0AD1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37FD-FDF9-43C0-A683-6FDCEA54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Exploding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Truncated BPTT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Clip gradients at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RMSprop</a:t>
            </a:r>
            <a:r>
              <a:rPr lang="en-US" dirty="0"/>
              <a:t> to adjust learning rate</a:t>
            </a:r>
          </a:p>
          <a:p>
            <a:r>
              <a:rPr lang="en-US" dirty="0"/>
              <a:t>Vanishing Gradients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Harder to detect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 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ReLU</a:t>
            </a:r>
            <a:r>
              <a:rPr lang="en-US" dirty="0"/>
              <a:t> activation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RMSprop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LSTM, GRUs</a:t>
            </a:r>
          </a:p>
        </p:txBody>
      </p:sp>
    </p:spTree>
    <p:extLst>
      <p:ext uri="{BB962C8B-B14F-4D97-AF65-F5344CB8AC3E}">
        <p14:creationId xmlns:p14="http://schemas.microsoft.com/office/powerpoint/2010/main" val="115759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70B5-9210-4D6A-9EFD-65319525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Unit</a:t>
            </a:r>
          </a:p>
        </p:txBody>
      </p:sp>
      <p:pic>
        <p:nvPicPr>
          <p:cNvPr id="1026" name="Picture 2" descr="A LSTM neural network.">
            <a:extLst>
              <a:ext uri="{FF2B5EF4-FFF2-40B4-BE49-F238E27FC236}">
                <a16:creationId xmlns:a16="http://schemas.microsoft.com/office/drawing/2014/main" id="{D22D2CB1-9A7F-44FE-AFC5-A42A474ADD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52" y="2083336"/>
            <a:ext cx="10209296" cy="38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77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B6A3-09C2-46B3-9739-0B5F3C8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1EBF-67DB-465B-9744-4423110D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b="1" dirty="0"/>
              <a:t>Forget</a:t>
            </a:r>
            <a:r>
              <a:rPr lang="en-US" dirty="0"/>
              <a:t>” – Flush the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“Input” – Add to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“Output” – Get from memory</a:t>
            </a:r>
          </a:p>
        </p:txBody>
      </p:sp>
    </p:spTree>
    <p:extLst>
      <p:ext uri="{BB962C8B-B14F-4D97-AF65-F5344CB8AC3E}">
        <p14:creationId xmlns:p14="http://schemas.microsoft.com/office/powerpoint/2010/main" val="174191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E79D-3713-41C5-920C-6618E58A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Gate</a:t>
            </a:r>
          </a:p>
        </p:txBody>
      </p:sp>
      <p:pic>
        <p:nvPicPr>
          <p:cNvPr id="2050" name="Picture 2" descr="http://colah.github.io/posts/2015-08-Understanding-LSTMs/img/LSTM3-focus-f.png">
            <a:extLst>
              <a:ext uri="{FF2B5EF4-FFF2-40B4-BE49-F238E27FC236}">
                <a16:creationId xmlns:a16="http://schemas.microsoft.com/office/drawing/2014/main" id="{8235ABD7-F98C-4607-B595-AE1763C34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55" y="2711987"/>
            <a:ext cx="8348489" cy="257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58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285</Words>
  <Application>Microsoft Office PowerPoint</Application>
  <PresentationFormat>Widescreen</PresentationFormat>
  <Paragraphs>58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Wingdings</vt:lpstr>
      <vt:lpstr>Office Theme</vt:lpstr>
      <vt:lpstr>Recurrent Neural Network-LSTM</vt:lpstr>
      <vt:lpstr>Unrolling</vt:lpstr>
      <vt:lpstr>Vanilla RNN Unit</vt:lpstr>
      <vt:lpstr>Short Term Dependency</vt:lpstr>
      <vt:lpstr>Long Term Dependency</vt:lpstr>
      <vt:lpstr>Vanishing/Exploding Gradients</vt:lpstr>
      <vt:lpstr>LSTM Unit</vt:lpstr>
      <vt:lpstr>LSTM</vt:lpstr>
      <vt:lpstr>Forget Gate</vt:lpstr>
      <vt:lpstr>Input Gate</vt:lpstr>
      <vt:lpstr>Update State</vt:lpstr>
      <vt:lpstr>Output Gate</vt:lpstr>
      <vt:lpstr>BP-Workflow</vt:lpstr>
      <vt:lpstr>BP – Cont.</vt:lpstr>
      <vt:lpstr>BP – Cont.</vt:lpstr>
      <vt:lpstr>BP – Cont.</vt:lpstr>
      <vt:lpstr>Variants on Long Short Term Memory --Peephole Connections</vt:lpstr>
      <vt:lpstr>Variants on Long Short Term Memory --Tied</vt:lpstr>
      <vt:lpstr>References – Stock Price Prediction with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Hu Zhenqing</dc:creator>
  <cp:lastModifiedBy>Hu Zhenqing</cp:lastModifiedBy>
  <cp:revision>162</cp:revision>
  <dcterms:created xsi:type="dcterms:W3CDTF">2018-05-21T22:08:23Z</dcterms:created>
  <dcterms:modified xsi:type="dcterms:W3CDTF">2018-07-08T13:10:14Z</dcterms:modified>
</cp:coreProperties>
</file>