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6"/>
    <p:restoredTop sz="94662"/>
  </p:normalViewPr>
  <p:slideViewPr>
    <p:cSldViewPr snapToGrid="0" snapToObjects="1">
      <p:cViewPr>
        <p:scale>
          <a:sx n="90" d="100"/>
          <a:sy n="90" d="100"/>
        </p:scale>
        <p:origin x="292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0771-9E81-C14D-9DD7-CB295F01EF2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CA34-903B-C84D-8786-DA89F8A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ex_algorithm" TargetMode="External"/><Relationship Id="rId4" Type="http://schemas.openxmlformats.org/officeDocument/2006/relationships/hyperlink" Target="https://en.wikipedia.org/wiki/John_von_Neumann" TargetMode="External"/><Relationship Id="rId5" Type="http://schemas.openxmlformats.org/officeDocument/2006/relationships/hyperlink" Target="https://en.wikipedia.org/wiki/Linear_programming#Duality" TargetMode="External"/><Relationship Id="rId6" Type="http://schemas.openxmlformats.org/officeDocument/2006/relationships/hyperlink" Target="https://en.wikipedia.org/wiki/Game_theory" TargetMode="External"/><Relationship Id="rId7" Type="http://schemas.openxmlformats.org/officeDocument/2006/relationships/hyperlink" Target="https://en.wikipedia.org/wiki/Linear_programming#cite_note-4" TargetMode="Externa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George_Dantzi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Jiayin Xie</a:t>
            </a:r>
          </a:p>
          <a:p>
            <a:r>
              <a:rPr lang="en-US" dirty="0" smtClean="0"/>
              <a:t>04/07/2018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simplex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get the solution of linear systems, and number of unknowns is always bigger than the number of equations (#column &gt; #row). Thus there exists basic variables and non-basic 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Elements in the tableau represents the associate coefficient in the equations. Pivot operation represents substitution to eliminate the variable in other equations and object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 smtClean="0"/>
                  <a:t>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=−5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−4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−6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b="0" i="1" smtClean="0">
                          <a:latin typeface="Cambria Math" charset="0"/>
                        </a:rPr>
                        <m:t>20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b="0" i="1" smtClean="0">
                          <a:latin typeface="Cambria Math" charset="0"/>
                        </a:rPr>
                        <m:t>42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b="0" i="1" smtClean="0">
                          <a:latin typeface="Cambria Math" charset="0"/>
                        </a:rPr>
                        <m:t>30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2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5714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Efficiency: In </a:t>
                </a:r>
                <a:r>
                  <a:rPr lang="en-US" dirty="0"/>
                  <a:t>practice, the </a:t>
                </a:r>
                <a:r>
                  <a:rPr lang="en-US" dirty="0" smtClean="0"/>
                  <a:t>simplex method can be </a:t>
                </a:r>
                <a:r>
                  <a:rPr lang="en-US" dirty="0"/>
                  <a:t>very efficient, but in worst case, the complexity can be exponential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Klee and Minty </a:t>
                </a:r>
                <a:r>
                  <a:rPr lang="en-US" dirty="0" smtClean="0"/>
                  <a:t>in 1975).</a:t>
                </a:r>
                <a:endParaRPr lang="en-US" dirty="0"/>
              </a:p>
              <a:p>
                <a:r>
                  <a:rPr lang="en-US" dirty="0" smtClean="0"/>
                  <a:t>Other algorithms:</a:t>
                </a:r>
              </a:p>
              <a:p>
                <a:pPr lvl="1"/>
                <a:r>
                  <a:rPr lang="en-US" dirty="0" smtClean="0"/>
                  <a:t>1) </a:t>
                </a:r>
                <a:r>
                  <a:rPr lang="en-US" dirty="0" err="1"/>
                  <a:t>Criss</a:t>
                </a:r>
                <a:r>
                  <a:rPr lang="en-US" dirty="0"/>
                  <a:t>-cross </a:t>
                </a:r>
                <a:r>
                  <a:rPr lang="en-US" dirty="0" smtClean="0"/>
                  <a:t>algorithm (</a:t>
                </a:r>
                <a:r>
                  <a:rPr lang="en-US" dirty="0"/>
                  <a:t>basis-exchange pivoting algorithm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2)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Interior</a:t>
                </a:r>
                <a:r>
                  <a:rPr lang="mr-IN" dirty="0" smtClean="0">
                    <a:solidFill>
                      <a:srgbClr val="FF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point algorithm </a:t>
                </a:r>
                <a:r>
                  <a:rPr lang="en-US" dirty="0" smtClean="0"/>
                  <a:t>(</a:t>
                </a:r>
                <a:r>
                  <a:rPr lang="en-US" dirty="0"/>
                  <a:t>traversing the interior of the </a:t>
                </a:r>
                <a:r>
                  <a:rPr lang="en-US" dirty="0" smtClean="0"/>
                  <a:t>feasible region). The complexity of the algorithm is polynomial time.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O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571462"/>
              </a:xfrm>
              <a:blipFill rotWithShape="0">
                <a:blip r:embed="rId2"/>
                <a:stretch>
                  <a:fillRect l="-1043" t="-175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</a:t>
            </a:r>
            <a:r>
              <a:rPr lang="mr-IN" dirty="0"/>
              <a:t>–</a:t>
            </a:r>
            <a:r>
              <a:rPr lang="en-US" dirty="0"/>
              <a:t>point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64" y="1457136"/>
            <a:ext cx="5066327" cy="4577471"/>
          </a:xfrm>
        </p:spPr>
      </p:pic>
      <p:sp>
        <p:nvSpPr>
          <p:cNvPr id="5" name="TextBox 4"/>
          <p:cNvSpPr txBox="1"/>
          <p:nvPr/>
        </p:nvSpPr>
        <p:spPr>
          <a:xfrm>
            <a:off x="2797791" y="6034607"/>
            <a:ext cx="56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solution traverses in </a:t>
            </a:r>
            <a:r>
              <a:rPr lang="en-US" dirty="0"/>
              <a:t>the interior of the </a:t>
            </a:r>
            <a:r>
              <a:rPr lang="en-US" dirty="0" smtClean="0"/>
              <a:t>feasible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43" y="-46630"/>
            <a:ext cx="10515600" cy="1325563"/>
          </a:xfrm>
        </p:spPr>
        <p:txBody>
          <a:bodyPr/>
          <a:lstStyle/>
          <a:p>
            <a:r>
              <a:rPr lang="en-US" dirty="0" err="1"/>
              <a:t>Karmarkar's</a:t>
            </a:r>
            <a:r>
              <a:rPr lang="en-US" dirty="0"/>
              <a:t>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79" y="1278933"/>
            <a:ext cx="28448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43" y="1871639"/>
            <a:ext cx="9118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Standard form</a:t>
            </a:r>
          </a:p>
          <a:p>
            <a:r>
              <a:rPr lang="en-US" dirty="0" smtClean="0"/>
              <a:t>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9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892" y="1825625"/>
                <a:ext cx="11188908" cy="4351338"/>
              </a:xfrm>
            </p:spPr>
            <p:txBody>
              <a:bodyPr/>
              <a:lstStyle/>
              <a:p>
                <a:r>
                  <a:rPr lang="en-US" dirty="0" smtClean="0"/>
                  <a:t>What is programming or optimization problem?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Mathematical optimization (programming) is the selection of a best element from some set of available alternatives.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Given: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is-I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Sought: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 smtClean="0"/>
                  <a:t> 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∀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  <m:r>
                      <a:rPr lang="en-US" b="0" i="1" dirty="0" smtClean="0">
                        <a:latin typeface="Cambria Math" charset="0"/>
                      </a:rPr>
                      <m:t> − </m:t>
                    </m:r>
                  </m:oMath>
                </a14:m>
                <a:r>
                  <a:rPr lang="en-US" dirty="0" smtClean="0"/>
                  <a:t> objective function, loss function, cost function.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elements satisfy the constraints</a:t>
                </a:r>
                <a:r>
                  <a:rPr lang="en-US" dirty="0"/>
                  <a:t> </a:t>
                </a:r>
                <a:r>
                  <a:rPr lang="en-US" dirty="0" smtClean="0"/>
                  <a:t>(feasible set)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92" y="1825625"/>
                <a:ext cx="11188908" cy="4351338"/>
              </a:xfrm>
              <a:blipFill rotWithShape="0">
                <a:blip r:embed="rId2"/>
                <a:stretch>
                  <a:fillRect l="-10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subfields: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33" y="1349113"/>
                <a:ext cx="10794167" cy="582367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 programming</a:t>
                </a:r>
                <a:r>
                  <a:rPr lang="en-US" dirty="0" smtClean="0">
                    <a:sym typeface="Wingdings"/>
                  </a:rPr>
                  <a:t>(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sym typeface="Wingdings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sym typeface="Wingdings"/>
                  </a:rPr>
                  <a:t> are convex or concave)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  <a:sym typeface="Wingdings"/>
                  </a:rPr>
                  <a:t>Linear programming  </a:t>
                </a:r>
                <a:r>
                  <a:rPr lang="en-US" dirty="0" smtClean="0">
                    <a:sym typeface="Wingdings"/>
                  </a:rPr>
                  <a:t>LP -</a:t>
                </a:r>
                <a:r>
                  <a:rPr lang="en-US" dirty="0" smtClean="0">
                    <a:solidFill>
                      <a:srgbClr val="FF0000"/>
                    </a:solidFill>
                    <a:sym typeface="Wingdings"/>
                  </a:rPr>
                  <a:t> </a:t>
                </a:r>
                <a:r>
                  <a:rPr lang="en-US" dirty="0" smtClean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sym typeface="Wingdings"/>
                  </a:rPr>
                  <a:t> and constraints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are linear)</a:t>
                </a:r>
              </a:p>
              <a:p>
                <a:pPr lvl="1"/>
                <a:r>
                  <a:rPr lang="en-US" dirty="0" smtClean="0"/>
                  <a:t>Second order cone programming SCOP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Integer linear programming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 smtClean="0"/>
                  <a:t> is integer)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Nonlinear programming </a:t>
                </a:r>
              </a:p>
              <a:p>
                <a:endParaRPr lang="en-US" dirty="0"/>
              </a:p>
              <a:p>
                <a:r>
                  <a:rPr lang="en-US" dirty="0" smtClean="0"/>
                  <a:t>Dynamic programming (Bellman equation)</a:t>
                </a:r>
              </a:p>
              <a:p>
                <a:endParaRPr lang="en-US" dirty="0" smtClean="0"/>
              </a:p>
              <a:p>
                <a:r>
                  <a:rPr lang="mr-IN" dirty="0" smtClean="0"/>
                  <a:t>…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33" y="1349113"/>
                <a:ext cx="10794167" cy="5823679"/>
              </a:xfrm>
              <a:blipFill rotWithShape="0">
                <a:blip r:embed="rId2"/>
                <a:stretch>
                  <a:fillRect l="-1016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106"/>
            <a:ext cx="10515600" cy="1325563"/>
          </a:xfrm>
        </p:spPr>
        <p:txBody>
          <a:bodyPr/>
          <a:lstStyle/>
          <a:p>
            <a:r>
              <a:rPr lang="en-US" dirty="0" smtClean="0"/>
              <a:t>Motivation from history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840" y="1682242"/>
            <a:ext cx="8431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During 1946–1947,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2" tooltip="George Dantzig"/>
              </a:rPr>
              <a:t>George B. Dantzig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independently developed general linear programming formulation to use for planning problems in US Air Force. In 1947, 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Dantzig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also invented the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3" tooltip="Simplex algorithm"/>
              </a:rPr>
              <a:t>simplex method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that for the first time efficiently tackled the linear programming problem in most cases. When 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Dantzig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arranged a meeting with </a:t>
            </a:r>
            <a:r>
              <a:rPr lang="en-US" dirty="0" smtClean="0">
                <a:solidFill>
                  <a:srgbClr val="222222"/>
                </a:solidFill>
                <a:latin typeface="Arial" charset="0"/>
                <a:hlinkClick r:id="rId4" tooltip="John von Neumann"/>
              </a:rPr>
              <a:t>John von Neumann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 to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discuss his simplex method, Neumann immediately conjectured the 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theory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of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5"/>
              </a:rPr>
              <a:t>duality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by realizing that the problem he had been working in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6" tooltip="Game theory"/>
              </a:rPr>
              <a:t>game theory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was equivalent. 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Dantzig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provided formal proof in an unpublished report "A Theorem on Linear Inequalities" on January 5, 1948.</a:t>
            </a:r>
            <a:r>
              <a:rPr lang="en-US" baseline="30000" dirty="0">
                <a:solidFill>
                  <a:srgbClr val="0B0080"/>
                </a:solidFill>
                <a:latin typeface="Arial" charset="0"/>
                <a:hlinkClick r:id="rId7"/>
              </a:rPr>
              <a:t>[4]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In the post-war years, many industries applied it in their daily planning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.</a:t>
            </a:r>
          </a:p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                                                                    			- from </a:t>
            </a:r>
            <a:r>
              <a:rPr lang="en-US" dirty="0" err="1" smtClean="0">
                <a:solidFill>
                  <a:srgbClr val="222222"/>
                </a:solidFill>
                <a:latin typeface="Arial" charset="0"/>
              </a:rPr>
              <a:t>WikiPedia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7" y="1064764"/>
            <a:ext cx="2286000" cy="347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96960" y="46211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George </a:t>
            </a:r>
            <a:r>
              <a:rPr lang="en-US" dirty="0" err="1">
                <a:latin typeface="arial" charset="0"/>
              </a:rPr>
              <a:t>Dantzig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97" y="354614"/>
            <a:ext cx="10515600" cy="1325563"/>
          </a:xfrm>
        </p:spPr>
        <p:txBody>
          <a:bodyPr/>
          <a:lstStyle/>
          <a:p>
            <a:r>
              <a:rPr lang="en-US" dirty="0" smtClean="0"/>
              <a:t>Standard form of linear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097" y="1773073"/>
                <a:ext cx="593046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Maximize: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Subject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 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≥0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1)when n=2, the feasible region can be a polygon, 2) when n=3, the feasible region can be a polyhedron.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&gt;3</m:t>
                    </m:r>
                  </m:oMath>
                </a14:m>
                <a:r>
                  <a:rPr lang="en-US" dirty="0" smtClean="0"/>
                  <a:t> ? The feasible set is still convex: the constraints composed of multiple linear inequalities, thus intersections of sets is also convex.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097" y="1773073"/>
                <a:ext cx="5930462" cy="4351338"/>
              </a:xfrm>
              <a:blipFill rotWithShape="0">
                <a:blip r:embed="rId2"/>
                <a:stretch>
                  <a:fillRect l="-1850" t="-2801" r="-143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59" y="1344247"/>
            <a:ext cx="3101319" cy="30167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65" y="3279543"/>
            <a:ext cx="3539735" cy="32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" y="-349578"/>
            <a:ext cx="10515600" cy="1325563"/>
          </a:xfrm>
        </p:spPr>
        <p:txBody>
          <a:bodyPr/>
          <a:lstStyle/>
          <a:p>
            <a:r>
              <a:rPr lang="en-US" dirty="0" smtClean="0"/>
              <a:t>How to solve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97" y="616935"/>
            <a:ext cx="11490434" cy="4351338"/>
          </a:xfrm>
        </p:spPr>
        <p:txBody>
          <a:bodyPr/>
          <a:lstStyle/>
          <a:p>
            <a:r>
              <a:rPr lang="en-US" dirty="0" smtClean="0"/>
              <a:t>In low dimension (n =2), we can solve the problem </a:t>
            </a:r>
            <a:r>
              <a:rPr lang="en-US" smtClean="0"/>
              <a:t>with Graphical Method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1060101"/>
            <a:ext cx="11664586" cy="54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43970"/>
                <a:ext cx="10515600" cy="6714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But what if the dimension is higher (n &gt; 2)?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simplex Method!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1) slack form: </a:t>
                </a:r>
                <a:r>
                  <a:rPr lang="en-US" dirty="0"/>
                  <a:t> introduces </a:t>
                </a:r>
                <a:r>
                  <a:rPr lang="en-US" dirty="0" smtClean="0"/>
                  <a:t>non-negative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slack variables</a:t>
                </a:r>
                <a:r>
                  <a:rPr lang="en-US" dirty="0"/>
                  <a:t> </a:t>
                </a:r>
                <a:r>
                  <a:rPr lang="en-US" dirty="0" smtClean="0"/>
                  <a:t>to </a:t>
                </a:r>
                <a:r>
                  <a:rPr lang="en-US" dirty="0"/>
                  <a:t>replace inequalities with equalities in the </a:t>
                </a:r>
                <a:r>
                  <a:rPr lang="en-US" dirty="0" smtClean="0"/>
                  <a:t>constraints. </a:t>
                </a:r>
              </a:p>
              <a:p>
                <a:pPr lvl="1"/>
                <a:r>
                  <a:rPr lang="en-US" dirty="0" smtClean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≤3</m:t>
                    </m:r>
                  </m:oMath>
                </a14:m>
                <a:r>
                  <a:rPr lang="en-US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+2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2) Basic variables and non-basic variables</a:t>
                </a:r>
              </a:p>
              <a:p>
                <a:r>
                  <a:rPr lang="en-US" dirty="0" smtClean="0"/>
                  <a:t>3) relative cost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43970"/>
                <a:ext cx="10515600" cy="6714030"/>
              </a:xfrm>
              <a:blipFill rotWithShape="0">
                <a:blip r:embed="rId2"/>
                <a:stretch>
                  <a:fillRect l="-1043" t="-1544" b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1" y="2782654"/>
            <a:ext cx="5983515" cy="27953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4565" y="5054821"/>
            <a:ext cx="6529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Canonical tableau (contains </a:t>
            </a:r>
            <a:r>
              <a:rPr lang="en-US" sz="2800" smtClean="0"/>
              <a:t>Identity matrix)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3429" y="3624942"/>
                <a:ext cx="3396342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𝑨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𝑰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9" y="3624942"/>
                <a:ext cx="3396342" cy="968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 for Simplex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7"/>
                <a:ext cx="12409714" cy="55809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</a:t>
                </a:r>
                <a:r>
                  <a:rPr lang="en-US" b="1" dirty="0" smtClean="0"/>
                  <a:t> </a:t>
                </a:r>
                <a:r>
                  <a:rPr lang="en-US" dirty="0"/>
                  <a:t>Entering variable </a:t>
                </a:r>
                <a:r>
                  <a:rPr lang="en-US" dirty="0" smtClean="0"/>
                  <a:t>selection(column)</a:t>
                </a:r>
              </a:p>
              <a:p>
                <a:pPr lvl="1"/>
                <a:r>
                  <a:rPr lang="en-US" dirty="0" smtClean="0"/>
                  <a:t>Selecting pivot column (c) with positive </a:t>
                </a:r>
                <a:r>
                  <a:rPr lang="en-US" dirty="0"/>
                  <a:t>(</a:t>
                </a:r>
                <a:r>
                  <a:rPr lang="en-US" dirty="0" smtClean="0"/>
                  <a:t>maximum) or negative (minimum) relative </a:t>
                </a:r>
                <a:r>
                  <a:rPr lang="en-US" dirty="0"/>
                  <a:t>cost </a:t>
                </a:r>
                <a:r>
                  <a:rPr lang="en-US" dirty="0" smtClean="0"/>
                  <a:t>coefficient.</a:t>
                </a:r>
              </a:p>
              <a:p>
                <a:pPr lvl="1"/>
                <a:r>
                  <a:rPr lang="en-US" dirty="0" smtClean="0"/>
                  <a:t>If all the coefficients are negative (maximum) or positive (minimum), solution are optimal.</a:t>
                </a:r>
              </a:p>
              <a:p>
                <a:r>
                  <a:rPr lang="en-US" dirty="0" smtClean="0"/>
                  <a:t>2) Leaving variable selection (row)</a:t>
                </a:r>
              </a:p>
              <a:p>
                <a:pPr lvl="1"/>
                <a:r>
                  <a:rPr lang="en-US" dirty="0"/>
                  <a:t>only positive entries in the pivot column are considered </a:t>
                </a:r>
                <a:r>
                  <a:rPr lang="en-US" dirty="0" smtClean="0"/>
                  <a:t>(nonnegative). If no entries are positive, problem become unbounded.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𝑟𝑐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Minimum ratio test:  min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∀</m:t>
                    </m:r>
                    <m:r>
                      <a:rPr lang="en-US" b="0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.   (ensure other basic variables to be non-negative.)</a:t>
                </a:r>
              </a:p>
              <a:p>
                <a:r>
                  <a:rPr lang="en-US" dirty="0" smtClean="0"/>
                  <a:t>3) Pivot operation (row operations)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o </a:t>
                </a:r>
                <a:r>
                  <a:rPr lang="en-US" dirty="0"/>
                  <a:t>row </a:t>
                </a:r>
                <a:r>
                  <a:rPr lang="en-US" dirty="0" smtClean="0"/>
                  <a:t>multiplication to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 smtClean="0"/>
                  <a:t> (pivot element) be 1. (let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 be basic variable’s value)</a:t>
                </a:r>
              </a:p>
              <a:p>
                <a:pPr lvl="1"/>
                <a:r>
                  <a:rPr lang="en-US" dirty="0" smtClean="0"/>
                  <a:t>Do row addition to let other elements in pivot column to be zero. (</a:t>
                </a:r>
                <a:r>
                  <a:rPr lang="en-US" dirty="0"/>
                  <a:t>Minimum ratio </a:t>
                </a:r>
                <a:r>
                  <a:rPr lang="en-US" dirty="0" smtClean="0"/>
                  <a:t>test)</a:t>
                </a:r>
              </a:p>
              <a:p>
                <a:r>
                  <a:rPr lang="en-US" dirty="0" smtClean="0"/>
                  <a:t>4) Other rules: Degeneracy: stalling and cycling 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7"/>
                <a:ext cx="12409714" cy="5580969"/>
              </a:xfrm>
              <a:blipFill rotWithShape="0">
                <a:blip r:embed="rId2"/>
                <a:stretch>
                  <a:fillRect l="-884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7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592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Wingdings</vt:lpstr>
      <vt:lpstr>Arial</vt:lpstr>
      <vt:lpstr>Arial</vt:lpstr>
      <vt:lpstr>Office Theme</vt:lpstr>
      <vt:lpstr>Linear Programming</vt:lpstr>
      <vt:lpstr>Outline</vt:lpstr>
      <vt:lpstr>Introduction and Motivation </vt:lpstr>
      <vt:lpstr>Major subfields: </vt:lpstr>
      <vt:lpstr>Motivation from history</vt:lpstr>
      <vt:lpstr>Standard form of linear Programming</vt:lpstr>
      <vt:lpstr>How to solve the problem?</vt:lpstr>
      <vt:lpstr>PowerPoint Presentation</vt:lpstr>
      <vt:lpstr>Basic rule for Simplex method</vt:lpstr>
      <vt:lpstr>Summary for simplex method</vt:lpstr>
      <vt:lpstr>Examples</vt:lpstr>
      <vt:lpstr>Algorithm:</vt:lpstr>
      <vt:lpstr>Interior–point algorithm</vt:lpstr>
      <vt:lpstr>Karmarkar's method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Jiayin Xie</dc:creator>
  <cp:lastModifiedBy>Jiayin Xie</cp:lastModifiedBy>
  <cp:revision>53</cp:revision>
  <dcterms:created xsi:type="dcterms:W3CDTF">2018-04-03T21:45:23Z</dcterms:created>
  <dcterms:modified xsi:type="dcterms:W3CDTF">2018-04-08T17:04:36Z</dcterms:modified>
</cp:coreProperties>
</file>