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1" r:id="rId9"/>
    <p:sldId id="264" r:id="rId10"/>
    <p:sldId id="265" r:id="rId11"/>
    <p:sldId id="270" r:id="rId12"/>
    <p:sldId id="271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24"/>
    <p:restoredTop sz="94645"/>
  </p:normalViewPr>
  <p:slideViewPr>
    <p:cSldViewPr snapToGrid="0" snapToObjects="1">
      <p:cViewPr>
        <p:scale>
          <a:sx n="92" d="100"/>
          <a:sy n="92" d="100"/>
        </p:scale>
        <p:origin x="13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CBFA-C36D-434F-B098-1A1434FA12F1}" type="datetimeFigureOut">
              <a:rPr lang="en-US" smtClean="0"/>
              <a:t>6/8/18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385B7-EBD5-F84E-861C-3F91ED6C3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7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CBFA-C36D-434F-B098-1A1434FA12F1}" type="datetimeFigureOut">
              <a:rPr lang="en-US" smtClean="0"/>
              <a:t>6/8/18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385B7-EBD5-F84E-861C-3F91ED6C3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6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CBFA-C36D-434F-B098-1A1434FA12F1}" type="datetimeFigureOut">
              <a:rPr lang="en-US" smtClean="0"/>
              <a:t>6/8/18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385B7-EBD5-F84E-861C-3F91ED6C3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6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CBFA-C36D-434F-B098-1A1434FA12F1}" type="datetimeFigureOut">
              <a:rPr lang="en-US" smtClean="0"/>
              <a:t>6/8/18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385B7-EBD5-F84E-861C-3F91ED6C3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74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CBFA-C36D-434F-B098-1A1434FA12F1}" type="datetimeFigureOut">
              <a:rPr lang="en-US" smtClean="0"/>
              <a:t>6/8/18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385B7-EBD5-F84E-861C-3F91ED6C3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0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CBFA-C36D-434F-B098-1A1434FA12F1}" type="datetimeFigureOut">
              <a:rPr lang="en-US" smtClean="0"/>
              <a:t>6/8/18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385B7-EBD5-F84E-861C-3F91ED6C3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17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CBFA-C36D-434F-B098-1A1434FA12F1}" type="datetimeFigureOut">
              <a:rPr lang="en-US" smtClean="0"/>
              <a:t>6/8/18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385B7-EBD5-F84E-861C-3F91ED6C3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06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CBFA-C36D-434F-B098-1A1434FA12F1}" type="datetimeFigureOut">
              <a:rPr lang="en-US" smtClean="0"/>
              <a:t>6/8/18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385B7-EBD5-F84E-861C-3F91ED6C3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62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CBFA-C36D-434F-B098-1A1434FA12F1}" type="datetimeFigureOut">
              <a:rPr lang="en-US" smtClean="0"/>
              <a:t>6/8/18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385B7-EBD5-F84E-861C-3F91ED6C3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7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CBFA-C36D-434F-B098-1A1434FA12F1}" type="datetimeFigureOut">
              <a:rPr lang="en-US" smtClean="0"/>
              <a:t>6/8/18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385B7-EBD5-F84E-861C-3F91ED6C3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16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CBFA-C36D-434F-B098-1A1434FA12F1}" type="datetimeFigureOut">
              <a:rPr lang="en-US" smtClean="0"/>
              <a:t>6/8/18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385B7-EBD5-F84E-861C-3F91ED6C3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18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DCBFA-C36D-434F-B098-1A1434FA12F1}" type="datetimeFigureOut">
              <a:rPr lang="en-US" smtClean="0"/>
              <a:t>6/8/18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385B7-EBD5-F84E-861C-3F91ED6C3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6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Recurrent neural 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Jiayin Xie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388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Gradient-based Learning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idea: As mentioned previously, to find the suitable function in the class or set of function, we need to modify the parameter of the model. The GD method adjust the </a:t>
            </a:r>
            <a:r>
              <a:rPr lang="en-US" dirty="0" smtClean="0">
                <a:solidFill>
                  <a:srgbClr val="FF0000"/>
                </a:solidFill>
              </a:rPr>
              <a:t>weights</a:t>
            </a:r>
            <a:r>
              <a:rPr lang="en-US" dirty="0" smtClean="0"/>
              <a:t> of the model by finding the error function derivatives with respect to each member of the weight matrices in the model.  To minimize </a:t>
            </a:r>
            <a:r>
              <a:rPr lang="en-US" dirty="0" smtClean="0">
                <a:solidFill>
                  <a:srgbClr val="FF0000"/>
                </a:solidFill>
              </a:rPr>
              <a:t>the total loss</a:t>
            </a:r>
            <a:r>
              <a:rPr lang="en-US" dirty="0" smtClean="0"/>
              <a:t>, GD changes each weight in proportion to the derivative of the error with respect to that weight.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3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Update the weight matrix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1. We define the Loss function to measure the discrepancies between output and expected output. Eventually, we hope to find a suitable set of weights for each edge of the network, so that the total loss can be minimized. </a:t>
            </a:r>
          </a:p>
          <a:p>
            <a:r>
              <a:rPr lang="en-US" dirty="0" smtClean="0"/>
              <a:t>2. We do a forward propagation for one training example to calculate the output.</a:t>
            </a:r>
          </a:p>
          <a:p>
            <a:r>
              <a:rPr lang="en-US" dirty="0" smtClean="0"/>
              <a:t>3. Once the output is computed, we can compute the loss for each neuron of the output layer. Then, we can use </a:t>
            </a:r>
            <a:r>
              <a:rPr lang="en-US" dirty="0" smtClean="0">
                <a:solidFill>
                  <a:srgbClr val="FF0000"/>
                </a:solidFill>
              </a:rPr>
              <a:t>backward propagation </a:t>
            </a:r>
            <a:r>
              <a:rPr lang="en-US" dirty="0" smtClean="0"/>
              <a:t>to measure how each output neuron’s loss is affected by each neuron backward. </a:t>
            </a:r>
          </a:p>
          <a:p>
            <a:r>
              <a:rPr lang="en-US" dirty="0" smtClean="0"/>
              <a:t>4. Then we can update our weight based on this specified training.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89564" y="-29371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101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propagation through time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362859" cy="49970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4824"/>
            <a:ext cx="4094019" cy="16228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73" y="3842113"/>
            <a:ext cx="5407082" cy="15677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35" y="5198925"/>
            <a:ext cx="3449784" cy="109516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38200" y="5198925"/>
            <a:ext cx="3255819" cy="1215730"/>
          </a:xfrm>
          <a:prstGeom prst="rect">
            <a:avLst/>
          </a:prstGeom>
          <a:noFill/>
          <a:ln cmpd="sng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50873" y="5597236"/>
            <a:ext cx="5388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Gradient vanish may happen</a:t>
            </a:r>
            <a:r>
              <a:rPr lang="en-US" dirty="0"/>
              <a:t> </a:t>
            </a:r>
            <a:r>
              <a:rPr lang="en-US" dirty="0" smtClean="0"/>
              <a:t>when T is very big. </a:t>
            </a:r>
          </a:p>
          <a:p>
            <a:r>
              <a:rPr lang="en-US" dirty="0" smtClean="0"/>
              <a:t>The reason why we need a truncated </a:t>
            </a:r>
            <a:r>
              <a:rPr lang="en-US" smtClean="0"/>
              <a:t>back propagation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241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291" y="155503"/>
            <a:ext cx="10515600" cy="1325563"/>
          </a:xfrm>
        </p:spPr>
        <p:txBody>
          <a:bodyPr/>
          <a:lstStyle/>
          <a:p>
            <a:r>
              <a:rPr lang="en-US" dirty="0" smtClean="0"/>
              <a:t>Computational Graphs - from Colah’s blog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36507"/>
            <a:ext cx="7067550" cy="36703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471055" y="1825625"/>
                <a:ext cx="10882745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The figure shows a computational graph for thinking </a:t>
                </a:r>
              </a:p>
              <a:p>
                <a:pPr marL="0" indent="0">
                  <a:buNone/>
                </a:pPr>
                <a:r>
                  <a:rPr lang="en-US" dirty="0"/>
                  <a:t>a</a:t>
                </a:r>
                <a:r>
                  <a:rPr lang="en-US" dirty="0" smtClean="0"/>
                  <a:t>bout mathematical expressions. </a:t>
                </a:r>
              </a:p>
              <a:p>
                <a:pPr marL="0" indent="0">
                  <a:buNone/>
                </a:pPr>
                <a:r>
                  <a:rPr lang="en-US" dirty="0" smtClean="0"/>
                  <a:t>(dependencies between variables )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How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𝑐</m:t>
                    </m:r>
                  </m:oMath>
                </a14:m>
                <a:r>
                  <a:rPr lang="en-US" dirty="0" smtClean="0"/>
                  <a:t> is affected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𝑎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𝑏</m:t>
                    </m:r>
                  </m:oMath>
                </a14:m>
                <a:r>
                  <a:rPr lang="en-US" dirty="0" smtClean="0"/>
                  <a:t> ?</a:t>
                </a:r>
              </a:p>
              <a:p>
                <a:pPr marL="0" indent="0">
                  <a:buNone/>
                </a:pPr>
                <a:r>
                  <a:rPr lang="en-US" dirty="0" smtClean="0"/>
                  <a:t>Take partial derivatives !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mr-IN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𝑐</m:t>
                        </m:r>
                      </m:num>
                      <m:den>
                        <m:r>
                          <a:rPr lang="mr-IN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  </m:t>
                    </m:r>
                    <m:r>
                      <a:rPr lang="en-US" b="0" i="1" smtClean="0">
                        <a:latin typeface="Cambria Math" charset="0"/>
                      </a:rPr>
                      <m:t>𝑎𝑛𝑑</m:t>
                    </m:r>
                    <m:f>
                      <m:fPr>
                        <m:ctrlPr>
                          <a:rPr lang="mr-I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mr-IN" i="1">
                            <a:latin typeface="Cambria Math" charset="0"/>
                          </a:rPr>
                          <m:t>𝜕</m:t>
                        </m:r>
                        <m:r>
                          <a:rPr lang="en-US" i="1">
                            <a:latin typeface="Cambria Math" charset="0"/>
                          </a:rPr>
                          <m:t>𝑐</m:t>
                        </m:r>
                      </m:num>
                      <m:den>
                        <m:r>
                          <a:rPr lang="mr-IN" i="1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𝑏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How </a:t>
                </a:r>
                <a:r>
                  <a:rPr lang="en-US" dirty="0"/>
                  <a:t>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charset="0"/>
                      </a:rPr>
                      <m:t>𝑒</m:t>
                    </m:r>
                  </m:oMath>
                </a14:m>
                <a:r>
                  <a:rPr lang="en-US" dirty="0"/>
                  <a:t> is affected by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They are not directed connected, but we can use chain rule to compute: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i="1">
                              <a:latin typeface="Cambria Math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</m:num>
                        <m:den>
                          <m:r>
                            <a:rPr lang="mr-IN" i="1">
                              <a:latin typeface="Cambria Math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charset="0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i="1">
                              <a:latin typeface="Cambria Math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</m:num>
                        <m:den>
                          <m:r>
                            <a:rPr lang="mr-IN" i="1">
                              <a:latin typeface="Cambria Math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∗</m:t>
                      </m:r>
                      <m:f>
                        <m:fPr>
                          <m:ctrlPr>
                            <a:rPr lang="mr-IN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i="1">
                              <a:latin typeface="Cambria Math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num>
                        <m:den>
                          <m:r>
                            <a:rPr lang="mr-IN" i="1">
                              <a:latin typeface="Cambria Math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mr-IN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i="1">
                              <a:latin typeface="Cambria Math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charset="0"/>
                            </a:rPr>
                            <m:t>𝑒</m:t>
                          </m:r>
                        </m:num>
                        <m:den>
                          <m:r>
                            <a:rPr lang="mr-IN" i="1">
                              <a:latin typeface="Cambria Math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</m:den>
                      </m:f>
                      <m:r>
                        <a:rPr lang="en-US" i="1">
                          <a:latin typeface="Cambria Math" charset="0"/>
                        </a:rPr>
                        <m:t>∗</m:t>
                      </m:r>
                      <m:f>
                        <m:fPr>
                          <m:ctrlPr>
                            <a:rPr lang="mr-IN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i="1">
                              <a:latin typeface="Cambria Math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</m:num>
                        <m:den>
                          <m:r>
                            <a:rPr lang="mr-IN" i="1">
                              <a:latin typeface="Cambria Math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In another words, the general rule is: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to sum over all possible paths from one node to the other, multiplying the derivatives on each edge of the path together.</a:t>
                </a:r>
              </a:p>
              <a:p>
                <a:pPr marL="0" indent="0">
                  <a:buNone/>
                </a:pPr>
                <a:endParaRPr lang="en-US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55" y="1825625"/>
                <a:ext cx="10882745" cy="4351338"/>
              </a:xfrm>
              <a:prstGeom prst="rect">
                <a:avLst/>
              </a:prstGeom>
              <a:blipFill rotWithShape="0">
                <a:blip r:embed="rId3"/>
                <a:stretch>
                  <a:fillRect l="-7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2054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Application in NLP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80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neural network(ANN or NN)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 ANN is based on a collection of connected units or nodes called </a:t>
            </a:r>
            <a:r>
              <a:rPr lang="en-US" dirty="0" smtClean="0">
                <a:solidFill>
                  <a:srgbClr val="FF0000"/>
                </a:solidFill>
              </a:rPr>
              <a:t>artificial neurons </a:t>
            </a:r>
            <a:r>
              <a:rPr lang="en-US" dirty="0" smtClean="0"/>
              <a:t>. Each connection or </a:t>
            </a:r>
            <a:r>
              <a:rPr lang="en-US" dirty="0" smtClean="0">
                <a:solidFill>
                  <a:srgbClr val="FF0000"/>
                </a:solidFill>
              </a:rPr>
              <a:t>edge</a:t>
            </a:r>
            <a:r>
              <a:rPr lang="en-US" dirty="0" smtClean="0"/>
              <a:t> between artificial neurons can transmit a </a:t>
            </a:r>
            <a:r>
              <a:rPr lang="en-US" dirty="0" smtClean="0">
                <a:solidFill>
                  <a:srgbClr val="FF0000"/>
                </a:solidFill>
              </a:rPr>
              <a:t>signal</a:t>
            </a:r>
            <a:r>
              <a:rPr lang="en-US" dirty="0" smtClean="0"/>
              <a:t> from one to another. The artificial neuron that receives the signal can process it and then signal artificial neurons connected to it.</a:t>
            </a:r>
          </a:p>
          <a:p>
            <a:r>
              <a:rPr lang="en-US" dirty="0" smtClean="0"/>
              <a:t>In common ANN implementations:</a:t>
            </a:r>
          </a:p>
          <a:p>
            <a:pPr lvl="1"/>
            <a:r>
              <a:rPr lang="en-US" dirty="0" smtClean="0"/>
              <a:t>1) The signal at a connection between artificial neurons is a real number.</a:t>
            </a:r>
          </a:p>
          <a:p>
            <a:pPr lvl="1"/>
            <a:r>
              <a:rPr lang="en-US" dirty="0" smtClean="0"/>
              <a:t>2) The output of each artificial neuron is calculated by a non-linear function of the sum of its inputs.</a:t>
            </a:r>
          </a:p>
          <a:p>
            <a:pPr lvl="1"/>
            <a:r>
              <a:rPr lang="en-US" dirty="0" smtClean="0"/>
              <a:t>3) Artificial </a:t>
            </a:r>
            <a:r>
              <a:rPr lang="en-US" dirty="0"/>
              <a:t>neurons and edges typically have a </a:t>
            </a:r>
            <a:r>
              <a:rPr lang="en-US" dirty="0" smtClean="0">
                <a:solidFill>
                  <a:srgbClr val="FF0000"/>
                </a:solidFill>
              </a:rPr>
              <a:t>weight</a:t>
            </a:r>
            <a:r>
              <a:rPr lang="en-US" dirty="0" smtClean="0"/>
              <a:t> that </a:t>
            </a:r>
            <a:r>
              <a:rPr lang="en-US" dirty="0"/>
              <a:t>adjusts as learning </a:t>
            </a:r>
            <a:r>
              <a:rPr lang="en-US" dirty="0" smtClean="0"/>
              <a:t>proceeds. </a:t>
            </a:r>
            <a:r>
              <a:rPr lang="en-US" dirty="0"/>
              <a:t>The weight increases or decreases the strength of the signal at a connection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4) Typically</a:t>
            </a:r>
            <a:r>
              <a:rPr lang="en-US" dirty="0"/>
              <a:t>, artificial neurons are organized in </a:t>
            </a:r>
            <a:r>
              <a:rPr lang="en-US" dirty="0">
                <a:solidFill>
                  <a:srgbClr val="FF0000"/>
                </a:solidFill>
              </a:rPr>
              <a:t>layers</a:t>
            </a:r>
            <a:r>
              <a:rPr lang="en-US" dirty="0"/>
              <a:t>. Different layers may perform different kinds of transformations on their inputs. </a:t>
            </a:r>
            <a:endParaRPr lang="en-US" dirty="0" smtClean="0"/>
          </a:p>
          <a:p>
            <a:pPr lvl="1"/>
            <a:r>
              <a:rPr lang="en-US" dirty="0" smtClean="0"/>
              <a:t>5) The weights as well as the function that computes the activation can be modified by a process called learning which is governed by a learning rule.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287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idea of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38461" cy="4351338"/>
          </a:xfrm>
        </p:spPr>
        <p:txBody>
          <a:bodyPr/>
          <a:lstStyle/>
          <a:p>
            <a:r>
              <a:rPr lang="en-US" dirty="0" smtClean="0"/>
              <a:t>Structure of the Neural network</a:t>
            </a:r>
          </a:p>
          <a:p>
            <a:pPr lvl="1"/>
            <a:r>
              <a:rPr lang="en-US" dirty="0" smtClean="0"/>
              <a:t>Neurons</a:t>
            </a:r>
          </a:p>
          <a:p>
            <a:pPr lvl="2"/>
            <a:r>
              <a:rPr lang="en-US" dirty="0" smtClean="0"/>
              <a:t>Activation function </a:t>
            </a:r>
          </a:p>
          <a:p>
            <a:pPr lvl="2"/>
            <a:r>
              <a:rPr lang="en-US" dirty="0" smtClean="0"/>
              <a:t>Input which depends on </a:t>
            </a:r>
            <a:r>
              <a:rPr lang="en-US" dirty="0"/>
              <a:t>Propagation </a:t>
            </a:r>
            <a:r>
              <a:rPr lang="en-US" dirty="0" smtClean="0"/>
              <a:t>function</a:t>
            </a:r>
          </a:p>
          <a:p>
            <a:pPr lvl="2"/>
            <a:r>
              <a:rPr lang="en-US" dirty="0" smtClean="0"/>
              <a:t>Output which determined by activation function</a:t>
            </a:r>
          </a:p>
          <a:p>
            <a:pPr lvl="1"/>
            <a:r>
              <a:rPr lang="en-US" dirty="0" smtClean="0"/>
              <a:t>Connections and weights</a:t>
            </a:r>
          </a:p>
          <a:p>
            <a:pPr lvl="1"/>
            <a:r>
              <a:rPr lang="en-US" dirty="0" smtClean="0"/>
              <a:t>Propagation function</a:t>
            </a:r>
          </a:p>
          <a:p>
            <a:pPr lvl="1"/>
            <a:r>
              <a:rPr lang="en-US" dirty="0" smtClean="0"/>
              <a:t>Learning rule (which modifies the parameters of the neural network)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834" y="365125"/>
            <a:ext cx="36179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375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Neural </a:t>
            </a:r>
            <a:r>
              <a:rPr lang="en-US" dirty="0"/>
              <a:t>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Remark:</a:t>
                </a:r>
              </a:p>
              <a:p>
                <a:pPr lvl="1"/>
                <a:r>
                  <a:rPr lang="en-US" dirty="0" smtClean="0"/>
                  <a:t> Neural network models can be viewed as simple mathematical models defining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: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𝑋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𝑌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. </a:t>
                </a:r>
              </a:p>
              <a:p>
                <a:pPr lvl="1"/>
                <a:r>
                  <a:rPr lang="en-US" dirty="0" smtClean="0"/>
                  <a:t>The structure of the “ANN model” (e.g. CNN, RNN,</a:t>
                </a:r>
                <a:r>
                  <a:rPr lang="mr-IN" dirty="0" smtClean="0"/>
                  <a:t>…</a:t>
                </a:r>
                <a:r>
                  <a:rPr lang="en-US" dirty="0" smtClean="0"/>
                  <a:t>)is the definition of a class of such functions. (Varying parameters, connection weights, specifics of the architecture </a:t>
                </a:r>
                <a:r>
                  <a:rPr lang="mr-IN" dirty="0" smtClean="0"/>
                  <a:t>–</a:t>
                </a:r>
                <a:r>
                  <a:rPr lang="en-US" dirty="0" smtClean="0"/>
                  <a:t> number of the neurons or their connectivity)</a:t>
                </a: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706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713" y="208171"/>
            <a:ext cx="10515600" cy="1325563"/>
          </a:xfrm>
        </p:spPr>
        <p:txBody>
          <a:bodyPr/>
          <a:lstStyle/>
          <a:p>
            <a:r>
              <a:rPr lang="en-US" dirty="0" smtClean="0"/>
              <a:t>Feedforward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959" y="1533734"/>
            <a:ext cx="6869042" cy="4351338"/>
          </a:xfrm>
        </p:spPr>
        <p:txBody>
          <a:bodyPr/>
          <a:lstStyle/>
          <a:p>
            <a:r>
              <a:rPr lang="en-US" dirty="0" smtClean="0"/>
              <a:t>A feedforward neural network is an artificial neural network wherein connections between the nodes do not form a cycle.</a:t>
            </a:r>
          </a:p>
          <a:p>
            <a:endParaRPr lang="en-US" dirty="0"/>
          </a:p>
          <a:p>
            <a:r>
              <a:rPr lang="en-US" dirty="0" smtClean="0"/>
              <a:t>The information moves in only one direction, forward, from the input nodes, through the hidden modes and to the output nodes. There are no cycles or loops in the network.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915403"/>
            <a:ext cx="4826000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Recurrent </a:t>
            </a:r>
            <a:r>
              <a:rPr lang="en-US" dirty="0"/>
              <a:t>n</a:t>
            </a:r>
            <a:r>
              <a:rPr lang="en-US" dirty="0" smtClean="0"/>
              <a:t>eural network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357809" y="1825625"/>
                <a:ext cx="5399374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The difference between forward neural network and recurrent neural network: there exists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feedback loops or circles </a:t>
                </a:r>
                <a:r>
                  <a:rPr lang="en-US" dirty="0" smtClean="0"/>
                  <a:t>in hidden layer.</a:t>
                </a:r>
              </a:p>
              <a:p>
                <a:r>
                  <a:rPr lang="en-US" dirty="0" smtClean="0"/>
                  <a:t>The structure of RNN:</a:t>
                </a:r>
              </a:p>
              <a:p>
                <a:pPr lvl="1"/>
                <a:r>
                  <a:rPr lang="en-US" dirty="0" smtClean="0"/>
                  <a:t>Inputs: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{…,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,…}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Input layer: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Weight matrix between input layer and hidden layer: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𝑾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𝐼𝐻</m:t>
                        </m:r>
                      </m:sub>
                    </m:sSub>
                  </m:oMath>
                </a14:m>
                <a:r>
                  <a:rPr lang="en-US" dirty="0" smtClean="0"/>
                  <a:t> which is independent of time</a:t>
                </a:r>
              </a:p>
              <a:p>
                <a:pPr lvl="1"/>
                <a:r>
                  <a:rPr lang="en-US" dirty="0" smtClean="0"/>
                  <a:t>Hidden layer: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𝒉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Output layer: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𝒀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𝑃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𝑾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𝐼𝐻</m:t>
                        </m:r>
                      </m:sub>
                    </m:sSub>
                  </m:oMath>
                </a14:m>
                <a:r>
                  <a:rPr lang="en-US" b="0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𝑾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𝐼𝐻</m:t>
                        </m:r>
                      </m:sub>
                    </m:sSub>
                  </m:oMath>
                </a14:m>
                <a:r>
                  <a:rPr lang="en-US" b="0" dirty="0" smtClean="0"/>
                  <a:t> which is also independent of time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7809" y="1825625"/>
                <a:ext cx="5399374" cy="4351338"/>
              </a:xfrm>
              <a:blipFill rotWithShape="0">
                <a:blip r:embed="rId2"/>
                <a:stretch>
                  <a:fillRect l="-1808" t="-3501" r="-2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183" y="1835250"/>
            <a:ext cx="643481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701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architecture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1661"/>
                <a:ext cx="10515600" cy="4948651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charset="0"/>
                            </a:rPr>
                            <m:t>𝒉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𝐻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charset="0"/>
                                </a:rPr>
                                <m:t>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,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charset="0"/>
                            </a:rPr>
                            <m:t>𝒐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charset="0"/>
                            </a:rPr>
                            <m:t>𝑾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𝐼𝐻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charset="0"/>
                            </a:rPr>
                            <m:t>𝑾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𝐻𝐻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charset="0"/>
                            </a:rPr>
                            <m:t>𝒉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charset="0"/>
                            </a:rPr>
                            <m:t>𝒃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b="0" dirty="0" smtClean="0"/>
                  <a:t>(.) is the hidden layer activation function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𝒃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b="0" dirty="0" smtClean="0"/>
                  <a:t> bias vector of the hidden units</a:t>
                </a:r>
              </a:p>
              <a:p>
                <a:r>
                  <a:rPr lang="en-US" dirty="0" smtClean="0"/>
                  <a:t>Finally we can get: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charset="0"/>
                            </a:rPr>
                            <m:t>𝒚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charset="0"/>
                            </a:rPr>
                            <m:t>𝑾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𝐻𝑜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charset="0"/>
                            </a:rPr>
                            <m:t>𝒉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charset="0"/>
                            </a:rPr>
                            <m:t>𝒃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b="0" dirty="0" smtClean="0"/>
                  <a:t>Remarks: </a:t>
                </a:r>
              </a:p>
              <a:p>
                <a:pPr lvl="1"/>
                <a:r>
                  <a:rPr lang="en-US" dirty="0" smtClean="0"/>
                  <a:t>The hidden layers translates information about past states of the network over many time steps (i.e., the term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1" i="1">
                            <a:latin typeface="Cambria Math" charset="0"/>
                          </a:rPr>
                          <m:t>𝑾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𝐻𝐻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𝒉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  <m:r>
                          <a:rPr lang="en-US" i="1">
                            <a:latin typeface="Cambria Math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 ). </a:t>
                </a:r>
              </a:p>
              <a:p>
                <a:pPr lvl="1"/>
                <a:r>
                  <a:rPr lang="en-US" dirty="0" smtClean="0"/>
                  <a:t>The forward neural network assumes inputs are independent from each other, however when the inputs are time series, the inputs actually have dependencies, thus RNN works.</a:t>
                </a:r>
                <a:endParaRPr lang="en-US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1661"/>
                <a:ext cx="10515600" cy="4948651"/>
              </a:xfrm>
              <a:blipFill rotWithShape="0">
                <a:blip r:embed="rId2"/>
                <a:stretch>
                  <a:fillRect l="-1043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073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The choice of activation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38200" y="1325563"/>
                <a:ext cx="6945956" cy="49486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latin typeface="Cambria Math" charset="0"/>
                          </a:rPr>
                          <m:t>1)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i="1">
                            <a:latin typeface="Cambria Math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i="1">
                            <a:latin typeface="Cambria Math" charset="0"/>
                          </a:rPr>
                          <m:t>−1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i="1">
                            <a:latin typeface="Cambria Math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 smtClean="0"/>
                  <a:t>  - </a:t>
                </a:r>
                <a:r>
                  <a:rPr lang="en-US" dirty="0" err="1" smtClean="0"/>
                  <a:t>tanh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2) </m:t>
                    </m:r>
                    <m:r>
                      <a:rPr lang="en-US" b="0" i="1" smtClean="0">
                        <a:latin typeface="Cambria Math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</a:rPr>
                              <m:t>tanh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charset="0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- sigmoid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3) </m:t>
                    </m:r>
                    <m:r>
                      <a:rPr lang="en-US" b="0" i="1" smtClean="0">
                        <a:latin typeface="Cambria Math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max</m:t>
                    </m:r>
                    <m:r>
                      <a:rPr lang="en-US" b="0" i="1" smtClean="0">
                        <a:latin typeface="Cambria Math" charset="0"/>
                      </a:rPr>
                      <m:t>⁡(</m:t>
                    </m:r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</a:rPr>
                      <m:t>,0)</m:t>
                    </m:r>
                  </m:oMath>
                </a14:m>
                <a:r>
                  <a:rPr lang="en-US" dirty="0" smtClean="0"/>
                  <a:t>- RELU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25563"/>
                <a:ext cx="6945956" cy="494865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4419601"/>
            <a:ext cx="7175662" cy="231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979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Loss function evaluates performance of the network by comparing the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𝒚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with the corresponding target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𝒛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ℒ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𝒚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𝒛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is-I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1768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7397</TotalTime>
  <Words>1093</Words>
  <Application>Microsoft Macintosh PowerPoint</Application>
  <PresentationFormat>Widescreen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Calibri Light</vt:lpstr>
      <vt:lpstr>Cambria Math</vt:lpstr>
      <vt:lpstr>Mangal</vt:lpstr>
      <vt:lpstr>Arial</vt:lpstr>
      <vt:lpstr>Office Theme</vt:lpstr>
      <vt:lpstr>Recurrent neural network</vt:lpstr>
      <vt:lpstr>Artificial neural network(ANN or NN)</vt:lpstr>
      <vt:lpstr>Basic idea of Neural network</vt:lpstr>
      <vt:lpstr>Classical Neural network</vt:lpstr>
      <vt:lpstr>Feedforward neural network</vt:lpstr>
      <vt:lpstr>Recurrent neural network</vt:lpstr>
      <vt:lpstr>Model architecture</vt:lpstr>
      <vt:lpstr>The choice of activation function</vt:lpstr>
      <vt:lpstr>Loss Function</vt:lpstr>
      <vt:lpstr>Gradient-based Learning methods</vt:lpstr>
      <vt:lpstr>How to Update the weight matrix ?</vt:lpstr>
      <vt:lpstr>Backward propagation through time</vt:lpstr>
      <vt:lpstr>Computational Graphs - from Colah’s blog </vt:lpstr>
      <vt:lpstr>Application in NLP tasks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Recurrent neural network</dc:title>
  <dc:creator>Jiayin Xie</dc:creator>
  <cp:lastModifiedBy>Jiayin Xie</cp:lastModifiedBy>
  <cp:revision>40</cp:revision>
  <dcterms:created xsi:type="dcterms:W3CDTF">2018-05-25T18:47:59Z</dcterms:created>
  <dcterms:modified xsi:type="dcterms:W3CDTF">2018-06-09T02:57:45Z</dcterms:modified>
</cp:coreProperties>
</file>