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7" r:id="rId2"/>
    <p:sldId id="262" r:id="rId3"/>
    <p:sldId id="263" r:id="rId4"/>
    <p:sldId id="306" r:id="rId5"/>
    <p:sldId id="266" r:id="rId6"/>
    <p:sldId id="267" r:id="rId7"/>
    <p:sldId id="264" r:id="rId8"/>
    <p:sldId id="285" r:id="rId9"/>
    <p:sldId id="286" r:id="rId10"/>
    <p:sldId id="288" r:id="rId11"/>
    <p:sldId id="287" r:id="rId12"/>
    <p:sldId id="289" r:id="rId13"/>
    <p:sldId id="275" r:id="rId14"/>
    <p:sldId id="279" r:id="rId15"/>
    <p:sldId id="280" r:id="rId16"/>
    <p:sldId id="281" r:id="rId17"/>
    <p:sldId id="282" r:id="rId18"/>
    <p:sldId id="283" r:id="rId19"/>
    <p:sldId id="284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9" r:id="rId28"/>
    <p:sldId id="300" r:id="rId29"/>
    <p:sldId id="301" r:id="rId30"/>
    <p:sldId id="298" r:id="rId31"/>
    <p:sldId id="304" r:id="rId32"/>
    <p:sldId id="302" r:id="rId33"/>
    <p:sldId id="30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EB3FB7E-1FC1-409C-9FA5-CC3655D25AF6}">
          <p14:sldIdLst>
            <p14:sldId id="257"/>
            <p14:sldId id="262"/>
            <p14:sldId id="263"/>
            <p14:sldId id="306"/>
            <p14:sldId id="266"/>
            <p14:sldId id="267"/>
            <p14:sldId id="264"/>
            <p14:sldId id="285"/>
            <p14:sldId id="286"/>
            <p14:sldId id="288"/>
            <p14:sldId id="287"/>
            <p14:sldId id="289"/>
            <p14:sldId id="275"/>
            <p14:sldId id="279"/>
            <p14:sldId id="280"/>
            <p14:sldId id="281"/>
            <p14:sldId id="282"/>
            <p14:sldId id="283"/>
            <p14:sldId id="284"/>
            <p14:sldId id="290"/>
            <p14:sldId id="291"/>
            <p14:sldId id="292"/>
            <p14:sldId id="293"/>
            <p14:sldId id="294"/>
            <p14:sldId id="295"/>
            <p14:sldId id="296"/>
            <p14:sldId id="299"/>
            <p14:sldId id="300"/>
            <p14:sldId id="301"/>
            <p14:sldId id="298"/>
            <p14:sldId id="304"/>
            <p14:sldId id="302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DFB5-3B90-4E42-8E62-115E7721B096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559F-9EAE-4A94-8A3E-5C8C2B50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4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DFB5-3B90-4E42-8E62-115E7721B096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559F-9EAE-4A94-8A3E-5C8C2B50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81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DFB5-3B90-4E42-8E62-115E7721B096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559F-9EAE-4A94-8A3E-5C8C2B50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0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DFB5-3B90-4E42-8E62-115E7721B096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559F-9EAE-4A94-8A3E-5C8C2B50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86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DFB5-3B90-4E42-8E62-115E7721B096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559F-9EAE-4A94-8A3E-5C8C2B50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3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DFB5-3B90-4E42-8E62-115E7721B096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559F-9EAE-4A94-8A3E-5C8C2B50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1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DFB5-3B90-4E42-8E62-115E7721B096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559F-9EAE-4A94-8A3E-5C8C2B50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2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DFB5-3B90-4E42-8E62-115E7721B096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559F-9EAE-4A94-8A3E-5C8C2B50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DFB5-3B90-4E42-8E62-115E7721B096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559F-9EAE-4A94-8A3E-5C8C2B50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86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DFB5-3B90-4E42-8E62-115E7721B096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559F-9EAE-4A94-8A3E-5C8C2B50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5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DFB5-3B90-4E42-8E62-115E7721B096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559F-9EAE-4A94-8A3E-5C8C2B50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2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DFB5-3B90-4E42-8E62-115E7721B096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A559F-9EAE-4A94-8A3E-5C8C2B50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894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9ADA6-A542-4E7C-ADB9-E23AF0CBA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620" y="270588"/>
            <a:ext cx="11414760" cy="2387600"/>
          </a:xfrm>
        </p:spPr>
        <p:txBody>
          <a:bodyPr anchor="ctr"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A5B8F5-0790-4BD6-BEFB-F5B1BF609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5406"/>
            <a:ext cx="9144000" cy="3409237"/>
          </a:xfrm>
        </p:spPr>
        <p:txBody>
          <a:bodyPr anchor="ctr">
            <a:normAutofit/>
          </a:bodyPr>
          <a:lstStyle/>
          <a:p>
            <a:r>
              <a:rPr lang="ko-KR" altLang="en-US" sz="8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학원 교육 관리 프로젝트</a:t>
            </a:r>
          </a:p>
        </p:txBody>
      </p:sp>
    </p:spTree>
    <p:extLst>
      <p:ext uri="{BB962C8B-B14F-4D97-AF65-F5344CB8AC3E}">
        <p14:creationId xmlns:p14="http://schemas.microsoft.com/office/powerpoint/2010/main" val="309059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21EBE-2D23-4ACC-A38A-5C81016A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29494"/>
            <a:ext cx="6515100" cy="789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관리자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함수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(2)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523475-FE44-4835-8040-568CF2FF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EEF851-7EA1-4722-9888-4091B256D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0" y="1495425"/>
            <a:ext cx="6046819" cy="51867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02F9A1-B100-4C4B-A04B-BD16BBAD4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000" y="1495425"/>
            <a:ext cx="5647794" cy="518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3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21EBE-2D23-4ACC-A38A-5C81016A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29494"/>
            <a:ext cx="6515100" cy="789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관리자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트리거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(1)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523475-FE44-4835-8040-568CF2FF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4F7E555-9C05-4764-8721-2E36E2BA17A1}"/>
              </a:ext>
            </a:extLst>
          </p:cNvPr>
          <p:cNvSpPr/>
          <p:nvPr/>
        </p:nvSpPr>
        <p:spPr>
          <a:xfrm>
            <a:off x="762276" y="4951349"/>
            <a:ext cx="9105624" cy="78978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tblOpenProcess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개설 과정 테이블이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update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될 때 확인할 수 있게 트리거를 넣었습니다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C030C1-E9D7-4BF6-8F87-3AEF4E650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77" y="1695450"/>
            <a:ext cx="10667445" cy="290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45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21EBE-2D23-4ACC-A38A-5C81016A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29494"/>
            <a:ext cx="6515100" cy="789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관리자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트리거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(2)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523475-FE44-4835-8040-568CF2FF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4F7E555-9C05-4764-8721-2E36E2BA17A1}"/>
              </a:ext>
            </a:extLst>
          </p:cNvPr>
          <p:cNvSpPr/>
          <p:nvPr/>
        </p:nvSpPr>
        <p:spPr>
          <a:xfrm>
            <a:off x="671512" y="5051623"/>
            <a:ext cx="8891588" cy="78978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tblOpenSubject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개설 과목 테이블이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update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될 때 확인할 수 있게 트리거를 넣었습니다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3EDBAD-5A45-4A64-900C-1ECA319E9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655178"/>
            <a:ext cx="10606088" cy="308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8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21EBE-2D23-4ACC-A38A-5C81016A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29494"/>
            <a:ext cx="6515100" cy="78978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관리자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전체 교사 정보 조회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뷰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523475-FE44-4835-8040-568CF2FF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D199A3-0734-467F-A353-9E31DE87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71000"/>
            <a:ext cx="3795858" cy="40781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BBA940-E617-4A38-A7D9-2E7C47247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483" y="4068669"/>
            <a:ext cx="6105300" cy="218052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4F7E555-9C05-4764-8721-2E36E2BA17A1}"/>
              </a:ext>
            </a:extLst>
          </p:cNvPr>
          <p:cNvSpPr/>
          <p:nvPr/>
        </p:nvSpPr>
        <p:spPr>
          <a:xfrm>
            <a:off x="5681904" y="2886171"/>
            <a:ext cx="3995400" cy="78978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현재 교육 센터 내 전체 교사 정보 확인하기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– SEQ,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전화번호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이메일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153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21EBE-2D23-4ACC-A38A-5C81016A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29494"/>
            <a:ext cx="10287000" cy="78978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관리자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특정 교사 정보 조회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뷰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프로시저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523475-FE44-4835-8040-568CF2FF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4F7E555-9C05-4764-8721-2E36E2BA17A1}"/>
              </a:ext>
            </a:extLst>
          </p:cNvPr>
          <p:cNvSpPr/>
          <p:nvPr/>
        </p:nvSpPr>
        <p:spPr>
          <a:xfrm>
            <a:off x="7853041" y="3658828"/>
            <a:ext cx="3995400" cy="9996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현재 교육 센터 내 특정 교사 정보 확인하기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– SEQ,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생년월일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전화번호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강의 가능 목록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미리 만들어 놓은 주민번호 앞자리 추출 함수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substr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사용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8B5664-9285-4A5C-8A47-AD51CAFAF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6" y="1819276"/>
            <a:ext cx="3048262" cy="48162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81F38B-F494-49A4-971F-7391C1431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055" y="1819275"/>
            <a:ext cx="4439977" cy="48162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A62C2CA-A398-4CB9-992A-CDEBD86E6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541" y="5038725"/>
            <a:ext cx="6325909" cy="16869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2AC316-7B99-405E-9361-85C61A9C0ED6}"/>
              </a:ext>
            </a:extLst>
          </p:cNvPr>
          <p:cNvSpPr txBox="1"/>
          <p:nvPr/>
        </p:nvSpPr>
        <p:spPr>
          <a:xfrm>
            <a:off x="1542700" y="2312592"/>
            <a:ext cx="2000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A63D2-A7DD-4A0B-BB4D-B0CDAA400AE2}"/>
              </a:ext>
            </a:extLst>
          </p:cNvPr>
          <p:cNvSpPr txBox="1"/>
          <p:nvPr/>
        </p:nvSpPr>
        <p:spPr>
          <a:xfrm>
            <a:off x="5497053" y="1685162"/>
            <a:ext cx="352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프로시저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F8CD8-84BE-4A10-8783-D007717FED0B}"/>
              </a:ext>
            </a:extLst>
          </p:cNvPr>
          <p:cNvSpPr txBox="1"/>
          <p:nvPr/>
        </p:nvSpPr>
        <p:spPr>
          <a:xfrm>
            <a:off x="4194782" y="3447284"/>
            <a:ext cx="352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42264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21EBE-2D23-4ACC-A38A-5C81016A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29494"/>
            <a:ext cx="10287000" cy="78978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관리자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현재 개설된 과정 조회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뷰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523475-FE44-4835-8040-568CF2FF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27F81C-9D99-4436-A2D4-CFB935803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56" y="5819255"/>
            <a:ext cx="10437917" cy="9057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1009A1-696D-48C5-953E-A3D192640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21" y="1714223"/>
            <a:ext cx="4238731" cy="37531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ED11ECD-DBBC-470E-936A-FBE03B1E4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092" y="1714222"/>
            <a:ext cx="4415158" cy="37531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6A83A93-D0D1-4A79-AEEE-CF2408DF8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250" y="1714222"/>
            <a:ext cx="3662705" cy="37531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A9962D-FC92-44AA-B33A-9148834F2EF9}"/>
              </a:ext>
            </a:extLst>
          </p:cNvPr>
          <p:cNvSpPr txBox="1"/>
          <p:nvPr/>
        </p:nvSpPr>
        <p:spPr>
          <a:xfrm>
            <a:off x="3022867" y="1604427"/>
            <a:ext cx="50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48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69F3F-FF85-4AA2-A2C7-26769BA541A4}"/>
              </a:ext>
            </a:extLst>
          </p:cNvPr>
          <p:cNvSpPr txBox="1"/>
          <p:nvPr/>
        </p:nvSpPr>
        <p:spPr>
          <a:xfrm>
            <a:off x="7074563" y="1631821"/>
            <a:ext cx="50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48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241998-2018-4246-A1CF-A682042346F5}"/>
              </a:ext>
            </a:extLst>
          </p:cNvPr>
          <p:cNvSpPr txBox="1"/>
          <p:nvPr/>
        </p:nvSpPr>
        <p:spPr>
          <a:xfrm>
            <a:off x="11050273" y="2189680"/>
            <a:ext cx="50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48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708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21EBE-2D23-4ACC-A38A-5C81016A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29494"/>
            <a:ext cx="10287000" cy="78978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관리자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전체 교육생 정보 조회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뷰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523475-FE44-4835-8040-568CF2FF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4F7E555-9C05-4764-8721-2E36E2BA17A1}"/>
              </a:ext>
            </a:extLst>
          </p:cNvPr>
          <p:cNvSpPr/>
          <p:nvPr/>
        </p:nvSpPr>
        <p:spPr>
          <a:xfrm>
            <a:off x="5808289" y="2593660"/>
            <a:ext cx="4573961" cy="9996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현재 교육 센터 내 전체 교육생 정보 조회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교육생 번호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생년월일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이메일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전화번호 수강횟수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미리 만들어 놓은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substr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함수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(function)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사용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256AF5-1789-4EF1-ACB2-CAF05CF22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030" y="3764502"/>
            <a:ext cx="5744095" cy="27398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2508D3-35B1-48B0-86EA-6575C2A33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1552575"/>
            <a:ext cx="4464834" cy="495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28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21EBE-2D23-4ACC-A38A-5C81016A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29494"/>
            <a:ext cx="10287000" cy="78978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관리자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특정 교육생 정보 조회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뷰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프로시저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523475-FE44-4835-8040-568CF2FF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48E61D-4539-4D61-A60A-3228F02CB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3" y="1514476"/>
            <a:ext cx="5458327" cy="41009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421C73-51D4-4CD4-9A2A-2A412EE2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960" y="1514476"/>
            <a:ext cx="4381432" cy="15475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C2307F-608C-46DB-BD12-76BBBF01C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28" y="3278098"/>
            <a:ext cx="4386464" cy="23373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336D48-4439-4996-8EA1-92676C0ED33E}"/>
              </a:ext>
            </a:extLst>
          </p:cNvPr>
          <p:cNvSpPr txBox="1"/>
          <p:nvPr/>
        </p:nvSpPr>
        <p:spPr>
          <a:xfrm>
            <a:off x="3337192" y="1657730"/>
            <a:ext cx="50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9695E2-56AE-4529-BBA2-79BED054065A}"/>
              </a:ext>
            </a:extLst>
          </p:cNvPr>
          <p:cNvSpPr txBox="1"/>
          <p:nvPr/>
        </p:nvSpPr>
        <p:spPr>
          <a:xfrm>
            <a:off x="8953198" y="1757005"/>
            <a:ext cx="2720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프로시저</a:t>
            </a:r>
            <a:endParaRPr lang="ko-KR" altLang="en-US" sz="48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D3BAA7-2986-435D-8E56-6ED9EEB33CD5}"/>
              </a:ext>
            </a:extLst>
          </p:cNvPr>
          <p:cNvSpPr txBox="1"/>
          <p:nvPr/>
        </p:nvSpPr>
        <p:spPr>
          <a:xfrm>
            <a:off x="8897289" y="3232704"/>
            <a:ext cx="2720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호출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572F41C-7198-4B6C-A356-3529A7A9C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017" y="5186393"/>
            <a:ext cx="8021169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14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21EBE-2D23-4ACC-A38A-5C81016A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29494"/>
            <a:ext cx="10946690" cy="789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관리자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특정 과목의 전체 교육생 성적 조회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뷰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프로시저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523475-FE44-4835-8040-568CF2FF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219479-9E89-4965-B1E6-97F1ED9BC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5" y="1525600"/>
            <a:ext cx="5920469" cy="41893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375D0B-8BC6-4B94-AD67-878B21205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4" y="1468949"/>
            <a:ext cx="5679365" cy="16930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02837CC-F282-45F4-8E44-5DA53A96E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725" y="3309322"/>
            <a:ext cx="5679365" cy="26170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0BD227C-2BA5-49F3-8C86-E3CF343AB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5921" y="4756732"/>
            <a:ext cx="3945803" cy="19165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A2ED52-236D-4924-8AE3-A9AB05A6AEC5}"/>
              </a:ext>
            </a:extLst>
          </p:cNvPr>
          <p:cNvSpPr txBox="1"/>
          <p:nvPr/>
        </p:nvSpPr>
        <p:spPr>
          <a:xfrm>
            <a:off x="3337192" y="1657730"/>
            <a:ext cx="50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EE2F2F-4FA4-41BF-AD8C-F489CDB9490D}"/>
              </a:ext>
            </a:extLst>
          </p:cNvPr>
          <p:cNvSpPr txBox="1"/>
          <p:nvPr/>
        </p:nvSpPr>
        <p:spPr>
          <a:xfrm>
            <a:off x="8911719" y="1882811"/>
            <a:ext cx="2832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프로시저</a:t>
            </a:r>
            <a:endParaRPr lang="ko-KR" altLang="en-US" sz="48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6A3316-D5A0-40EF-87A9-5A05C2A77714}"/>
              </a:ext>
            </a:extLst>
          </p:cNvPr>
          <p:cNvSpPr txBox="1"/>
          <p:nvPr/>
        </p:nvSpPr>
        <p:spPr>
          <a:xfrm>
            <a:off x="8911719" y="3225542"/>
            <a:ext cx="1609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호출</a:t>
            </a:r>
            <a:endParaRPr lang="ko-KR" altLang="en-US" sz="48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873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21EBE-2D23-4ACC-A38A-5C81016A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29494"/>
            <a:ext cx="10287000" cy="78978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교사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인덱스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523475-FE44-4835-8040-568CF2FF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4F7E555-9C05-4764-8721-2E36E2BA17A1}"/>
              </a:ext>
            </a:extLst>
          </p:cNvPr>
          <p:cNvSpPr/>
          <p:nvPr/>
        </p:nvSpPr>
        <p:spPr>
          <a:xfrm>
            <a:off x="1076325" y="3858021"/>
            <a:ext cx="9839326" cy="23614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tblStudent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-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학생 정보 테이블에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exist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는 데이터 유무 입니다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tblAttend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-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학생 출결 테이블에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studentSeq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는 학생 </a:t>
            </a:r>
            <a:r>
              <a:rPr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고유번호이며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exist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는 데이터 유무입니다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tblOpenSubject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-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개설 과목 테이블에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teacherSeq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는 교사 고유 번호입니다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tblTeamProject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-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팀 프로젝트 테이블에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teamSeq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는 팀 고유 번호입니다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전체적으로 데이터가 많이 들어가 있는 테이블 이며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자주 찾는 것들 위주로 인덱스를 넣었습니다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725CD9-69E7-463F-95A5-BC2E9C142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628524"/>
            <a:ext cx="8982075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4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4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F5547-2D0B-4ACA-AC2F-9551D397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454"/>
            <a:ext cx="10515600" cy="5446712"/>
          </a:xfrm>
          <a:solidFill>
            <a:schemeClr val="accent3">
              <a:lumMod val="60000"/>
              <a:lumOff val="40000"/>
            </a:schemeClr>
          </a:solidFill>
        </p:spPr>
        <p:txBody>
          <a:bodyPr anchor="ctr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ko-KR" altLang="en-US" sz="5400" dirty="0">
                <a:latin typeface="D2Coding" panose="020B0609020101020101" pitchFamily="49" charset="-127"/>
                <a:ea typeface="D2Coding" panose="020B0609020101020101" pitchFamily="49" charset="-127"/>
              </a:rPr>
              <a:t> 프로젝트 소개</a:t>
            </a:r>
            <a:endParaRPr lang="en-US" altLang="ko-KR" sz="5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14350" indent="-514350">
              <a:buAutoNum type="arabicPeriod"/>
            </a:pPr>
            <a:r>
              <a:rPr lang="en-US" altLang="ko-KR" sz="5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4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</a:t>
            </a:r>
            <a:r>
              <a:rPr lang="ko-KR" altLang="en-US" sz="5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느낀점</a:t>
            </a:r>
            <a:endParaRPr lang="en-US" altLang="ko-KR" sz="5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14350" indent="-514350">
              <a:buAutoNum type="arabicPeriod"/>
            </a:pPr>
            <a:r>
              <a:rPr lang="en-US" altLang="ko-KR" sz="5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4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논리</a:t>
            </a:r>
            <a:r>
              <a:rPr lang="en-US" altLang="ko-KR" sz="5400" dirty="0">
                <a:latin typeface="D2Coding" panose="020B0609020101020101" pitchFamily="49" charset="-127"/>
                <a:ea typeface="D2Coding" panose="020B0609020101020101" pitchFamily="49" charset="-127"/>
              </a:rPr>
              <a:t>ERD, </a:t>
            </a:r>
            <a:r>
              <a:rPr lang="ko-KR" altLang="en-US" sz="5400" dirty="0">
                <a:latin typeface="D2Coding" panose="020B0609020101020101" pitchFamily="49" charset="-127"/>
                <a:ea typeface="D2Coding" panose="020B0609020101020101" pitchFamily="49" charset="-127"/>
              </a:rPr>
              <a:t>물리</a:t>
            </a:r>
            <a:r>
              <a:rPr lang="en-US" altLang="ko-KR" sz="5400" dirty="0">
                <a:latin typeface="D2Coding" panose="020B0609020101020101" pitchFamily="49" charset="-127"/>
                <a:ea typeface="D2Coding" panose="020B0609020101020101" pitchFamily="49" charset="-127"/>
              </a:rPr>
              <a:t>ERD</a:t>
            </a:r>
          </a:p>
          <a:p>
            <a:pPr marL="514350" indent="-514350">
              <a:buAutoNum type="arabicPeriod"/>
            </a:pPr>
            <a:r>
              <a:rPr lang="en-US" altLang="ko-KR" sz="5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4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요구사항</a:t>
            </a:r>
            <a:endParaRPr lang="en-US" altLang="ko-KR" sz="5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14350" indent="-514350">
              <a:buAutoNum type="arabicPeriod"/>
            </a:pPr>
            <a:r>
              <a:rPr lang="ko-KR" altLang="en-US" sz="5400" dirty="0">
                <a:latin typeface="D2Coding" panose="020B0609020101020101" pitchFamily="49" charset="-127"/>
                <a:ea typeface="D2Coding" panose="020B0609020101020101" pitchFamily="49" charset="-127"/>
              </a:rPr>
              <a:t> 프로젝트 내용</a:t>
            </a:r>
            <a:endParaRPr lang="en-US" altLang="ko-KR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		- </a:t>
            </a:r>
            <a:r>
              <a:rPr lang="ko-KR" altLang="en-US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관리자</a:t>
            </a:r>
            <a:endParaRPr lang="en-US" altLang="ko-KR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		- </a:t>
            </a:r>
            <a:r>
              <a:rPr lang="ko-KR" altLang="en-US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교사</a:t>
            </a:r>
            <a:endParaRPr lang="en-US" altLang="ko-KR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		- </a:t>
            </a:r>
            <a:r>
              <a:rPr lang="ko-KR" altLang="en-US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교육생</a:t>
            </a:r>
            <a:endParaRPr lang="en-US" altLang="ko-KR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7C20234-B282-4F44-8FA6-F0A1945EB51F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357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21EBE-2D23-4ACC-A38A-5C81016A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29494"/>
            <a:ext cx="10287000" cy="78978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교사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함수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523475-FE44-4835-8040-568CF2FF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54473E-FBCB-49F5-92DB-6DA180954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14499"/>
            <a:ext cx="4743450" cy="49926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74B201-B999-4381-933A-62F37FA5D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584" y="1714499"/>
            <a:ext cx="4240793" cy="367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05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21EBE-2D23-4ACC-A38A-5C81016A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29494"/>
            <a:ext cx="10287000" cy="78978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교사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트리거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523475-FE44-4835-8040-568CF2FF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69D5A1-6B1A-4552-B85B-5C635C502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93" y="1752601"/>
            <a:ext cx="7514704" cy="476770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4F7E555-9C05-4764-8721-2E36E2BA17A1}"/>
              </a:ext>
            </a:extLst>
          </p:cNvPr>
          <p:cNvSpPr/>
          <p:nvPr/>
        </p:nvSpPr>
        <p:spPr>
          <a:xfrm>
            <a:off x="4566543" y="1486404"/>
            <a:ext cx="6609308" cy="66595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tblProject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테이블이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update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될 때 확인할 수 있는 트리거입니다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3CFCE94-DEE9-419B-9A21-B063B3DFC92F}"/>
              </a:ext>
            </a:extLst>
          </p:cNvPr>
          <p:cNvSpPr/>
          <p:nvPr/>
        </p:nvSpPr>
        <p:spPr>
          <a:xfrm>
            <a:off x="3661147" y="1628776"/>
            <a:ext cx="82919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D7F668B-2FBE-45C2-93DA-66100EE19B0A}"/>
              </a:ext>
            </a:extLst>
          </p:cNvPr>
          <p:cNvSpPr/>
          <p:nvPr/>
        </p:nvSpPr>
        <p:spPr>
          <a:xfrm>
            <a:off x="3403972" y="3151407"/>
            <a:ext cx="82919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0735CD4-9C89-4C26-8A1B-33130FC86488}"/>
              </a:ext>
            </a:extLst>
          </p:cNvPr>
          <p:cNvSpPr/>
          <p:nvPr/>
        </p:nvSpPr>
        <p:spPr>
          <a:xfrm>
            <a:off x="4347468" y="3004309"/>
            <a:ext cx="6343130" cy="66595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tblTeam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팀 테이블이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insert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될 때 확인할 수 있는 트리거입니다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F25F18E-4D50-40A5-A0C8-AA215FFD7B85}"/>
              </a:ext>
            </a:extLst>
          </p:cNvPr>
          <p:cNvSpPr/>
          <p:nvPr/>
        </p:nvSpPr>
        <p:spPr>
          <a:xfrm>
            <a:off x="4347468" y="4705638"/>
            <a:ext cx="6343130" cy="66595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tblTeam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팀 테이블이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update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될 때 확인할 수 있는 트리거입니다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4861F70-295A-4ACE-B2BE-F9E8FE79F54D}"/>
              </a:ext>
            </a:extLst>
          </p:cNvPr>
          <p:cNvSpPr/>
          <p:nvPr/>
        </p:nvSpPr>
        <p:spPr>
          <a:xfrm>
            <a:off x="3412542" y="4705638"/>
            <a:ext cx="82919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13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21EBE-2D23-4ACC-A38A-5C81016A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29494"/>
            <a:ext cx="10287000" cy="78978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교사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자신의 교육 중인 과정과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과목 조회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뷰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523475-FE44-4835-8040-568CF2FF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DD7EDA-425F-4DC0-B226-8F9221ED0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57" y="1670472"/>
            <a:ext cx="4100797" cy="49688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E6262E-CB1C-4D3C-857E-EA56E126E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73" y="4802732"/>
            <a:ext cx="6737493" cy="18365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EF89DE-442C-4781-92B2-C54A4E45A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535" y="3845284"/>
            <a:ext cx="4763165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22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21EBE-2D23-4ACC-A38A-5C81016A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29494"/>
            <a:ext cx="10287000" cy="78978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교사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전체 개설 과목의 프로젝트 정보 조회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뷰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)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523475-FE44-4835-8040-568CF2FF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43BCD7-E92B-4506-B541-8E9817FCE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38" y="1633861"/>
            <a:ext cx="3819331" cy="48542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9E27D7-DA36-493C-ABCB-587B15665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684" y="4292056"/>
            <a:ext cx="7755616" cy="21197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2BA35BA-FC88-4124-9647-3198D9D90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684" y="3457611"/>
            <a:ext cx="4153480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27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21EBE-2D23-4ACC-A38A-5C81016A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29494"/>
            <a:ext cx="10287000" cy="78978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교사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특정 과목에 팀과 팀장 등록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프로시저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523475-FE44-4835-8040-568CF2FF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AB7B41-4BDF-4060-BB3A-548C69C02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3" y="1657967"/>
            <a:ext cx="8330365" cy="33807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FBB326-6D44-4A87-BBB0-66C2BFD95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323" y="1657967"/>
            <a:ext cx="3419952" cy="111458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1847D5-C4BD-4A9C-AF6A-CC1848348F6E}"/>
              </a:ext>
            </a:extLst>
          </p:cNvPr>
          <p:cNvSpPr/>
          <p:nvPr/>
        </p:nvSpPr>
        <p:spPr>
          <a:xfrm>
            <a:off x="3042543" y="5271215"/>
            <a:ext cx="6606281" cy="111458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개의 과목에 팀이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개 이상이 넘을 수 없게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팀 등록 시 테이블에 팀이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개가 넘지 못하게 조건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vteamCount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을 주었습니다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3292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21EBE-2D23-4ACC-A38A-5C81016A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29494"/>
            <a:ext cx="10287000" cy="78978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교사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특정 과목의 팀 정보 조회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뷰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523475-FE44-4835-8040-568CF2FF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84A9A0-1F4F-40AC-B57C-DB1FDAB71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8390"/>
            <a:ext cx="3790950" cy="49189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EAF05D-DA1A-4C63-8E4F-ED2B7329C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716" y="2919725"/>
            <a:ext cx="4381784" cy="36676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972C72-7B77-42AD-8ACD-73E2FF5EC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716" y="2191819"/>
            <a:ext cx="275310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77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21EBE-2D23-4ACC-A38A-5C81016A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29494"/>
            <a:ext cx="10287000" cy="78978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교사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특정 과목의 팀에 속한 교육생 변경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프로시저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523475-FE44-4835-8040-568CF2FF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042C5B-AD38-4588-8DBE-D0897F4AB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64" y="1618628"/>
            <a:ext cx="5422000" cy="34722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B5EB51-47FF-4C56-85E6-9FB1140F0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439" y="3654796"/>
            <a:ext cx="5725231" cy="26042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26BA52-C718-40CF-AB0F-A5B8DF134B73}"/>
              </a:ext>
            </a:extLst>
          </p:cNvPr>
          <p:cNvSpPr txBox="1"/>
          <p:nvPr/>
        </p:nvSpPr>
        <p:spPr>
          <a:xfrm>
            <a:off x="3984892" y="1652349"/>
            <a:ext cx="50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48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2A50C-D0C6-4C3F-88BB-8182B7D7876B}"/>
              </a:ext>
            </a:extLst>
          </p:cNvPr>
          <p:cNvSpPr txBox="1"/>
          <p:nvPr/>
        </p:nvSpPr>
        <p:spPr>
          <a:xfrm>
            <a:off x="4833016" y="4408375"/>
            <a:ext cx="50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48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DE43D4A-4587-441D-A565-EFD9136F0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61" y="4611994"/>
            <a:ext cx="5015663" cy="21737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D0B077-D417-4386-B4BC-9A6ECE7C4775}"/>
              </a:ext>
            </a:extLst>
          </p:cNvPr>
          <p:cNvSpPr txBox="1"/>
          <p:nvPr/>
        </p:nvSpPr>
        <p:spPr>
          <a:xfrm>
            <a:off x="10230124" y="4671953"/>
            <a:ext cx="1476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호출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466423C-667C-486D-8F8B-EBF980EC56DE}"/>
              </a:ext>
            </a:extLst>
          </p:cNvPr>
          <p:cNvSpPr/>
          <p:nvPr/>
        </p:nvSpPr>
        <p:spPr>
          <a:xfrm>
            <a:off x="5800167" y="2355057"/>
            <a:ext cx="5997144" cy="114818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팀에 속한 교육생 변경 시 해당 교육생이 변경하려는 특정 과목을 듣지 않는다면 수정을 못하게 조건문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presult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을 주었습니다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7125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21EBE-2D23-4ACC-A38A-5C81016A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29494"/>
            <a:ext cx="10287000" cy="78978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교육생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인덱스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523475-FE44-4835-8040-568CF2FF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4F7E555-9C05-4764-8721-2E36E2BA17A1}"/>
              </a:ext>
            </a:extLst>
          </p:cNvPr>
          <p:cNvSpPr/>
          <p:nvPr/>
        </p:nvSpPr>
        <p:spPr>
          <a:xfrm>
            <a:off x="1076325" y="3858021"/>
            <a:ext cx="9839326" cy="23614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tblTeamProject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-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팀 프로젝트 테이블에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projectSeq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는 프로젝트 번호입니다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tblAttend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-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학생 출결 테이블에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studentSeq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는 학생 </a:t>
            </a:r>
            <a:r>
              <a:rPr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고유번호이며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exist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는 데이터 유무입니다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tblProcess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–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과정 테이블에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exist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는 데이터 유무입니다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전체적으로 데이터가 많이 들어가 있는 테이블 이며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자주 찾는 것들 위주로 인덱스를 넣었습니다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A1EE4F-81EB-4C9A-9FED-1087E56F7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26" y="2082698"/>
            <a:ext cx="887777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89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21EBE-2D23-4ACC-A38A-5C81016A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29494"/>
            <a:ext cx="10287000" cy="78978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교사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함수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523475-FE44-4835-8040-568CF2FF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F173DF-728E-43F9-8C46-458DD935D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0675"/>
            <a:ext cx="8286750" cy="5124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F35500-1A62-4E8C-9EB6-BA58E9BD6CE9}"/>
              </a:ext>
            </a:extLst>
          </p:cNvPr>
          <p:cNvSpPr txBox="1"/>
          <p:nvPr/>
        </p:nvSpPr>
        <p:spPr>
          <a:xfrm>
            <a:off x="4143649" y="1424385"/>
            <a:ext cx="4981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성적 계산 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D40B8-839E-4513-983C-479CE3DD7FE2}"/>
              </a:ext>
            </a:extLst>
          </p:cNvPr>
          <p:cNvSpPr txBox="1"/>
          <p:nvPr/>
        </p:nvSpPr>
        <p:spPr>
          <a:xfrm>
            <a:off x="3586436" y="3765699"/>
            <a:ext cx="6095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Progress </a:t>
            </a:r>
            <a:r>
              <a:rPr lang="ko-KR" alt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처리 함수</a:t>
            </a:r>
          </a:p>
        </p:txBody>
      </p:sp>
    </p:spTree>
    <p:extLst>
      <p:ext uri="{BB962C8B-B14F-4D97-AF65-F5344CB8AC3E}">
        <p14:creationId xmlns:p14="http://schemas.microsoft.com/office/powerpoint/2010/main" val="2171990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21EBE-2D23-4ACC-A38A-5C81016A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29494"/>
            <a:ext cx="10287000" cy="78978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교사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트리거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523475-FE44-4835-8040-568CF2FF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4FE619-6FF6-47B6-997C-96EBC5623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99918"/>
            <a:ext cx="6744641" cy="458216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4F7E555-9C05-4764-8721-2E36E2BA17A1}"/>
              </a:ext>
            </a:extLst>
          </p:cNvPr>
          <p:cNvSpPr/>
          <p:nvPr/>
        </p:nvSpPr>
        <p:spPr>
          <a:xfrm>
            <a:off x="4401021" y="2630562"/>
            <a:ext cx="7667625" cy="70278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팀프로젝트 테이블이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update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될 때 확인할 수 있는 트리거입니다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94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C0ABE44-1E30-4511-9481-B43089CF4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006938"/>
              </p:ext>
            </p:extLst>
          </p:nvPr>
        </p:nvGraphicFramePr>
        <p:xfrm>
          <a:off x="838200" y="1325562"/>
          <a:ext cx="10515600" cy="50752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5669">
                  <a:extLst>
                    <a:ext uri="{9D8B030D-6E8A-4147-A177-3AD203B41FA5}">
                      <a16:colId xmlns:a16="http://schemas.microsoft.com/office/drawing/2014/main" val="3725587126"/>
                    </a:ext>
                  </a:extLst>
                </a:gridCol>
                <a:gridCol w="3600256">
                  <a:extLst>
                    <a:ext uri="{9D8B030D-6E8A-4147-A177-3AD203B41FA5}">
                      <a16:colId xmlns:a16="http://schemas.microsoft.com/office/drawing/2014/main" val="3805166749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292237191"/>
                    </a:ext>
                  </a:extLst>
                </a:gridCol>
                <a:gridCol w="3438525">
                  <a:extLst>
                    <a:ext uri="{9D8B030D-6E8A-4147-A177-3AD203B41FA5}">
                      <a16:colId xmlns:a16="http://schemas.microsoft.com/office/drawing/2014/main" val="3237084643"/>
                    </a:ext>
                  </a:extLst>
                </a:gridCol>
              </a:tblGrid>
              <a:tr h="882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프로젝트</a:t>
                      </a:r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명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학원 교육 관리 프로젝트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개발기간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2021.05.24 ~ 2021.06.04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15732"/>
                  </a:ext>
                </a:extLst>
              </a:tr>
              <a:tr h="511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프로젝트 성격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Oracle SQL-Developer Project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개발인원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825095"/>
                  </a:ext>
                </a:extLst>
              </a:tr>
              <a:tr h="1638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프로젝트 개요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오라클 </a:t>
                      </a:r>
                      <a:r>
                        <a:rPr lang="en-US" altLang="ko-KR" sz="1800" b="0" i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SQL</a:t>
                      </a:r>
                      <a:r>
                        <a:rPr lang="ko-KR" altLang="en-US" sz="1800" b="0" i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을 활용한 학원 교육 센터내의 교사</a:t>
                      </a:r>
                      <a:r>
                        <a:rPr lang="en-US" altLang="ko-KR" sz="1800" b="0" i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교육생 데이터베이스 관리 프로젝트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사용 기술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ANSI-SQL,</a:t>
                      </a:r>
                    </a:p>
                    <a:p>
                      <a:pPr algn="ctr" latinLnBrk="1"/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인덱스</a:t>
                      </a: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트리거</a:t>
                      </a: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</a:t>
                      </a: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프로시저</a:t>
                      </a: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뷰</a:t>
                      </a: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01239"/>
                  </a:ext>
                </a:extLst>
              </a:tr>
              <a:tr h="5110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사용도구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158098"/>
                  </a:ext>
                </a:extLst>
              </a:tr>
              <a:tr h="511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개발 플랫폼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Windows10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523245"/>
                  </a:ext>
                </a:extLst>
              </a:tr>
              <a:tr h="511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DBMS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Oracle 11g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062896"/>
                  </a:ext>
                </a:extLst>
              </a:tr>
              <a:tr h="511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DB Client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SQL-Developer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2692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20B785E6-8A8D-437C-BA49-79ABD8AA779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1.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2304605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21EBE-2D23-4ACC-A38A-5C81016A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29494"/>
            <a:ext cx="10287000" cy="78978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교육생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자신의 수강정보 조회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뷰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프로시저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523475-FE44-4835-8040-568CF2FF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4BE7F9-1C7B-4EB0-8759-36F2564A7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0" y="1549858"/>
            <a:ext cx="4507835" cy="49716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DA9740-FB13-4F3C-9DD4-AF18FC9B5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649" y="1603723"/>
            <a:ext cx="5191850" cy="35549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0CD035-FBD6-4C5D-907A-C94859D793F1}"/>
              </a:ext>
            </a:extLst>
          </p:cNvPr>
          <p:cNvSpPr txBox="1"/>
          <p:nvPr/>
        </p:nvSpPr>
        <p:spPr>
          <a:xfrm>
            <a:off x="1825070" y="1819276"/>
            <a:ext cx="1028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611DA-8D82-4BB4-815E-14820F183589}"/>
              </a:ext>
            </a:extLst>
          </p:cNvPr>
          <p:cNvSpPr txBox="1"/>
          <p:nvPr/>
        </p:nvSpPr>
        <p:spPr>
          <a:xfrm>
            <a:off x="8808972" y="1505803"/>
            <a:ext cx="2837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프로시저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DA1607E-E3B7-486E-AD6C-4DD4FB115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796" y="5418548"/>
            <a:ext cx="6985904" cy="110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96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21EBE-2D23-4ACC-A38A-5C81016A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29494"/>
            <a:ext cx="10287000" cy="78978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교육생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자신의 과목별 성적 조회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프로시저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523475-FE44-4835-8040-568CF2FF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B17244-7E5B-4493-A772-780812695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13" y="1499145"/>
            <a:ext cx="3867765" cy="40576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ED440A-AE8B-4003-AE8E-94BB00420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738" y="1494457"/>
            <a:ext cx="3760985" cy="35442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A21F1F-FF89-4121-B692-1F5E714AA650}"/>
              </a:ext>
            </a:extLst>
          </p:cNvPr>
          <p:cNvSpPr txBox="1"/>
          <p:nvPr/>
        </p:nvSpPr>
        <p:spPr>
          <a:xfrm>
            <a:off x="7104614" y="4252492"/>
            <a:ext cx="1030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48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611DA-8D82-4BB4-815E-14820F183589}"/>
              </a:ext>
            </a:extLst>
          </p:cNvPr>
          <p:cNvSpPr txBox="1"/>
          <p:nvPr/>
        </p:nvSpPr>
        <p:spPr>
          <a:xfrm>
            <a:off x="1972969" y="2471856"/>
            <a:ext cx="1030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48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0284CA-7687-4D33-AF51-9CAA96EEE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738" y="5189364"/>
            <a:ext cx="7757320" cy="15576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746410A-D4FC-4501-9F59-C45B06E20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8398" y="1494457"/>
            <a:ext cx="3800212" cy="28097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97F5D07-C3C8-4803-B969-3270145772D7}"/>
              </a:ext>
            </a:extLst>
          </p:cNvPr>
          <p:cNvSpPr txBox="1"/>
          <p:nvPr/>
        </p:nvSpPr>
        <p:spPr>
          <a:xfrm>
            <a:off x="10535708" y="3640007"/>
            <a:ext cx="1030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48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291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21EBE-2D23-4ACC-A38A-5C81016A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29494"/>
            <a:ext cx="10287000" cy="78978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교육생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자신의 듣는 과목 프로젝트 조회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뷰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프로시저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523475-FE44-4835-8040-568CF2FF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FEF068-1A83-419C-9A1A-FD7974131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2" y="1595292"/>
            <a:ext cx="4316557" cy="44080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0F581B0-A9F6-4470-A1A0-22F2BA4C2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49" y="1595292"/>
            <a:ext cx="5363323" cy="20862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2FF649F-0686-40B2-82D3-785F009FC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649" y="3905092"/>
            <a:ext cx="7121880" cy="22672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BC384E-D854-469D-9DF3-95B2E32B9415}"/>
              </a:ext>
            </a:extLst>
          </p:cNvPr>
          <p:cNvSpPr txBox="1"/>
          <p:nvPr/>
        </p:nvSpPr>
        <p:spPr>
          <a:xfrm>
            <a:off x="2520395" y="1878511"/>
            <a:ext cx="1028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256BE-44A0-40DB-AE90-DDCC825FA0ED}"/>
              </a:ext>
            </a:extLst>
          </p:cNvPr>
          <p:cNvSpPr txBox="1"/>
          <p:nvPr/>
        </p:nvSpPr>
        <p:spPr>
          <a:xfrm>
            <a:off x="7090604" y="2222926"/>
            <a:ext cx="3502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프로시저</a:t>
            </a:r>
            <a:endParaRPr lang="ko-KR" altLang="en-US" sz="48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496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21EBE-2D23-4ACC-A38A-5C81016A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29494"/>
            <a:ext cx="10287000" cy="78978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교육생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자신의 듣는 과정 시험 목록 조회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프로시저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523475-FE44-4835-8040-568CF2FF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796FE8-B96E-44A2-BDD2-5CBC2D68A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4" y="1583997"/>
            <a:ext cx="3615011" cy="49779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54E3EC-59AA-4619-94B4-C692FEC99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75" y="1583997"/>
            <a:ext cx="5629275" cy="31899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1BE659-B994-426C-8261-2C417AF8E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266" y="4592927"/>
            <a:ext cx="4507984" cy="19690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ACD2BA-285E-4119-975E-3786C25681E5}"/>
              </a:ext>
            </a:extLst>
          </p:cNvPr>
          <p:cNvSpPr txBox="1"/>
          <p:nvPr/>
        </p:nvSpPr>
        <p:spPr>
          <a:xfrm>
            <a:off x="2482295" y="1745161"/>
            <a:ext cx="1028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48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1CFC0B-FBE1-4AB2-A9D6-DAC5A236793F}"/>
              </a:ext>
            </a:extLst>
          </p:cNvPr>
          <p:cNvSpPr txBox="1"/>
          <p:nvPr/>
        </p:nvSpPr>
        <p:spPr>
          <a:xfrm>
            <a:off x="7930595" y="1840381"/>
            <a:ext cx="1028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48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91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785E6-8A8D-437C-BA49-79ABD8AA779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2.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</a:t>
            </a:r>
            <a:r>
              <a:rPr lang="ko-KR" altLang="en-US" sz="2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느낀점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B21787-23A8-40D5-989C-808C74640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3086"/>
            <a:ext cx="10096500" cy="569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5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785E6-8A8D-437C-BA49-79ABD8AA779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3.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논리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ERD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5E5EF78-AA60-4E6C-B202-820755E9E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050"/>
            <a:ext cx="12192000" cy="57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785E6-8A8D-437C-BA49-79ABD8AA779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–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3.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물리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ERD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1760A5-6DFC-4AA0-885D-F43241F76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1"/>
            <a:ext cx="121920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9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49B31EF-C281-435D-9407-A15CC94C6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420170"/>
              </p:ext>
            </p:extLst>
          </p:nvPr>
        </p:nvGraphicFramePr>
        <p:xfrm>
          <a:off x="838200" y="1488439"/>
          <a:ext cx="10353676" cy="484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756">
                  <a:extLst>
                    <a:ext uri="{9D8B030D-6E8A-4147-A177-3AD203B41FA5}">
                      <a16:colId xmlns:a16="http://schemas.microsoft.com/office/drawing/2014/main" val="3839494155"/>
                    </a:ext>
                  </a:extLst>
                </a:gridCol>
                <a:gridCol w="6763920">
                  <a:extLst>
                    <a:ext uri="{9D8B030D-6E8A-4147-A177-3AD203B41FA5}">
                      <a16:colId xmlns:a16="http://schemas.microsoft.com/office/drawing/2014/main" val="77535880"/>
                    </a:ext>
                  </a:extLst>
                </a:gridCol>
              </a:tblGrid>
              <a:tr h="463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교육기관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쌍용 교육 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286028"/>
                  </a:ext>
                </a:extLst>
              </a:tr>
              <a:tr h="463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강의실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496266"/>
                  </a:ext>
                </a:extLst>
              </a:tr>
              <a:tr h="463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강의실 최대 교육 인원수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1, 2, 3</a:t>
                      </a:r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강의실</a:t>
                      </a:r>
                      <a:r>
                        <a:rPr lang="en-US" altLang="ko-KR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(30</a:t>
                      </a:r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</a:t>
                      </a:r>
                      <a:r>
                        <a:rPr lang="en-US" altLang="ko-KR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/ 4, 5, 6</a:t>
                      </a:r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강의실</a:t>
                      </a:r>
                      <a:r>
                        <a:rPr lang="en-US" altLang="ko-KR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(26</a:t>
                      </a:r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</a:t>
                      </a:r>
                      <a:r>
                        <a:rPr lang="en-US" altLang="ko-KR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b="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77355"/>
                  </a:ext>
                </a:extLst>
              </a:tr>
              <a:tr h="463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89184"/>
                  </a:ext>
                </a:extLst>
              </a:tr>
              <a:tr h="463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현시점 강의 인원</a:t>
                      </a:r>
                      <a:r>
                        <a:rPr lang="en-US" altLang="ko-KR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(6</a:t>
                      </a:r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</a:t>
                      </a:r>
                      <a:r>
                        <a:rPr lang="en-US" altLang="ko-KR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), </a:t>
                      </a:r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현시점 대기 인원</a:t>
                      </a:r>
                      <a:r>
                        <a:rPr lang="en-US" altLang="ko-KR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(4</a:t>
                      </a:r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</a:t>
                      </a:r>
                      <a:r>
                        <a:rPr lang="en-US" altLang="ko-KR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b="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92364"/>
                  </a:ext>
                </a:extLst>
              </a:tr>
              <a:tr h="463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진행 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 강의실 모두 진행 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11638"/>
                  </a:ext>
                </a:extLst>
              </a:tr>
              <a:tr h="463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과정 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5.5</a:t>
                      </a:r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개월 </a:t>
                      </a:r>
                      <a:r>
                        <a:rPr lang="en-US" altLang="ko-KR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or 6</a:t>
                      </a:r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개월 </a:t>
                      </a:r>
                      <a:r>
                        <a:rPr lang="en-US" altLang="ko-KR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or 7</a:t>
                      </a:r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568386"/>
                  </a:ext>
                </a:extLst>
              </a:tr>
              <a:tr h="463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년 평균 운영</a:t>
                      </a:r>
                      <a:r>
                        <a:rPr lang="en-US" altLang="ko-KR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종료</a:t>
                      </a:r>
                      <a:r>
                        <a:rPr lang="en-US" altLang="ko-KR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과정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 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305357"/>
                  </a:ext>
                </a:extLst>
              </a:tr>
              <a:tr h="1141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과목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 ~ 50</a:t>
                      </a:r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과목 </a:t>
                      </a:r>
                      <a:endParaRPr lang="en-US" altLang="ko-KR" b="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 </a:t>
                      </a:r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모든 과정에 들어가는 공통 과목 존재</a:t>
                      </a:r>
                      <a:endParaRPr lang="en-US" altLang="ko-KR" b="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r>
                        <a:rPr lang="ko-KR" altLang="en-US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특정 과정에 들어가는 특정 과목 존재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578710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8C523475-FE44-4835-8040-568CF2FF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4.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요구사항</a:t>
            </a:r>
          </a:p>
        </p:txBody>
      </p:sp>
    </p:spTree>
    <p:extLst>
      <p:ext uri="{BB962C8B-B14F-4D97-AF65-F5344CB8AC3E}">
        <p14:creationId xmlns:p14="http://schemas.microsoft.com/office/powerpoint/2010/main" val="104259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21EBE-2D23-4ACC-A38A-5C81016A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29494"/>
            <a:ext cx="6515100" cy="789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관리자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인덱스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523475-FE44-4835-8040-568CF2FF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4F7E555-9C05-4764-8721-2E36E2BA17A1}"/>
              </a:ext>
            </a:extLst>
          </p:cNvPr>
          <p:cNvSpPr/>
          <p:nvPr/>
        </p:nvSpPr>
        <p:spPr>
          <a:xfrm>
            <a:off x="838200" y="4525776"/>
            <a:ext cx="10094172" cy="160832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tblStudent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-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학생 정보 테이블에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exist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는 데이터 삭제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유무 입니다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tblAttend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학생 출결 테이블에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studentSeq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는 학생 고유 번호이며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exist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는 데이터 삭제 유무 입니다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전체적으로 학생 테이블에 데이터가 많이 들어가 있어서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index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를 넣었습니다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8FE40E-2179-4BDB-B7B1-6356FB6B0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158908"/>
            <a:ext cx="9656965" cy="191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0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21EBE-2D23-4ACC-A38A-5C81016A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29494"/>
            <a:ext cx="6515100" cy="789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관리자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함수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(1)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523475-FE44-4835-8040-568CF2FF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Oracle Project -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B75365-D30C-4C3D-9D45-9B3EFA20F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9" y="1619250"/>
            <a:ext cx="5451925" cy="4476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23C129-B74A-4FB6-9D78-E4A9B4268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76" y="1619250"/>
            <a:ext cx="6200776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</TotalTime>
  <Words>993</Words>
  <Application>Microsoft Office PowerPoint</Application>
  <PresentationFormat>와이드스크린</PresentationFormat>
  <Paragraphs>166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D2Coding</vt:lpstr>
      <vt:lpstr>Arial</vt:lpstr>
      <vt:lpstr>Calibri</vt:lpstr>
      <vt:lpstr>Calibri Light</vt:lpstr>
      <vt:lpstr>Office Theme</vt:lpstr>
      <vt:lpstr>Oracle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Oracle Project - 4. 프로젝트 요구사항</vt:lpstr>
      <vt:lpstr>Oracle Project - 5. 프로젝트 내용</vt:lpstr>
      <vt:lpstr>Oracle Project - 5. 프로젝트 내용</vt:lpstr>
      <vt:lpstr>Oracle Project - 5. 프로젝트 내용</vt:lpstr>
      <vt:lpstr>Oracle Project - 5. 프로젝트 내용</vt:lpstr>
      <vt:lpstr>Oracle Project - 5. 프로젝트 내용</vt:lpstr>
      <vt:lpstr>Oracle Project - 5. 프로젝트 내용</vt:lpstr>
      <vt:lpstr>Oracle Project - 5. 프로젝트 내용</vt:lpstr>
      <vt:lpstr>Oracle Project - 5. 프로젝트 내용</vt:lpstr>
      <vt:lpstr>Oracle Project - 5. 프로젝트 내용</vt:lpstr>
      <vt:lpstr>Oracle Project - 5. 프로젝트 내용</vt:lpstr>
      <vt:lpstr>Oracle Project - 5. 프로젝트 내용</vt:lpstr>
      <vt:lpstr>Oracle Project - 5. 프로젝트 내용</vt:lpstr>
      <vt:lpstr>Oracle Project - 5. 프로젝트 내용</vt:lpstr>
      <vt:lpstr>Oracle Project - 5. 프로젝트 내용</vt:lpstr>
      <vt:lpstr>Oracle Project - 5. 프로젝트 내용</vt:lpstr>
      <vt:lpstr>Oracle Project - 5. 프로젝트 내용</vt:lpstr>
      <vt:lpstr>Oracle Project - 5. 프로젝트 내용</vt:lpstr>
      <vt:lpstr>Oracle Project - 5. 프로젝트 내용</vt:lpstr>
      <vt:lpstr>Oracle Project - 5. 프로젝트 내용</vt:lpstr>
      <vt:lpstr>Oracle Project - 5. 프로젝트 내용</vt:lpstr>
      <vt:lpstr>Oracle Project - 5. 프로젝트 내용</vt:lpstr>
      <vt:lpstr>Oracle Project - 5. 프로젝트 내용</vt:lpstr>
      <vt:lpstr>Oracle Project - 5. 프로젝트 내용</vt:lpstr>
      <vt:lpstr>Oracle Project - 5. 프로젝트 내용</vt:lpstr>
      <vt:lpstr>Oracle Project - 5. 프로젝트 내용</vt:lpstr>
      <vt:lpstr>Oracle Project - 5. 프로젝트 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Project</dc:title>
  <dc:creator>hyuk</dc:creator>
  <cp:lastModifiedBy>hyuk</cp:lastModifiedBy>
  <cp:revision>24</cp:revision>
  <dcterms:created xsi:type="dcterms:W3CDTF">2021-07-03T10:34:23Z</dcterms:created>
  <dcterms:modified xsi:type="dcterms:W3CDTF">2021-08-15T04:29:51Z</dcterms:modified>
</cp:coreProperties>
</file>