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3"/>
  </p:notesMasterIdLst>
  <p:handoutMasterIdLst>
    <p:handoutMasterId r:id="rId44"/>
  </p:handoutMasterIdLst>
  <p:sldIdLst>
    <p:sldId id="256" r:id="rId4"/>
    <p:sldId id="258" r:id="rId5"/>
    <p:sldId id="259" r:id="rId6"/>
    <p:sldId id="267" r:id="rId7"/>
    <p:sldId id="266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60" r:id="rId27"/>
    <p:sldId id="268" r:id="rId28"/>
    <p:sldId id="269" r:id="rId29"/>
    <p:sldId id="302" r:id="rId30"/>
    <p:sldId id="303" r:id="rId31"/>
    <p:sldId id="304" r:id="rId32"/>
    <p:sldId id="305" r:id="rId33"/>
    <p:sldId id="314" r:id="rId34"/>
    <p:sldId id="315" r:id="rId35"/>
    <p:sldId id="316" r:id="rId36"/>
    <p:sldId id="261" r:id="rId37"/>
    <p:sldId id="272" r:id="rId38"/>
    <p:sldId id="317" r:id="rId39"/>
    <p:sldId id="318" r:id="rId40"/>
    <p:sldId id="319" r:id="rId41"/>
    <p:sldId id="274" r:id="rId42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3CD"/>
    <a:srgbClr val="022943"/>
    <a:srgbClr val="E3E3E3"/>
    <a:srgbClr val="FFFFFF"/>
    <a:srgbClr val="FE0536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82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32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汉仪正圆-45W" panose="00020600040101010101" charset="-122"/>
              <a:ea typeface="汉仪正圆-45W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汉仪正圆-45W" panose="00020600040101010101" charset="-122"/>
              </a:rPr>
            </a:fld>
            <a:endParaRPr lang="zh-CN" altLang="en-US">
              <a:latin typeface="汉仪正圆-45W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汉仪正圆-45W" panose="00020600040101010101" charset="-122"/>
              <a:ea typeface="汉仪正圆-45W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汉仪正圆-45W" panose="00020600040101010101" charset="-122"/>
              </a:rPr>
            </a:fld>
            <a:endParaRPr lang="zh-CN" altLang="en-US">
              <a:latin typeface="汉仪正圆-45W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正圆-45W" panose="00020600040101010101" charset="-122"/>
                <a:ea typeface="汉仪正圆-4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正圆-45W" panose="00020600040101010101" charset="-122"/>
                <a:ea typeface="汉仪正圆-45W" panose="0002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正圆-45W" panose="00020600040101010101" charset="-122"/>
                <a:ea typeface="汉仪正圆-45W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正圆-45W" panose="00020600040101010101" charset="-122"/>
                <a:ea typeface="汉仪正圆-45W" panose="0002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正圆-45W" panose="00020600040101010101" charset="-122"/>
        <a:ea typeface="汉仪正圆-45W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正圆-45W" panose="00020600040101010101" charset="-122"/>
        <a:ea typeface="汉仪正圆-45W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正圆-45W" panose="00020600040101010101" charset="-122"/>
        <a:ea typeface="汉仪正圆-45W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正圆-45W" panose="00020600040101010101" charset="-122"/>
        <a:ea typeface="汉仪正圆-45W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正圆-45W" panose="00020600040101010101" charset="-122"/>
        <a:ea typeface="汉仪正圆-45W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778510" y="767715"/>
            <a:ext cx="10608310" cy="5304790"/>
          </a:xfrm>
          <a:prstGeom prst="rect">
            <a:avLst/>
          </a:prstGeom>
          <a:noFill/>
          <a:ln>
            <a:solidFill>
              <a:srgbClr val="022943">
                <a:alpha val="33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560945" y="-21590"/>
            <a:ext cx="4643755" cy="2924175"/>
            <a:chOff x="11887" y="-14"/>
            <a:chExt cx="7313" cy="4605"/>
          </a:xfrm>
        </p:grpSpPr>
        <p:sp>
          <p:nvSpPr>
            <p:cNvPr id="10" name="任意多边形 9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 userDrawn="1"/>
        </p:nvGrpSpPr>
        <p:grpSpPr>
          <a:xfrm flipH="1" flipV="1">
            <a:off x="-12700" y="3956685"/>
            <a:ext cx="4643755" cy="2924175"/>
            <a:chOff x="11887" y="-14"/>
            <a:chExt cx="7313" cy="4605"/>
          </a:xfrm>
        </p:grpSpPr>
        <p:sp>
          <p:nvSpPr>
            <p:cNvPr id="14" name="任意多边形 13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778510" y="767715"/>
            <a:ext cx="10608310" cy="5304790"/>
          </a:xfrm>
          <a:prstGeom prst="rect">
            <a:avLst/>
          </a:prstGeom>
          <a:noFill/>
          <a:ln>
            <a:solidFill>
              <a:srgbClr val="022943">
                <a:alpha val="33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560945" y="-21590"/>
            <a:ext cx="4643755" cy="2924175"/>
            <a:chOff x="11887" y="-14"/>
            <a:chExt cx="7313" cy="4605"/>
          </a:xfrm>
        </p:grpSpPr>
        <p:sp>
          <p:nvSpPr>
            <p:cNvPr id="10" name="任意多边形 9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 userDrawn="1"/>
        </p:nvGrpSpPr>
        <p:grpSpPr>
          <a:xfrm flipH="1" flipV="1">
            <a:off x="-12700" y="3946525"/>
            <a:ext cx="4643755" cy="2924175"/>
            <a:chOff x="11887" y="-14"/>
            <a:chExt cx="7313" cy="4605"/>
          </a:xfrm>
        </p:grpSpPr>
        <p:sp>
          <p:nvSpPr>
            <p:cNvPr id="14" name="任意多边形 13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307340" y="353060"/>
            <a:ext cx="11550015" cy="6133465"/>
          </a:xfrm>
          <a:prstGeom prst="rect">
            <a:avLst/>
          </a:prstGeom>
          <a:noFill/>
          <a:ln>
            <a:solidFill>
              <a:srgbClr val="022943">
                <a:alpha val="3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0396220" y="-8890"/>
            <a:ext cx="1814830" cy="1481455"/>
            <a:chOff x="11887" y="-14"/>
            <a:chExt cx="7313" cy="4605"/>
          </a:xfrm>
        </p:grpSpPr>
        <p:sp>
          <p:nvSpPr>
            <p:cNvPr id="10" name="任意多边形 9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 userDrawn="1"/>
        </p:nvGrpSpPr>
        <p:grpSpPr>
          <a:xfrm flipH="1" flipV="1">
            <a:off x="-29210" y="5603240"/>
            <a:ext cx="1937385" cy="1273810"/>
            <a:chOff x="11887" y="-14"/>
            <a:chExt cx="7313" cy="4605"/>
          </a:xfrm>
        </p:grpSpPr>
        <p:sp>
          <p:nvSpPr>
            <p:cNvPr id="15" name="任意多边形 14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307340" y="353060"/>
            <a:ext cx="11550015" cy="6133465"/>
          </a:xfrm>
          <a:prstGeom prst="rect">
            <a:avLst/>
          </a:prstGeom>
          <a:noFill/>
          <a:ln>
            <a:solidFill>
              <a:srgbClr val="022943">
                <a:alpha val="3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0387330" y="-8890"/>
            <a:ext cx="1814830" cy="1481455"/>
            <a:chOff x="11887" y="-14"/>
            <a:chExt cx="7313" cy="4605"/>
          </a:xfrm>
        </p:grpSpPr>
        <p:sp>
          <p:nvSpPr>
            <p:cNvPr id="10" name="任意多边形 9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 userDrawn="1"/>
        </p:nvGrpSpPr>
        <p:grpSpPr>
          <a:xfrm flipH="1" flipV="1">
            <a:off x="-20320" y="5576570"/>
            <a:ext cx="1937385" cy="1273810"/>
            <a:chOff x="11887" y="-14"/>
            <a:chExt cx="7313" cy="4605"/>
          </a:xfrm>
        </p:grpSpPr>
        <p:sp>
          <p:nvSpPr>
            <p:cNvPr id="15" name="任意多边形 14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tags" Target="../tags/tag8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5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6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6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8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8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明月 9"/>
          <p:cNvSpPr txBox="1"/>
          <p:nvPr/>
        </p:nvSpPr>
        <p:spPr>
          <a:xfrm>
            <a:off x="2202815" y="2227580"/>
            <a:ext cx="8377555" cy="1676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3E7D9C">
                    <a:alpha val="2500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3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信息系统课程设计汇报</a:t>
            </a:r>
            <a:endParaRPr lang="zh-CN" altLang="en-US" sz="6300" b="1" dirty="0">
              <a:ln w="0" cmpd="sng">
                <a:noFill/>
                <a:prstDash val="solid"/>
              </a:ln>
              <a:solidFill>
                <a:srgbClr val="022943"/>
              </a:solidFill>
              <a:cs typeface="+mn-ea"/>
              <a:sym typeface="+mn-lt"/>
            </a:endParaRPr>
          </a:p>
          <a:p>
            <a:pPr algn="ctr"/>
            <a:r>
              <a:rPr sz="40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音乐信息管理系统</a:t>
            </a:r>
            <a:endParaRPr sz="4000" b="1" dirty="0">
              <a:ln w="0" cmpd="sng">
                <a:noFill/>
                <a:prstDash val="solid"/>
              </a:ln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9" name="明月 9"/>
          <p:cNvSpPr txBox="1"/>
          <p:nvPr/>
        </p:nvSpPr>
        <p:spPr>
          <a:xfrm>
            <a:off x="4455160" y="4517390"/>
            <a:ext cx="3873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D8D8E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 fontAlgn="auto">
              <a:lnSpc>
                <a:spcPts val="2500"/>
              </a:lnSpc>
            </a:pPr>
            <a:r>
              <a:rPr lang="zh-CN" altLang="en-US" b="1" dirty="0" smtClean="0">
                <a:ln w="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成员：林晨、杨灏哲、贾征强、徐达</a:t>
            </a:r>
            <a:endParaRPr lang="zh-CN" altLang="en-US" dirty="0">
              <a:ln w="0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9" name="图片 24" descr="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54170" y="4572635"/>
            <a:ext cx="300990" cy="3009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9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业务流程图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745" y="1435100"/>
            <a:ext cx="9700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b="1"/>
              <a:t>建立业务过程与组织机构的联系</a:t>
            </a:r>
            <a:endParaRPr lang="zh-CN" altLang="en-US" b="1"/>
          </a:p>
          <a:p>
            <a:pPr marL="285750" indent="-285750"/>
            <a:endParaRPr lang="zh-CN" altLang="en-US" b="1"/>
          </a:p>
          <a:p>
            <a:r>
              <a:rPr lang="en-US" altLang="zh-CN"/>
              <a:t>C-U</a:t>
            </a:r>
            <a:r>
              <a:rPr lang="zh-CN" altLang="en-US"/>
              <a:t>矩阵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914140" y="825500"/>
          <a:ext cx="7278370" cy="5227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670"/>
                <a:gridCol w="661670"/>
                <a:gridCol w="661670"/>
                <a:gridCol w="661670"/>
                <a:gridCol w="661670"/>
                <a:gridCol w="661670"/>
                <a:gridCol w="661670"/>
                <a:gridCol w="661670"/>
                <a:gridCol w="661670"/>
                <a:gridCol w="661670"/>
                <a:gridCol w="661670"/>
              </a:tblGrid>
              <a:tr h="373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数据     过程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用户个人信息表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本地歌曲数据库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云端歌曲信息表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歌手表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歌单表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歌单歌曲关系表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用户评论表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歌曲评论关系表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管理员个人信息表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歌曲审核表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</a:tr>
              <a:tr h="187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用户注册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用户登录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用户信息修改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用户听歌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用户查询歌曲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用户上传歌曲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用户下载歌曲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用户创建歌单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用户删除歌单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用户修改歌单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用户分享歌单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用户评论歌曲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用户修改评论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用户删除评论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管理员登录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管理员审核音乐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3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管理员导入音乐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管理员管理用户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菱形 4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业务流程图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745" y="1435100"/>
            <a:ext cx="9700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b="1"/>
              <a:t>建立业务过程与组织机构的联系</a:t>
            </a:r>
            <a:endParaRPr lang="zh-CN" altLang="en-US" b="1"/>
          </a:p>
          <a:p>
            <a:pPr marL="285750" indent="-285750"/>
            <a:endParaRPr lang="zh-CN" altLang="en-US" b="1"/>
          </a:p>
          <a:p>
            <a:r>
              <a:rPr lang="en-US" altLang="zh-CN"/>
              <a:t>C-U</a:t>
            </a:r>
            <a:r>
              <a:rPr lang="zh-CN" altLang="en-US"/>
              <a:t>矩阵（子系统划分）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3923665" y="848360"/>
          <a:ext cx="7355205" cy="527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655"/>
                <a:gridCol w="668655"/>
                <a:gridCol w="668655"/>
                <a:gridCol w="668655"/>
                <a:gridCol w="668655"/>
                <a:gridCol w="668655"/>
                <a:gridCol w="668655"/>
                <a:gridCol w="668655"/>
                <a:gridCol w="668655"/>
                <a:gridCol w="668655"/>
                <a:gridCol w="668655"/>
              </a:tblGrid>
              <a:tr h="3765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数据     过程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用户个人信息表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本地歌曲数据库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云端歌曲信息表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歌手表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歌单表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歌单歌曲关系表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用户评论表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歌曲评论关系表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管理员个人信息表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歌曲审核表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用户注册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用户信息管理子系统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用户登录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vMerge="1">
                  <a:tcPr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用户信息修改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vMerge="1">
                  <a:tcPr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用户听歌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歌曲管理子系统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 rowSpan="4" hMerge="1">
                  <a:tcP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4" hMerge="1">
                  <a:tcPr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用户查询歌曲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3">
                  <a:tcPr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/>
                </a:tc>
                <a:tc vMerge="1" hMerge="1">
                  <a:tcPr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用户上传歌曲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3">
                  <a:tcPr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/>
                </a:tc>
                <a:tc vMerge="1" hMerge="1">
                  <a:tcPr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用户下载歌曲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3">
                  <a:tcPr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用户创建歌单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歌单管理子系统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 rowSpan="4" hMerge="1">
                  <a:tcPr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用户删除歌单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用户修改歌单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用户分享歌单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用户评论歌曲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歌曲评论管理子系统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 rowSpan="3" hMerge="1">
                  <a:tcPr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用户修改评论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用户删除评论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管理员登录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管理员子系统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BF6"/>
                    </a:solidFill>
                  </a:tcPr>
                </a:tc>
                <a:tc rowSpan="4" hMerge="1">
                  <a:tcPr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329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管理员审核音乐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29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管理员导入音乐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29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管理员管理用户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6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6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381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1435" y="1447165"/>
            <a:ext cx="1708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顶层数据流图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435" y="2369185"/>
            <a:ext cx="10236200" cy="23063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95" y="1447165"/>
            <a:ext cx="2899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第一层数据流图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85" y="492125"/>
            <a:ext cx="6964680" cy="55664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95" y="1447165"/>
            <a:ext cx="2899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第二层数据流图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0750" y="934720"/>
            <a:ext cx="7938135" cy="48685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95" y="1423035"/>
            <a:ext cx="2899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歌曲管理子系统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8845" y="824230"/>
            <a:ext cx="7666990" cy="52184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95" y="1423035"/>
            <a:ext cx="2899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歌单管理子系统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563880"/>
            <a:ext cx="6114415" cy="55606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95" y="1423035"/>
            <a:ext cx="2899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歌曲评论管理子系统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0750" y="843915"/>
            <a:ext cx="7559675" cy="489140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95" y="1423035"/>
            <a:ext cx="2899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管理员子系统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2160" y="976630"/>
            <a:ext cx="8105140" cy="47256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功能分析图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70163" y="1454309"/>
            <a:ext cx="2570346" cy="1753235"/>
            <a:chOff x="5022683" y="2159124"/>
            <a:chExt cx="2570346" cy="1753235"/>
          </a:xfrm>
        </p:grpSpPr>
        <p:sp>
          <p:nvSpPr>
            <p:cNvPr id="5" name="文本框 4"/>
            <p:cNvSpPr txBox="1"/>
            <p:nvPr/>
          </p:nvSpPr>
          <p:spPr>
            <a:xfrm>
              <a:off x="5022683" y="2159124"/>
              <a:ext cx="2486526" cy="1753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6000" b="1" spc="600" dirty="0">
                  <a:solidFill>
                    <a:srgbClr val="022943"/>
                  </a:solidFill>
                  <a:cs typeface="+mn-ea"/>
                  <a:sym typeface="+mn-lt"/>
                </a:rPr>
                <a:t>目录</a:t>
              </a:r>
              <a:endParaRPr lang="zh-CN" altLang="en-US" sz="4800" b="1" spc="600" dirty="0">
                <a:solidFill>
                  <a:srgbClr val="022943"/>
                </a:solidFill>
                <a:cs typeface="+mn-ea"/>
                <a:sym typeface="+mn-lt"/>
              </a:endParaRPr>
            </a:p>
            <a:p>
              <a:pPr algn="l"/>
              <a:endParaRPr lang="zh-CN" altLang="en-US" sz="4800" b="1" spc="600" dirty="0">
                <a:solidFill>
                  <a:srgbClr val="022943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06503" y="3205243"/>
              <a:ext cx="248652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rgbClr val="022943"/>
                  </a:solidFill>
                  <a:cs typeface="+mn-ea"/>
                  <a:sym typeface="+mn-lt"/>
                </a:rPr>
                <a:t>CONTENTS</a:t>
              </a:r>
              <a:endParaRPr lang="en-US" altLang="zh-CN" sz="2400" b="1" dirty="0">
                <a:solidFill>
                  <a:srgbClr val="02294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796788" y="1369060"/>
            <a:ext cx="2483925" cy="1015365"/>
            <a:chOff x="4292" y="-869"/>
            <a:chExt cx="3912" cy="1599"/>
          </a:xfrm>
        </p:grpSpPr>
        <p:sp>
          <p:nvSpPr>
            <p:cNvPr id="37" name="文本框 36"/>
            <p:cNvSpPr txBox="1"/>
            <p:nvPr/>
          </p:nvSpPr>
          <p:spPr>
            <a:xfrm>
              <a:off x="5676" y="-49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b="1" dirty="0">
                  <a:solidFill>
                    <a:srgbClr val="022943"/>
                  </a:solidFill>
                  <a:cs typeface="+mn-ea"/>
                  <a:sym typeface="+mn-lt"/>
                </a:rPr>
                <a:t>系统分析</a:t>
              </a:r>
              <a:endParaRPr lang="zh-CN" altLang="en-US" sz="2800" b="1" dirty="0">
                <a:solidFill>
                  <a:srgbClr val="022943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292" y="-869"/>
              <a:ext cx="1518" cy="15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6000" cap="all" dirty="0" smtClean="0">
                  <a:solidFill>
                    <a:srgbClr val="022943">
                      <a:alpha val="30000"/>
                    </a:srgbClr>
                  </a:solidFill>
                  <a:cs typeface="+mn-ea"/>
                  <a:sym typeface="+mn-lt"/>
                </a:rPr>
                <a:t>01</a:t>
              </a:r>
              <a:endParaRPr lang="en-US" altLang="zh-CN" sz="6000" b="1" cap="all" dirty="0" smtClean="0">
                <a:solidFill>
                  <a:srgbClr val="022943">
                    <a:alpha val="3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96482" y="2961640"/>
            <a:ext cx="2483932" cy="1015365"/>
            <a:chOff x="-2512" y="1111"/>
            <a:chExt cx="3912" cy="1599"/>
          </a:xfrm>
        </p:grpSpPr>
        <p:sp>
          <p:nvSpPr>
            <p:cNvPr id="6" name="文本框 5"/>
            <p:cNvSpPr txBox="1"/>
            <p:nvPr/>
          </p:nvSpPr>
          <p:spPr>
            <a:xfrm>
              <a:off x="-1128" y="1512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b="1" dirty="0">
                  <a:solidFill>
                    <a:srgbClr val="022943"/>
                  </a:solidFill>
                  <a:cs typeface="+mn-ea"/>
                  <a:sym typeface="+mn-lt"/>
                </a:rPr>
                <a:t>系统设计</a:t>
              </a:r>
              <a:endParaRPr lang="zh-CN" altLang="en-US" sz="2800" b="1" dirty="0">
                <a:solidFill>
                  <a:srgbClr val="022943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-2512" y="1111"/>
              <a:ext cx="1518" cy="15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6000" cap="all" dirty="0" smtClean="0">
                  <a:solidFill>
                    <a:srgbClr val="022943">
                      <a:alpha val="30000"/>
                    </a:srgbClr>
                  </a:solidFill>
                  <a:cs typeface="+mn-ea"/>
                  <a:sym typeface="+mn-lt"/>
                </a:rPr>
                <a:t>02</a:t>
              </a:r>
              <a:endParaRPr lang="en-US" altLang="zh-CN" sz="6000" b="1" cap="all" dirty="0" smtClean="0">
                <a:solidFill>
                  <a:srgbClr val="022943">
                    <a:alpha val="30000"/>
                  </a:srgb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96790" y="4554220"/>
            <a:ext cx="2523294" cy="1015365"/>
            <a:chOff x="4273" y="1116"/>
            <a:chExt cx="3974" cy="1599"/>
          </a:xfrm>
        </p:grpSpPr>
        <p:sp>
          <p:nvSpPr>
            <p:cNvPr id="12" name="文本框 11"/>
            <p:cNvSpPr txBox="1"/>
            <p:nvPr/>
          </p:nvSpPr>
          <p:spPr>
            <a:xfrm>
              <a:off x="5719" y="1517"/>
              <a:ext cx="2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2800" b="1" dirty="0">
                  <a:solidFill>
                    <a:srgbClr val="022943"/>
                  </a:solidFill>
                  <a:cs typeface="+mn-ea"/>
                  <a:sym typeface="+mn-lt"/>
                </a:rPr>
                <a:t>系统实现</a:t>
              </a:r>
              <a:endParaRPr lang="zh-CN" altLang="en-US" sz="2800" b="1" dirty="0">
                <a:solidFill>
                  <a:srgbClr val="022943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73" y="1116"/>
              <a:ext cx="1518" cy="15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6000" cap="all" dirty="0" smtClean="0">
                  <a:solidFill>
                    <a:srgbClr val="022943">
                      <a:alpha val="33000"/>
                    </a:srgbClr>
                  </a:solidFill>
                  <a:cs typeface="+mn-ea"/>
                  <a:sym typeface="+mn-lt"/>
                </a:rPr>
                <a:t>03</a:t>
              </a:r>
              <a:endParaRPr lang="en-US" altLang="zh-CN" sz="6000" b="1" cap="all" dirty="0" smtClean="0">
                <a:solidFill>
                  <a:srgbClr val="022943">
                    <a:alpha val="33000"/>
                  </a:srgb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数据字典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95" y="1531620"/>
            <a:ext cx="91941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数据项定义</a:t>
            </a:r>
            <a:endParaRPr lang="zh-CN" altLang="en-US"/>
          </a:p>
          <a:p>
            <a:r>
              <a:rPr lang="zh-CN" altLang="en-US"/>
              <a:t>数据项编号：01 </a:t>
            </a:r>
            <a:endParaRPr lang="zh-CN" altLang="en-US"/>
          </a:p>
          <a:p>
            <a:r>
              <a:rPr lang="zh-CN" altLang="en-US"/>
              <a:t>数据项名称：用户id</a:t>
            </a:r>
            <a:endParaRPr lang="zh-CN" altLang="en-US"/>
          </a:p>
          <a:p>
            <a:r>
              <a:rPr lang="zh-CN" altLang="en-US"/>
              <a:t>类型和大小：int</a:t>
            </a:r>
            <a:endParaRPr lang="zh-CN" altLang="en-US"/>
          </a:p>
          <a:p>
            <a:r>
              <a:rPr lang="zh-CN" altLang="en-US"/>
              <a:t>取值范围： </a:t>
            </a:r>
            <a:endParaRPr lang="zh-CN" altLang="en-US"/>
          </a:p>
          <a:p>
            <a:r>
              <a:rPr lang="zh-CN" altLang="en-US"/>
              <a:t>数据含义： 用户编号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 b="1"/>
              <a:t>数据结构定义</a:t>
            </a:r>
            <a:endParaRPr lang="zh-CN" altLang="en-US"/>
          </a:p>
          <a:p>
            <a:r>
              <a:rPr lang="zh-CN" altLang="en-US"/>
              <a:t> 数据结构编号：DS01 </a:t>
            </a:r>
            <a:endParaRPr lang="zh-CN" altLang="en-US"/>
          </a:p>
          <a:p>
            <a:r>
              <a:rPr lang="zh-CN" altLang="en-US"/>
              <a:t>数据结构名称：用户信息</a:t>
            </a:r>
            <a:endParaRPr lang="zh-CN" altLang="en-US"/>
          </a:p>
          <a:p>
            <a:r>
              <a:rPr lang="zh-CN" altLang="en-US"/>
              <a:t>简述：用户id，用户名，用户密码，性别，地区，年龄，电话号码</a:t>
            </a:r>
            <a:endParaRPr lang="zh-CN" altLang="en-US"/>
          </a:p>
          <a:p>
            <a:r>
              <a:rPr lang="zh-CN" altLang="en-US"/>
              <a:t>组成：01+0203+04+05+06+07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数据字典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95" y="1531620"/>
            <a:ext cx="91941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数据流定义 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数据流编号：F01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数据流名称：用户信息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简述：系统传递的用户信息。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数据流来源：用户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数据流去向：用户信息管理子系统 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 b="1"/>
              <a:t>数据存储</a:t>
            </a:r>
            <a:endParaRPr lang="zh-CN" altLang="en-US" b="1"/>
          </a:p>
          <a:p>
            <a:pPr algn="l">
              <a:buClrTx/>
              <a:buSzTx/>
              <a:buFontTx/>
            </a:pPr>
            <a:r>
              <a:rPr lang="zh-CN" altLang="en-US"/>
              <a:t>数据存储编号：D1 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/>
              <a:t>数据存储名称：用户信息 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/>
              <a:t>简述：用户信息 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/>
              <a:t>数据存储组成：DS01+DS02+DS04  </a:t>
            </a:r>
            <a:endParaRPr lang="zh-CN" altLang="en-US"/>
          </a:p>
          <a:p>
            <a:pPr algn="l">
              <a:buClrTx/>
              <a:buSzTx/>
              <a:buFontTx/>
            </a:pPr>
            <a:r>
              <a:rPr lang="zh-CN" altLang="en-US"/>
              <a:t>相关联的处理：管理信息处理，用户信息处理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数据字典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95" y="1531620"/>
            <a:ext cx="91941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外部实体定义 </a:t>
            </a:r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外部实体编号：S01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外部实体名称：用户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简述：使用音乐系统的用户。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有关数据流：来自用户的用户信息，上传歌曲；系统输出给用户的反馈信息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数据加工处理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95" y="1531620"/>
            <a:ext cx="36461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用户信息管理子系统</a:t>
            </a:r>
            <a:endParaRPr lang="zh-CN" altLang="en-US" b="1">
              <a:sym typeface="+mn-ea"/>
            </a:endParaRPr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注册登录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修改个人信息</a:t>
            </a:r>
            <a:endParaRPr lang="zh-CN" altLang="en-US"/>
          </a:p>
          <a:p>
            <a:pPr marL="285750" indent="-285750"/>
            <a:endParaRPr lang="zh-CN" altLang="en-US"/>
          </a:p>
          <a:p>
            <a:pPr marL="285750" indent="-285750"/>
            <a:r>
              <a:rPr lang="zh-CN" altLang="en-US" b="1"/>
              <a:t>歌曲管理子系统</a:t>
            </a:r>
            <a:endParaRPr lang="zh-CN" altLang="en-US" b="1"/>
          </a:p>
          <a:p>
            <a:pPr marL="285750" indent="-285750"/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歌曲播放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歌曲查询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上传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下载</a:t>
            </a:r>
            <a:endParaRPr lang="zh-CN" altLang="en-US"/>
          </a:p>
          <a:p>
            <a:pPr marL="285750" indent="-285750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57395" y="1531620"/>
            <a:ext cx="26714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歌单管理子系统</a:t>
            </a:r>
            <a:endParaRPr lang="zh-CN" altLang="en-US" b="1">
              <a:sym typeface="+mn-ea"/>
            </a:endParaRPr>
          </a:p>
          <a:p>
            <a:pPr marL="285750" indent="-285750"/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创建歌单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删除歌单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查看歌单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修改歌单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分享歌单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歌曲评论管理子系统</a:t>
            </a:r>
            <a:endParaRPr lang="zh-CN" altLang="en-US" b="1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查看评论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评论歌曲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修改评论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删除评论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85455" y="1531620"/>
            <a:ext cx="2671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None/>
            </a:pPr>
            <a:r>
              <a:rPr lang="zh-CN" altLang="en-US" b="1"/>
              <a:t>管理员子系统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管理歌曲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管理评论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管理歌单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管理用户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管理歌手信息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查看平台概况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5533390" y="1605280"/>
            <a:ext cx="1125220" cy="112522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2</a:t>
            </a:r>
            <a:endParaRPr lang="en-US" altLang="zh-CN" sz="2800">
              <a:cs typeface="+mn-ea"/>
              <a:sym typeface="+mn-lt"/>
            </a:endParaRPr>
          </a:p>
        </p:txBody>
      </p:sp>
      <p:sp>
        <p:nvSpPr>
          <p:cNvPr id="20" name="标题 7"/>
          <p:cNvSpPr>
            <a:spLocks noGrp="1"/>
          </p:cNvSpPr>
          <p:nvPr/>
        </p:nvSpPr>
        <p:spPr>
          <a:xfrm>
            <a:off x="3609975" y="3197225"/>
            <a:ext cx="4973320" cy="6661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solidFill>
                  <a:srgbClr val="022943"/>
                </a:solidFill>
                <a:latin typeface="+mn-lt"/>
                <a:ea typeface="+mn-ea"/>
                <a:cs typeface="+mn-ea"/>
                <a:sym typeface="+mn-lt"/>
              </a:rPr>
              <a:t>系统设计</a:t>
            </a:r>
            <a:endParaRPr lang="zh-CN" altLang="en-US" sz="4800">
              <a:solidFill>
                <a:srgbClr val="02294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369560" y="4047490"/>
            <a:ext cx="1454785" cy="147320"/>
          </a:xfrm>
          <a:prstGeom prst="roundRect">
            <a:avLst>
              <a:gd name="adj" fmla="val 50000"/>
            </a:avLst>
          </a:prstGeom>
          <a:solidFill>
            <a:srgbClr val="04C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开发环境设计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10" name="标题 7"/>
          <p:cNvSpPr>
            <a:spLocks noGrp="1"/>
          </p:cNvSpPr>
          <p:nvPr/>
        </p:nvSpPr>
        <p:spPr>
          <a:xfrm>
            <a:off x="1235075" y="2912110"/>
            <a:ext cx="3441700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稻壳大学校园号创始人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、主要运营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695" y="1531620"/>
            <a:ext cx="53549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计算机通信网络环境设计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zh-CN" altLang="en-US">
                <a:sym typeface="+mn-ea"/>
              </a:rPr>
              <a:t>安卓前端+ Spring Boot框架</a:t>
            </a:r>
            <a:endParaRPr lang="zh-CN" altLang="en-US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系统开发平台选择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操作系统：windows10/11系统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安卓端：Android Studio 2020.3.1 API 32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后端：IDEA</a:t>
            </a:r>
            <a:r>
              <a:rPr lang="en-US" altLang="zh-CN">
                <a:sym typeface="+mn-ea"/>
              </a:rPr>
              <a:t>2022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服务器：Ubuntu 20.04.1系统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数据库：SQL SERVER 2019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5075" y="677863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功能结构图设计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10" name="标题 7"/>
          <p:cNvSpPr>
            <a:spLocks noGrp="1"/>
          </p:cNvSpPr>
          <p:nvPr/>
        </p:nvSpPr>
        <p:spPr>
          <a:xfrm>
            <a:off x="1235075" y="2912110"/>
            <a:ext cx="3441700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稻壳大学校园号创始人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、主要运营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695" y="1531620"/>
            <a:ext cx="535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2142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输入/输出设计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10" name="标题 7"/>
          <p:cNvSpPr>
            <a:spLocks noGrp="1"/>
          </p:cNvSpPr>
          <p:nvPr/>
        </p:nvSpPr>
        <p:spPr>
          <a:xfrm>
            <a:off x="1235075" y="2912110"/>
            <a:ext cx="3441700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稻壳大学校园号创始人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、主要运营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数据库设计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10" name="标题 7"/>
          <p:cNvSpPr>
            <a:spLocks noGrp="1"/>
          </p:cNvSpPr>
          <p:nvPr/>
        </p:nvSpPr>
        <p:spPr>
          <a:xfrm>
            <a:off x="1235075" y="2912110"/>
            <a:ext cx="3441700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稻壳大学校园号创始人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、主要运营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695" y="1531620"/>
            <a:ext cx="5354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数据库概要设计</a:t>
            </a:r>
            <a:endParaRPr lang="zh-CN" altLang="en-US" b="1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E-R</a:t>
            </a:r>
            <a:r>
              <a:rPr lang="zh-CN" altLang="en-US">
                <a:sym typeface="+mn-ea"/>
              </a:rPr>
              <a:t>图</a:t>
            </a:r>
            <a:endParaRPr lang="zh-CN" altLang="en-US">
              <a:sym typeface="+mn-ea"/>
            </a:endParaRPr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065" y="678180"/>
            <a:ext cx="3733165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85" y="678180"/>
            <a:ext cx="3839210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3416935"/>
            <a:ext cx="2961640" cy="1586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5" y="3145790"/>
            <a:ext cx="3145155" cy="212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990" y="3501390"/>
            <a:ext cx="3505200" cy="19399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10" name="标题 7"/>
          <p:cNvSpPr>
            <a:spLocks noGrp="1"/>
          </p:cNvSpPr>
          <p:nvPr/>
        </p:nvSpPr>
        <p:spPr>
          <a:xfrm>
            <a:off x="1235075" y="2912110"/>
            <a:ext cx="3441700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稻壳大学校园号创始人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fontAlgn="auto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、主要运营</a:t>
            </a:r>
            <a:endParaRPr lang="zh-CN" altLang="en-US" sz="1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1531620"/>
            <a:ext cx="5354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数据库概要设计</a:t>
            </a:r>
            <a:endParaRPr lang="zh-CN" altLang="en-US" b="1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E-R</a:t>
            </a:r>
            <a:r>
              <a:rPr lang="zh-CN" altLang="en-US">
                <a:sym typeface="+mn-ea"/>
              </a:rPr>
              <a:t>图</a:t>
            </a:r>
            <a:endParaRPr lang="zh-CN" altLang="en-US">
              <a:sym typeface="+mn-ea"/>
            </a:endParaRPr>
          </a:p>
        </p:txBody>
      </p:sp>
      <p:pic>
        <p:nvPicPr>
          <p:cNvPr id="19" name="图片 19" descr="完整ER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0" y="803275"/>
            <a:ext cx="6868795" cy="5098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数据库设计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5533390" y="1605280"/>
            <a:ext cx="1125220" cy="112522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3</a:t>
            </a:r>
            <a:endParaRPr lang="en-US" altLang="zh-CN" sz="2800">
              <a:cs typeface="+mn-ea"/>
              <a:sym typeface="+mn-lt"/>
            </a:endParaRPr>
          </a:p>
        </p:txBody>
      </p:sp>
      <p:sp>
        <p:nvSpPr>
          <p:cNvPr id="5" name="标题 7"/>
          <p:cNvSpPr>
            <a:spLocks noGrp="1"/>
          </p:cNvSpPr>
          <p:nvPr/>
        </p:nvSpPr>
        <p:spPr>
          <a:xfrm>
            <a:off x="3609975" y="3197225"/>
            <a:ext cx="4973320" cy="6661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solidFill>
                  <a:srgbClr val="022943"/>
                </a:solidFill>
                <a:latin typeface="+mn-lt"/>
                <a:ea typeface="+mn-ea"/>
                <a:cs typeface="+mn-ea"/>
                <a:sym typeface="+mn-lt"/>
              </a:rPr>
              <a:t>系统分析</a:t>
            </a:r>
            <a:endParaRPr lang="zh-CN" altLang="en-US" sz="4800">
              <a:solidFill>
                <a:srgbClr val="02294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69560" y="4047490"/>
            <a:ext cx="1454785" cy="147320"/>
          </a:xfrm>
          <a:prstGeom prst="roundRect">
            <a:avLst>
              <a:gd name="adj" fmla="val 50000"/>
            </a:avLst>
          </a:prstGeom>
          <a:solidFill>
            <a:srgbClr val="04C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数据库设计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标题 7"/>
          <p:cNvSpPr>
            <a:spLocks noGrp="1"/>
          </p:cNvSpPr>
          <p:nvPr/>
        </p:nvSpPr>
        <p:spPr>
          <a:xfrm>
            <a:off x="1362075" y="2067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95" y="1531620"/>
            <a:ext cx="5354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数据库逻辑设计</a:t>
            </a:r>
            <a:endParaRPr lang="zh-CN" altLang="en-US" b="1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>
                <a:sym typeface="+mn-ea"/>
              </a:rPr>
              <a:t>逻辑表</a:t>
            </a:r>
            <a:endParaRPr lang="zh-CN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3752215" y="1195070"/>
          <a:ext cx="6339840" cy="372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</a:tblGrid>
              <a:tr h="3727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用户名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密码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性别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地区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年龄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手机号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用户类型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3752215" y="2105025"/>
          <a:ext cx="6339840" cy="348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640"/>
                <a:gridCol w="1056005"/>
                <a:gridCol w="1056005"/>
                <a:gridCol w="1056005"/>
                <a:gridCol w="1056640"/>
                <a:gridCol w="1058545"/>
              </a:tblGrid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歌曲名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歌曲文件url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歌曲状态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3752215" y="3039745"/>
          <a:ext cx="6339840" cy="309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325"/>
                <a:gridCol w="1584325"/>
                <a:gridCol w="1584325"/>
                <a:gridCol w="1586865"/>
              </a:tblGrid>
              <a:tr h="3092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歌单名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3752215" y="3778250"/>
          <a:ext cx="6340475" cy="336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325"/>
                <a:gridCol w="1584960"/>
                <a:gridCol w="1584325"/>
                <a:gridCol w="1586865"/>
              </a:tblGrid>
              <a:tr h="3365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评论id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评论内容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3752215" y="4628515"/>
          <a:ext cx="6340475" cy="36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325"/>
                <a:gridCol w="1584960"/>
                <a:gridCol w="1584325"/>
                <a:gridCol w="1586865"/>
              </a:tblGrid>
              <a:tr h="360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歌手名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地区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简介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数据库设计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标题 7"/>
          <p:cNvSpPr>
            <a:spLocks noGrp="1"/>
          </p:cNvSpPr>
          <p:nvPr/>
        </p:nvSpPr>
        <p:spPr>
          <a:xfrm>
            <a:off x="1362075" y="2067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95" y="1531620"/>
            <a:ext cx="5354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数据库逻辑设计</a:t>
            </a:r>
            <a:endParaRPr lang="zh-CN" altLang="en-US" b="1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>
                <a:sym typeface="+mn-ea"/>
              </a:rPr>
              <a:t>逻辑表优化</a:t>
            </a:r>
            <a:endParaRPr lang="zh-CN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3752215" y="1195070"/>
          <a:ext cx="6339840" cy="372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</a:tblGrid>
              <a:tr h="3727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用户名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密码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性别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地区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年龄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手机号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用户类型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3752850" y="1948815"/>
          <a:ext cx="6339840" cy="348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640"/>
                <a:gridCol w="1056005"/>
                <a:gridCol w="1056005"/>
                <a:gridCol w="1056005"/>
                <a:gridCol w="1056640"/>
                <a:gridCol w="1058545"/>
              </a:tblGrid>
              <a:tr h="348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歌曲名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歌曲文件url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歌曲状态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3752850" y="5224780"/>
          <a:ext cx="6340475" cy="36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325"/>
                <a:gridCol w="1584960"/>
                <a:gridCol w="1584325"/>
                <a:gridCol w="1586865"/>
              </a:tblGrid>
              <a:tr h="360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歌手名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地区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简介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752850" y="2580005"/>
          <a:ext cx="6339840" cy="33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645"/>
                <a:gridCol w="2112645"/>
                <a:gridCol w="2114550"/>
              </a:tblGrid>
              <a:tr h="3321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歌单名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3752850" y="3194685"/>
          <a:ext cx="6339205" cy="31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8650"/>
                <a:gridCol w="3170555"/>
              </a:tblGrid>
              <a:tr h="317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752215" y="3860800"/>
          <a:ext cx="6339205" cy="272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010"/>
                <a:gridCol w="2112645"/>
                <a:gridCol w="2114550"/>
              </a:tblGrid>
              <a:tr h="2724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评论id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评论内容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752850" y="4531360"/>
          <a:ext cx="6340475" cy="295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9285"/>
                <a:gridCol w="3171190"/>
              </a:tblGrid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评论id</a:t>
                      </a:r>
                      <a:endParaRPr lang="en-US" altLang="en-US" sz="10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数据库设计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标题 7"/>
          <p:cNvSpPr>
            <a:spLocks noGrp="1"/>
          </p:cNvSpPr>
          <p:nvPr/>
        </p:nvSpPr>
        <p:spPr>
          <a:xfrm>
            <a:off x="1362075" y="2067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95" y="1531620"/>
            <a:ext cx="5354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数据库物理设计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zh-CN">
                <a:sym typeface="+mn-ea"/>
              </a:rPr>
              <a:t>存储表</a:t>
            </a:r>
            <a:endParaRPr lang="zh-CN"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3489325" y="600075"/>
          <a:ext cx="7536180" cy="5527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010"/>
                <a:gridCol w="1250950"/>
                <a:gridCol w="898525"/>
                <a:gridCol w="1405890"/>
                <a:gridCol w="789305"/>
                <a:gridCol w="779780"/>
                <a:gridCol w="1061720"/>
              </a:tblGrid>
              <a:tr h="14986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字段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数据类型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约束条件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复合主键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主键/外键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说明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50495">
                <a:tc rowSpan="8"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用户表（user）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u_id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主键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u_username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varchar(15)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用户名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u_password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密码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u_sex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male or famale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性别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u_region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地区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u_age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年龄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u_phone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char(11)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不能重复,not null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手机号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u_type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1或0（1表示管理员，0表示用户）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类型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row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歌曲表（music）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m_id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主键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m_name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varchar(30)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歌曲名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m_url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varchar(50)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歌曲文件url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m_singer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外键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m_type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1为待审核，0为正常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歌曲状态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m_userid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外键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9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歌单表（musiclist）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ml_id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主键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59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ml_name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歌单名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ml_userid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外键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歌曲歌单关系表（music_musiclist）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mml_musicid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复合主键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外键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mml_listid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外键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歌单id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评论表(comment)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c_id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主键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评论id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c_content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varchar(200)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评论内容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c_userid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外键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用户id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歌曲评论关系表（music_commment）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mc_musicid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复合主键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外键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歌曲id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mc_commentid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外键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评论id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765">
                <a:tc row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歌手表（singer）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s_id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auto_increment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主键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歌手id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s_name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varchar(30)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歌手名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49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s_region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varchar(30)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歌手地区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s_intro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varchar(200)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歌手介绍</a:t>
                      </a:r>
                      <a:endParaRPr lang="en-US" altLang="en-US" sz="5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信息分类编码设计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标题 7"/>
          <p:cNvSpPr>
            <a:spLocks noGrp="1"/>
          </p:cNvSpPr>
          <p:nvPr/>
        </p:nvSpPr>
        <p:spPr>
          <a:xfrm>
            <a:off x="1362075" y="2067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5533390" y="1605280"/>
            <a:ext cx="1125220" cy="112522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cs typeface="+mn-ea"/>
                <a:sym typeface="+mn-lt"/>
              </a:rPr>
              <a:t>3</a:t>
            </a:r>
            <a:endParaRPr lang="en-US" altLang="zh-CN" sz="2800">
              <a:cs typeface="+mn-ea"/>
              <a:sym typeface="+mn-lt"/>
            </a:endParaRPr>
          </a:p>
        </p:txBody>
      </p:sp>
      <p:sp>
        <p:nvSpPr>
          <p:cNvPr id="5" name="标题 7"/>
          <p:cNvSpPr>
            <a:spLocks noGrp="1"/>
          </p:cNvSpPr>
          <p:nvPr/>
        </p:nvSpPr>
        <p:spPr>
          <a:xfrm>
            <a:off x="3609975" y="3197225"/>
            <a:ext cx="4973320" cy="6661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solidFill>
                  <a:srgbClr val="022943"/>
                </a:solidFill>
                <a:latin typeface="+mn-lt"/>
                <a:ea typeface="+mn-ea"/>
                <a:cs typeface="+mn-ea"/>
                <a:sym typeface="+mn-lt"/>
              </a:rPr>
              <a:t>系统实现</a:t>
            </a:r>
            <a:endParaRPr lang="zh-CN" altLang="en-US" sz="4800">
              <a:solidFill>
                <a:srgbClr val="02294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69560" y="4047490"/>
            <a:ext cx="1454785" cy="147320"/>
          </a:xfrm>
          <a:prstGeom prst="roundRect">
            <a:avLst>
              <a:gd name="adj" fmla="val 50000"/>
            </a:avLst>
          </a:prstGeom>
          <a:solidFill>
            <a:srgbClr val="04C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5075" y="6778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功能实现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标题 7"/>
          <p:cNvSpPr>
            <a:spLocks noGrp="1"/>
          </p:cNvSpPr>
          <p:nvPr/>
        </p:nvSpPr>
        <p:spPr>
          <a:xfrm>
            <a:off x="1362075" y="2067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菱形 2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5075" y="6778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界面设计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标题 7"/>
          <p:cNvSpPr>
            <a:spLocks noGrp="1"/>
          </p:cNvSpPr>
          <p:nvPr/>
        </p:nvSpPr>
        <p:spPr>
          <a:xfrm>
            <a:off x="1362075" y="2067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菱形 2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5075" y="677863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物理数据库建立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标题 7"/>
          <p:cNvSpPr>
            <a:spLocks noGrp="1"/>
          </p:cNvSpPr>
          <p:nvPr/>
        </p:nvSpPr>
        <p:spPr>
          <a:xfrm>
            <a:off x="1362075" y="2067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6898" y="1631633"/>
            <a:ext cx="3305175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13" y="848360"/>
            <a:ext cx="5267325" cy="45123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菱形 2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5075" y="677863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程序编码规范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28" name="标题 7"/>
          <p:cNvSpPr>
            <a:spLocks noGrp="1"/>
          </p:cNvSpPr>
          <p:nvPr/>
        </p:nvSpPr>
        <p:spPr>
          <a:xfrm>
            <a:off x="1235075" y="1940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标题 7"/>
          <p:cNvSpPr>
            <a:spLocks noGrp="1"/>
          </p:cNvSpPr>
          <p:nvPr/>
        </p:nvSpPr>
        <p:spPr>
          <a:xfrm>
            <a:off x="1362075" y="2067560"/>
            <a:ext cx="4529455" cy="971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30000"/>
              </a:lnSpc>
            </a:pPr>
            <a:r>
              <a:rPr lang="zh-CN" altLang="en-US" sz="2000" b="1" cap="all" dirty="0">
                <a:solidFill>
                  <a:schemeClr val="bg1"/>
                </a:solidFill>
                <a:uFillTx/>
                <a:latin typeface="+mn-lt"/>
                <a:ea typeface="+mn-ea"/>
                <a:cs typeface="+mn-ea"/>
                <a:sym typeface="+mn-lt"/>
              </a:rPr>
              <a:t>Founder of Campus number of Daohusu</a:t>
            </a:r>
            <a:endParaRPr lang="zh-CN" altLang="en-US" sz="2000" b="1" cap="all" dirty="0">
              <a:solidFill>
                <a:schemeClr val="bg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明月 9"/>
          <p:cNvSpPr txBox="1"/>
          <p:nvPr/>
        </p:nvSpPr>
        <p:spPr>
          <a:xfrm>
            <a:off x="2396490" y="2334260"/>
            <a:ext cx="7399020" cy="163004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3E7D9C">
                    <a:alpha val="2500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演示结束</a:t>
            </a:r>
            <a:r>
              <a:rPr lang="en-US" altLang="zh-CN" sz="60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 </a:t>
            </a:r>
            <a:r>
              <a:rPr lang="zh-CN" altLang="en-US" sz="60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谢谢观看</a:t>
            </a:r>
            <a:endParaRPr lang="zh-CN" altLang="en-US" sz="6000" b="1" dirty="0">
              <a:ln w="0" cmpd="sng">
                <a:noFill/>
                <a:prstDash val="solid"/>
              </a:ln>
              <a:solidFill>
                <a:srgbClr val="022943"/>
              </a:solidFill>
              <a:cs typeface="+mn-ea"/>
              <a:sym typeface="+mn-lt"/>
            </a:endParaRPr>
          </a:p>
          <a:p>
            <a:pPr algn="ctr"/>
            <a:r>
              <a:rPr sz="40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音乐信息管理系统</a:t>
            </a:r>
            <a:endParaRPr sz="4000" b="1" dirty="0">
              <a:ln w="0" cmpd="sng">
                <a:noFill/>
                <a:prstDash val="solid"/>
              </a:ln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2" name="明月 9"/>
          <p:cNvSpPr txBox="1"/>
          <p:nvPr/>
        </p:nvSpPr>
        <p:spPr>
          <a:xfrm>
            <a:off x="4455160" y="4517390"/>
            <a:ext cx="387350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D8D8E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 fontAlgn="auto">
              <a:lnSpc>
                <a:spcPts val="2500"/>
              </a:lnSpc>
            </a:pPr>
            <a:r>
              <a:rPr lang="zh-CN" altLang="en-US" b="1" dirty="0" smtClean="0">
                <a:ln w="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成员：林晨、杨灏哲、贾征强、徐达</a:t>
            </a:r>
            <a:endParaRPr lang="zh-CN" altLang="en-US" dirty="0">
              <a:ln w="0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4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4170" y="4572635"/>
            <a:ext cx="300990" cy="300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需求描述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1435" y="1447165"/>
            <a:ext cx="970026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背景</a:t>
            </a:r>
            <a:endParaRPr lang="zh-CN" altLang="en-US" b="1"/>
          </a:p>
          <a:p>
            <a:r>
              <a:rPr lang="zh-CN" altLang="en-US"/>
              <a:t>音乐可以让身体放轻松，缓解压力。我们计划开发一款音乐系统，使得人们可以通过手机等设备在任何时候欣赏到音乐。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可行性分析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技术可行性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经济可行性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运营可行性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社会因素可行性分析</a:t>
            </a:r>
            <a:endParaRPr lang="zh-CN" altLang="en-US"/>
          </a:p>
          <a:p>
            <a:pPr marL="285750" indent="-285750"/>
            <a:endParaRPr lang="zh-CN" altLang="en-US"/>
          </a:p>
          <a:p>
            <a:r>
              <a:rPr lang="zh-CN" altLang="en-US" b="1"/>
              <a:t>需求描述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登录、注册功能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歌曲录入功能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歌曲检索功能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歌曲播放功能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评论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歌单</a:t>
            </a:r>
            <a:endParaRPr lang="zh-CN" altLang="en-US"/>
          </a:p>
          <a:p>
            <a:pPr marL="285750" indent="-285750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业务流程图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1435" y="1447165"/>
            <a:ext cx="9700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b="1"/>
              <a:t>过程识别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定义计划和控制过程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922145" y="2613025"/>
          <a:ext cx="8757285" cy="278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8845"/>
                <a:gridCol w="2188210"/>
                <a:gridCol w="2188845"/>
                <a:gridCol w="2191385"/>
              </a:tblGrid>
              <a:tr h="557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要求阶段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获得阶段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服务阶段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退出阶段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</a:tr>
              <a:tr h="557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前端实现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系统测试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系统运行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系统分析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后端实现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系统交付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系统维护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系统设计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数据库实现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系统更新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数据库设计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业务流程图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1435" y="1447165"/>
            <a:ext cx="9700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b="1"/>
              <a:t>过程识别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定义产品和服务过程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88795" y="2560320"/>
          <a:ext cx="9233535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180"/>
                <a:gridCol w="4618355"/>
              </a:tblGrid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战略规划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管理控制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组织计划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歌曲信息管理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系统设计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歌单信息管理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目标开发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用户信息管理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系统维护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评论信息管理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用户分析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歌手信息管理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业务流程图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1435" y="1447165"/>
            <a:ext cx="9700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b="1"/>
              <a:t>过程识别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定义支持资源过程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50390" y="2682240"/>
          <a:ext cx="865949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1010"/>
                <a:gridCol w="1730375"/>
                <a:gridCol w="1732280"/>
                <a:gridCol w="1733550"/>
                <a:gridCol w="1732280"/>
              </a:tblGrid>
              <a:tr h="48768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资源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生命周期阶段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要求阶段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获得阶段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服务阶段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退出阶段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资金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财务计划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资金获得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财务管理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会计支付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人事计划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分工计划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专业开发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系统运行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材料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需求产生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需求获得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库存控制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产品交付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设备计划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建设管理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设备维护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设备报损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业务流程图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1435" y="1447165"/>
            <a:ext cx="9700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b="1"/>
              <a:t>过程的归并和分析</a:t>
            </a:r>
            <a:endParaRPr lang="zh-CN" altLang="en-US" b="1"/>
          </a:p>
          <a:p>
            <a:pPr marL="285750" indent="-285750"/>
            <a:endParaRPr lang="zh-CN" altLang="en-US" b="1"/>
          </a:p>
          <a:p>
            <a:pPr marL="285750" indent="-285750"/>
            <a:r>
              <a:rPr lang="zh-CN" altLang="en-US"/>
              <a:t>用户业务图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图片 13" descr="用户业务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1680" y="236855"/>
            <a:ext cx="6568440" cy="6370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业务流程图</a:t>
            </a:r>
            <a:endParaRPr lang="zh-CN" altLang="en-US" sz="2400" b="1" dirty="0">
              <a:solidFill>
                <a:srgbClr val="02294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1435" y="1447165"/>
            <a:ext cx="9700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/>
            <a:r>
              <a:rPr lang="zh-CN" altLang="en-US" b="1">
                <a:sym typeface="+mn-ea"/>
              </a:rPr>
              <a:t>过程的归并和分析</a:t>
            </a:r>
            <a:endParaRPr lang="zh-CN" altLang="en-US" b="1"/>
          </a:p>
          <a:p>
            <a:pPr marL="285750" indent="-285750"/>
            <a:endParaRPr lang="zh-CN" altLang="en-US" b="1"/>
          </a:p>
          <a:p>
            <a:pPr marL="285750" indent="-285750"/>
            <a:r>
              <a:rPr lang="zh-CN" altLang="en-US">
                <a:sym typeface="+mn-ea"/>
              </a:rPr>
              <a:t>管理员业务图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4" name="图片 14" descr="管理员业务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115" y="387350"/>
            <a:ext cx="6959600" cy="5902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19.xml><?xml version="1.0" encoding="utf-8"?>
<p:tagLst xmlns:p="http://schemas.openxmlformats.org/presentationml/2006/main">
  <p:tag name="TABLE_ENDDRAG_ORIGIN_RECT" val="499*27"/>
  <p:tag name="TABLE_ENDDRAG_RECT" val="295*165*499*27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TABLE_ENDDRAG_ORIGIN_RECT" val="499*23"/>
  <p:tag name="TABLE_ENDDRAG_RECT" val="295*356*499*23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p="http://schemas.openxmlformats.org/presentationml/2006/main">
  <p:tag name="KSO_WM_UNIT_TABLE_BEAUTIFY" val="smartTable{91b5a17a-6b3c-416b-b7c6-c740f5306aeb}"/>
  <p:tag name="TABLE_ENDDRAG_ORIGIN_RECT" val="593*435"/>
  <p:tag name="TABLE_ENDDRAG_RECT" val="274*47*593*435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COMMONDATA" val="eyJjb3VudCI6MiwiaGRpZCI6Ijc5MmYxM2YyNDljZDVmNjYzOGEwMTZiMGVhZTk2ZTUxIiwidXNlckNvdW50Ijoy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UNIT_TABLE_BEAUTIFY" val="smartTable{fe92c2fa-9b2b-4640-a654-d626cbb91575}"/>
  <p:tag name="TABLE_ENDDRAG_ORIGIN_RECT" val="689*219"/>
  <p:tag name="TABLE_ENDDRAG_RECT" val="151*205*689*21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UNIT_TABLE_BEAUTIFY" val="smartTable{8b09fce2-571c-4ea6-a624-67ae126f40d4}"/>
  <p:tag name="TABLE_ENDDRAG_ORIGIN_RECT" val="727*199"/>
  <p:tag name="TABLE_ENDDRAG_RECT" val="140*201*727*199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UNIT_TABLE_BEAUTIFY" val="smartTable{d7ac1c20-c739-437c-a82d-b896a28eb88b}"/>
  <p:tag name="TABLE_ENDDRAG_ORIGIN_RECT" val="681*230"/>
  <p:tag name="TABLE_ENDDRAG_RECT" val="145*211*681*230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p="http://schemas.openxmlformats.org/presentationml/2006/main">
  <p:tag name="KSO_WM_UNIT_TABLE_BEAUTIFY" val="smartTable{ce577c5b-8e05-4ce3-b856-4577a53a0d4f}"/>
  <p:tag name="TABLE_ENDDRAG_ORIGIN_RECT" val="572*411"/>
  <p:tag name="TABLE_ENDDRAG_RECT" val="308*65*572*41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9.xml><?xml version="1.0" encoding="utf-8"?>
<p:tagLst xmlns:p="http://schemas.openxmlformats.org/presentationml/2006/main">
  <p:tag name="KSO_WM_UNIT_TABLE_BEAUTIFY" val="smartTable{37a29b93-fa67-4a67-918a-7cabf6d14e0a}"/>
  <p:tag name="TABLE_ENDDRAG_ORIGIN_RECT" val="578*415"/>
  <p:tag name="TABLE_ENDDRAG_RECT" val="309*66*578*415"/>
</p:tagLst>
</file>

<file path=ppt/theme/theme1.xml><?xml version="1.0" encoding="utf-8"?>
<a:theme xmlns:a="http://schemas.openxmlformats.org/drawingml/2006/main" name="稻壳儿明月设计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f2mdpswj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f2mdpswj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正圆-45W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正圆-45W"/>
        <a:ea typeface=""/>
        <a:cs typeface=""/>
        <a:font script="Jpan" typeface="ＭＳ Ｐゴシック"/>
        <a:font script="Hang" typeface="맑은 고딕"/>
        <a:font script="Hans" typeface="汉仪正圆-45W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正圆-45W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正圆-45W"/>
        <a:ea typeface=""/>
        <a:cs typeface=""/>
        <a:font script="Jpan" typeface="ＭＳ Ｐゴシック"/>
        <a:font script="Hang" typeface="맑은 고딕"/>
        <a:font script="Hans" typeface="汉仪正圆-45W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4543</Words>
  <Application>WPS 演示</Application>
  <PresentationFormat>宽屏</PresentationFormat>
  <Paragraphs>1988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Wingdings</vt:lpstr>
      <vt:lpstr>汉仪正圆-45W</vt:lpstr>
      <vt:lpstr>Calibri</vt:lpstr>
      <vt:lpstr>等线</vt:lpstr>
      <vt:lpstr>微软雅黑</vt:lpstr>
      <vt:lpstr>Arial Unicode MS</vt:lpstr>
      <vt:lpstr>稻壳儿明月设计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渐行渐远</cp:lastModifiedBy>
  <cp:revision>223</cp:revision>
  <dcterms:created xsi:type="dcterms:W3CDTF">2019-06-19T02:08:00Z</dcterms:created>
  <dcterms:modified xsi:type="dcterms:W3CDTF">2022-06-23T15:24:09Z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857FDAD2295B4E4BB7F4F557E113B9C8</vt:lpwstr>
  </property>
  <property fmtid="{D5CDD505-2E9C-101B-9397-08002B2CF9AE}" pid="4" name="KSOTemplateUUID">
    <vt:lpwstr>v1.0_mb_/druT3jW+2vbv1f4ls9F4A==</vt:lpwstr>
  </property>
</Properties>
</file>