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62" r:id="rId6"/>
    <p:sldId id="259" r:id="rId7"/>
    <p:sldId id="272" r:id="rId8"/>
    <p:sldId id="260" r:id="rId9"/>
    <p:sldId id="274" r:id="rId10"/>
    <p:sldId id="268" r:id="rId11"/>
    <p:sldId id="265" r:id="rId12"/>
    <p:sldId id="267" r:id="rId13"/>
    <p:sldId id="271" r:id="rId14"/>
    <p:sldId id="273" r:id="rId15"/>
    <p:sldId id="275" r:id="rId16"/>
    <p:sldId id="263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5ED58-6161-4DD0-955C-561976EE9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97" y="2253533"/>
            <a:ext cx="9709014" cy="1646302"/>
          </a:xfrm>
        </p:spPr>
        <p:txBody>
          <a:bodyPr/>
          <a:lstStyle/>
          <a:p>
            <a:r>
              <a:rPr lang="zh-CN" altLang="en-US" sz="3600" dirty="0"/>
              <a:t>基于紫光云平台的工业互联网</a:t>
            </a:r>
            <a:r>
              <a:rPr lang="en-US" altLang="zh-CN" sz="3600" dirty="0"/>
              <a:t>APP</a:t>
            </a:r>
            <a:r>
              <a:rPr lang="zh-CN" altLang="en-US" sz="3600" dirty="0"/>
              <a:t>开发</a:t>
            </a:r>
            <a:br>
              <a:rPr lang="en-US" altLang="zh-CN" sz="3600" dirty="0"/>
            </a:br>
            <a:r>
              <a:rPr lang="en-US" altLang="zh-CN" sz="1600" dirty="0">
                <a:solidFill>
                  <a:schemeClr val="bg2">
                    <a:lumMod val="7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bg2">
                    <a:lumMod val="75000"/>
                  </a:schemeClr>
                </a:solidFill>
              </a:rPr>
              <a:t>大学生创新创业训练计划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CD370C-9847-4498-867A-6AF17BB4D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43779"/>
            <a:ext cx="7766936" cy="1096899"/>
          </a:xfrm>
        </p:spPr>
        <p:txBody>
          <a:bodyPr/>
          <a:lstStyle/>
          <a:p>
            <a:r>
              <a:rPr lang="zh-CN" altLang="en-US" dirty="0"/>
              <a:t>汇报人：周宇航</a:t>
            </a:r>
            <a:endParaRPr lang="en-US" altLang="zh-CN" dirty="0"/>
          </a:p>
          <a:p>
            <a:r>
              <a:rPr lang="zh-CN" altLang="en-US" dirty="0"/>
              <a:t>学院：计算机科学与技术学院</a:t>
            </a:r>
          </a:p>
        </p:txBody>
      </p:sp>
    </p:spTree>
    <p:extLst>
      <p:ext uri="{BB962C8B-B14F-4D97-AF65-F5344CB8AC3E}">
        <p14:creationId xmlns:p14="http://schemas.microsoft.com/office/powerpoint/2010/main" val="2518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5F82-46EE-479F-9BDE-CCA23D39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多模块之主要模块</a:t>
            </a:r>
            <a:r>
              <a:rPr lang="en-US" altLang="zh-CN" dirty="0"/>
              <a:t>——</a:t>
            </a:r>
            <a:r>
              <a:rPr lang="zh-CN" altLang="en-US" dirty="0"/>
              <a:t>简单需求分析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9E7E4C-ACC3-41B4-AD5E-EDC6862E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578323" cy="2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3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D984C-0C5F-4478-B8BD-6F7A862F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多模块之其他模块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03B57-EB1E-4A3E-A270-035D946D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206" y="1534932"/>
            <a:ext cx="8596668" cy="3880773"/>
          </a:xfrm>
        </p:spPr>
        <p:txBody>
          <a:bodyPr/>
          <a:lstStyle/>
          <a:p>
            <a:r>
              <a:rPr lang="zh-CN" altLang="en-US" dirty="0"/>
              <a:t>仓储物料管理</a:t>
            </a:r>
            <a:endParaRPr lang="en-US" altLang="zh-CN" dirty="0"/>
          </a:p>
          <a:p>
            <a:r>
              <a:rPr lang="zh-CN" altLang="en-US" dirty="0"/>
              <a:t>销售适配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0E414D-68A1-4325-AC3B-5C56C30597FE}"/>
              </a:ext>
            </a:extLst>
          </p:cNvPr>
          <p:cNvSpPr txBox="1"/>
          <p:nvPr/>
        </p:nvSpPr>
        <p:spPr>
          <a:xfrm>
            <a:off x="7000589" y="3916309"/>
            <a:ext cx="29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示意图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41388E-AE62-45FF-B5D9-DBE82C3D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9" y="2614678"/>
            <a:ext cx="6117347" cy="297259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EC4B029-D722-479F-85D3-6C0145616DBE}"/>
              </a:ext>
            </a:extLst>
          </p:cNvPr>
          <p:cNvSpPr/>
          <p:nvPr/>
        </p:nvSpPr>
        <p:spPr>
          <a:xfrm>
            <a:off x="677334" y="1442295"/>
            <a:ext cx="1681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SPC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87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8B0E6-D1E3-4546-97F3-F94C98F9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</a:t>
            </a:r>
            <a:r>
              <a:rPr lang="en-US" altLang="zh-CN" dirty="0"/>
              <a:t>App</a:t>
            </a:r>
            <a:r>
              <a:rPr lang="zh-CN" altLang="en-US" dirty="0"/>
              <a:t>效果图（</a:t>
            </a:r>
            <a:r>
              <a:rPr lang="en-US" altLang="zh-CN" dirty="0"/>
              <a:t>Android)——</a:t>
            </a:r>
            <a:r>
              <a:rPr lang="zh-CN" altLang="en-US" dirty="0"/>
              <a:t>已实现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59318C-77C9-47CF-9F9D-7AC6BF859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497" y="1607722"/>
            <a:ext cx="2018346" cy="3881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B6B174-8A5F-4FA6-97A3-AD8A619A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37" y="1607722"/>
            <a:ext cx="2133785" cy="40846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21AC51-A74B-4773-A7E7-D7137B6B7448}"/>
              </a:ext>
            </a:extLst>
          </p:cNvPr>
          <p:cNvSpPr/>
          <p:nvPr/>
        </p:nvSpPr>
        <p:spPr>
          <a:xfrm>
            <a:off x="1543175" y="587906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控制计划设定模块界面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246DF0-A453-4C6F-BF41-4F6E869CC76A}"/>
              </a:ext>
            </a:extLst>
          </p:cNvPr>
          <p:cNvSpPr/>
          <p:nvPr/>
        </p:nvSpPr>
        <p:spPr>
          <a:xfrm>
            <a:off x="5973900" y="58790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系统管理界面</a:t>
            </a:r>
          </a:p>
        </p:txBody>
      </p:sp>
    </p:spTree>
    <p:extLst>
      <p:ext uri="{BB962C8B-B14F-4D97-AF65-F5344CB8AC3E}">
        <p14:creationId xmlns:p14="http://schemas.microsoft.com/office/powerpoint/2010/main" val="398428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88DEE-BFEC-484F-8B04-6A4771B0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</a:t>
            </a:r>
            <a:r>
              <a:rPr lang="en-US" altLang="zh-CN" dirty="0"/>
              <a:t>App</a:t>
            </a:r>
            <a:r>
              <a:rPr lang="zh-CN" altLang="en-US" dirty="0"/>
              <a:t>效果图（</a:t>
            </a:r>
            <a:r>
              <a:rPr lang="en-US" altLang="zh-CN" dirty="0"/>
              <a:t>Web)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FA5706-2FB2-45B8-B4A0-603F45677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499" y="1454725"/>
            <a:ext cx="7175950" cy="4526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C2C356-4818-4B90-A1BF-E83DC4E28A11}"/>
              </a:ext>
            </a:extLst>
          </p:cNvPr>
          <p:cNvSpPr/>
          <p:nvPr/>
        </p:nvSpPr>
        <p:spPr>
          <a:xfrm>
            <a:off x="2432807" y="3833769"/>
            <a:ext cx="1627465" cy="1728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01E4D0-335C-4F51-A5C2-6CE9BD9919AD}"/>
              </a:ext>
            </a:extLst>
          </p:cNvPr>
          <p:cNvSpPr txBox="1"/>
          <p:nvPr/>
        </p:nvSpPr>
        <p:spPr>
          <a:xfrm>
            <a:off x="728472" y="3718037"/>
            <a:ext cx="15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实时绘制控制图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AD929F1-87CA-4368-A578-2C050DA7313A}"/>
              </a:ext>
            </a:extLst>
          </p:cNvPr>
          <p:cNvCxnSpPr/>
          <p:nvPr/>
        </p:nvCxnSpPr>
        <p:spPr>
          <a:xfrm>
            <a:off x="1694576" y="4364368"/>
            <a:ext cx="872455" cy="42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F37B2DB-FC9F-4F73-ACC7-2328B113CA0D}"/>
              </a:ext>
            </a:extLst>
          </p:cNvPr>
          <p:cNvSpPr txBox="1"/>
          <p:nvPr/>
        </p:nvSpPr>
        <p:spPr>
          <a:xfrm>
            <a:off x="8281927" y="4026517"/>
            <a:ext cx="30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根据数据生成报告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612C4B-5C39-4AE3-9671-22046EFD9BC9}"/>
              </a:ext>
            </a:extLst>
          </p:cNvPr>
          <p:cNvCxnSpPr/>
          <p:nvPr/>
        </p:nvCxnSpPr>
        <p:spPr>
          <a:xfrm flipH="1">
            <a:off x="7600426" y="4395849"/>
            <a:ext cx="788565" cy="48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BA1CFB9-A38D-4AA3-ACD1-88D6F99E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9" y="2494530"/>
            <a:ext cx="10231548" cy="324640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130578-B151-4097-9452-B2DEDA6A5674}"/>
              </a:ext>
            </a:extLst>
          </p:cNvPr>
          <p:cNvCxnSpPr/>
          <p:nvPr/>
        </p:nvCxnSpPr>
        <p:spPr>
          <a:xfrm flipH="1">
            <a:off x="6241409" y="2062497"/>
            <a:ext cx="536896" cy="86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4ABC165-4080-41DE-928F-FB343DB66555}"/>
              </a:ext>
            </a:extLst>
          </p:cNvPr>
          <p:cNvSpPr txBox="1"/>
          <p:nvPr/>
        </p:nvSpPr>
        <p:spPr>
          <a:xfrm>
            <a:off x="6241409" y="1584329"/>
            <a:ext cx="15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控制图示例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FB886F-72CF-4433-9194-CAA8DCF704ED}"/>
              </a:ext>
            </a:extLst>
          </p:cNvPr>
          <p:cNvSpPr/>
          <p:nvPr/>
        </p:nvSpPr>
        <p:spPr>
          <a:xfrm>
            <a:off x="798217" y="3261220"/>
            <a:ext cx="2305948" cy="335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9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4C9F7-8CE2-4AAE-A3EA-9B996539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项目创新点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91EA1-0C25-4C3D-9DE8-471459E1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基于国家工信部主导的工业互联网平台</a:t>
            </a:r>
            <a:endParaRPr lang="en-US" altLang="zh-CN" dirty="0"/>
          </a:p>
          <a:p>
            <a:r>
              <a:rPr lang="zh-CN" altLang="en-US" dirty="0"/>
              <a:t>质量过程控制、仓储管理、供应链管理有机结合</a:t>
            </a:r>
            <a:endParaRPr lang="en-US" altLang="zh-CN" dirty="0"/>
          </a:p>
          <a:p>
            <a:r>
              <a:rPr lang="zh-CN" altLang="en-US" dirty="0"/>
              <a:t>物联网、</a:t>
            </a:r>
            <a:r>
              <a:rPr lang="en-US" altLang="zh-CN" dirty="0"/>
              <a:t>SPC</a:t>
            </a:r>
            <a:r>
              <a:rPr lang="zh-CN" altLang="en-US" dirty="0"/>
              <a:t>技术、大数据技术</a:t>
            </a:r>
            <a:endParaRPr lang="en-US" altLang="zh-CN" dirty="0"/>
          </a:p>
          <a:p>
            <a:r>
              <a:rPr lang="zh-CN" altLang="en-US" dirty="0"/>
              <a:t>数据共享、知识库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F04FE9-770D-4BC9-8297-0D6DBEBED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293" y="4616563"/>
            <a:ext cx="1595585" cy="12557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1DFD01-B42D-4840-887C-B7699530D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71" y="4616563"/>
            <a:ext cx="1349806" cy="134980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FD2E58-2BBB-4729-AAD9-8CF54DC52FCC}"/>
              </a:ext>
            </a:extLst>
          </p:cNvPr>
          <p:cNvCxnSpPr/>
          <p:nvPr/>
        </p:nvCxnSpPr>
        <p:spPr>
          <a:xfrm>
            <a:off x="2558642" y="4915949"/>
            <a:ext cx="4043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C0B533A-33BD-4846-8D0A-E01C50E9CC3F}"/>
              </a:ext>
            </a:extLst>
          </p:cNvPr>
          <p:cNvCxnSpPr>
            <a:cxnSpLocks/>
          </p:cNvCxnSpPr>
          <p:nvPr/>
        </p:nvCxnSpPr>
        <p:spPr>
          <a:xfrm flipH="1">
            <a:off x="2558643" y="5654180"/>
            <a:ext cx="4043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8228BA-E73A-44FE-BE57-AEA3EDD5C627}"/>
              </a:ext>
            </a:extLst>
          </p:cNvPr>
          <p:cNvSpPr txBox="1"/>
          <p:nvPr/>
        </p:nvSpPr>
        <p:spPr>
          <a:xfrm>
            <a:off x="3197270" y="4516000"/>
            <a:ext cx="27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设备、产品等原始数据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00CE6C-B42A-4007-9365-A4E6A2AD2D0C}"/>
              </a:ext>
            </a:extLst>
          </p:cNvPr>
          <p:cNvSpPr txBox="1"/>
          <p:nvPr/>
        </p:nvSpPr>
        <p:spPr>
          <a:xfrm>
            <a:off x="2994844" y="5702647"/>
            <a:ext cx="306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基准、条件等有序化的知识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DE3789-8736-437C-A1A2-D814668AB472}"/>
              </a:ext>
            </a:extLst>
          </p:cNvPr>
          <p:cNvSpPr txBox="1"/>
          <p:nvPr/>
        </p:nvSpPr>
        <p:spPr>
          <a:xfrm>
            <a:off x="1459632" y="60413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F9E739-6435-44B6-8D40-547B65B640CA}"/>
              </a:ext>
            </a:extLst>
          </p:cNvPr>
          <p:cNvSpPr txBox="1"/>
          <p:nvPr/>
        </p:nvSpPr>
        <p:spPr>
          <a:xfrm>
            <a:off x="6795083" y="6041362"/>
            <a:ext cx="15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大数据平台</a:t>
            </a:r>
          </a:p>
        </p:txBody>
      </p:sp>
    </p:spTree>
    <p:extLst>
      <p:ext uri="{BB962C8B-B14F-4D97-AF65-F5344CB8AC3E}">
        <p14:creationId xmlns:p14="http://schemas.microsoft.com/office/powerpoint/2010/main" val="187694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025E2-49DC-4176-910C-65A4B6EF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研究计划与预期成果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45A1E-234E-49A8-860D-B576CCB7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9628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成果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/>
              <a:t>APP 2-3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申请相关软件著作权</a:t>
            </a:r>
            <a:endParaRPr lang="en-US" altLang="zh-CN" dirty="0"/>
          </a:p>
          <a:p>
            <a:r>
              <a:rPr lang="zh-CN" altLang="en-US" dirty="0"/>
              <a:t>开发报告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FF3DDB6-5FE9-4347-B095-4FFD420A56AB}"/>
              </a:ext>
            </a:extLst>
          </p:cNvPr>
          <p:cNvSpPr txBox="1">
            <a:spLocks/>
          </p:cNvSpPr>
          <p:nvPr/>
        </p:nvSpPr>
        <p:spPr>
          <a:xfrm>
            <a:off x="677334" y="1488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计划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/>
              <a:t>准备阶段（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—2020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月）：了解和掌握重要的</a:t>
            </a:r>
            <a:r>
              <a:rPr lang="en-US" altLang="zh-CN" dirty="0"/>
              <a:t>SPC</a:t>
            </a:r>
            <a:r>
              <a:rPr lang="zh-CN" altLang="en-US" dirty="0"/>
              <a:t>技术；深入调研工业应用场景；学习相关计算机技术；与紫光平台作好接洽。</a:t>
            </a:r>
          </a:p>
          <a:p>
            <a:r>
              <a:rPr lang="zh-CN" altLang="en-US" dirty="0"/>
              <a:t>实施阶段（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—2021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月）：进行</a:t>
            </a:r>
            <a:r>
              <a:rPr lang="en-US" altLang="zh-CN" dirty="0"/>
              <a:t>App</a:t>
            </a:r>
            <a:r>
              <a:rPr lang="zh-CN" altLang="en-US" dirty="0"/>
              <a:t>设计、建模、编码、测试等。</a:t>
            </a:r>
            <a:endParaRPr lang="en-US" altLang="zh-CN" dirty="0"/>
          </a:p>
          <a:p>
            <a:r>
              <a:rPr lang="zh-CN" altLang="en-US" dirty="0"/>
              <a:t>结项阶段（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—2022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月）：交付</a:t>
            </a:r>
            <a:r>
              <a:rPr lang="en-US" altLang="zh-CN" dirty="0"/>
              <a:t>App</a:t>
            </a:r>
            <a:r>
              <a:rPr lang="zh-CN" altLang="en-US" dirty="0"/>
              <a:t>，申请软件著作权；撰写开发报告。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58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15C8C-D394-42E2-A662-EC7A7C24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  <a:r>
              <a:rPr lang="en-US" altLang="zh-CN" dirty="0"/>
              <a:t>——</a:t>
            </a:r>
            <a:r>
              <a:rPr lang="zh-CN" altLang="en-US" dirty="0"/>
              <a:t>申请理由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DB9E6-1D70-4839-8746-E870F193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569939"/>
            <a:ext cx="8596668" cy="3880773"/>
          </a:xfrm>
        </p:spPr>
        <p:txBody>
          <a:bodyPr/>
          <a:lstStyle/>
          <a:p>
            <a:pPr marL="0" indent="457200">
              <a:buNone/>
            </a:pPr>
            <a:r>
              <a:rPr lang="zh-CN" altLang="en-US" dirty="0"/>
              <a:t>在第四次工业革命的浪潮中，工业互联网的应用势在必行。项目组成员对于工业互联网在未来的发展具有深厚兴趣，热爱并致力于将计算机技术应用到生活和生产的实际中，使计算机技术从抽象的知识转变成实在的生产力，并为国家的发展做出一定贡献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3835AC-D08F-4DAF-9B61-12B2FFA465B3}"/>
              </a:ext>
            </a:extLst>
          </p:cNvPr>
          <p:cNvSpPr/>
          <p:nvPr/>
        </p:nvSpPr>
        <p:spPr>
          <a:xfrm>
            <a:off x="677334" y="1817312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项目组成员的背景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细致分析可研究性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调研获悉工业互联网的应用条件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……</a:t>
            </a:r>
          </a:p>
          <a:p>
            <a:pPr lvl="0">
              <a:spcBef>
                <a:spcPts val="1000"/>
              </a:spcBef>
              <a:buClr>
                <a:srgbClr val="5FCBEF"/>
              </a:buClr>
              <a:buSzPct val="80000"/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5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366BB-40CA-4420-999C-E098536F2C1F}"/>
              </a:ext>
            </a:extLst>
          </p:cNvPr>
          <p:cNvSpPr/>
          <p:nvPr/>
        </p:nvSpPr>
        <p:spPr>
          <a:xfrm>
            <a:off x="4256393" y="2967335"/>
            <a:ext cx="36792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69147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5102C-9FC9-4EB8-8BD3-980BCA5E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项目组成员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A8ECB19-D442-47DC-AD85-0D25CB458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963251"/>
              </p:ext>
            </p:extLst>
          </p:nvPr>
        </p:nvGraphicFramePr>
        <p:xfrm>
          <a:off x="1100951" y="3212567"/>
          <a:ext cx="8173051" cy="287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613">
                  <a:extLst>
                    <a:ext uri="{9D8B030D-6E8A-4147-A177-3AD203B41FA5}">
                      <a16:colId xmlns:a16="http://schemas.microsoft.com/office/drawing/2014/main" val="2609438611"/>
                    </a:ext>
                  </a:extLst>
                </a:gridCol>
                <a:gridCol w="1295757">
                  <a:extLst>
                    <a:ext uri="{9D8B030D-6E8A-4147-A177-3AD203B41FA5}">
                      <a16:colId xmlns:a16="http://schemas.microsoft.com/office/drawing/2014/main" val="3340718066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1716864240"/>
                    </a:ext>
                  </a:extLst>
                </a:gridCol>
                <a:gridCol w="4655890">
                  <a:extLst>
                    <a:ext uri="{9D8B030D-6E8A-4147-A177-3AD203B41FA5}">
                      <a16:colId xmlns:a16="http://schemas.microsoft.com/office/drawing/2014/main" val="3118344366"/>
                    </a:ext>
                  </a:extLst>
                </a:gridCol>
              </a:tblGrid>
              <a:tr h="444617">
                <a:tc>
                  <a:txBody>
                    <a:bodyPr/>
                    <a:lstStyle/>
                    <a:p>
                      <a:pPr algn="ctr"/>
                      <a:endParaRPr lang="zh-CN" altLang="en-US" sz="2300" dirty="0"/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姓名</a:t>
                      </a:r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年级</a:t>
                      </a:r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专业</a:t>
                      </a:r>
                    </a:p>
                  </a:txBody>
                  <a:tcPr marL="118848" marR="118848" marT="59424" marB="59424" anchor="ctr"/>
                </a:tc>
                <a:extLst>
                  <a:ext uri="{0D108BD9-81ED-4DB2-BD59-A6C34878D82A}">
                    <a16:rowId xmlns:a16="http://schemas.microsoft.com/office/drawing/2014/main" val="2836563474"/>
                  </a:ext>
                </a:extLst>
              </a:tr>
              <a:tr h="481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主持人</a:t>
                      </a:r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周宇航</a:t>
                      </a:r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2018</a:t>
                      </a:r>
                      <a:endParaRPr lang="zh-CN" altLang="en-US" sz="2300" dirty="0"/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软件工程</a:t>
                      </a:r>
                    </a:p>
                  </a:txBody>
                  <a:tcPr marL="118848" marR="118848" marT="59424" marB="59424" anchor="ctr"/>
                </a:tc>
                <a:extLst>
                  <a:ext uri="{0D108BD9-81ED-4DB2-BD59-A6C34878D82A}">
                    <a16:rowId xmlns:a16="http://schemas.microsoft.com/office/drawing/2014/main" val="2221695711"/>
                  </a:ext>
                </a:extLst>
              </a:tr>
              <a:tr h="481994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成员</a:t>
                      </a:r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张浩</a:t>
                      </a:r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2017</a:t>
                      </a:r>
                      <a:endParaRPr lang="zh-CN" altLang="en-US" sz="2300" dirty="0"/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软件工程</a:t>
                      </a:r>
                    </a:p>
                  </a:txBody>
                  <a:tcPr marL="118848" marR="118848" marT="59424" marB="59424" anchor="ctr"/>
                </a:tc>
                <a:extLst>
                  <a:ext uri="{0D108BD9-81ED-4DB2-BD59-A6C34878D82A}">
                    <a16:rowId xmlns:a16="http://schemas.microsoft.com/office/drawing/2014/main" val="2625046794"/>
                  </a:ext>
                </a:extLst>
              </a:tr>
              <a:tr h="481994">
                <a:tc vMerge="1"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8848" marR="118848" marT="59424" marB="59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陈孜卓</a:t>
                      </a:r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2018</a:t>
                      </a:r>
                      <a:endParaRPr lang="zh-CN" altLang="en-US" sz="2300" dirty="0"/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计算机科学与技术</a:t>
                      </a:r>
                    </a:p>
                  </a:txBody>
                  <a:tcPr marL="118848" marR="118848" marT="59424" marB="59424" anchor="ctr"/>
                </a:tc>
                <a:extLst>
                  <a:ext uri="{0D108BD9-81ED-4DB2-BD59-A6C34878D82A}">
                    <a16:rowId xmlns:a16="http://schemas.microsoft.com/office/drawing/2014/main" val="239203358"/>
                  </a:ext>
                </a:extLst>
              </a:tr>
              <a:tr h="481994">
                <a:tc vMerge="1"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8848" marR="118848" marT="59424" marB="59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刘博文</a:t>
                      </a:r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2018</a:t>
                      </a:r>
                      <a:endParaRPr lang="zh-CN" altLang="en-US" sz="2300" dirty="0"/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软件工程</a:t>
                      </a:r>
                    </a:p>
                  </a:txBody>
                  <a:tcPr marL="118848" marR="118848" marT="59424" marB="59424" anchor="ctr"/>
                </a:tc>
                <a:extLst>
                  <a:ext uri="{0D108BD9-81ED-4DB2-BD59-A6C34878D82A}">
                    <a16:rowId xmlns:a16="http://schemas.microsoft.com/office/drawing/2014/main" val="3490932285"/>
                  </a:ext>
                </a:extLst>
              </a:tr>
              <a:tr h="481994">
                <a:tc vMerge="1"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8848" marR="118848" marT="59424" marB="59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王越</a:t>
                      </a:r>
                      <a:endParaRPr lang="zh-CN" altLang="en-US" sz="2300" dirty="0"/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2016</a:t>
                      </a:r>
                      <a:endParaRPr lang="zh-CN" altLang="en-US" sz="2300" dirty="0"/>
                    </a:p>
                  </a:txBody>
                  <a:tcPr marL="118848" marR="118848" marT="59424" marB="59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/>
                        <a:t>软件工程</a:t>
                      </a:r>
                    </a:p>
                  </a:txBody>
                  <a:tcPr marL="118848" marR="118848" marT="59424" marB="59424" anchor="ctr"/>
                </a:tc>
                <a:extLst>
                  <a:ext uri="{0D108BD9-81ED-4DB2-BD59-A6C34878D82A}">
                    <a16:rowId xmlns:a16="http://schemas.microsoft.com/office/drawing/2014/main" val="2150370943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91C500C-ED23-4D00-A71D-2D77EB70725D}"/>
              </a:ext>
            </a:extLst>
          </p:cNvPr>
          <p:cNvSpPr txBox="1">
            <a:spLocks/>
          </p:cNvSpPr>
          <p:nvPr/>
        </p:nvSpPr>
        <p:spPr>
          <a:xfrm>
            <a:off x="677334" y="1488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指导老师：杨洋</a:t>
            </a:r>
            <a:endParaRPr lang="en-US" altLang="zh-CN" dirty="0"/>
          </a:p>
          <a:p>
            <a:r>
              <a:rPr lang="zh-CN" altLang="en-US" dirty="0"/>
              <a:t>主要成果：主持国家自然科学基金</a:t>
            </a:r>
            <a:r>
              <a:rPr lang="en-US" altLang="zh-CN" dirty="0"/>
              <a:t>1</a:t>
            </a:r>
            <a:r>
              <a:rPr lang="zh-CN" altLang="en-US" dirty="0"/>
              <a:t>项，工信部工业互联网重大专项子课题</a:t>
            </a:r>
            <a:r>
              <a:rPr lang="en-US" altLang="zh-CN" dirty="0"/>
              <a:t>1</a:t>
            </a:r>
            <a:r>
              <a:rPr lang="zh-CN" altLang="en-US" dirty="0"/>
              <a:t>项，省高校自然科学基金</a:t>
            </a:r>
            <a:r>
              <a:rPr lang="en-US" altLang="zh-CN" dirty="0"/>
              <a:t>1</a:t>
            </a:r>
            <a:r>
              <a:rPr lang="zh-CN" altLang="en-US" dirty="0"/>
              <a:t>项；横向项目</a:t>
            </a:r>
            <a:r>
              <a:rPr lang="en-US" altLang="zh-CN" dirty="0"/>
              <a:t>2</a:t>
            </a:r>
            <a:r>
              <a:rPr lang="zh-CN" altLang="en-US" dirty="0"/>
              <a:t>项，主要参与国家自然基金项目</a:t>
            </a:r>
            <a:r>
              <a:rPr lang="en-US" altLang="zh-CN" dirty="0"/>
              <a:t>3</a:t>
            </a:r>
            <a:r>
              <a:rPr lang="zh-CN" altLang="en-US" dirty="0"/>
              <a:t>项。发表</a:t>
            </a:r>
            <a:r>
              <a:rPr lang="en-US" altLang="zh-CN" dirty="0"/>
              <a:t>SCI</a:t>
            </a:r>
            <a:r>
              <a:rPr lang="zh-CN" altLang="en-US" dirty="0"/>
              <a:t>源期刊论文</a:t>
            </a:r>
            <a:r>
              <a:rPr lang="en-US" altLang="zh-CN" dirty="0"/>
              <a:t>10</a:t>
            </a:r>
            <a:r>
              <a:rPr lang="zh-CN" altLang="en-US" dirty="0"/>
              <a:t>余篇，发明专利</a:t>
            </a:r>
            <a:r>
              <a:rPr lang="en-US" altLang="zh-CN" dirty="0"/>
              <a:t>2</a:t>
            </a:r>
            <a:r>
              <a:rPr lang="zh-CN" altLang="en-US" dirty="0"/>
              <a:t>项，软件著作权</a:t>
            </a:r>
            <a:r>
              <a:rPr lang="en-US" altLang="zh-CN" dirty="0"/>
              <a:t>30</a:t>
            </a:r>
            <a:r>
              <a:rPr lang="zh-CN" altLang="en-US" dirty="0"/>
              <a:t>余项。</a:t>
            </a:r>
            <a:endParaRPr lang="en-US" altLang="zh-CN" dirty="0"/>
          </a:p>
          <a:p>
            <a:r>
              <a:rPr lang="zh-CN" altLang="en-US" dirty="0"/>
              <a:t>学生组成：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0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93316-C96F-4D1A-A17C-8AF5C37F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r>
              <a:rPr lang="en-US" altLang="zh-CN" dirty="0"/>
              <a:t>——</a:t>
            </a:r>
            <a:r>
              <a:rPr lang="zh-CN" altLang="en-US" dirty="0"/>
              <a:t>世界形势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27F71-7962-4CF6-9869-6C373CB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第四次工业革命：智能化</a:t>
            </a:r>
            <a:endParaRPr lang="en-US" altLang="zh-CN" dirty="0"/>
          </a:p>
          <a:p>
            <a:r>
              <a:rPr lang="zh-CN" altLang="en-US" dirty="0"/>
              <a:t>我国制造业转型升级</a:t>
            </a:r>
            <a:endParaRPr lang="en-US" altLang="zh-CN" dirty="0"/>
          </a:p>
          <a:p>
            <a:r>
              <a:rPr lang="zh-CN" altLang="en-US" dirty="0"/>
              <a:t>云计算、物联网、大数据、人工智能等新兴技术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3259F1-C242-4255-AFA0-577443AB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00" y="195995"/>
            <a:ext cx="3651385" cy="2931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B51038-B994-44A2-8BDB-47B5B4A2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65079"/>
            <a:ext cx="4121169" cy="14909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25CDEE-60B9-44A1-9EA4-1F51AE380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990" y="4900544"/>
            <a:ext cx="7750212" cy="12040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AF7B25-B920-418E-821F-D8A46E53A210}"/>
              </a:ext>
            </a:extLst>
          </p:cNvPr>
          <p:cNvSpPr txBox="1"/>
          <p:nvPr/>
        </p:nvSpPr>
        <p:spPr>
          <a:xfrm>
            <a:off x="7058857" y="3191231"/>
            <a:ext cx="33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未来有无限可能，让我们一起期待！</a:t>
            </a:r>
            <a:endParaRPr lang="en-US" altLang="zh-CN" sz="1200" dirty="0"/>
          </a:p>
          <a:p>
            <a:r>
              <a:rPr lang="en-US" altLang="zh-CN" sz="1200" dirty="0">
                <a:latin typeface="Futura PT Light Italic" panose="020B0402020204090303" pitchFamily="34" charset="0"/>
              </a:rPr>
              <a:t>Pour un </a:t>
            </a:r>
            <a:r>
              <a:rPr lang="en-US" altLang="zh-CN" sz="1200" dirty="0" err="1">
                <a:latin typeface="Futura PT Light Italic" panose="020B0402020204090303" pitchFamily="34" charset="0"/>
              </a:rPr>
              <a:t>avenir</a:t>
            </a:r>
            <a:r>
              <a:rPr lang="en-US" altLang="zh-CN" sz="1200" dirty="0">
                <a:latin typeface="Futura PT Light Italic" panose="020B0402020204090303" pitchFamily="34" charset="0"/>
              </a:rPr>
              <a:t> </a:t>
            </a:r>
            <a:r>
              <a:rPr lang="en-US" altLang="zh-CN" sz="1200" dirty="0" err="1">
                <a:latin typeface="Futura PT Light Italic" panose="020B0402020204090303" pitchFamily="34" charset="0"/>
              </a:rPr>
              <a:t>meilleur</a:t>
            </a:r>
            <a:r>
              <a:rPr lang="en-US" altLang="zh-CN" sz="1200" dirty="0">
                <a:latin typeface="Futura PT Light Italic" panose="020B0402020204090303" pitchFamily="34" charset="0"/>
              </a:rPr>
              <a:t> </a:t>
            </a:r>
            <a:r>
              <a:rPr lang="zh-CN" altLang="en-US" sz="1200" dirty="0">
                <a:latin typeface="Futura PT Light Italic" panose="020B0402020204090303" pitchFamily="34" charset="0"/>
              </a:rPr>
              <a:t>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2CA742-E3AC-463A-A544-CA9C0966C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94" y="4768042"/>
            <a:ext cx="581696" cy="4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5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CCB22-CCC0-4B52-BD70-98F298A3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r>
              <a:rPr lang="en-US" altLang="zh-CN" dirty="0"/>
              <a:t>——</a:t>
            </a:r>
            <a:r>
              <a:rPr lang="zh-CN" altLang="en-US" dirty="0"/>
              <a:t>工业互联网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CEC31-0DC2-4ADF-B10A-6CABC7FB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第四次工业革命的金钥匙</a:t>
            </a:r>
            <a:endParaRPr lang="en-US" altLang="zh-CN" dirty="0"/>
          </a:p>
          <a:p>
            <a:r>
              <a:rPr lang="zh-CN" altLang="en-US" dirty="0"/>
              <a:t>德国工业 </a:t>
            </a:r>
            <a:r>
              <a:rPr lang="en-US" altLang="zh-CN" dirty="0"/>
              <a:t>4.0 </a:t>
            </a:r>
            <a:r>
              <a:rPr lang="zh-CN" altLang="en-US" dirty="0"/>
              <a:t>战略</a:t>
            </a:r>
            <a:endParaRPr lang="en-US" altLang="zh-CN" dirty="0"/>
          </a:p>
          <a:p>
            <a:r>
              <a:rPr lang="zh-CN" altLang="en-US" dirty="0"/>
              <a:t>西门子</a:t>
            </a:r>
            <a:r>
              <a:rPr lang="en-US" altLang="zh-CN" dirty="0" err="1"/>
              <a:t>MindSphere</a:t>
            </a:r>
            <a:endParaRPr lang="en-US" altLang="zh-CN" dirty="0"/>
          </a:p>
          <a:p>
            <a:r>
              <a:rPr lang="zh-CN" altLang="en-US" dirty="0"/>
              <a:t>中国工业互联网发展现状</a:t>
            </a:r>
            <a:endParaRPr lang="en-US" altLang="zh-CN" dirty="0"/>
          </a:p>
          <a:p>
            <a:r>
              <a:rPr lang="zh-CN" altLang="en-US" dirty="0"/>
              <a:t>工业互联网</a:t>
            </a:r>
            <a:r>
              <a:rPr lang="en-US" altLang="zh-CN" dirty="0"/>
              <a:t>APP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85D256-0D57-4C2D-BA11-6875C286A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865" y="369014"/>
            <a:ext cx="4647326" cy="24573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424747-FE10-4BC2-97E2-0E85E4C7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58" y="2977227"/>
            <a:ext cx="482287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2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7F8B-3411-4CA1-9094-2ED3563B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应用领域</a:t>
            </a:r>
            <a:r>
              <a:rPr lang="en-US" altLang="zh-CN" dirty="0"/>
              <a:t>——</a:t>
            </a:r>
            <a:r>
              <a:rPr lang="zh-CN" altLang="en-US" dirty="0"/>
              <a:t>汽车工业</a:t>
            </a:r>
            <a:br>
              <a:rPr lang="en-US" altLang="zh-CN" dirty="0"/>
            </a:b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项目实际需求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2FFEE-B2AE-41D4-8106-E799A1BE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中国汽车零部件行业市场规模的发展速度趋于稳定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小组成员对某汽车公司的调研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汽车零部件生产是基础、冗繁而又关键的环节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汽车质量问题检测难</a:t>
            </a:r>
            <a:endParaRPr lang="en-US" altLang="zh-CN" dirty="0"/>
          </a:p>
          <a:p>
            <a:r>
              <a:rPr lang="zh-CN" altLang="en-US" dirty="0"/>
              <a:t>采购商对汽车零部件良品率要求高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F5A1A4-5DD6-4DAE-9F0D-3ABA90C5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70" y="513019"/>
            <a:ext cx="4429125" cy="375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E8A47C-7794-45CE-B3ED-31E74C94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78" y="4265869"/>
            <a:ext cx="3648861" cy="24325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F42BD0-8420-48EB-A138-AFDD757BC8D4}"/>
              </a:ext>
            </a:extLst>
          </p:cNvPr>
          <p:cNvSpPr txBox="1"/>
          <p:nvPr/>
        </p:nvSpPr>
        <p:spPr>
          <a:xfrm>
            <a:off x="4328719" y="5662569"/>
            <a:ext cx="4538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汽车零部件品类繁多</a:t>
            </a:r>
            <a:endParaRPr lang="en-US" altLang="zh-CN" dirty="0"/>
          </a:p>
          <a:p>
            <a:r>
              <a:rPr lang="zh-CN" altLang="en-US" dirty="0"/>
              <a:t>需要一个健全有效的监控预警体系</a:t>
            </a:r>
          </a:p>
        </p:txBody>
      </p:sp>
    </p:spTree>
    <p:extLst>
      <p:ext uri="{BB962C8B-B14F-4D97-AF65-F5344CB8AC3E}">
        <p14:creationId xmlns:p14="http://schemas.microsoft.com/office/powerpoint/2010/main" val="67353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202CF-8836-4D71-A955-9D2A101E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22CB7-2A88-4E73-98B4-3B694211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基于紫光云平台的工业互联网</a:t>
            </a:r>
            <a:r>
              <a:rPr lang="en-US" altLang="zh-CN" dirty="0"/>
              <a:t>APP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zh-CN" altLang="en-US" dirty="0"/>
              <a:t>校企合作项目</a:t>
            </a:r>
            <a:r>
              <a:rPr lang="en-US" altLang="zh-CN" dirty="0"/>
              <a:t>——</a:t>
            </a:r>
            <a:r>
              <a:rPr lang="zh-CN" altLang="en-US" dirty="0"/>
              <a:t>合作企业：紫光云引擎</a:t>
            </a:r>
            <a:endParaRPr lang="en-US" altLang="zh-CN" dirty="0"/>
          </a:p>
          <a:p>
            <a:r>
              <a:rPr lang="zh-CN" altLang="en-US" dirty="0"/>
              <a:t>多模块</a:t>
            </a:r>
            <a:endParaRPr lang="en-US" altLang="zh-CN" dirty="0"/>
          </a:p>
          <a:p>
            <a:r>
              <a:rPr lang="zh-CN" altLang="en-US" dirty="0"/>
              <a:t>核心技术：</a:t>
            </a:r>
            <a:r>
              <a:rPr lang="en-US" altLang="zh-CN" dirty="0"/>
              <a:t>SPC</a:t>
            </a:r>
            <a:r>
              <a:rPr lang="zh-CN" altLang="en-US" dirty="0"/>
              <a:t>技术</a:t>
            </a:r>
            <a:endParaRPr lang="en-US" altLang="zh-CN" dirty="0"/>
          </a:p>
          <a:p>
            <a:r>
              <a:rPr lang="zh-CN" altLang="en-US" dirty="0"/>
              <a:t>主要应用场景：汽车工业质量控制和异常监控</a:t>
            </a:r>
            <a:endParaRPr lang="en-US" altLang="zh-CN" dirty="0"/>
          </a:p>
          <a:p>
            <a:r>
              <a:rPr lang="zh-CN" altLang="en-US" dirty="0"/>
              <a:t>其他场景：仓储物料管理、销售适配</a:t>
            </a:r>
            <a:endParaRPr lang="en-US" altLang="zh-CN" dirty="0"/>
          </a:p>
          <a:p>
            <a:r>
              <a:rPr lang="zh-CN" altLang="en-US" dirty="0"/>
              <a:t>项目基础：基于</a:t>
            </a:r>
            <a:r>
              <a:rPr lang="en-US" altLang="zh-CN" dirty="0"/>
              <a:t>Android</a:t>
            </a:r>
            <a:r>
              <a:rPr lang="zh-CN" altLang="en-US" dirty="0"/>
              <a:t>的简易</a:t>
            </a:r>
            <a:r>
              <a:rPr lang="en-US" altLang="zh-CN" dirty="0"/>
              <a:t>SPC</a:t>
            </a:r>
            <a:r>
              <a:rPr lang="zh-CN" altLang="en-US" dirty="0"/>
              <a:t>系统雏形</a:t>
            </a:r>
            <a:endParaRPr lang="en-US" altLang="zh-CN" dirty="0"/>
          </a:p>
          <a:p>
            <a:r>
              <a:rPr lang="zh-CN" altLang="en-US" dirty="0"/>
              <a:t>项目研究目的：开发出的辅助工业制造“工业</a:t>
            </a:r>
            <a:r>
              <a:rPr lang="en-US" altLang="zh-CN" dirty="0"/>
              <a:t>App”</a:t>
            </a:r>
            <a:r>
              <a:rPr lang="zh-CN" altLang="en-US" dirty="0"/>
              <a:t>，符合中国制造</a:t>
            </a:r>
            <a:r>
              <a:rPr lang="en-US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85928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E7989-EDC6-4D80-A5B1-C1358651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紫光云平台</a:t>
            </a:r>
            <a:r>
              <a:rPr lang="en-US" altLang="zh-CN" dirty="0"/>
              <a:t>——</a:t>
            </a:r>
            <a:r>
              <a:rPr lang="zh-CN" altLang="en-US" dirty="0"/>
              <a:t>工业互联网</a:t>
            </a:r>
            <a:r>
              <a:rPr lang="en-US" altLang="zh-CN" dirty="0"/>
              <a:t>App</a:t>
            </a:r>
            <a:r>
              <a:rPr lang="zh-CN" altLang="en-US" dirty="0"/>
              <a:t>的宝库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20C609D-89DC-465F-803C-62F1F1DAF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577502"/>
              </p:ext>
            </p:extLst>
          </p:nvPr>
        </p:nvGraphicFramePr>
        <p:xfrm>
          <a:off x="677334" y="1270000"/>
          <a:ext cx="10505191" cy="521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3" imgW="12123720" imgH="6018840" progId="">
                  <p:embed/>
                </p:oleObj>
              </mc:Choice>
              <mc:Fallback>
                <p:oleObj r:id="rId3" imgW="12123720" imgH="6018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4" y="1270000"/>
                        <a:ext cx="10505191" cy="5214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18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E6B83-8E9E-4000-84C9-D88822C9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SPC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56A97-B372-4CB4-86CB-FE9668E7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SPC——</a:t>
            </a:r>
            <a:r>
              <a:rPr lang="zh-CN" altLang="en-US" dirty="0"/>
              <a:t>统计过程控制</a:t>
            </a:r>
            <a:endParaRPr lang="en-US" altLang="zh-CN" dirty="0"/>
          </a:p>
          <a:p>
            <a:r>
              <a:rPr lang="en-US" altLang="zh-CN" dirty="0"/>
              <a:t>SPC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个主要功能</a:t>
            </a:r>
            <a:endParaRPr lang="en-US" altLang="zh-CN" dirty="0"/>
          </a:p>
          <a:p>
            <a:r>
              <a:rPr lang="zh-CN" altLang="en-US" dirty="0"/>
              <a:t>应用概况：国内外</a:t>
            </a:r>
            <a:endParaRPr lang="en-US" altLang="zh-CN" dirty="0"/>
          </a:p>
          <a:p>
            <a:r>
              <a:rPr lang="zh-CN" altLang="en-US" dirty="0"/>
              <a:t>多品种、小批量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2CDCCB-088B-442E-84EC-2A0DCBFA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486" y="1930400"/>
            <a:ext cx="4336156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6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1405DD2-7DCC-4BC7-B8BE-914C6CA0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7" y="467532"/>
            <a:ext cx="9284268" cy="499370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C501631-6B0B-4154-879F-7320001B94D1}"/>
              </a:ext>
            </a:extLst>
          </p:cNvPr>
          <p:cNvSpPr/>
          <p:nvPr/>
        </p:nvSpPr>
        <p:spPr>
          <a:xfrm>
            <a:off x="343947" y="5461234"/>
            <a:ext cx="1010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“供应链管理”→“仓储管理” →“流水线产品各质量参数测量”→“物联网数据收集” →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SPC</a:t>
            </a:r>
            <a:r>
              <a:rPr lang="zh-CN" altLang="en-US" dirty="0"/>
              <a:t>实时过程监管与质量监控”→“</a:t>
            </a:r>
            <a:r>
              <a:rPr lang="en-US" altLang="zh-CN" dirty="0"/>
              <a:t>SPC</a:t>
            </a:r>
            <a:r>
              <a:rPr lang="zh-CN" altLang="en-US" dirty="0"/>
              <a:t>异常报告与追溯” →“仓储管理”→“供应链管理”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A8556-73B2-4BBA-B126-83BAA80A818A}"/>
              </a:ext>
            </a:extLst>
          </p:cNvPr>
          <p:cNvSpPr/>
          <p:nvPr/>
        </p:nvSpPr>
        <p:spPr>
          <a:xfrm>
            <a:off x="7599066" y="442035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过程链</a:t>
            </a:r>
          </a:p>
        </p:txBody>
      </p:sp>
      <p:sp>
        <p:nvSpPr>
          <p:cNvPr id="5" name="箭头: 右弧形 4">
            <a:extLst>
              <a:ext uri="{FF2B5EF4-FFF2-40B4-BE49-F238E27FC236}">
                <a16:creationId xmlns:a16="http://schemas.microsoft.com/office/drawing/2014/main" id="{75478DCB-7127-45C5-B797-EAEFCF0D95DB}"/>
              </a:ext>
            </a:extLst>
          </p:cNvPr>
          <p:cNvSpPr/>
          <p:nvPr/>
        </p:nvSpPr>
        <p:spPr>
          <a:xfrm>
            <a:off x="9861224" y="4840448"/>
            <a:ext cx="755009" cy="1082451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17655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890</TotalTime>
  <Words>714</Words>
  <Application>Microsoft Office PowerPoint</Application>
  <PresentationFormat>宽屏</PresentationFormat>
  <Paragraphs>105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Futura PT Light Italic</vt:lpstr>
      <vt:lpstr>Trebuchet MS</vt:lpstr>
      <vt:lpstr>Wingdings 3</vt:lpstr>
      <vt:lpstr>平面</vt:lpstr>
      <vt:lpstr>基于紫光云平台的工业互联网APP开发 ——大学生创新创业训练计划</vt:lpstr>
      <vt:lpstr>项目组成员</vt:lpstr>
      <vt:lpstr>研究背景——世界形势</vt:lpstr>
      <vt:lpstr>研究背景——工业互联网</vt:lpstr>
      <vt:lpstr>应用领域——汽车工业 项目实际需求</vt:lpstr>
      <vt:lpstr>项目简介</vt:lpstr>
      <vt:lpstr>紫光云平台——工业互联网App的宝库</vt:lpstr>
      <vt:lpstr>SPC技术</vt:lpstr>
      <vt:lpstr>PowerPoint 演示文稿</vt:lpstr>
      <vt:lpstr>多模块之主要模块——简单需求分析</vt:lpstr>
      <vt:lpstr>多模块之其他模块</vt:lpstr>
      <vt:lpstr>预期App效果图（Android)——已实现</vt:lpstr>
      <vt:lpstr>预期App效果图（Web)</vt:lpstr>
      <vt:lpstr>PowerPoint 演示文稿</vt:lpstr>
      <vt:lpstr>项目创新点</vt:lpstr>
      <vt:lpstr>研究计划与预期成果</vt:lpstr>
      <vt:lpstr>结语——申请理由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面向汽车工业的工业互联网App开发</dc:title>
  <dc:creator>周宇航</dc:creator>
  <cp:lastModifiedBy> </cp:lastModifiedBy>
  <cp:revision>43</cp:revision>
  <dcterms:created xsi:type="dcterms:W3CDTF">2020-05-18T01:59:22Z</dcterms:created>
  <dcterms:modified xsi:type="dcterms:W3CDTF">2020-05-19T06:49:06Z</dcterms:modified>
</cp:coreProperties>
</file>