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5" r:id="rId6"/>
    <p:sldId id="258" r:id="rId7"/>
    <p:sldId id="259" r:id="rId8"/>
    <p:sldId id="276" r:id="rId9"/>
    <p:sldId id="272" r:id="rId10"/>
    <p:sldId id="273" r:id="rId11"/>
    <p:sldId id="274" r:id="rId12"/>
    <p:sldId id="275" r:id="rId13"/>
    <p:sldId id="277" r:id="rId14"/>
    <p:sldId id="260" r:id="rId15"/>
    <p:sldId id="263" r:id="rId16"/>
    <p:sldId id="264" r:id="rId17"/>
    <p:sldId id="267" r:id="rId18"/>
    <p:sldId id="271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-59877"/>
            <a:ext cx="9144000" cy="2387600"/>
          </a:xfrm>
        </p:spPr>
        <p:txBody>
          <a:bodyPr/>
          <a:lstStyle/>
          <a:p>
            <a:r>
              <a:rPr lang="en-US" dirty="0" smtClean="0"/>
              <a:t>Graph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73911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Structure and Object Oriented Programming</a:t>
            </a:r>
          </a:p>
          <a:p>
            <a:endParaRPr lang="en-US" sz="4000" dirty="0" smtClean="0"/>
          </a:p>
          <a:p>
            <a:r>
              <a:rPr lang="en-US" sz="3200" dirty="0" smtClean="0"/>
              <a:t>Sai Keung Wong (</a:t>
            </a:r>
            <a:r>
              <a:rPr lang="zh-TW" altLang="en-US" sz="3200" dirty="0" smtClean="0"/>
              <a:t>黃世強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National </a:t>
            </a:r>
            <a:r>
              <a:rPr lang="en-US" sz="3200" smtClean="0"/>
              <a:t>Y</a:t>
            </a:r>
            <a:r>
              <a:rPr lang="en-US" sz="3200" smtClean="0"/>
              <a:t>ang Ming </a:t>
            </a:r>
            <a:r>
              <a:rPr lang="en-US" sz="3200" smtClean="0"/>
              <a:t>Chiao</a:t>
            </a:r>
            <a:r>
              <a:rPr lang="en-US" sz="3200" dirty="0" smtClean="0"/>
              <a:t> </a:t>
            </a:r>
            <a:r>
              <a:rPr lang="en-US" sz="3200" dirty="0" smtClean="0"/>
              <a:t>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createNet_Square</a:t>
            </a:r>
            <a:r>
              <a:rPr lang="en-US" dirty="0" smtClean="0"/>
              <a:t>(3, 11)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is the width of the inner square.</a:t>
            </a:r>
          </a:p>
          <a:p>
            <a:pPr marL="0" indent="0">
              <a:buNone/>
            </a:pPr>
            <a:r>
              <a:rPr lang="en-US" dirty="0" err="1" smtClean="0"/>
              <a:t>num_layers</a:t>
            </a:r>
            <a:r>
              <a:rPr lang="en-US" dirty="0" smtClean="0"/>
              <a:t> is the number of layers of the 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your own design, you can set your own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} 4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}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 figure and do the same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‘5’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circles.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node of the outer circle is </a:t>
            </a:r>
            <a:r>
              <a:rPr lang="en-US" b="1" dirty="0" smtClean="0">
                <a:solidFill>
                  <a:srgbClr val="C00000"/>
                </a:solidFill>
              </a:rPr>
              <a:t>close</a:t>
            </a:r>
            <a:r>
              <a:rPr lang="en-US" dirty="0" smtClean="0"/>
              <a:t> to a node in the inner circle if the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formed by these two nodes </a:t>
            </a:r>
            <a:r>
              <a:rPr lang="en-US" dirty="0" smtClean="0">
                <a:solidFill>
                  <a:srgbClr val="C00000"/>
                </a:solidFill>
              </a:rPr>
              <a:t>do not intersect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usage </a:t>
            </a:r>
            <a:r>
              <a:rPr lang="en-US" dirty="0"/>
              <a:t>for </a:t>
            </a:r>
            <a:r>
              <a:rPr lang="en-US" dirty="0" err="1" smtClean="0"/>
              <a:t>createRandomGraph_DoubleCircles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Press ‘&lt;’ to decrease the number of </a:t>
            </a:r>
            <a:r>
              <a:rPr lang="en-US" b="1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</a:t>
            </a:r>
            <a:r>
              <a:rPr lang="en-US" b="1" dirty="0" smtClean="0"/>
              <a:t>‘&gt;’ </a:t>
            </a:r>
            <a:r>
              <a:rPr lang="en-US" b="1" dirty="0"/>
              <a:t>to </a:t>
            </a:r>
            <a:r>
              <a:rPr lang="en-US" b="1" dirty="0" smtClean="0"/>
              <a:t>increase </a:t>
            </a:r>
            <a:r>
              <a:rPr lang="en-US" b="1" dirty="0"/>
              <a:t>the number of nodes.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largest number </a:t>
            </a:r>
            <a:r>
              <a:rPr lang="en-US" dirty="0"/>
              <a:t>of nodes of a circle is </a:t>
            </a:r>
            <a:r>
              <a:rPr lang="en-US" dirty="0" smtClean="0"/>
              <a:t>36.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two nodes and create an edge.</a:t>
            </a:r>
          </a:p>
          <a:p>
            <a:r>
              <a:rPr lang="en-US" dirty="0" smtClean="0"/>
              <a:t>Click the left mouse button to select a node.</a:t>
            </a:r>
          </a:p>
          <a:p>
            <a:r>
              <a:rPr lang="en-US" dirty="0" smtClean="0"/>
              <a:t>If the same node is selected, the node is unselected.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a node.</a:t>
            </a:r>
          </a:p>
          <a:p>
            <a:r>
              <a:rPr lang="en-US" dirty="0"/>
              <a:t>P</a:t>
            </a:r>
            <a:r>
              <a:rPr lang="en-US" dirty="0" smtClean="0"/>
              <a:t>ress DELETE to delete the node and all the edges attached at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getNumOfNodes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get the number of nodes 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getNodeInfo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nodeIndex</a:t>
            </a:r>
            <a:r>
              <a:rPr lang="en-US" dirty="0" smtClean="0"/>
              <a:t>, double &amp;r, vector3 &amp;p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the node position (p)  and radius of the node (r) with </a:t>
            </a:r>
            <a:r>
              <a:rPr lang="en-US" dirty="0" err="1" smtClean="0"/>
              <a:t>nodeindex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 err="1" smtClean="0"/>
              <a:t>nodeIndex</a:t>
            </a:r>
            <a:r>
              <a:rPr lang="en-US" dirty="0" smtClean="0"/>
              <a:t> starts from 0 to (N-1).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	get the number of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return the node position of the node with </a:t>
            </a:r>
            <a:r>
              <a:rPr lang="en-US" sz="2400" dirty="0" err="1" smtClean="0"/>
              <a:t>nodeIndex</a:t>
            </a:r>
            <a:r>
              <a:rPr lang="en-US" sz="2400" dirty="0" smtClean="0"/>
              <a:t> of an edge with </a:t>
            </a:r>
            <a:r>
              <a:rPr lang="en-US" sz="2400" dirty="0" err="1" smtClean="0"/>
              <a:t>edgeIndex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/>
              <a:t>x, double </a:t>
            </a:r>
            <a:r>
              <a:rPr lang="fr-FR" dirty="0" smtClean="0"/>
              <a:t>z, </a:t>
            </a:r>
            <a:r>
              <a:rPr lang="fr-FR" dirty="0"/>
              <a:t>double &amp;cur_distance2 ) </a:t>
            </a:r>
            <a:r>
              <a:rPr lang="fr-FR" dirty="0" err="1"/>
              <a:t>const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nearest node to the given position (x, y, z</a:t>
            </a:r>
            <a:r>
              <a:rPr lang="en-US" dirty="0" smtClean="0"/>
              <a:t>). Thus there’s no y-coordinate in the parameter list.</a:t>
            </a:r>
            <a:endParaRPr lang="en-US" dirty="0"/>
          </a:p>
          <a:p>
            <a:r>
              <a:rPr lang="en-US" dirty="0" smtClean="0"/>
              <a:t>Note that </a:t>
            </a:r>
            <a:r>
              <a:rPr lang="en-US" dirty="0"/>
              <a:t>we work in x-z plane only. y should be set to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squared distance of the node and the given position should be stored in cur_distance2.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‘d’ to toggle automatic deletion process for nodes. Delay with 250 msec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b="1" dirty="0" smtClean="0"/>
              <a:t>Task: Modify the message if necessary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graph G = (V, E) consists of a set of nodes (V) and a set of edges (E).</a:t>
            </a:r>
          </a:p>
          <a:p>
            <a:r>
              <a:rPr lang="en-US" sz="3600" dirty="0" smtClean="0"/>
              <a:t>An edge is attached at two nodes.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92304" y="4221053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gray dot is a node.</a:t>
            </a:r>
          </a:p>
          <a:p>
            <a:r>
              <a:rPr lang="en-US" sz="2800" dirty="0" smtClean="0"/>
              <a:t>A green line segment is an edge.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3014661" y="3955096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at most 1000 nodes and 1000 edges.</a:t>
            </a:r>
          </a:p>
          <a:p>
            <a:r>
              <a:rPr lang="en-US" dirty="0" smtClean="0"/>
              <a:t>The degree of a node is at most 1000. That is that there are at most 1000 edges attached at a node.</a:t>
            </a:r>
          </a:p>
          <a:p>
            <a:endParaRPr lang="en-US" dirty="0"/>
          </a:p>
          <a:p>
            <a:r>
              <a:rPr lang="en-US" dirty="0" smtClean="0"/>
              <a:t>We do not handle parallel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 node (GRAPH_NODE)</a:t>
            </a:r>
          </a:p>
          <a:p>
            <a:r>
              <a:rPr lang="en-US" dirty="0" smtClean="0"/>
              <a:t>Add an edge (GRAPH_EDGE)</a:t>
            </a:r>
          </a:p>
          <a:p>
            <a:r>
              <a:rPr lang="en-US" dirty="0" smtClean="0"/>
              <a:t>Delete a node and all the edges attached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GRAPH_NODE and GRAPH_EDGE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data members and functions if you want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</a:t>
            </a:r>
            <a:r>
              <a:rPr lang="en-US" sz="2400" dirty="0" smtClean="0"/>
              <a:t>); 	Add a node and return the id of the node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</a:t>
            </a:r>
            <a:r>
              <a:rPr lang="en-US" sz="2400" dirty="0" smtClean="0"/>
              <a:t>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</a:t>
            </a:r>
            <a:r>
              <a:rPr lang="en-US" sz="2400" dirty="0" smtClean="0"/>
              <a:t>)				Create the default graph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create nodes arranged in circles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squares. Some 								nodes at the center are removed.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</a:t>
            </a:r>
            <a:r>
              <a:rPr lang="en-US" sz="2400" dirty="0" smtClean="0"/>
              <a:t>);		create </a:t>
            </a:r>
            <a:r>
              <a:rPr lang="en-US" sz="2400" dirty="0"/>
              <a:t>nodes arranged in </a:t>
            </a:r>
            <a:r>
              <a:rPr lang="en-US" sz="2400" dirty="0" smtClean="0"/>
              <a:t>a circle and one 								node at center.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two circles. The 								edges are </a:t>
            </a:r>
            <a:r>
              <a:rPr lang="en-US" sz="2400" dirty="0" smtClean="0">
                <a:solidFill>
                  <a:srgbClr val="C00000"/>
                </a:solidFill>
              </a:rPr>
              <a:t>randomly </a:t>
            </a:r>
            <a:r>
              <a:rPr lang="en-US" sz="2400" dirty="0" smtClean="0"/>
              <a:t>created for nodes in the 							inner and outer circle.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4315" y="1744934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1394281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createDefaultGraph</a:t>
            </a:r>
            <a:r>
              <a:rPr lang="en-US" dirty="0" smtClean="0"/>
              <a:t>. Press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‘2’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createNet_Circular</a:t>
            </a:r>
            <a:r>
              <a:rPr lang="en-US" dirty="0" smtClean="0"/>
              <a:t>(12, 3);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12 nodes arranged in each circle.</a:t>
            </a:r>
          </a:p>
          <a:p>
            <a:pPr marL="0" indent="0">
              <a:buNone/>
            </a:pPr>
            <a:r>
              <a:rPr lang="en-US" dirty="0" smtClean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 smtClean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outer layer, there are no edges connecting the nodes in the outer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840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Graph System</vt:lpstr>
      <vt:lpstr>Graph</vt:lpstr>
      <vt:lpstr>Assumptions</vt:lpstr>
      <vt:lpstr>Major task</vt:lpstr>
      <vt:lpstr>Modify the GRAPH_NODE and GRAPH_EDGE in graph_basics.h</vt:lpstr>
      <vt:lpstr>Tasks</vt:lpstr>
      <vt:lpstr>Graphs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Task: Modify the message if necessary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Windows User</cp:lastModifiedBy>
  <cp:revision>162</cp:revision>
  <dcterms:created xsi:type="dcterms:W3CDTF">2016-04-09T10:52:35Z</dcterms:created>
  <dcterms:modified xsi:type="dcterms:W3CDTF">2022-04-25T09:11:38Z</dcterms:modified>
</cp:coreProperties>
</file>