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2" r:id="rId7"/>
    <p:sldId id="260" r:id="rId8"/>
    <p:sldId id="268" r:id="rId9"/>
    <p:sldId id="263" r:id="rId10"/>
    <p:sldId id="266" r:id="rId11"/>
    <p:sldId id="267" r:id="rId12"/>
    <p:sldId id="269" r:id="rId13"/>
    <p:sldId id="265"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9A8797-DCA7-4180-9EEB-93A53D42E41A}"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905BA-77D8-456D-AE3F-DFCBF86A98B9}" type="slidenum">
              <a:rPr lang="en-US" smtClean="0"/>
              <a:t>‹#›</a:t>
            </a:fld>
            <a:endParaRPr lang="en-US"/>
          </a:p>
        </p:txBody>
      </p:sp>
    </p:spTree>
    <p:extLst>
      <p:ext uri="{BB962C8B-B14F-4D97-AF65-F5344CB8AC3E}">
        <p14:creationId xmlns:p14="http://schemas.microsoft.com/office/powerpoint/2010/main" val="380585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9A8797-DCA7-4180-9EEB-93A53D42E41A}"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905BA-77D8-456D-AE3F-DFCBF86A98B9}" type="slidenum">
              <a:rPr lang="en-US" smtClean="0"/>
              <a:t>‹#›</a:t>
            </a:fld>
            <a:endParaRPr lang="en-US"/>
          </a:p>
        </p:txBody>
      </p:sp>
    </p:spTree>
    <p:extLst>
      <p:ext uri="{BB962C8B-B14F-4D97-AF65-F5344CB8AC3E}">
        <p14:creationId xmlns:p14="http://schemas.microsoft.com/office/powerpoint/2010/main" val="2632535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9A8797-DCA7-4180-9EEB-93A53D42E41A}"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905BA-77D8-456D-AE3F-DFCBF86A98B9}" type="slidenum">
              <a:rPr lang="en-US" smtClean="0"/>
              <a:t>‹#›</a:t>
            </a:fld>
            <a:endParaRPr lang="en-US"/>
          </a:p>
        </p:txBody>
      </p:sp>
    </p:spTree>
    <p:extLst>
      <p:ext uri="{BB962C8B-B14F-4D97-AF65-F5344CB8AC3E}">
        <p14:creationId xmlns:p14="http://schemas.microsoft.com/office/powerpoint/2010/main" val="73660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9A8797-DCA7-4180-9EEB-93A53D42E41A}"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905BA-77D8-456D-AE3F-DFCBF86A98B9}" type="slidenum">
              <a:rPr lang="en-US" smtClean="0"/>
              <a:t>‹#›</a:t>
            </a:fld>
            <a:endParaRPr lang="en-US"/>
          </a:p>
        </p:txBody>
      </p:sp>
    </p:spTree>
    <p:extLst>
      <p:ext uri="{BB962C8B-B14F-4D97-AF65-F5344CB8AC3E}">
        <p14:creationId xmlns:p14="http://schemas.microsoft.com/office/powerpoint/2010/main" val="364074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9A8797-DCA7-4180-9EEB-93A53D42E41A}"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905BA-77D8-456D-AE3F-DFCBF86A98B9}" type="slidenum">
              <a:rPr lang="en-US" smtClean="0"/>
              <a:t>‹#›</a:t>
            </a:fld>
            <a:endParaRPr lang="en-US"/>
          </a:p>
        </p:txBody>
      </p:sp>
    </p:spTree>
    <p:extLst>
      <p:ext uri="{BB962C8B-B14F-4D97-AF65-F5344CB8AC3E}">
        <p14:creationId xmlns:p14="http://schemas.microsoft.com/office/powerpoint/2010/main" val="140602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9A8797-DCA7-4180-9EEB-93A53D42E41A}"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905BA-77D8-456D-AE3F-DFCBF86A98B9}" type="slidenum">
              <a:rPr lang="en-US" smtClean="0"/>
              <a:t>‹#›</a:t>
            </a:fld>
            <a:endParaRPr lang="en-US"/>
          </a:p>
        </p:txBody>
      </p:sp>
    </p:spTree>
    <p:extLst>
      <p:ext uri="{BB962C8B-B14F-4D97-AF65-F5344CB8AC3E}">
        <p14:creationId xmlns:p14="http://schemas.microsoft.com/office/powerpoint/2010/main" val="1889737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9A8797-DCA7-4180-9EEB-93A53D42E41A}" type="datetimeFigureOut">
              <a:rPr lang="en-US" smtClean="0"/>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905BA-77D8-456D-AE3F-DFCBF86A98B9}" type="slidenum">
              <a:rPr lang="en-US" smtClean="0"/>
              <a:t>‹#›</a:t>
            </a:fld>
            <a:endParaRPr lang="en-US"/>
          </a:p>
        </p:txBody>
      </p:sp>
    </p:spTree>
    <p:extLst>
      <p:ext uri="{BB962C8B-B14F-4D97-AF65-F5344CB8AC3E}">
        <p14:creationId xmlns:p14="http://schemas.microsoft.com/office/powerpoint/2010/main" val="176340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9A8797-DCA7-4180-9EEB-93A53D42E41A}" type="datetimeFigureOut">
              <a:rPr lang="en-US" smtClean="0"/>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0905BA-77D8-456D-AE3F-DFCBF86A98B9}" type="slidenum">
              <a:rPr lang="en-US" smtClean="0"/>
              <a:t>‹#›</a:t>
            </a:fld>
            <a:endParaRPr lang="en-US"/>
          </a:p>
        </p:txBody>
      </p:sp>
    </p:spTree>
    <p:extLst>
      <p:ext uri="{BB962C8B-B14F-4D97-AF65-F5344CB8AC3E}">
        <p14:creationId xmlns:p14="http://schemas.microsoft.com/office/powerpoint/2010/main" val="80465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A8797-DCA7-4180-9EEB-93A53D42E41A}" type="datetimeFigureOut">
              <a:rPr lang="en-US" smtClean="0"/>
              <a:t>4/25/2022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0905BA-77D8-456D-AE3F-DFCBF86A98B9}" type="slidenum">
              <a:rPr lang="en-US" smtClean="0"/>
              <a:t>‹#›</a:t>
            </a:fld>
            <a:endParaRPr lang="en-US"/>
          </a:p>
        </p:txBody>
      </p:sp>
    </p:spTree>
    <p:extLst>
      <p:ext uri="{BB962C8B-B14F-4D97-AF65-F5344CB8AC3E}">
        <p14:creationId xmlns:p14="http://schemas.microsoft.com/office/powerpoint/2010/main" val="2772297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9A8797-DCA7-4180-9EEB-93A53D42E41A}"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905BA-77D8-456D-AE3F-DFCBF86A98B9}" type="slidenum">
              <a:rPr lang="en-US" smtClean="0"/>
              <a:t>‹#›</a:t>
            </a:fld>
            <a:endParaRPr lang="en-US"/>
          </a:p>
        </p:txBody>
      </p:sp>
    </p:spTree>
    <p:extLst>
      <p:ext uri="{BB962C8B-B14F-4D97-AF65-F5344CB8AC3E}">
        <p14:creationId xmlns:p14="http://schemas.microsoft.com/office/powerpoint/2010/main" val="1881531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9A8797-DCA7-4180-9EEB-93A53D42E41A}"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905BA-77D8-456D-AE3F-DFCBF86A98B9}" type="slidenum">
              <a:rPr lang="en-US" smtClean="0"/>
              <a:t>‹#›</a:t>
            </a:fld>
            <a:endParaRPr lang="en-US"/>
          </a:p>
        </p:txBody>
      </p:sp>
    </p:spTree>
    <p:extLst>
      <p:ext uri="{BB962C8B-B14F-4D97-AF65-F5344CB8AC3E}">
        <p14:creationId xmlns:p14="http://schemas.microsoft.com/office/powerpoint/2010/main" val="334686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9A8797-DCA7-4180-9EEB-93A53D42E41A}" type="datetimeFigureOut">
              <a:rPr lang="en-US" smtClean="0"/>
              <a:t>4/25/2022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905BA-77D8-456D-AE3F-DFCBF86A98B9}" type="slidenum">
              <a:rPr lang="en-US" smtClean="0"/>
              <a:t>‹#›</a:t>
            </a:fld>
            <a:endParaRPr lang="en-US"/>
          </a:p>
        </p:txBody>
      </p:sp>
    </p:spTree>
    <p:extLst>
      <p:ext uri="{BB962C8B-B14F-4D97-AF65-F5344CB8AC3E}">
        <p14:creationId xmlns:p14="http://schemas.microsoft.com/office/powerpoint/2010/main" val="3806774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57192"/>
            <a:ext cx="9144000" cy="2387600"/>
          </a:xfrm>
        </p:spPr>
        <p:txBody>
          <a:bodyPr/>
          <a:lstStyle/>
          <a:p>
            <a:r>
              <a:rPr lang="en-US" dirty="0" smtClean="0"/>
              <a:t>2048</a:t>
            </a:r>
            <a:endParaRPr lang="en-US" dirty="0"/>
          </a:p>
        </p:txBody>
      </p:sp>
      <p:sp>
        <p:nvSpPr>
          <p:cNvPr id="3" name="Subtitle 2"/>
          <p:cNvSpPr>
            <a:spLocks noGrp="1"/>
          </p:cNvSpPr>
          <p:nvPr>
            <p:ph type="subTitle" idx="1"/>
          </p:nvPr>
        </p:nvSpPr>
        <p:spPr>
          <a:xfrm>
            <a:off x="1524000" y="2587621"/>
            <a:ext cx="9144000" cy="1655762"/>
          </a:xfrm>
        </p:spPr>
        <p:txBody>
          <a:bodyPr>
            <a:noAutofit/>
          </a:bodyPr>
          <a:lstStyle/>
          <a:p>
            <a:r>
              <a:rPr lang="en-US" sz="4400" dirty="0" smtClean="0"/>
              <a:t>Data Structure and Object Oriented Programming</a:t>
            </a:r>
          </a:p>
          <a:p>
            <a:endParaRPr lang="en-US" sz="3200" dirty="0" smtClean="0"/>
          </a:p>
          <a:p>
            <a:r>
              <a:rPr lang="en-US" sz="3200" dirty="0" smtClean="0"/>
              <a:t>Instructor: Sai Keung Wong</a:t>
            </a:r>
          </a:p>
          <a:p>
            <a:r>
              <a:rPr lang="en-US" sz="3200" dirty="0" smtClean="0"/>
              <a:t>National </a:t>
            </a:r>
            <a:r>
              <a:rPr lang="en-US" sz="3200" smtClean="0"/>
              <a:t>Yang Ming Chiao</a:t>
            </a:r>
            <a:r>
              <a:rPr lang="en-US" sz="3200" dirty="0" smtClean="0"/>
              <a:t> Tung University, Taiwan</a:t>
            </a:r>
          </a:p>
          <a:p>
            <a:endParaRPr lang="en-US" sz="3200" dirty="0"/>
          </a:p>
        </p:txBody>
      </p:sp>
    </p:spTree>
    <p:extLst>
      <p:ext uri="{BB962C8B-B14F-4D97-AF65-F5344CB8AC3E}">
        <p14:creationId xmlns:p14="http://schemas.microsoft.com/office/powerpoint/2010/main" val="3217221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board with dimension 8x8</a:t>
            </a:r>
            <a:endParaRPr lang="en-US" dirty="0"/>
          </a:p>
        </p:txBody>
      </p:sp>
      <p:pic>
        <p:nvPicPr>
          <p:cNvPr id="3" name="Picture 2"/>
          <p:cNvPicPr>
            <a:picLocks noChangeAspect="1"/>
          </p:cNvPicPr>
          <p:nvPr/>
        </p:nvPicPr>
        <p:blipFill rotWithShape="1">
          <a:blip r:embed="rId2"/>
          <a:srcRect l="8745" t="14722" r="6235" b="17222"/>
          <a:stretch/>
        </p:blipFill>
        <p:spPr>
          <a:xfrm>
            <a:off x="933449" y="1690688"/>
            <a:ext cx="10325101" cy="4667250"/>
          </a:xfrm>
          <a:prstGeom prst="rect">
            <a:avLst/>
          </a:prstGeom>
        </p:spPr>
      </p:pic>
    </p:spTree>
    <p:extLst>
      <p:ext uri="{BB962C8B-B14F-4D97-AF65-F5344CB8AC3E}">
        <p14:creationId xmlns:p14="http://schemas.microsoft.com/office/powerpoint/2010/main" val="1805185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play</a:t>
            </a:r>
            <a:endParaRPr lang="en-US" dirty="0"/>
          </a:p>
        </p:txBody>
      </p:sp>
      <p:pic>
        <p:nvPicPr>
          <p:cNvPr id="4" name="Picture 3"/>
          <p:cNvPicPr>
            <a:picLocks noChangeAspect="1"/>
          </p:cNvPicPr>
          <p:nvPr/>
        </p:nvPicPr>
        <p:blipFill rotWithShape="1">
          <a:blip r:embed="rId2"/>
          <a:srcRect l="10745" t="22708" r="6431" b="16458"/>
          <a:stretch/>
        </p:blipFill>
        <p:spPr>
          <a:xfrm>
            <a:off x="1066799" y="1690688"/>
            <a:ext cx="10058401" cy="4171950"/>
          </a:xfrm>
          <a:prstGeom prst="rect">
            <a:avLst/>
          </a:prstGeom>
        </p:spPr>
      </p:pic>
    </p:spTree>
    <p:extLst>
      <p:ext uri="{BB962C8B-B14F-4D97-AF65-F5344CB8AC3E}">
        <p14:creationId xmlns:p14="http://schemas.microsoft.com/office/powerpoint/2010/main" val="1837404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best result (by luck)</a:t>
            </a:r>
            <a:endParaRPr lang="en-US" dirty="0"/>
          </a:p>
        </p:txBody>
      </p:sp>
      <p:pic>
        <p:nvPicPr>
          <p:cNvPr id="4" name="Picture 3"/>
          <p:cNvPicPr>
            <a:picLocks noChangeAspect="1"/>
          </p:cNvPicPr>
          <p:nvPr/>
        </p:nvPicPr>
        <p:blipFill rotWithShape="1">
          <a:blip r:embed="rId2"/>
          <a:srcRect l="10627" t="22083" r="6432" b="17084"/>
          <a:stretch/>
        </p:blipFill>
        <p:spPr>
          <a:xfrm>
            <a:off x="392743" y="1690688"/>
            <a:ext cx="11406513" cy="4724400"/>
          </a:xfrm>
          <a:prstGeom prst="rect">
            <a:avLst/>
          </a:prstGeom>
        </p:spPr>
      </p:pic>
    </p:spTree>
    <p:extLst>
      <p:ext uri="{BB962C8B-B14F-4D97-AF65-F5344CB8AC3E}">
        <p14:creationId xmlns:p14="http://schemas.microsoft.com/office/powerpoint/2010/main" val="1561757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712" y="2441898"/>
            <a:ext cx="10515600" cy="1325563"/>
          </a:xfrm>
        </p:spPr>
        <p:txBody>
          <a:bodyPr>
            <a:normAutofit fontScale="90000"/>
          </a:bodyPr>
          <a:lstStyle/>
          <a:p>
            <a:r>
              <a:rPr lang="en-US" dirty="0" smtClean="0"/>
              <a:t>There are some bugs in the demo program. Could you find </a:t>
            </a:r>
            <a:r>
              <a:rPr lang="en-US" smtClean="0"/>
              <a:t>them?</a:t>
            </a:r>
            <a:br>
              <a:rPr lang="en-US" smtClean="0"/>
            </a:br>
            <a:r>
              <a:rPr lang="en-US"/>
              <a:t/>
            </a:r>
            <a:br>
              <a:rPr lang="en-US"/>
            </a:br>
            <a:endParaRPr lang="en-US" dirty="0"/>
          </a:p>
        </p:txBody>
      </p:sp>
    </p:spTree>
    <p:extLst>
      <p:ext uri="{BB962C8B-B14F-4D97-AF65-F5344CB8AC3E}">
        <p14:creationId xmlns:p14="http://schemas.microsoft.com/office/powerpoint/2010/main" val="1591324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5400" dirty="0" smtClean="0"/>
              <a:t>Enjoy programming</a:t>
            </a:r>
            <a:endParaRPr lang="en-US" sz="5400" dirty="0"/>
          </a:p>
        </p:txBody>
      </p:sp>
    </p:spTree>
    <p:extLst>
      <p:ext uri="{BB962C8B-B14F-4D97-AF65-F5344CB8AC3E}">
        <p14:creationId xmlns:p14="http://schemas.microsoft.com/office/powerpoint/2010/main" val="188763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2048</a:t>
            </a:r>
            <a:endParaRPr lang="en-US" dirty="0"/>
          </a:p>
        </p:txBody>
      </p:sp>
      <p:sp>
        <p:nvSpPr>
          <p:cNvPr id="3" name="Content Placeholder 2"/>
          <p:cNvSpPr>
            <a:spLocks noGrp="1"/>
          </p:cNvSpPr>
          <p:nvPr>
            <p:ph idx="1"/>
          </p:nvPr>
        </p:nvSpPr>
        <p:spPr>
          <a:xfrm>
            <a:off x="838200" y="1236663"/>
            <a:ext cx="10515600" cy="5421312"/>
          </a:xfrm>
        </p:spPr>
        <p:txBody>
          <a:bodyPr>
            <a:normAutofit fontScale="92500" lnSpcReduction="10000"/>
          </a:bodyPr>
          <a:lstStyle/>
          <a:p>
            <a:r>
              <a:rPr lang="en-US" dirty="0" smtClean="0"/>
              <a:t>It’s a 4x4 board game. We can change its dimension, of course.</a:t>
            </a:r>
          </a:p>
          <a:p>
            <a:r>
              <a:rPr lang="en-US" dirty="0" smtClean="0"/>
              <a:t>There are numbers (usually 2 and 4) generated randomly.</a:t>
            </a:r>
          </a:p>
          <a:p>
            <a:r>
              <a:rPr lang="en-US" dirty="0" smtClean="0"/>
              <a:t>Move step: use UP, DOWN, LEFT, RIGHT keys to move the numbers to the respective side to combine the numbers. </a:t>
            </a:r>
          </a:p>
          <a:p>
            <a:r>
              <a:rPr lang="en-US" dirty="0" smtClean="0"/>
              <a:t>Press ‘a’ or ‘A’: To automatically play for one step.</a:t>
            </a:r>
          </a:p>
          <a:p>
            <a:r>
              <a:rPr lang="en-US" dirty="0" smtClean="0"/>
              <a:t>Press the spacebar to toggle the </a:t>
            </a:r>
            <a:r>
              <a:rPr lang="en-US" dirty="0" err="1" smtClean="0"/>
              <a:t>autoplay</a:t>
            </a:r>
            <a:r>
              <a:rPr lang="en-US" dirty="0" smtClean="0"/>
              <a:t> mode. In the </a:t>
            </a:r>
            <a:r>
              <a:rPr lang="en-US" dirty="0" err="1" smtClean="0"/>
              <a:t>autoplay</a:t>
            </a:r>
            <a:r>
              <a:rPr lang="en-US" dirty="0" smtClean="0"/>
              <a:t> mode, the performance must be interactive. To obtain a full score of this part, the program should combine at least 512 or higher in a cell in a 4x4 board.</a:t>
            </a:r>
          </a:p>
          <a:p>
            <a:r>
              <a:rPr lang="en-US" dirty="0" smtClean="0"/>
              <a:t>Rules for number combination: </a:t>
            </a:r>
          </a:p>
          <a:p>
            <a:pPr marL="0" indent="0">
              <a:buNone/>
            </a:pPr>
            <a:r>
              <a:rPr lang="en-US" dirty="0"/>
              <a:t> </a:t>
            </a:r>
            <a:r>
              <a:rPr lang="en-US" dirty="0" smtClean="0"/>
              <a:t>(1) two adjacent numbers in the same movement direction.</a:t>
            </a:r>
          </a:p>
          <a:p>
            <a:pPr marL="0" indent="0">
              <a:buNone/>
            </a:pPr>
            <a:r>
              <a:rPr lang="en-US" dirty="0" smtClean="0"/>
              <a:t> (2) they must be the same. </a:t>
            </a:r>
          </a:p>
          <a:p>
            <a:pPr marL="0" indent="0">
              <a:buNone/>
            </a:pPr>
            <a:r>
              <a:rPr lang="en-US" dirty="0"/>
              <a:t> </a:t>
            </a:r>
            <a:r>
              <a:rPr lang="en-US" dirty="0" smtClean="0"/>
              <a:t> A new number is produced by adding the two numbers together. The new number cannot be combined in the same step.</a:t>
            </a:r>
          </a:p>
        </p:txBody>
      </p:sp>
    </p:spTree>
    <p:extLst>
      <p:ext uri="{BB962C8B-B14F-4D97-AF65-F5344CB8AC3E}">
        <p14:creationId xmlns:p14="http://schemas.microsoft.com/office/powerpoint/2010/main" val="539116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 number is produced at the position opposite to the movement direction.</a:t>
            </a:r>
            <a:endParaRPr lang="en-US" dirty="0"/>
          </a:p>
        </p:txBody>
      </p:sp>
      <p:sp>
        <p:nvSpPr>
          <p:cNvPr id="3" name="Content Placeholder 2"/>
          <p:cNvSpPr>
            <a:spLocks noGrp="1"/>
          </p:cNvSpPr>
          <p:nvPr>
            <p:ph idx="1"/>
          </p:nvPr>
        </p:nvSpPr>
        <p:spPr/>
        <p:txBody>
          <a:bodyPr/>
          <a:lstStyle/>
          <a:p>
            <a:r>
              <a:rPr lang="en-US" dirty="0" smtClean="0"/>
              <a:t>An example for DOWN. The preference position starts from the top row and from left to the right</a:t>
            </a:r>
            <a:r>
              <a:rPr lang="en-US" dirty="0" smtClean="0">
                <a:solidFill>
                  <a:srgbClr val="C00000"/>
                </a:solidFill>
              </a:rPr>
              <a:t>. You can use a method other than that to generate </a:t>
            </a:r>
            <a:r>
              <a:rPr lang="en-US" dirty="0" smtClean="0">
                <a:solidFill>
                  <a:srgbClr val="C00000"/>
                </a:solidFill>
              </a:rPr>
              <a:t>a </a:t>
            </a:r>
            <a:r>
              <a:rPr lang="en-US" dirty="0" smtClean="0">
                <a:solidFill>
                  <a:srgbClr val="C00000"/>
                </a:solidFill>
              </a:rPr>
              <a:t>new number.</a:t>
            </a:r>
            <a:endParaRPr lang="en-US" dirty="0">
              <a:solidFill>
                <a:srgbClr val="C00000"/>
              </a:solidFill>
            </a:endParaRPr>
          </a:p>
        </p:txBody>
      </p:sp>
      <p:pic>
        <p:nvPicPr>
          <p:cNvPr id="4" name="Picture 3"/>
          <p:cNvPicPr>
            <a:picLocks noChangeAspect="1"/>
          </p:cNvPicPr>
          <p:nvPr/>
        </p:nvPicPr>
        <p:blipFill rotWithShape="1">
          <a:blip r:embed="rId2"/>
          <a:srcRect l="58368" t="25793" r="5244" b="24206"/>
          <a:stretch/>
        </p:blipFill>
        <p:spPr>
          <a:xfrm>
            <a:off x="4824413" y="3067615"/>
            <a:ext cx="3549112" cy="3657601"/>
          </a:xfrm>
          <a:prstGeom prst="rect">
            <a:avLst/>
          </a:prstGeom>
        </p:spPr>
      </p:pic>
      <p:cxnSp>
        <p:nvCxnSpPr>
          <p:cNvPr id="6" name="Straight Arrow Connector 5"/>
          <p:cNvCxnSpPr/>
          <p:nvPr/>
        </p:nvCxnSpPr>
        <p:spPr>
          <a:xfrm>
            <a:off x="5167959" y="3833894"/>
            <a:ext cx="215426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11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838200" y="1518834"/>
            <a:ext cx="10515600" cy="4658129"/>
          </a:xfrm>
        </p:spPr>
        <p:txBody>
          <a:bodyPr/>
          <a:lstStyle/>
          <a:p>
            <a:r>
              <a:rPr lang="en-US" dirty="0" smtClean="0"/>
              <a:t>Move down. The two numbers 4 are combined into 8. The other numbers are moved down. A new number 2 is produced at the upper left corner.</a:t>
            </a:r>
            <a:endParaRPr lang="en-US" dirty="0"/>
          </a:p>
        </p:txBody>
      </p:sp>
      <p:pic>
        <p:nvPicPr>
          <p:cNvPr id="4" name="Picture 3"/>
          <p:cNvPicPr>
            <a:picLocks noChangeAspect="1"/>
          </p:cNvPicPr>
          <p:nvPr/>
        </p:nvPicPr>
        <p:blipFill rotWithShape="1">
          <a:blip r:embed="rId2"/>
          <a:srcRect l="18644" t="43380" r="38930" b="29502"/>
          <a:stretch/>
        </p:blipFill>
        <p:spPr>
          <a:xfrm>
            <a:off x="2634712" y="3022172"/>
            <a:ext cx="6416299" cy="3075979"/>
          </a:xfrm>
          <a:prstGeom prst="rect">
            <a:avLst/>
          </a:prstGeom>
        </p:spPr>
      </p:pic>
      <p:sp>
        <p:nvSpPr>
          <p:cNvPr id="5" name="TextBox 4"/>
          <p:cNvSpPr txBox="1"/>
          <p:nvPr/>
        </p:nvSpPr>
        <p:spPr>
          <a:xfrm>
            <a:off x="2820692" y="5791605"/>
            <a:ext cx="2132379" cy="523220"/>
          </a:xfrm>
          <a:prstGeom prst="rect">
            <a:avLst/>
          </a:prstGeom>
          <a:noFill/>
        </p:spPr>
        <p:txBody>
          <a:bodyPr wrap="none" rtlCol="0">
            <a:spAutoFit/>
          </a:bodyPr>
          <a:lstStyle/>
          <a:p>
            <a:r>
              <a:rPr lang="en-US" sz="2800" dirty="0" smtClean="0"/>
              <a:t>Previous step</a:t>
            </a:r>
            <a:endParaRPr lang="en-US" sz="2800" dirty="0"/>
          </a:p>
        </p:txBody>
      </p:sp>
      <p:sp>
        <p:nvSpPr>
          <p:cNvPr id="6" name="TextBox 5"/>
          <p:cNvSpPr txBox="1"/>
          <p:nvPr/>
        </p:nvSpPr>
        <p:spPr>
          <a:xfrm>
            <a:off x="6705128" y="5791605"/>
            <a:ext cx="1996124" cy="523220"/>
          </a:xfrm>
          <a:prstGeom prst="rect">
            <a:avLst/>
          </a:prstGeom>
          <a:noFill/>
        </p:spPr>
        <p:txBody>
          <a:bodyPr wrap="none" rtlCol="0">
            <a:spAutoFit/>
          </a:bodyPr>
          <a:lstStyle/>
          <a:p>
            <a:r>
              <a:rPr lang="en-US" sz="2800" dirty="0" smtClean="0"/>
              <a:t>Current step</a:t>
            </a:r>
            <a:endParaRPr lang="en-US" sz="2800" dirty="0"/>
          </a:p>
        </p:txBody>
      </p:sp>
      <p:cxnSp>
        <p:nvCxnSpPr>
          <p:cNvPr id="8" name="Straight Arrow Connector 7"/>
          <p:cNvCxnSpPr/>
          <p:nvPr/>
        </p:nvCxnSpPr>
        <p:spPr>
          <a:xfrm flipH="1">
            <a:off x="6705128" y="2841194"/>
            <a:ext cx="377598" cy="72842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749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229"/>
            <a:ext cx="10515600" cy="1325563"/>
          </a:xfrm>
        </p:spPr>
        <p:txBody>
          <a:bodyPr/>
          <a:lstStyle/>
          <a:p>
            <a:r>
              <a:rPr lang="en-US" dirty="0" smtClean="0"/>
              <a:t>Example</a:t>
            </a:r>
            <a:endParaRPr lang="en-US" dirty="0"/>
          </a:p>
        </p:txBody>
      </p:sp>
      <p:sp>
        <p:nvSpPr>
          <p:cNvPr id="3" name="Content Placeholder 2"/>
          <p:cNvSpPr>
            <a:spLocks noGrp="1"/>
          </p:cNvSpPr>
          <p:nvPr>
            <p:ph idx="1"/>
          </p:nvPr>
        </p:nvSpPr>
        <p:spPr>
          <a:xfrm>
            <a:off x="838200" y="1582729"/>
            <a:ext cx="10515600" cy="4351338"/>
          </a:xfrm>
        </p:spPr>
        <p:txBody>
          <a:bodyPr/>
          <a:lstStyle/>
          <a:p>
            <a:r>
              <a:rPr lang="en-US" dirty="0" smtClean="0"/>
              <a:t>Move to right.</a:t>
            </a:r>
          </a:p>
          <a:p>
            <a:r>
              <a:rPr lang="en-US" dirty="0" smtClean="0"/>
              <a:t>The two numbers 4 are combined into 8 but the new number cannot be combined with the existing 8.</a:t>
            </a:r>
            <a:endParaRPr lang="en-US" dirty="0"/>
          </a:p>
        </p:txBody>
      </p:sp>
      <p:pic>
        <p:nvPicPr>
          <p:cNvPr id="4" name="Picture 3"/>
          <p:cNvPicPr>
            <a:picLocks noChangeAspect="1"/>
          </p:cNvPicPr>
          <p:nvPr/>
        </p:nvPicPr>
        <p:blipFill rotWithShape="1">
          <a:blip r:embed="rId2"/>
          <a:srcRect l="9746" t="30032" r="6833" b="24418"/>
          <a:stretch/>
        </p:blipFill>
        <p:spPr>
          <a:xfrm>
            <a:off x="2154264" y="3151232"/>
            <a:ext cx="8136611" cy="3332135"/>
          </a:xfrm>
          <a:prstGeom prst="rect">
            <a:avLst/>
          </a:prstGeom>
        </p:spPr>
      </p:pic>
      <p:sp>
        <p:nvSpPr>
          <p:cNvPr id="5" name="Oval 4"/>
          <p:cNvSpPr/>
          <p:nvPr/>
        </p:nvSpPr>
        <p:spPr>
          <a:xfrm>
            <a:off x="2340244" y="4817299"/>
            <a:ext cx="1410346" cy="720673"/>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910093" y="4952236"/>
            <a:ext cx="743918" cy="585736"/>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603497" y="4952236"/>
            <a:ext cx="743918" cy="585736"/>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887346" y="4884767"/>
            <a:ext cx="574729" cy="653205"/>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968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Boards</a:t>
            </a:r>
            <a:endParaRPr lang="en-US" dirty="0"/>
          </a:p>
        </p:txBody>
      </p:sp>
      <p:pic>
        <p:nvPicPr>
          <p:cNvPr id="4" name="Picture 3"/>
          <p:cNvPicPr>
            <a:picLocks noChangeAspect="1"/>
          </p:cNvPicPr>
          <p:nvPr/>
        </p:nvPicPr>
        <p:blipFill rotWithShape="1">
          <a:blip r:embed="rId2"/>
          <a:srcRect l="58210" t="28549" r="6355" b="25477"/>
          <a:stretch/>
        </p:blipFill>
        <p:spPr>
          <a:xfrm>
            <a:off x="494650" y="1825625"/>
            <a:ext cx="3456122" cy="3363132"/>
          </a:xfrm>
          <a:prstGeom prst="rect">
            <a:avLst/>
          </a:prstGeom>
        </p:spPr>
      </p:pic>
      <p:pic>
        <p:nvPicPr>
          <p:cNvPr id="5" name="Picture 4"/>
          <p:cNvPicPr>
            <a:picLocks noChangeAspect="1"/>
          </p:cNvPicPr>
          <p:nvPr/>
        </p:nvPicPr>
        <p:blipFill rotWithShape="1">
          <a:blip r:embed="rId3"/>
          <a:srcRect l="59322" t="29184" r="7150" b="25901"/>
          <a:stretch/>
        </p:blipFill>
        <p:spPr>
          <a:xfrm>
            <a:off x="4339521" y="1864371"/>
            <a:ext cx="3270144" cy="3285640"/>
          </a:xfrm>
          <a:prstGeom prst="rect">
            <a:avLst/>
          </a:prstGeom>
        </p:spPr>
      </p:pic>
      <p:pic>
        <p:nvPicPr>
          <p:cNvPr id="6" name="Picture 5"/>
          <p:cNvPicPr>
            <a:picLocks noChangeAspect="1"/>
          </p:cNvPicPr>
          <p:nvPr/>
        </p:nvPicPr>
        <p:blipFill rotWithShape="1">
          <a:blip r:embed="rId4"/>
          <a:srcRect l="58369" t="28973" r="6515" b="25265"/>
          <a:stretch/>
        </p:blipFill>
        <p:spPr>
          <a:xfrm>
            <a:off x="7998414" y="1802377"/>
            <a:ext cx="3425125" cy="3347634"/>
          </a:xfrm>
          <a:prstGeom prst="rect">
            <a:avLst/>
          </a:prstGeom>
        </p:spPr>
      </p:pic>
      <p:sp>
        <p:nvSpPr>
          <p:cNvPr id="7" name="Rectangle 6"/>
          <p:cNvSpPr/>
          <p:nvPr/>
        </p:nvSpPr>
        <p:spPr>
          <a:xfrm>
            <a:off x="457508" y="5460592"/>
            <a:ext cx="3493264" cy="369332"/>
          </a:xfrm>
          <a:prstGeom prst="rect">
            <a:avLst/>
          </a:prstGeom>
        </p:spPr>
        <p:txBody>
          <a:bodyPr wrap="none">
            <a:spAutoFit/>
          </a:bodyPr>
          <a:lstStyle/>
          <a:p>
            <a:r>
              <a:rPr lang="en-US" dirty="0" smtClean="0">
                <a:latin typeface="Courier New" panose="02070309020205020404" pitchFamily="49" charset="0"/>
              </a:rPr>
              <a:t>generateNumbers_All_2to4</a:t>
            </a:r>
          </a:p>
        </p:txBody>
      </p:sp>
      <p:sp>
        <p:nvSpPr>
          <p:cNvPr id="8" name="Rectangle 7"/>
          <p:cNvSpPr/>
          <p:nvPr/>
        </p:nvSpPr>
        <p:spPr>
          <a:xfrm>
            <a:off x="4227961" y="5460592"/>
            <a:ext cx="3493264" cy="369332"/>
          </a:xfrm>
          <a:prstGeom prst="rect">
            <a:avLst/>
          </a:prstGeom>
        </p:spPr>
        <p:txBody>
          <a:bodyPr wrap="none">
            <a:spAutoFit/>
          </a:bodyPr>
          <a:lstStyle/>
          <a:p>
            <a:r>
              <a:rPr lang="en-US" dirty="0" smtClean="0">
                <a:latin typeface="Courier New" panose="02070309020205020404" pitchFamily="49" charset="0"/>
              </a:rPr>
              <a:t>generateNumbers_All_2to8</a:t>
            </a:r>
          </a:p>
        </p:txBody>
      </p:sp>
      <p:sp>
        <p:nvSpPr>
          <p:cNvPr id="9" name="Rectangle 8"/>
          <p:cNvSpPr/>
          <p:nvPr/>
        </p:nvSpPr>
        <p:spPr>
          <a:xfrm>
            <a:off x="8308989" y="5460592"/>
            <a:ext cx="2803973" cy="369332"/>
          </a:xfrm>
          <a:prstGeom prst="rect">
            <a:avLst/>
          </a:prstGeom>
        </p:spPr>
        <p:txBody>
          <a:bodyPr wrap="none">
            <a:spAutoFit/>
          </a:bodyPr>
          <a:lstStyle/>
          <a:p>
            <a:r>
              <a:rPr lang="en-US" dirty="0" err="1" smtClean="0">
                <a:latin typeface="Courier New" panose="02070309020205020404" pitchFamily="49" charset="0"/>
              </a:rPr>
              <a:t>generateNumbers_All</a:t>
            </a:r>
            <a:endParaRPr lang="en-US" dirty="0" smtClean="0">
              <a:latin typeface="Courier New" panose="02070309020205020404" pitchFamily="49" charset="0"/>
            </a:endParaRPr>
          </a:p>
        </p:txBody>
      </p:sp>
    </p:spTree>
    <p:extLst>
      <p:ext uri="{BB962C8B-B14F-4D97-AF65-F5344CB8AC3E}">
        <p14:creationId xmlns:p14="http://schemas.microsoft.com/office/powerpoint/2010/main" val="515322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Tasks</a:t>
            </a:r>
            <a:endParaRPr lang="en-US" dirty="0"/>
          </a:p>
        </p:txBody>
      </p:sp>
      <p:sp>
        <p:nvSpPr>
          <p:cNvPr id="3" name="Content Placeholder 2"/>
          <p:cNvSpPr>
            <a:spLocks noGrp="1"/>
          </p:cNvSpPr>
          <p:nvPr>
            <p:ph idx="1"/>
          </p:nvPr>
        </p:nvSpPr>
        <p:spPr/>
        <p:txBody>
          <a:bodyPr/>
          <a:lstStyle/>
          <a:p>
            <a:r>
              <a:rPr lang="en-US" dirty="0" err="1"/>
              <a:t>generateNumber</a:t>
            </a:r>
            <a:r>
              <a:rPr lang="en-US" dirty="0"/>
              <a:t>( </a:t>
            </a:r>
            <a:r>
              <a:rPr lang="en-US" dirty="0" smtClean="0"/>
              <a:t>)	: generate a new number (2 or 4) after a move step is finished.</a:t>
            </a:r>
          </a:p>
          <a:p>
            <a:endParaRPr lang="en-US" dirty="0"/>
          </a:p>
          <a:p>
            <a:r>
              <a:rPr lang="en-US" dirty="0"/>
              <a:t>void MY_2048::</a:t>
            </a:r>
            <a:r>
              <a:rPr lang="en-US" dirty="0" err="1"/>
              <a:t>handleSpecialKeyPressedEvent</a:t>
            </a:r>
            <a:r>
              <a:rPr lang="en-US" dirty="0"/>
              <a:t>( unsigned char key )</a:t>
            </a:r>
          </a:p>
          <a:p>
            <a:pPr marL="0" indent="0">
              <a:buNone/>
            </a:pPr>
            <a:r>
              <a:rPr lang="en-US" dirty="0" smtClean="0"/>
              <a:t>	You may also want to implement something inside this function after a move key is handled.</a:t>
            </a:r>
          </a:p>
          <a:p>
            <a:endParaRPr lang="en-US" dirty="0"/>
          </a:p>
          <a:p>
            <a:endParaRPr lang="en-US" dirty="0"/>
          </a:p>
        </p:txBody>
      </p:sp>
    </p:spTree>
    <p:extLst>
      <p:ext uri="{BB962C8B-B14F-4D97-AF65-F5344CB8AC3E}">
        <p14:creationId xmlns:p14="http://schemas.microsoft.com/office/powerpoint/2010/main" val="951557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6" y="-160996"/>
            <a:ext cx="10515600" cy="1325563"/>
          </a:xfrm>
        </p:spPr>
        <p:txBody>
          <a:bodyPr/>
          <a:lstStyle/>
          <a:p>
            <a:r>
              <a:rPr lang="en-US" dirty="0" smtClean="0"/>
              <a:t>Tasks: The </a:t>
            </a:r>
            <a:r>
              <a:rPr lang="en-US" dirty="0" err="1"/>
              <a:t>a</a:t>
            </a:r>
            <a:r>
              <a:rPr lang="en-US" dirty="0" err="1" smtClean="0"/>
              <a:t>utoplay</a:t>
            </a:r>
            <a:r>
              <a:rPr lang="en-US" dirty="0" smtClean="0"/>
              <a:t> mode</a:t>
            </a:r>
            <a:endParaRPr lang="en-US" dirty="0"/>
          </a:p>
        </p:txBody>
      </p:sp>
      <p:sp>
        <p:nvSpPr>
          <p:cNvPr id="3" name="Content Placeholder 2"/>
          <p:cNvSpPr>
            <a:spLocks noGrp="1"/>
          </p:cNvSpPr>
          <p:nvPr>
            <p:ph idx="1"/>
          </p:nvPr>
        </p:nvSpPr>
        <p:spPr>
          <a:xfrm>
            <a:off x="140492" y="1000125"/>
            <a:ext cx="6934200" cy="5557838"/>
          </a:xfrm>
        </p:spPr>
        <p:txBody>
          <a:bodyPr>
            <a:normAutofit fontScale="92500" lnSpcReduction="10000"/>
          </a:bodyPr>
          <a:lstStyle/>
          <a:p>
            <a:pPr marL="0" indent="0">
              <a:buNone/>
            </a:pPr>
            <a:r>
              <a:rPr lang="en-US" dirty="0" smtClean="0"/>
              <a:t>Implement an algorithm to automatically play the game. The performance must be interactive.</a:t>
            </a:r>
          </a:p>
          <a:p>
            <a:pPr marL="0" indent="0">
              <a:buNone/>
            </a:pPr>
            <a:endParaRPr lang="en-US" dirty="0" smtClean="0"/>
          </a:p>
          <a:p>
            <a:pPr marL="0" indent="0">
              <a:buNone/>
            </a:pPr>
            <a:r>
              <a:rPr lang="en-US" dirty="0" smtClean="0"/>
              <a:t>Implement void </a:t>
            </a:r>
            <a:r>
              <a:rPr lang="en-US" dirty="0"/>
              <a:t>MY_2048::update( )</a:t>
            </a:r>
          </a:p>
          <a:p>
            <a:pPr marL="0" indent="0">
              <a:buNone/>
            </a:pPr>
            <a:endParaRPr lang="en-US" dirty="0" smtClean="0"/>
          </a:p>
          <a:p>
            <a:pPr marL="0" indent="0">
              <a:buNone/>
            </a:pPr>
            <a:endParaRPr lang="en-US" dirty="0" smtClean="0"/>
          </a:p>
          <a:p>
            <a:pPr marL="0" indent="0">
              <a:buNone/>
            </a:pPr>
            <a:r>
              <a:rPr lang="en-US" dirty="0" smtClean="0"/>
              <a:t>Add extra data members and member functions if necessary.</a:t>
            </a:r>
          </a:p>
          <a:p>
            <a:pPr marL="0" indent="0">
              <a:buNone/>
            </a:pPr>
            <a:endParaRPr lang="en-US" dirty="0"/>
          </a:p>
          <a:p>
            <a:pPr marL="0" indent="0">
              <a:buNone/>
            </a:pPr>
            <a:r>
              <a:rPr lang="en-US" dirty="0" smtClean="0"/>
              <a:t>Hint: Use recursive function(s) to evaluate a depth-first tree with at least height 7. So that we know all the possible outcomes at such level. Then we pick the best result and apply the best action at the first level. </a:t>
            </a:r>
          </a:p>
          <a:p>
            <a:pPr marL="0" indent="0">
              <a:buNone/>
            </a:pPr>
            <a:endParaRPr lang="en-US" dirty="0"/>
          </a:p>
          <a:p>
            <a:endParaRPr lang="en-US" dirty="0"/>
          </a:p>
        </p:txBody>
      </p:sp>
      <p:sp>
        <p:nvSpPr>
          <p:cNvPr id="4" name="Rectangle 3"/>
          <p:cNvSpPr/>
          <p:nvPr/>
        </p:nvSpPr>
        <p:spPr>
          <a:xfrm>
            <a:off x="9848849" y="1268412"/>
            <a:ext cx="609600" cy="6572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243887" y="2343942"/>
            <a:ext cx="609600" cy="6572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272587" y="2343942"/>
            <a:ext cx="609600" cy="6572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301287" y="2343942"/>
            <a:ext cx="609600" cy="6572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58549" y="2344733"/>
            <a:ext cx="609600" cy="6572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a:off x="8281988" y="3614738"/>
            <a:ext cx="419099" cy="1643062"/>
          </a:xfrm>
          <a:prstGeom prs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9272587" y="3614738"/>
            <a:ext cx="419099" cy="1643062"/>
          </a:xfrm>
          <a:prstGeom prs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10396537" y="3614738"/>
            <a:ext cx="419099" cy="1643062"/>
          </a:xfrm>
          <a:prstGeom prs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11410948" y="3614738"/>
            <a:ext cx="419099" cy="1643062"/>
          </a:xfrm>
          <a:prstGeom prs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5" idx="2"/>
            <a:endCxn id="9" idx="0"/>
          </p:cNvCxnSpPr>
          <p:nvPr/>
        </p:nvCxnSpPr>
        <p:spPr>
          <a:xfrm flipH="1">
            <a:off x="8491538" y="3001167"/>
            <a:ext cx="57149" cy="613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9491662" y="3001167"/>
            <a:ext cx="57149" cy="613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0577511" y="3001167"/>
            <a:ext cx="57149" cy="613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p:cNvCxnSpPr>
          <p:nvPr/>
        </p:nvCxnSpPr>
        <p:spPr>
          <a:xfrm>
            <a:off x="11563349" y="3001958"/>
            <a:ext cx="57149" cy="612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8" idx="0"/>
          </p:cNvCxnSpPr>
          <p:nvPr/>
        </p:nvCxnSpPr>
        <p:spPr>
          <a:xfrm>
            <a:off x="10172700" y="1945872"/>
            <a:ext cx="1390649" cy="398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a:endCxn id="7" idx="0"/>
          </p:cNvCxnSpPr>
          <p:nvPr/>
        </p:nvCxnSpPr>
        <p:spPr>
          <a:xfrm>
            <a:off x="10153649" y="1925637"/>
            <a:ext cx="452438" cy="418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2"/>
            <a:endCxn id="6" idx="0"/>
          </p:cNvCxnSpPr>
          <p:nvPr/>
        </p:nvCxnSpPr>
        <p:spPr>
          <a:xfrm flipH="1">
            <a:off x="9577387" y="1925637"/>
            <a:ext cx="576262" cy="418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2"/>
          </p:cNvCxnSpPr>
          <p:nvPr/>
        </p:nvCxnSpPr>
        <p:spPr>
          <a:xfrm flipH="1">
            <a:off x="8503444" y="1925637"/>
            <a:ext cx="1650205" cy="41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899342" y="1588975"/>
            <a:ext cx="1298689" cy="646331"/>
          </a:xfrm>
          <a:prstGeom prst="rect">
            <a:avLst/>
          </a:prstGeom>
          <a:noFill/>
        </p:spPr>
        <p:txBody>
          <a:bodyPr wrap="none" rtlCol="0">
            <a:spAutoFit/>
          </a:bodyPr>
          <a:lstStyle/>
          <a:p>
            <a:r>
              <a:rPr lang="en-US" dirty="0" smtClean="0"/>
              <a:t>four actions</a:t>
            </a:r>
          </a:p>
          <a:p>
            <a:r>
              <a:rPr lang="en-US" dirty="0" smtClean="0"/>
              <a:t>at first level</a:t>
            </a:r>
            <a:endParaRPr lang="en-US" dirty="0"/>
          </a:p>
        </p:txBody>
      </p:sp>
      <p:sp>
        <p:nvSpPr>
          <p:cNvPr id="30" name="TextBox 29"/>
          <p:cNvSpPr txBox="1"/>
          <p:nvPr/>
        </p:nvSpPr>
        <p:spPr>
          <a:xfrm>
            <a:off x="9563098" y="5502039"/>
            <a:ext cx="991746" cy="369332"/>
          </a:xfrm>
          <a:prstGeom prst="rect">
            <a:avLst/>
          </a:prstGeom>
          <a:noFill/>
        </p:spPr>
        <p:txBody>
          <a:bodyPr wrap="none" rtlCol="0">
            <a:spAutoFit/>
          </a:bodyPr>
          <a:lstStyle/>
          <a:p>
            <a:r>
              <a:rPr lang="en-US" dirty="0" smtClean="0"/>
              <a:t>subtrees</a:t>
            </a:r>
            <a:endParaRPr lang="en-US" dirty="0"/>
          </a:p>
        </p:txBody>
      </p:sp>
    </p:spTree>
    <p:extLst>
      <p:ext uri="{BB962C8B-B14F-4D97-AF65-F5344CB8AC3E}">
        <p14:creationId xmlns:p14="http://schemas.microsoft.com/office/powerpoint/2010/main" val="1460888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1000" y="704107"/>
            <a:ext cx="10746137" cy="5447645"/>
          </a:xfrm>
          <a:prstGeom prst="rect">
            <a:avLst/>
          </a:prstGeom>
        </p:spPr>
        <p:txBody>
          <a:bodyPr wrap="square">
            <a:spAutoFit/>
          </a:bodyPr>
          <a:lstStyle/>
          <a:p>
            <a:r>
              <a:rPr lang="en-US" sz="2800" b="1" dirty="0" smtClean="0">
                <a:solidFill>
                  <a:srgbClr val="0000FF"/>
                </a:solidFill>
                <a:latin typeface="Courier New" panose="02070309020205020404" pitchFamily="49" charset="0"/>
              </a:rPr>
              <a:t>//Modify the message if necessary</a:t>
            </a:r>
          </a:p>
          <a:p>
            <a:endParaRPr lang="en-US" sz="2000" dirty="0" smtClean="0">
              <a:solidFill>
                <a:srgbClr val="0000FF"/>
              </a:solidFill>
              <a:latin typeface="Courier New" panose="02070309020205020404" pitchFamily="49" charset="0"/>
            </a:endParaRPr>
          </a:p>
          <a:p>
            <a:r>
              <a:rPr lang="en-US" sz="2000" dirty="0" smtClean="0">
                <a:solidFill>
                  <a:srgbClr val="0000FF"/>
                </a:solidFill>
                <a:latin typeface="Courier New" panose="02070309020205020404" pitchFamily="49" charset="0"/>
              </a:rPr>
              <a:t>void</a:t>
            </a:r>
            <a:r>
              <a:rPr lang="en-US" sz="2000" dirty="0" smtClean="0">
                <a:solidFill>
                  <a:prstClr val="black"/>
                </a:solidFill>
                <a:latin typeface="Courier New" panose="02070309020205020404" pitchFamily="49" charset="0"/>
              </a:rPr>
              <a:t> </a:t>
            </a:r>
            <a:r>
              <a:rPr lang="en-US" sz="2000" dirty="0">
                <a:solidFill>
                  <a:prstClr val="black"/>
                </a:solidFill>
                <a:latin typeface="Courier New" panose="02070309020205020404" pitchFamily="49" charset="0"/>
              </a:rPr>
              <a:t>MY_2048::</a:t>
            </a:r>
            <a:r>
              <a:rPr lang="en-US" sz="2000" dirty="0" err="1">
                <a:solidFill>
                  <a:prstClr val="black"/>
                </a:solidFill>
                <a:latin typeface="Courier New" panose="02070309020205020404" pitchFamily="49" charset="0"/>
              </a:rPr>
              <a:t>askForInput</a:t>
            </a:r>
            <a:r>
              <a:rPr lang="en-US" sz="2000" dirty="0">
                <a:solidFill>
                  <a:prstClr val="black"/>
                </a:solidFill>
                <a:latin typeface="Courier New" panose="02070309020205020404" pitchFamily="49" charset="0"/>
              </a:rPr>
              <a:t>( )</a:t>
            </a:r>
          </a:p>
          <a:p>
            <a:r>
              <a:rPr lang="en-US" sz="2000" dirty="0">
                <a:solidFill>
                  <a:prstClr val="black"/>
                </a:solidFill>
                <a:latin typeface="Courier New" panose="02070309020205020404" pitchFamily="49" charset="0"/>
              </a:rPr>
              <a:t>{</a:t>
            </a:r>
          </a:p>
          <a:p>
            <a:r>
              <a:rPr lang="en-US" sz="2000" dirty="0">
                <a:solidFill>
                  <a:prstClr val="black"/>
                </a:solidFill>
                <a:latin typeface="Courier New" panose="02070309020205020404" pitchFamily="49" charset="0"/>
              </a:rPr>
              <a:t>    </a:t>
            </a:r>
            <a:r>
              <a:rPr lang="en-US" sz="2000" dirty="0" err="1">
                <a:solidFill>
                  <a:prstClr val="black"/>
                </a:solidFill>
                <a:latin typeface="Courier New" panose="02070309020205020404" pitchFamily="49" charset="0"/>
              </a:rPr>
              <a:t>cout</a:t>
            </a:r>
            <a:r>
              <a:rPr lang="en-US" sz="2000" dirty="0">
                <a:solidFill>
                  <a:prstClr val="black"/>
                </a:solidFill>
                <a:latin typeface="Courier New" panose="02070309020205020404" pitchFamily="49" charset="0"/>
              </a:rPr>
              <a:t> &lt;&lt; </a:t>
            </a:r>
            <a:r>
              <a:rPr lang="en-US" sz="2000" dirty="0" smtClean="0">
                <a:solidFill>
                  <a:srgbClr val="A31515"/>
                </a:solidFill>
                <a:latin typeface="Courier New" panose="02070309020205020404" pitchFamily="49" charset="0"/>
              </a:rPr>
              <a:t>"MY_2048"</a:t>
            </a:r>
            <a:r>
              <a:rPr lang="en-US" sz="2000" dirty="0">
                <a:solidFill>
                  <a:prstClr val="black"/>
                </a:solidFill>
                <a:latin typeface="Courier New" panose="02070309020205020404" pitchFamily="49" charset="0"/>
              </a:rPr>
              <a:t> &lt;&lt; </a:t>
            </a:r>
            <a:r>
              <a:rPr lang="en-US" sz="2000" dirty="0" err="1">
                <a:solidFill>
                  <a:prstClr val="black"/>
                </a:solidFill>
                <a:latin typeface="Courier New" panose="02070309020205020404" pitchFamily="49" charset="0"/>
              </a:rPr>
              <a:t>endl</a:t>
            </a:r>
            <a:r>
              <a:rPr lang="en-US" sz="2000" dirty="0">
                <a:solidFill>
                  <a:prstClr val="black"/>
                </a:solidFill>
                <a:latin typeface="Courier New" panose="02070309020205020404" pitchFamily="49" charset="0"/>
              </a:rPr>
              <a:t>;</a:t>
            </a:r>
          </a:p>
          <a:p>
            <a:r>
              <a:rPr lang="en-US" sz="2000" dirty="0">
                <a:solidFill>
                  <a:prstClr val="black"/>
                </a:solidFill>
                <a:latin typeface="Courier New" panose="02070309020205020404" pitchFamily="49" charset="0"/>
              </a:rPr>
              <a:t>    </a:t>
            </a:r>
            <a:r>
              <a:rPr lang="en-US" sz="2000" dirty="0" err="1">
                <a:solidFill>
                  <a:prstClr val="black"/>
                </a:solidFill>
                <a:latin typeface="Courier New" panose="02070309020205020404" pitchFamily="49" charset="0"/>
              </a:rPr>
              <a:t>cout</a:t>
            </a:r>
            <a:r>
              <a:rPr lang="en-US" sz="2000" dirty="0">
                <a:solidFill>
                  <a:prstClr val="black"/>
                </a:solidFill>
                <a:latin typeface="Courier New" panose="02070309020205020404" pitchFamily="49" charset="0"/>
              </a:rPr>
              <a:t> &lt;&lt; </a:t>
            </a:r>
            <a:r>
              <a:rPr lang="en-US" sz="2000" dirty="0" smtClean="0">
                <a:solidFill>
                  <a:srgbClr val="A31515"/>
                </a:solidFill>
                <a:latin typeface="Courier New" panose="02070309020205020404" pitchFamily="49" charset="0"/>
              </a:rPr>
              <a:t>"Key usage:"</a:t>
            </a:r>
            <a:r>
              <a:rPr lang="en-US" sz="2000" dirty="0">
                <a:solidFill>
                  <a:prstClr val="black"/>
                </a:solidFill>
                <a:latin typeface="Courier New" panose="02070309020205020404" pitchFamily="49" charset="0"/>
              </a:rPr>
              <a:t> &lt;&lt; </a:t>
            </a:r>
            <a:r>
              <a:rPr lang="en-US" sz="2000" dirty="0" err="1">
                <a:solidFill>
                  <a:prstClr val="black"/>
                </a:solidFill>
                <a:latin typeface="Courier New" panose="02070309020205020404" pitchFamily="49" charset="0"/>
              </a:rPr>
              <a:t>endl</a:t>
            </a:r>
            <a:r>
              <a:rPr lang="en-US" sz="2000" dirty="0">
                <a:solidFill>
                  <a:prstClr val="black"/>
                </a:solidFill>
                <a:latin typeface="Courier New" panose="02070309020205020404" pitchFamily="49" charset="0"/>
              </a:rPr>
              <a:t>;</a:t>
            </a:r>
          </a:p>
          <a:p>
            <a:r>
              <a:rPr lang="en-US" sz="2000" dirty="0">
                <a:solidFill>
                  <a:prstClr val="black"/>
                </a:solidFill>
                <a:latin typeface="Courier New" panose="02070309020205020404" pitchFamily="49" charset="0"/>
              </a:rPr>
              <a:t>    </a:t>
            </a:r>
            <a:r>
              <a:rPr lang="en-US" sz="2000" dirty="0" err="1">
                <a:solidFill>
                  <a:prstClr val="black"/>
                </a:solidFill>
                <a:latin typeface="Courier New" panose="02070309020205020404" pitchFamily="49" charset="0"/>
              </a:rPr>
              <a:t>cout</a:t>
            </a:r>
            <a:r>
              <a:rPr lang="en-US" sz="2000" dirty="0">
                <a:solidFill>
                  <a:prstClr val="black"/>
                </a:solidFill>
                <a:latin typeface="Courier New" panose="02070309020205020404" pitchFamily="49" charset="0"/>
              </a:rPr>
              <a:t> &lt;&lt; </a:t>
            </a:r>
            <a:r>
              <a:rPr lang="en-US" sz="2000" dirty="0" smtClean="0">
                <a:solidFill>
                  <a:srgbClr val="A31515"/>
                </a:solidFill>
                <a:latin typeface="Courier New" panose="02070309020205020404" pitchFamily="49" charset="0"/>
              </a:rPr>
              <a:t>"1: generate randomly the numbers 2 and 4 for all the cells"</a:t>
            </a:r>
            <a:r>
              <a:rPr lang="en-US" sz="2000" dirty="0">
                <a:solidFill>
                  <a:prstClr val="black"/>
                </a:solidFill>
                <a:latin typeface="Courier New" panose="02070309020205020404" pitchFamily="49" charset="0"/>
              </a:rPr>
              <a:t> &lt;&lt; </a:t>
            </a:r>
            <a:r>
              <a:rPr lang="en-US" sz="2000" dirty="0" err="1">
                <a:solidFill>
                  <a:prstClr val="black"/>
                </a:solidFill>
                <a:latin typeface="Courier New" panose="02070309020205020404" pitchFamily="49" charset="0"/>
              </a:rPr>
              <a:t>endl</a:t>
            </a:r>
            <a:r>
              <a:rPr lang="en-US" sz="2000" dirty="0">
                <a:solidFill>
                  <a:prstClr val="black"/>
                </a:solidFill>
                <a:latin typeface="Courier New" panose="02070309020205020404" pitchFamily="49" charset="0"/>
              </a:rPr>
              <a:t>;</a:t>
            </a:r>
          </a:p>
          <a:p>
            <a:r>
              <a:rPr lang="en-US" sz="2000" dirty="0">
                <a:solidFill>
                  <a:prstClr val="black"/>
                </a:solidFill>
                <a:latin typeface="Courier New" panose="02070309020205020404" pitchFamily="49" charset="0"/>
              </a:rPr>
              <a:t>    </a:t>
            </a:r>
            <a:r>
              <a:rPr lang="en-US" sz="2000" dirty="0" err="1">
                <a:solidFill>
                  <a:prstClr val="black"/>
                </a:solidFill>
                <a:latin typeface="Courier New" panose="02070309020205020404" pitchFamily="49" charset="0"/>
              </a:rPr>
              <a:t>cout</a:t>
            </a:r>
            <a:r>
              <a:rPr lang="en-US" sz="2000" dirty="0">
                <a:solidFill>
                  <a:prstClr val="black"/>
                </a:solidFill>
                <a:latin typeface="Courier New" panose="02070309020205020404" pitchFamily="49" charset="0"/>
              </a:rPr>
              <a:t> &lt;&lt; </a:t>
            </a:r>
            <a:r>
              <a:rPr lang="en-US" sz="2000" dirty="0" smtClean="0">
                <a:solidFill>
                  <a:srgbClr val="A31515"/>
                </a:solidFill>
                <a:latin typeface="Courier New" panose="02070309020205020404" pitchFamily="49" charset="0"/>
              </a:rPr>
              <a:t>"2: generate randomly the numbers 2, 4 and 8 for all the cells"</a:t>
            </a:r>
            <a:r>
              <a:rPr lang="en-US" sz="2000" dirty="0">
                <a:solidFill>
                  <a:prstClr val="black"/>
                </a:solidFill>
                <a:latin typeface="Courier New" panose="02070309020205020404" pitchFamily="49" charset="0"/>
              </a:rPr>
              <a:t> &lt;&lt; </a:t>
            </a:r>
            <a:r>
              <a:rPr lang="en-US" sz="2000" dirty="0" err="1">
                <a:solidFill>
                  <a:prstClr val="black"/>
                </a:solidFill>
                <a:latin typeface="Courier New" panose="02070309020205020404" pitchFamily="49" charset="0"/>
              </a:rPr>
              <a:t>endl</a:t>
            </a:r>
            <a:r>
              <a:rPr lang="en-US" sz="2000" dirty="0">
                <a:solidFill>
                  <a:prstClr val="black"/>
                </a:solidFill>
                <a:latin typeface="Courier New" panose="02070309020205020404" pitchFamily="49" charset="0"/>
              </a:rPr>
              <a:t>;</a:t>
            </a:r>
          </a:p>
          <a:p>
            <a:r>
              <a:rPr lang="en-US" sz="2000" dirty="0">
                <a:solidFill>
                  <a:prstClr val="black"/>
                </a:solidFill>
                <a:latin typeface="Courier New" panose="02070309020205020404" pitchFamily="49" charset="0"/>
              </a:rPr>
              <a:t>    </a:t>
            </a:r>
            <a:r>
              <a:rPr lang="en-US" sz="2000" dirty="0" err="1">
                <a:solidFill>
                  <a:prstClr val="black"/>
                </a:solidFill>
                <a:latin typeface="Courier New" panose="02070309020205020404" pitchFamily="49" charset="0"/>
              </a:rPr>
              <a:t>cout</a:t>
            </a:r>
            <a:r>
              <a:rPr lang="en-US" sz="2000" dirty="0">
                <a:solidFill>
                  <a:prstClr val="black"/>
                </a:solidFill>
                <a:latin typeface="Courier New" panose="02070309020205020404" pitchFamily="49" charset="0"/>
              </a:rPr>
              <a:t> &lt;&lt; </a:t>
            </a:r>
            <a:r>
              <a:rPr lang="en-US" sz="2000" dirty="0" smtClean="0">
                <a:solidFill>
                  <a:srgbClr val="A31515"/>
                </a:solidFill>
                <a:latin typeface="Courier New" panose="02070309020205020404" pitchFamily="49" charset="0"/>
              </a:rPr>
              <a:t>"3: generate randomly the numbers for all the cells"</a:t>
            </a:r>
            <a:r>
              <a:rPr lang="en-US" sz="2000" dirty="0">
                <a:solidFill>
                  <a:prstClr val="black"/>
                </a:solidFill>
                <a:latin typeface="Courier New" panose="02070309020205020404" pitchFamily="49" charset="0"/>
              </a:rPr>
              <a:t> &lt;&lt; </a:t>
            </a:r>
            <a:r>
              <a:rPr lang="en-US" sz="2000" dirty="0" err="1">
                <a:solidFill>
                  <a:prstClr val="black"/>
                </a:solidFill>
                <a:latin typeface="Courier New" panose="02070309020205020404" pitchFamily="49" charset="0"/>
              </a:rPr>
              <a:t>endl</a:t>
            </a:r>
            <a:r>
              <a:rPr lang="en-US" sz="2000" dirty="0">
                <a:solidFill>
                  <a:prstClr val="black"/>
                </a:solidFill>
                <a:latin typeface="Courier New" panose="02070309020205020404" pitchFamily="49" charset="0"/>
              </a:rPr>
              <a:t>;</a:t>
            </a:r>
          </a:p>
          <a:p>
            <a:r>
              <a:rPr lang="en-US" sz="2000" dirty="0">
                <a:solidFill>
                  <a:prstClr val="black"/>
                </a:solidFill>
                <a:latin typeface="Courier New" panose="02070309020205020404" pitchFamily="49" charset="0"/>
              </a:rPr>
              <a:t>    </a:t>
            </a:r>
            <a:r>
              <a:rPr lang="en-US" sz="2000" dirty="0" err="1">
                <a:solidFill>
                  <a:prstClr val="black"/>
                </a:solidFill>
                <a:latin typeface="Courier New" panose="02070309020205020404" pitchFamily="49" charset="0"/>
              </a:rPr>
              <a:t>cout</a:t>
            </a:r>
            <a:r>
              <a:rPr lang="en-US" sz="2000" dirty="0">
                <a:solidFill>
                  <a:prstClr val="black"/>
                </a:solidFill>
                <a:latin typeface="Courier New" panose="02070309020205020404" pitchFamily="49" charset="0"/>
              </a:rPr>
              <a:t> &lt;&lt; </a:t>
            </a:r>
            <a:r>
              <a:rPr lang="en-US" sz="2000" dirty="0" smtClean="0">
                <a:solidFill>
                  <a:srgbClr val="A31515"/>
                </a:solidFill>
                <a:latin typeface="Courier New" panose="02070309020205020404" pitchFamily="49" charset="0"/>
              </a:rPr>
              <a:t>"r: clear all the cells"</a:t>
            </a:r>
            <a:r>
              <a:rPr lang="en-US" sz="2000" dirty="0">
                <a:solidFill>
                  <a:prstClr val="black"/>
                </a:solidFill>
                <a:latin typeface="Courier New" panose="02070309020205020404" pitchFamily="49" charset="0"/>
              </a:rPr>
              <a:t> &lt;&lt; </a:t>
            </a:r>
            <a:r>
              <a:rPr lang="en-US" sz="2000" dirty="0" err="1">
                <a:solidFill>
                  <a:prstClr val="black"/>
                </a:solidFill>
                <a:latin typeface="Courier New" panose="02070309020205020404" pitchFamily="49" charset="0"/>
              </a:rPr>
              <a:t>endl</a:t>
            </a:r>
            <a:r>
              <a:rPr lang="en-US" sz="2000" dirty="0">
                <a:solidFill>
                  <a:prstClr val="black"/>
                </a:solidFill>
                <a:latin typeface="Courier New" panose="02070309020205020404" pitchFamily="49" charset="0"/>
              </a:rPr>
              <a:t>;</a:t>
            </a:r>
          </a:p>
          <a:p>
            <a:r>
              <a:rPr lang="en-US" sz="2000" dirty="0">
                <a:solidFill>
                  <a:prstClr val="black"/>
                </a:solidFill>
                <a:latin typeface="Courier New" panose="02070309020205020404" pitchFamily="49" charset="0"/>
              </a:rPr>
              <a:t>    </a:t>
            </a:r>
            <a:r>
              <a:rPr lang="en-US" sz="2000" dirty="0" err="1">
                <a:solidFill>
                  <a:prstClr val="black"/>
                </a:solidFill>
                <a:latin typeface="Courier New" panose="02070309020205020404" pitchFamily="49" charset="0"/>
              </a:rPr>
              <a:t>cout</a:t>
            </a:r>
            <a:r>
              <a:rPr lang="en-US" sz="2000" dirty="0">
                <a:solidFill>
                  <a:prstClr val="black"/>
                </a:solidFill>
                <a:latin typeface="Courier New" panose="02070309020205020404" pitchFamily="49" charset="0"/>
              </a:rPr>
              <a:t> &lt;&lt; </a:t>
            </a:r>
            <a:r>
              <a:rPr lang="en-US" sz="2000" dirty="0" smtClean="0">
                <a:solidFill>
                  <a:srgbClr val="A31515"/>
                </a:solidFill>
                <a:latin typeface="Courier New" panose="02070309020205020404" pitchFamily="49" charset="0"/>
              </a:rPr>
              <a:t>" "</a:t>
            </a:r>
            <a:r>
              <a:rPr lang="en-US" sz="2000" dirty="0">
                <a:solidFill>
                  <a:prstClr val="black"/>
                </a:solidFill>
                <a:latin typeface="Courier New" panose="02070309020205020404" pitchFamily="49" charset="0"/>
              </a:rPr>
              <a:t> &lt;&lt; </a:t>
            </a:r>
            <a:r>
              <a:rPr lang="en-US" sz="2000" dirty="0" err="1">
                <a:solidFill>
                  <a:prstClr val="black"/>
                </a:solidFill>
                <a:latin typeface="Courier New" panose="02070309020205020404" pitchFamily="49" charset="0"/>
              </a:rPr>
              <a:t>endl</a:t>
            </a:r>
            <a:r>
              <a:rPr lang="en-US" sz="2000" dirty="0">
                <a:solidFill>
                  <a:prstClr val="black"/>
                </a:solidFill>
                <a:latin typeface="Courier New" panose="02070309020205020404" pitchFamily="49" charset="0"/>
              </a:rPr>
              <a:t>;</a:t>
            </a:r>
          </a:p>
          <a:p>
            <a:r>
              <a:rPr lang="en-US" sz="2000" dirty="0">
                <a:solidFill>
                  <a:prstClr val="black"/>
                </a:solidFill>
                <a:latin typeface="Courier New" panose="02070309020205020404" pitchFamily="49" charset="0"/>
              </a:rPr>
              <a:t>    </a:t>
            </a:r>
            <a:r>
              <a:rPr lang="en-US" sz="2000" dirty="0" err="1">
                <a:solidFill>
                  <a:prstClr val="black"/>
                </a:solidFill>
                <a:latin typeface="Courier New" panose="02070309020205020404" pitchFamily="49" charset="0"/>
              </a:rPr>
              <a:t>cout</a:t>
            </a:r>
            <a:r>
              <a:rPr lang="en-US" sz="2000" dirty="0">
                <a:solidFill>
                  <a:prstClr val="black"/>
                </a:solidFill>
                <a:latin typeface="Courier New" panose="02070309020205020404" pitchFamily="49" charset="0"/>
              </a:rPr>
              <a:t> &lt;&lt; </a:t>
            </a:r>
            <a:r>
              <a:rPr lang="en-US" sz="2000" dirty="0" smtClean="0">
                <a:solidFill>
                  <a:srgbClr val="A31515"/>
                </a:solidFill>
                <a:latin typeface="Courier New" panose="02070309020205020404" pitchFamily="49" charset="0"/>
              </a:rPr>
              <a:t>"UP, DOWN, LEFT, RIGHT: move the numbers to the respective side"</a:t>
            </a:r>
            <a:r>
              <a:rPr lang="en-US" sz="2000" dirty="0">
                <a:solidFill>
                  <a:prstClr val="black"/>
                </a:solidFill>
                <a:latin typeface="Courier New" panose="02070309020205020404" pitchFamily="49" charset="0"/>
              </a:rPr>
              <a:t> &lt;&lt; </a:t>
            </a:r>
            <a:r>
              <a:rPr lang="en-US" sz="2000" dirty="0" err="1">
                <a:solidFill>
                  <a:prstClr val="black"/>
                </a:solidFill>
                <a:latin typeface="Courier New" panose="02070309020205020404" pitchFamily="49" charset="0"/>
              </a:rPr>
              <a:t>endl</a:t>
            </a:r>
            <a:r>
              <a:rPr lang="en-US" sz="2000" dirty="0">
                <a:solidFill>
                  <a:prstClr val="black"/>
                </a:solidFill>
                <a:latin typeface="Courier New" panose="02070309020205020404" pitchFamily="49" charset="0"/>
              </a:rPr>
              <a:t>;</a:t>
            </a:r>
          </a:p>
          <a:p>
            <a:r>
              <a:rPr lang="en-US" sz="2000" dirty="0">
                <a:solidFill>
                  <a:prstClr val="black"/>
                </a:solidFill>
                <a:latin typeface="Courier New" panose="02070309020205020404" pitchFamily="49" charset="0"/>
              </a:rPr>
              <a:t>}</a:t>
            </a:r>
          </a:p>
        </p:txBody>
      </p:sp>
    </p:spTree>
    <p:extLst>
      <p:ext uri="{BB962C8B-B14F-4D97-AF65-F5344CB8AC3E}">
        <p14:creationId xmlns:p14="http://schemas.microsoft.com/office/powerpoint/2010/main" val="2277288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561</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2048</vt:lpstr>
      <vt:lpstr>2048</vt:lpstr>
      <vt:lpstr>The new number is produced at the position opposite to the movement direction.</vt:lpstr>
      <vt:lpstr>Example</vt:lpstr>
      <vt:lpstr>Example</vt:lpstr>
      <vt:lpstr>Boards</vt:lpstr>
      <vt:lpstr>Tasks</vt:lpstr>
      <vt:lpstr>Tasks: The autoplay mode</vt:lpstr>
      <vt:lpstr>PowerPoint Presentation</vt:lpstr>
      <vt:lpstr>Game board with dimension 8x8</vt:lpstr>
      <vt:lpstr>Auto play</vt:lpstr>
      <vt:lpstr>The best result (by luck)</vt:lpstr>
      <vt:lpstr>There are some bugs in the demo program. Could you find them?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2048</dc:title>
  <dc:creator>Wingo</dc:creator>
  <cp:lastModifiedBy>Windows User</cp:lastModifiedBy>
  <cp:revision>82</cp:revision>
  <dcterms:created xsi:type="dcterms:W3CDTF">2016-04-09T12:20:03Z</dcterms:created>
  <dcterms:modified xsi:type="dcterms:W3CDTF">2022-04-25T09:20:22Z</dcterms:modified>
</cp:coreProperties>
</file>