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85" r:id="rId7"/>
    <p:sldId id="277" r:id="rId8"/>
    <p:sldId id="301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160"/>
    <p:restoredTop sz="94660"/>
  </p:normalViewPr>
  <p:slideViewPr>
    <p:cSldViewPr showGuides="1">
      <p:cViewPr varScale="1">
        <p:scale>
          <a:sx n="66" d="100"/>
          <a:sy n="66" d="100"/>
        </p:scale>
        <p:origin x="-9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x-none" sz="1200" dirty="0"/>
          </a:p>
        </p:txBody>
      </p:sp>
      <p:sp>
        <p:nvSpPr>
          <p:cNvPr id="46083" name="日期占位符 4608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/>
          </a:p>
        </p:txBody>
      </p:sp>
      <p:sp>
        <p:nvSpPr>
          <p:cNvPr id="46084" name="幻灯片图像占位符 4608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085" name="文本占位符 4608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x-none" dirty="0"/>
              <a:t>单击此处编辑母版文本样式</a:t>
            </a:r>
            <a:endParaRPr lang="en-US" altLang="x-none" dirty="0"/>
          </a:p>
          <a:p>
            <a:pPr lvl="1"/>
            <a:r>
              <a:rPr lang="en-US" altLang="x-none" dirty="0"/>
              <a:t>第二级</a:t>
            </a:r>
            <a:endParaRPr lang="en-US" altLang="x-none" dirty="0"/>
          </a:p>
          <a:p>
            <a:pPr lvl="2"/>
            <a:r>
              <a:rPr lang="en-US" altLang="x-none" dirty="0"/>
              <a:t>第三级</a:t>
            </a:r>
            <a:endParaRPr lang="en-US" altLang="x-none" dirty="0"/>
          </a:p>
          <a:p>
            <a:pPr lvl="3"/>
            <a:r>
              <a:rPr lang="en-US" altLang="x-none" dirty="0"/>
              <a:t>第四级</a:t>
            </a:r>
            <a:endParaRPr lang="en-US" altLang="x-none" dirty="0"/>
          </a:p>
          <a:p>
            <a:pPr lvl="4"/>
            <a:r>
              <a:rPr lang="en-US" altLang="x-none" dirty="0"/>
              <a:t>第五级</a:t>
            </a:r>
            <a:endParaRPr lang="en-US" altLang="x-none" dirty="0"/>
          </a:p>
        </p:txBody>
      </p:sp>
      <p:sp>
        <p:nvSpPr>
          <p:cNvPr id="46086" name="页脚占位符 4608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46087" name="灯片编号占位符 4608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512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1203" name="文本占位符 5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665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522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532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6144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624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7" name="文本占位符 624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幻灯片图像占位符 921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6348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645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5" name="文本占位符 645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6553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en-US" altLang="x-none" dirty="0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722" name="组合 3072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23" name="组合 3072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724" name="矩形 3072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25" name="矩形 3072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726" name="组合 3072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727" name="矩形 3072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28" name="矩形 3072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729" name="矩形 3072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矩形 3072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矩形 3073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32" name="标题 3073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33" name="副标题 3073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0734" name="日期占位符 3073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endParaRPr lang="zh-CN" altLang="en-US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35" name="页脚占位符 3073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36" name="灯片编号占位符 3073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fld id="{9A0DB2DC-4C9A-4742-B13C-FB6460FD3503}" type="slidenum">
              <a:rPr lang="zh-CN" dirty="0">
                <a:solidFill>
                  <a:schemeClr val="bg2"/>
                </a:solidFill>
                <a:latin typeface="Tahoma" panose="020B0604030504040204" pitchFamily="34" charset="0"/>
              </a:rPr>
            </a:fld>
            <a:endParaRPr lang="zh-CN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矩形 2969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矩形 2969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矩形 2969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矩形 297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矩形 2970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矩形 2970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4" name="矩形 2970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lang="en-US" altLang="x-none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标题 29704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9706" name="文本占位符 2970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9707" name="日期占位符 29706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9708" name="页脚占位符 29707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dirty="0"/>
          </a:p>
        </p:txBody>
      </p:sp>
      <p:sp>
        <p:nvSpPr>
          <p:cNvPr id="29709" name="灯片编号占位符 29708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slide" Target="slide9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r>
              <a:rPr lang="en-US" altLang="zh-CN"/>
              <a:t>The TINY Language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Syntax description 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A program is a sequence of statements separated by semicolons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Declarations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	No procedures and no declarations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Data Type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solidFill>
                  <a:srgbClr val="000000"/>
                </a:solidFill>
              </a:rPr>
              <a:t>	All variables are integer variables, and variables are declared by assigning values to them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7650" name="图片 27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8600"/>
            <a:ext cx="8915400" cy="64008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7651" name="左箭头 27650">
            <a:hlinkClick r:id="rId2" action="ppaction://hlinksldjump"/>
          </p:cNvPr>
          <p:cNvSpPr/>
          <p:nvPr/>
        </p:nvSpPr>
        <p:spPr>
          <a:xfrm>
            <a:off x="304800" y="61722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占位符 6145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305800" cy="4038600"/>
          </a:xfrm>
          <a:ln/>
        </p:spPr>
        <p:txBody>
          <a:bodyPr/>
          <a:p>
            <a:pPr lvl="1"/>
            <a:r>
              <a:rPr lang="en-US" altLang="zh-CN">
                <a:solidFill>
                  <a:srgbClr val="000000"/>
                </a:solidFill>
              </a:rPr>
              <a:t>Statement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</a:rPr>
              <a:t>	Two control statements: if-statement and repeat-statement, read and write statements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Expression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</a:rPr>
              <a:t>	Boolean and integer arithmetic expressions</a:t>
            </a:r>
            <a:endParaRPr lang="en-US" altLang="zh-CN">
              <a:solidFill>
                <a:srgbClr val="000000"/>
              </a:solidFill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Comment</a:t>
            </a:r>
            <a:endParaRPr lang="en-US" altLang="zh-CN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rgbClr val="000000"/>
                </a:solidFill>
              </a:rPr>
              <a:t>	Comments are allowed within curly bracket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文本占位符 7169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05800" cy="5410200"/>
          </a:xfrm>
          <a:ln/>
        </p:spPr>
        <p:txBody>
          <a:bodyPr/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{sample program in TINY language- computes factorial}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read x;  { input an integer }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if 0&lt;x then  { don’t compute if x&lt;=0 }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fact:=1;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repeat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fact := fact*x;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x := x-1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until x=0;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write fact{output factorial of x}</a:t>
            </a:r>
            <a:endParaRPr lang="en-US" altLang="zh-CN" sz="280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end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7171" name="矩形 7170"/>
          <p:cNvSpPr/>
          <p:nvPr/>
        </p:nvSpPr>
        <p:spPr>
          <a:xfrm>
            <a:off x="442913" y="381000"/>
            <a:ext cx="1524000" cy="519113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t">
            <a:spAutoFit/>
          </a:bodyPr>
          <a:p>
            <a:pPr lvl="0"/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Example</a:t>
            </a:r>
            <a:endParaRPr lang="en-US" altLang="zh-CN" sz="2800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762000" y="2514600"/>
            <a:ext cx="7793038" cy="1143000"/>
          </a:xfrm>
          <a:ln/>
        </p:spPr>
        <p:txBody>
          <a:bodyPr anchor="b"/>
          <a:p>
            <a:r>
              <a:rPr lang="en-US" altLang="zh-CN" sz="4000"/>
              <a:t>  Syntax of the TINY Language</a:t>
            </a:r>
            <a:endParaRPr lang="en-US" altLang="zh-CN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15200" cy="1143000"/>
          </a:xfrm>
          <a:ln/>
        </p:spPr>
        <p:txBody>
          <a:bodyPr anchor="b"/>
          <a:p>
            <a:r>
              <a:rPr lang="en-US" altLang="zh-CN" sz="3200"/>
              <a:t>A Context-Free Grammar for TINY</a:t>
            </a:r>
            <a:endParaRPr lang="en-US" altLang="zh-CN" sz="320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229600" cy="4572000"/>
          </a:xfrm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3333FF"/>
                </a:solidFill>
              </a:rPr>
              <a:t>program	</a:t>
            </a:r>
            <a:r>
              <a:rPr lang="en-US" altLang="zh-CN" sz="2800" err="1"/>
              <a:t>-&gt; stmt-seq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 err="1">
                <a:solidFill>
                  <a:srgbClr val="3333FF"/>
                </a:solidFill>
              </a:rPr>
              <a:t>stmt-&gt;seq</a:t>
            </a:r>
            <a:r>
              <a:rPr lang="en-US" altLang="zh-CN" sz="2800">
                <a:solidFill>
                  <a:srgbClr val="3333FF"/>
                </a:solidFill>
              </a:rPr>
              <a:t>	</a:t>
            </a:r>
            <a:r>
              <a:rPr lang="en-US" altLang="zh-CN" sz="2800" err="1"/>
              <a:t>-&gt; stmt-seq</a:t>
            </a:r>
            <a:r>
              <a:rPr lang="en-US" altLang="zh-CN" sz="2800"/>
              <a:t>;stmt | stmt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rgbClr val="3333FF"/>
                </a:solidFill>
              </a:rPr>
              <a:t>stmt		</a:t>
            </a:r>
            <a:r>
              <a:rPr lang="en-US" altLang="zh-CN" sz="2800"/>
              <a:t>-&gt; if-stmt|repeat-stmt|assign-			    stmt|read-stmt | write-stmt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chemeClr val="folHlink"/>
                </a:solidFill>
              </a:rPr>
              <a:t>if-stmt</a:t>
            </a:r>
            <a:r>
              <a:rPr lang="en-US" altLang="zh-CN" sz="2800" err="1"/>
              <a:t> 	-&gt;if exp then stmt-seq</a:t>
            </a:r>
            <a:r>
              <a:rPr lang="en-US" altLang="zh-CN" sz="2800"/>
              <a:t> end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 err="1"/>
              <a:t>		     | if exp then stmt-seq else stmt-seq</a:t>
            </a:r>
            <a:r>
              <a:rPr lang="en-US" altLang="zh-CN" sz="2800"/>
              <a:t> end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chemeClr val="folHlink"/>
                </a:solidFill>
              </a:rPr>
              <a:t>repeat-stmt</a:t>
            </a:r>
            <a:r>
              <a:rPr lang="en-US" altLang="zh-CN" sz="2800" err="1"/>
              <a:t>-&gt;repeat stmt-seq</a:t>
            </a:r>
            <a:r>
              <a:rPr lang="en-US" altLang="zh-CN" sz="2800"/>
              <a:t> until exp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chemeClr val="folHlink"/>
                </a:solidFill>
              </a:rPr>
              <a:t>assign-stmt</a:t>
            </a:r>
            <a:r>
              <a:rPr lang="en-US" altLang="zh-CN" sz="2800"/>
              <a:t>-&gt; id:= exp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chemeClr val="folHlink"/>
                </a:solidFill>
              </a:rPr>
              <a:t>read-stmt</a:t>
            </a:r>
            <a:r>
              <a:rPr lang="en-US" altLang="zh-CN" sz="2800"/>
              <a:t> 	-&gt; read id</a:t>
            </a: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>
                <a:solidFill>
                  <a:schemeClr val="folHlink"/>
                </a:solidFill>
              </a:rPr>
              <a:t>write-stmt</a:t>
            </a:r>
            <a:r>
              <a:rPr lang="en-US" altLang="zh-CN" sz="2800"/>
              <a:t> 	-&gt; write exp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p>
            <a:endParaRPr lang="en-US" altLang="x-none" dirty="0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>
                <a:solidFill>
                  <a:srgbClr val="3333FF"/>
                </a:solidFill>
              </a:rPr>
              <a:t>exp		</a:t>
            </a:r>
            <a:r>
              <a:rPr lang="en-US" altLang="zh-CN" err="1"/>
              <a:t>-&gt; simp-exp cop simp-exp 			    |simp</a:t>
            </a:r>
            <a:r>
              <a:rPr lang="en-US" altLang="zh-CN"/>
              <a:t>-exp</a:t>
            </a:r>
            <a:endParaRPr lang="en-US" altLang="zh-CN"/>
          </a:p>
          <a:p>
            <a:pPr>
              <a:buNone/>
            </a:pPr>
            <a:r>
              <a:rPr lang="en-US" altLang="zh-CN">
                <a:solidFill>
                  <a:srgbClr val="3333FF"/>
                </a:solidFill>
              </a:rPr>
              <a:t>cop		</a:t>
            </a:r>
            <a:r>
              <a:rPr lang="en-US" altLang="zh-CN"/>
              <a:t>-&gt; &lt; | =</a:t>
            </a:r>
            <a:endParaRPr lang="en-US" altLang="zh-CN"/>
          </a:p>
          <a:p>
            <a:pPr>
              <a:buNone/>
            </a:pPr>
            <a:r>
              <a:rPr lang="en-US" altLang="zh-CN" err="1">
                <a:solidFill>
                  <a:srgbClr val="3333FF"/>
                </a:solidFill>
              </a:rPr>
              <a:t>simp</a:t>
            </a:r>
            <a:r>
              <a:rPr lang="en-US" altLang="zh-CN">
                <a:solidFill>
                  <a:srgbClr val="3333FF"/>
                </a:solidFill>
              </a:rPr>
              <a:t>-exp	</a:t>
            </a:r>
            <a:r>
              <a:rPr lang="en-US" altLang="zh-CN" err="1"/>
              <a:t>-&gt; simp-exp addop</a:t>
            </a:r>
            <a:r>
              <a:rPr lang="en-US" altLang="zh-CN"/>
              <a:t> term |term</a:t>
            </a:r>
            <a:endParaRPr lang="en-US" altLang="zh-CN"/>
          </a:p>
          <a:p>
            <a:pPr>
              <a:buNone/>
            </a:pPr>
            <a:r>
              <a:rPr lang="en-US" altLang="zh-CN">
                <a:solidFill>
                  <a:srgbClr val="3333FF"/>
                </a:solidFill>
              </a:rPr>
              <a:t>term		</a:t>
            </a:r>
            <a:r>
              <a:rPr lang="en-US" altLang="zh-CN" err="1"/>
              <a:t>-&gt; term mulop</a:t>
            </a:r>
            <a:r>
              <a:rPr lang="en-US" altLang="zh-CN"/>
              <a:t> factor | factor</a:t>
            </a:r>
            <a:endParaRPr lang="en-US" altLang="zh-CN"/>
          </a:p>
          <a:p>
            <a:pPr>
              <a:buNone/>
            </a:pPr>
            <a:r>
              <a:rPr lang="en-US" altLang="zh-CN">
                <a:solidFill>
                  <a:srgbClr val="3333FF"/>
                </a:solidFill>
              </a:rPr>
              <a:t>factor	</a:t>
            </a:r>
            <a:r>
              <a:rPr lang="en-US" altLang="x-none" dirty="0"/>
              <a:t>-&gt; (exp) |num |id</a:t>
            </a:r>
            <a:endParaRPr lang="en-US" altLang="x-none" dirty="0"/>
          </a:p>
          <a:p>
            <a:pPr>
              <a:buNone/>
            </a:pPr>
            <a:r>
              <a:rPr lang="en-US" altLang="zh-CN">
                <a:solidFill>
                  <a:srgbClr val="3333FF"/>
                </a:solidFill>
                <a:sym typeface="+mn-ea"/>
              </a:rPr>
              <a:t>addop  	</a:t>
            </a:r>
            <a:r>
              <a:rPr lang="en-US" altLang="zh-CN">
                <a:sym typeface="+mn-ea"/>
              </a:rPr>
              <a:t>-&gt; +|-</a:t>
            </a:r>
            <a:endParaRPr lang="en-US" altLang="zh-CN">
              <a:sym typeface="+mn-ea"/>
            </a:endParaRPr>
          </a:p>
          <a:p>
            <a:pPr>
              <a:buNone/>
            </a:pPr>
            <a:r>
              <a:rPr lang="en-US" altLang="zh-CN">
                <a:solidFill>
                  <a:srgbClr val="3333FF"/>
                </a:solidFill>
                <a:sym typeface="+mn-ea"/>
              </a:rPr>
              <a:t>mulop 	</a:t>
            </a:r>
            <a:r>
              <a:rPr lang="en-US" altLang="zh-CN">
                <a:sym typeface="+mn-ea"/>
              </a:rPr>
              <a:t>-&gt; *|/</a:t>
            </a:r>
            <a:endParaRPr lang="en-US" altLang="x-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239000" cy="838200"/>
          </a:xfrm>
          <a:ln/>
        </p:spPr>
        <p:txBody>
          <a:bodyPr anchor="b"/>
          <a:p>
            <a:r>
              <a:rPr lang="en-US" altLang="zh-CN" sz="3200"/>
              <a:t>Syntax Tree Structure for the TINY Compiler</a:t>
            </a:r>
            <a:endParaRPr lang="en-US" altLang="zh-CN" sz="320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685800" y="1866900"/>
            <a:ext cx="7543800" cy="952500"/>
          </a:xfrm>
          <a:ln/>
        </p:spPr>
        <p:txBody>
          <a:bodyPr/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/>
              <a:t>Basic syntax tree structures</a:t>
            </a:r>
            <a:endParaRPr lang="en-US" altLang="zh-CN" sz="280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/>
              <a:t>1 A sequence of statements</a:t>
            </a:r>
            <a:endParaRPr lang="en-US" altLang="zh-CN" sz="2800"/>
          </a:p>
        </p:txBody>
      </p:sp>
      <p:pic>
        <p:nvPicPr>
          <p:cNvPr id="24580" name="图片 24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828925"/>
            <a:ext cx="6743700" cy="136207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4581" name="文本框 24580"/>
          <p:cNvSpPr txBox="1"/>
          <p:nvPr/>
        </p:nvSpPr>
        <p:spPr>
          <a:xfrm>
            <a:off x="533400" y="4114800"/>
            <a:ext cx="6781800" cy="4762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 An if-statement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2" name="图片 24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648200"/>
            <a:ext cx="3429000" cy="2057400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文本框 25601"/>
          <p:cNvSpPr txBox="1"/>
          <p:nvPr/>
        </p:nvSpPr>
        <p:spPr>
          <a:xfrm>
            <a:off x="457200" y="209550"/>
            <a:ext cx="3886200" cy="4762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 A repeat-statement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3" name="图片 25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762000"/>
            <a:ext cx="2571750" cy="1990725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5604" name="文本框 25603"/>
          <p:cNvSpPr txBox="1"/>
          <p:nvPr/>
        </p:nvSpPr>
        <p:spPr>
          <a:xfrm>
            <a:off x="4800600" y="228600"/>
            <a:ext cx="4114800" cy="4762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 An assign-statement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5" name="图片 25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62000"/>
            <a:ext cx="1600200" cy="19050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5606" name="文本框 25605"/>
          <p:cNvSpPr txBox="1"/>
          <p:nvPr/>
        </p:nvSpPr>
        <p:spPr>
          <a:xfrm>
            <a:off x="609600" y="2971800"/>
            <a:ext cx="4114800" cy="4762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5 A write-statement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7" name="图片 256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57600"/>
            <a:ext cx="1438275" cy="198120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25608" name="文本框 25607"/>
          <p:cNvSpPr txBox="1"/>
          <p:nvPr/>
        </p:nvSpPr>
        <p:spPr>
          <a:xfrm>
            <a:off x="4572000" y="3048000"/>
            <a:ext cx="4572000" cy="4762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6 An operator-expression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9" name="图片 256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1400"/>
            <a:ext cx="3048000" cy="2085975"/>
          </a:xfrm>
          <a:prstGeom prst="rect">
            <a:avLst/>
          </a:prstGeom>
          <a:noFill/>
          <a:ln w="2540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8178800" cy="510540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{sample program in TINY language- computes factorial}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read x;{input an integer}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if 0&lt;x then {don’t compute if x&lt;=0}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fact:=1;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repeat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fact:=fact*x;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	x:=x-1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until x=0;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	write fact{output factorial of x}</a:t>
            </a:r>
            <a:endParaRPr lang="en-US" altLang="zh-CN" sz="28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000000"/>
                </a:solidFill>
              </a:rPr>
              <a:t>end</a:t>
            </a:r>
            <a:endParaRPr lang="en-US" altLang="zh-CN" sz="2800"/>
          </a:p>
        </p:txBody>
      </p:sp>
      <p:sp>
        <p:nvSpPr>
          <p:cNvPr id="26628" name="右箭头 26627">
            <a:hlinkClick r:id="rId1" action="ppaction://hlinksldjump"/>
          </p:cNvPr>
          <p:cNvSpPr/>
          <p:nvPr/>
        </p:nvSpPr>
        <p:spPr>
          <a:xfrm>
            <a:off x="8229600" y="6324600"/>
            <a:ext cx="381000" cy="228600"/>
          </a:xfrm>
          <a:prstGeom prst="rightArrow">
            <a:avLst>
              <a:gd name="adj1" fmla="val 50000"/>
              <a:gd name="adj2" fmla="val 41666"/>
            </a:avLst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1607</Words>
  <Application>WPS 演示</Application>
  <PresentationFormat>屏幕显示</PresentationFormat>
  <Paragraphs>77</Paragraphs>
  <Slides>10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Tahoma</vt:lpstr>
      <vt:lpstr>Monotype Sorts</vt:lpstr>
      <vt:lpstr>微软雅黑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华南理工大学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The TINY Sample Language and Compiler</dc:title>
  <dc:creator>刘欣欣</dc:creator>
  <cp:lastModifiedBy>Administrator</cp:lastModifiedBy>
  <cp:revision>125</cp:revision>
  <dcterms:created xsi:type="dcterms:W3CDTF">2006-09-05T10:34:30Z</dcterms:created>
  <dcterms:modified xsi:type="dcterms:W3CDTF">2017-04-25T10:02:09Z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