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647" r:id="rId3"/>
    <p:sldId id="1639" r:id="rId5"/>
    <p:sldId id="1640" r:id="rId6"/>
    <p:sldId id="1642" r:id="rId7"/>
    <p:sldId id="1643" r:id="rId8"/>
    <p:sldId id="1644" r:id="rId9"/>
    <p:sldId id="1645" r:id="rId10"/>
    <p:sldId id="1646" r:id="rId11"/>
    <p:sldId id="1648" r:id="rId12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chemeClr val="tx1"/>
        </a:solidFill>
        <a:latin typeface="Tahoma" panose="020B060403050404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chemeClr val="tx1"/>
        </a:solidFill>
        <a:latin typeface="Tahoma" panose="020B060403050404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chemeClr val="tx1"/>
        </a:solidFill>
        <a:latin typeface="Tahoma" panose="020B060403050404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chemeClr val="tx1"/>
        </a:solidFill>
        <a:latin typeface="Tahoma" panose="020B060403050404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chemeClr val="tx1"/>
        </a:solidFill>
        <a:latin typeface="Tahoma" panose="020B060403050404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chemeClr val="tx1"/>
        </a:solidFill>
        <a:latin typeface="Tahoma" panose="020B060403050404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chemeClr val="tx1"/>
        </a:solidFill>
        <a:latin typeface="Tahoma" panose="020B060403050404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chemeClr val="tx1"/>
        </a:solidFill>
        <a:latin typeface="Tahoma" panose="020B060403050404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chemeClr val="tx1"/>
        </a:solidFill>
        <a:latin typeface="Tahoma" panose="020B060403050404020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FFE2"/>
    <a:srgbClr val="FF5D5D"/>
    <a:srgbClr val="DB577D"/>
    <a:srgbClr val="FF00FF"/>
    <a:srgbClr val="0000FF"/>
    <a:srgbClr val="E0E8E5"/>
    <a:srgbClr val="8751FF"/>
    <a:srgbClr val="BED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-1000" y="-104"/>
      </p:cViewPr>
      <p:guideLst>
        <p:guide orient="horz" pos="2160"/>
        <p:guide pos="28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330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</a:fld>
            <a:endParaRPr lang="en-US" altLang="zh-CN" sz="1200" dirty="0">
              <a:latin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1536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algn="just"/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1741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algn="just"/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1945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algn="just"/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2150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algn="just"/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2355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algn="just"/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2560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algn="just"/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2765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algn="just"/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2969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algn="just"/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/>
          <p:nvPr/>
        </p:nvGrpSpPr>
        <p:grpSpPr>
          <a:xfrm>
            <a:off x="0" y="2133600"/>
            <a:ext cx="9009063" cy="1052513"/>
            <a:chOff x="0" y="1536"/>
            <a:chExt cx="5675" cy="663"/>
          </a:xfrm>
        </p:grpSpPr>
        <p:grpSp>
          <p:nvGrpSpPr>
            <p:cNvPr id="31752" name="Group 3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31753" name="Group 6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2441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2441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charset="0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fld id="{BB962C8B-B14F-4D97-AF65-F5344CB8AC3E}" type="datetime1">
              <a:rPr lang="zh-CN" altLang="en-US" dirty="0">
                <a:solidFill>
                  <a:schemeClr val="bg2"/>
                </a:solidFill>
              </a:rPr>
            </a:fld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zh-CN" altLang="en-US" dirty="0">
                <a:solidFill>
                  <a:schemeClr val="bg2"/>
                </a:solidFill>
              </a:rPr>
            </a:fld>
            <a:endParaRPr lang="zh-CN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>
                <a:latin typeface="Tahoma" panose="020B0604030504040204" charset="0"/>
              </a:rPr>
            </a:fld>
            <a:endParaRPr lang="zh-CN" altLang="en-US" dirty="0">
              <a:latin typeface="Tahoma" panose="020B060403050404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ahoma" panose="020B0604030504040204" charset="0"/>
              </a:rPr>
            </a:fld>
            <a:endParaRPr lang="zh-CN" altLang="en-US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2138" y="214313"/>
            <a:ext cx="2012950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900113" y="214313"/>
            <a:ext cx="5889625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>
                <a:latin typeface="Tahoma" panose="020B0604030504040204" charset="0"/>
              </a:rPr>
            </a:fld>
            <a:endParaRPr lang="zh-CN" altLang="en-US" dirty="0">
              <a:latin typeface="Tahoma" panose="020B060403050404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ahoma" panose="020B0604030504040204" charset="0"/>
              </a:rPr>
            </a:fld>
            <a:endParaRPr lang="zh-CN" altLang="en-US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>
                <a:latin typeface="Tahoma" panose="020B0604030504040204" charset="0"/>
              </a:rPr>
            </a:fld>
            <a:endParaRPr lang="zh-CN" altLang="en-US" dirty="0">
              <a:latin typeface="Tahoma" panose="020B060403050404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ahoma" panose="020B0604030504040204" charset="0"/>
              </a:rPr>
            </a:fld>
            <a:endParaRPr lang="zh-CN" altLang="en-US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>
                <a:latin typeface="Tahoma" panose="020B0604030504040204" charset="0"/>
              </a:rPr>
            </a:fld>
            <a:endParaRPr lang="zh-CN" altLang="en-US" dirty="0">
              <a:latin typeface="Tahoma" panose="020B060403050404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ahoma" panose="020B0604030504040204" charset="0"/>
              </a:rPr>
            </a:fld>
            <a:endParaRPr lang="zh-CN" altLang="en-US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628775"/>
            <a:ext cx="3951287" cy="4503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3800" y="1628775"/>
            <a:ext cx="3951288" cy="4503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>
                <a:latin typeface="Tahoma" panose="020B0604030504040204" charset="0"/>
              </a:rPr>
            </a:fld>
            <a:endParaRPr lang="zh-CN" altLang="en-US" dirty="0">
              <a:latin typeface="Tahoma" panose="020B060403050404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ahoma" panose="020B0604030504040204" charset="0"/>
              </a:rPr>
            </a:fld>
            <a:endParaRPr lang="zh-CN" altLang="en-US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>
                <a:latin typeface="Tahoma" panose="020B0604030504040204" charset="0"/>
              </a:rPr>
            </a:fld>
            <a:endParaRPr lang="zh-CN" altLang="en-US" dirty="0">
              <a:latin typeface="Tahoma" panose="020B060403050404020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ahoma" panose="020B0604030504040204" charset="0"/>
              </a:rPr>
            </a:fld>
            <a:endParaRPr lang="zh-CN" altLang="en-US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>
                <a:latin typeface="Tahoma" panose="020B0604030504040204" charset="0"/>
              </a:rPr>
            </a:fld>
            <a:endParaRPr lang="zh-CN" altLang="en-US" dirty="0">
              <a:latin typeface="Tahoma" panose="020B060403050404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ahoma" panose="020B0604030504040204" charset="0"/>
              </a:rPr>
            </a:fld>
            <a:endParaRPr lang="zh-CN" altLang="en-US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>
                <a:latin typeface="Tahoma" panose="020B0604030504040204" charset="0"/>
              </a:rPr>
            </a:fld>
            <a:endParaRPr lang="zh-CN" altLang="en-US" dirty="0">
              <a:latin typeface="Tahoma" panose="020B060403050404020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ahoma" panose="020B0604030504040204" charset="0"/>
              </a:rPr>
            </a:fld>
            <a:endParaRPr lang="zh-CN" altLang="en-US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>
                <a:latin typeface="Tahoma" panose="020B0604030504040204" charset="0"/>
              </a:rPr>
            </a:fld>
            <a:endParaRPr lang="zh-CN" altLang="en-US" dirty="0">
              <a:latin typeface="Tahoma" panose="020B060403050404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ahoma" panose="020B0604030504040204" charset="0"/>
              </a:rPr>
            </a:fld>
            <a:endParaRPr lang="zh-CN" altLang="en-US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charset="0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>
                <a:latin typeface="Tahoma" panose="020B0604030504040204" charset="0"/>
              </a:rPr>
            </a:fld>
            <a:endParaRPr lang="zh-CN" altLang="en-US" dirty="0">
              <a:latin typeface="Tahoma" panose="020B060403050404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ahoma" panose="020B0604030504040204" charset="0"/>
              </a:rPr>
            </a:fld>
            <a:endParaRPr lang="zh-CN" altLang="en-US" dirty="0"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43138" name="Rectangle 2"/>
          <p:cNvSpPr>
            <a:spLocks noChangeArrowheads="1"/>
          </p:cNvSpPr>
          <p:nvPr/>
        </p:nvSpPr>
        <p:spPr bwMode="ltGray">
          <a:xfrm>
            <a:off x="417513" y="61277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43139" name="Rectangle 3"/>
          <p:cNvSpPr>
            <a:spLocks noChangeArrowheads="1"/>
          </p:cNvSpPr>
          <p:nvPr/>
        </p:nvSpPr>
        <p:spPr bwMode="ltGray">
          <a:xfrm>
            <a:off x="800100" y="61277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43140" name="Rectangle 4"/>
          <p:cNvSpPr>
            <a:spLocks noChangeArrowheads="1"/>
          </p:cNvSpPr>
          <p:nvPr/>
        </p:nvSpPr>
        <p:spPr bwMode="ltGray">
          <a:xfrm>
            <a:off x="541338" y="103505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43141" name="Rectangle 5"/>
          <p:cNvSpPr>
            <a:spLocks noChangeArrowheads="1"/>
          </p:cNvSpPr>
          <p:nvPr/>
        </p:nvSpPr>
        <p:spPr bwMode="ltGray">
          <a:xfrm>
            <a:off x="911225" y="103505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43142" name="Rectangle 6"/>
          <p:cNvSpPr>
            <a:spLocks noChangeArrowheads="1"/>
          </p:cNvSpPr>
          <p:nvPr/>
        </p:nvSpPr>
        <p:spPr bwMode="ltGray">
          <a:xfrm>
            <a:off x="127000" y="96202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43143" name="Rectangle 7"/>
          <p:cNvSpPr>
            <a:spLocks noChangeArrowheads="1"/>
          </p:cNvSpPr>
          <p:nvPr/>
        </p:nvSpPr>
        <p:spPr bwMode="gray">
          <a:xfrm>
            <a:off x="762000" y="50482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43144" name="Rectangle 8"/>
          <p:cNvSpPr>
            <a:spLocks noChangeArrowheads="1"/>
          </p:cNvSpPr>
          <p:nvPr/>
        </p:nvSpPr>
        <p:spPr bwMode="gray">
          <a:xfrm>
            <a:off x="442913" y="1295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431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8" cy="766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4314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628775"/>
            <a:ext cx="8054975" cy="45037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4314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/>
            </a:lvl1pPr>
          </a:lstStyle>
          <a:p>
            <a:pPr lvl="0"/>
            <a:fld id="{BB962C8B-B14F-4D97-AF65-F5344CB8AC3E}" type="datetime1">
              <a:rPr lang="zh-CN" altLang="en-US" dirty="0">
                <a:latin typeface="Tahoma" panose="020B0604030504040204" charset="0"/>
              </a:rPr>
            </a:fld>
            <a:endParaRPr lang="zh-CN" altLang="en-US" dirty="0">
              <a:latin typeface="Tahoma" panose="020B0604030504040204" charset="0"/>
            </a:endParaRPr>
          </a:p>
        </p:txBody>
      </p:sp>
      <p:sp>
        <p:nvSpPr>
          <p:cNvPr id="124314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4314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Tahoma" panose="020B0604030504040204" charset="0"/>
              </a:rPr>
            </a:fld>
            <a:endParaRPr lang="zh-CN" altLang="en-US" dirty="0">
              <a:latin typeface="Tahoma" panose="020B060403050404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anose="020B0604030504040204" charset="0"/>
          <a:ea typeface="黑体" panose="02010609060101010101" charset="-122"/>
          <a:cs typeface="黑体" panose="02010609060101010101" charset="-122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anose="020B0604030504040204" charset="0"/>
          <a:ea typeface="黑体" panose="02010609060101010101" charset="-122"/>
          <a:cs typeface="黑体" panose="02010609060101010101" charset="-122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anose="020B0604030504040204" charset="0"/>
          <a:ea typeface="黑体" panose="02010609060101010101" charset="-122"/>
          <a:cs typeface="黑体" panose="02010609060101010101" charset="-122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anose="020B0604030504040204" charset="0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anose="020B0604030504040204" charset="0"/>
          <a:ea typeface="黑体" panose="02010609060101010101" charset="-122"/>
          <a:cs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anose="020B0604030504040204" charset="0"/>
          <a:ea typeface="黑体" panose="02010609060101010101" charset="-122"/>
          <a:cs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anose="020B0604030504040204" charset="0"/>
          <a:ea typeface="黑体" panose="02010609060101010101" charset="-122"/>
          <a:cs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anose="020B0604030504040204" charset="0"/>
          <a:ea typeface="黑体" panose="02010609060101010101" charset="-122"/>
          <a:cs typeface="黑体" panose="02010609060101010101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charset="0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charset="0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charset="0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charset="0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charset="0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charset="0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charset="0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charset="0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charset="0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5509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8888" y="333375"/>
            <a:ext cx="6516688" cy="866775"/>
          </a:xfrm>
        </p:spPr>
        <p:txBody>
          <a:bodyPr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j-ea"/>
                <a:cs typeface="+mj-cs"/>
              </a:rPr>
              <a:t>期末</a:t>
            </a:r>
            <a:endParaRPr kumimoji="0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j-ea"/>
              <a:cs typeface="+mj-cs"/>
            </a:endParaRPr>
          </a:p>
        </p:txBody>
      </p:sp>
      <p:sp>
        <p:nvSpPr>
          <p:cNvPr id="14340" name="标题 1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zh-CN" altLang="en-US" sz="3000" b="1" dirty="0">
                <a:latin typeface="Tahoma" panose="020B0604030504040204" charset="0"/>
                <a:ea typeface="黑体" panose="02010609060101010101" charset="-122"/>
              </a:rPr>
              <a:t>考试题型</a:t>
            </a:r>
            <a:r>
              <a:rPr lang="zh-CN" altLang="zh-CN" sz="3000" b="1" dirty="0">
                <a:latin typeface="Tahoma" panose="020B0604030504040204" charset="0"/>
                <a:ea typeface="黑体" panose="02010609060101010101" charset="-122"/>
              </a:rPr>
              <a:t>（</a:t>
            </a:r>
            <a:r>
              <a:rPr lang="zh-CN" altLang="en-US" sz="3000" b="1" dirty="0">
                <a:latin typeface="Tahoma" panose="020B0604030504040204" charset="0"/>
                <a:ea typeface="黑体" panose="02010609060101010101" charset="-122"/>
              </a:rPr>
              <a:t>闭卷）：</a:t>
            </a:r>
            <a:br>
              <a:rPr lang="en-US" altLang="zh-CN" sz="3000" b="1" dirty="0">
                <a:latin typeface="Tahoma" panose="020B0604030504040204" charset="0"/>
                <a:ea typeface="黑体" panose="02010609060101010101" charset="-122"/>
              </a:rPr>
            </a:br>
            <a:r>
              <a:rPr lang="zh-CN" altLang="en-US" sz="3000" b="1" dirty="0">
                <a:latin typeface="Tahoma" panose="020B0604030504040204" charset="0"/>
                <a:ea typeface="黑体" panose="02010609060101010101" charset="-122"/>
              </a:rPr>
              <a:t>选择 </a:t>
            </a:r>
            <a:r>
              <a:rPr lang="en-US" altLang="zh-CN" sz="3000" b="1" dirty="0">
                <a:latin typeface="Tahoma" panose="020B0604030504040204" charset="0"/>
                <a:ea typeface="黑体" panose="02010609060101010101" charset="-122"/>
              </a:rPr>
              <a:t>5</a:t>
            </a:r>
            <a:r>
              <a:rPr lang="en-US" altLang="zh-CN" sz="3000" b="1" dirty="0">
                <a:latin typeface="Tahoma" panose="020B0604030504040204" charset="0"/>
                <a:ea typeface="黑体" panose="02010609060101010101" charset="-122"/>
              </a:rPr>
              <a:t>*2=10</a:t>
            </a:r>
            <a:r>
              <a:rPr lang="zh-CN" altLang="en-US" sz="3000" b="1" dirty="0">
                <a:latin typeface="Tahoma" panose="020B0604030504040204" charset="0"/>
                <a:ea typeface="黑体" panose="02010609060101010101" charset="-122"/>
              </a:rPr>
              <a:t>分</a:t>
            </a:r>
            <a:br>
              <a:rPr lang="en-US" altLang="zh-CN" sz="3000" b="1" dirty="0">
                <a:latin typeface="Tahoma" panose="020B0604030504040204" charset="0"/>
                <a:ea typeface="黑体" panose="02010609060101010101" charset="-122"/>
              </a:rPr>
            </a:br>
            <a:r>
              <a:rPr lang="zh-CN" altLang="en-US" sz="3000" b="1" dirty="0">
                <a:latin typeface="Tahoma" panose="020B0604030504040204" charset="0"/>
                <a:ea typeface="黑体" panose="02010609060101010101" charset="-122"/>
              </a:rPr>
              <a:t>判断 </a:t>
            </a:r>
            <a:r>
              <a:rPr lang="en-US" altLang="zh-CN" sz="3000" b="1" dirty="0">
                <a:latin typeface="Tahoma" panose="020B0604030504040204" charset="0"/>
                <a:ea typeface="黑体" panose="02010609060101010101" charset="-122"/>
              </a:rPr>
              <a:t>5*2=10</a:t>
            </a:r>
            <a:r>
              <a:rPr lang="zh-CN" altLang="en-US" sz="3000" b="1" dirty="0">
                <a:latin typeface="Tahoma" panose="020B0604030504040204" charset="0"/>
                <a:ea typeface="黑体" panose="02010609060101010101" charset="-122"/>
              </a:rPr>
              <a:t>分</a:t>
            </a:r>
            <a:br>
              <a:rPr lang="en-US" altLang="zh-CN" sz="3000" b="1" dirty="0">
                <a:latin typeface="Tahoma" panose="020B0604030504040204" charset="0"/>
                <a:ea typeface="黑体" panose="02010609060101010101" charset="-122"/>
              </a:rPr>
            </a:br>
            <a:r>
              <a:rPr lang="zh-CN" altLang="en-US" sz="3000" b="1" dirty="0">
                <a:latin typeface="Tahoma" panose="020B0604030504040204" charset="0"/>
                <a:ea typeface="黑体" panose="02010609060101010101" charset="-122"/>
              </a:rPr>
              <a:t>填空 </a:t>
            </a:r>
            <a:r>
              <a:rPr lang="en-US" altLang="zh-CN" sz="3000" b="1" dirty="0">
                <a:latin typeface="Tahoma" panose="020B0604030504040204" charset="0"/>
                <a:ea typeface="黑体" panose="02010609060101010101" charset="-122"/>
              </a:rPr>
              <a:t>5*2=10</a:t>
            </a:r>
            <a:r>
              <a:rPr lang="zh-CN" altLang="en-US" sz="3000" b="1" dirty="0">
                <a:latin typeface="Tahoma" panose="020B0604030504040204" charset="0"/>
                <a:ea typeface="黑体" panose="02010609060101010101" charset="-122"/>
              </a:rPr>
              <a:t>分</a:t>
            </a:r>
            <a:br>
              <a:rPr lang="en-US" altLang="zh-CN" sz="3000" b="1" dirty="0">
                <a:latin typeface="Tahoma" panose="020B0604030504040204" charset="0"/>
                <a:ea typeface="黑体" panose="02010609060101010101" charset="-122"/>
              </a:rPr>
            </a:br>
            <a:r>
              <a:rPr lang="zh-CN" altLang="en-US" sz="3000" b="1" dirty="0">
                <a:latin typeface="Tahoma" panose="020B0604030504040204" charset="0"/>
                <a:ea typeface="黑体" panose="02010609060101010101" charset="-122"/>
              </a:rPr>
              <a:t>设计解答题 </a:t>
            </a:r>
            <a:r>
              <a:rPr lang="en-US" altLang="zh-CN" sz="3000" b="1" dirty="0">
                <a:latin typeface="Tahoma" panose="020B0604030504040204" charset="0"/>
                <a:ea typeface="黑体" panose="02010609060101010101" charset="-122"/>
              </a:rPr>
              <a:t>6</a:t>
            </a:r>
            <a:r>
              <a:rPr lang="zh-CN" altLang="en-US" sz="3000" b="1" dirty="0">
                <a:latin typeface="Tahoma" panose="020B0604030504040204" charset="0"/>
                <a:ea typeface="黑体" panose="02010609060101010101" charset="-122"/>
              </a:rPr>
              <a:t>题共</a:t>
            </a:r>
            <a:r>
              <a:rPr lang="en-US" altLang="zh-CN" sz="3000" b="1" dirty="0">
                <a:latin typeface="Tahoma" panose="020B0604030504040204" charset="0"/>
                <a:ea typeface="黑体" panose="02010609060101010101" charset="-122"/>
              </a:rPr>
              <a:t>7</a:t>
            </a:r>
            <a:r>
              <a:rPr lang="en-US" altLang="zh-CN" sz="3000" b="1" dirty="0">
                <a:latin typeface="Tahoma" panose="020B0604030504040204" charset="0"/>
                <a:ea typeface="黑体" panose="02010609060101010101" charset="-122"/>
              </a:rPr>
              <a:t>0</a:t>
            </a:r>
            <a:r>
              <a:rPr lang="zh-CN" altLang="en-US" sz="3000" b="1" dirty="0">
                <a:latin typeface="Tahoma" panose="020B0604030504040204" charset="0"/>
                <a:ea typeface="黑体" panose="02010609060101010101" charset="-122"/>
              </a:rPr>
              <a:t>分</a:t>
            </a:r>
            <a:br>
              <a:rPr lang="en-US" altLang="zh-CN" sz="3000" b="1" dirty="0">
                <a:latin typeface="Tahoma" panose="020B0604030504040204" charset="0"/>
                <a:ea typeface="黑体" panose="02010609060101010101" charset="-122"/>
              </a:rPr>
            </a:br>
            <a:r>
              <a:rPr lang="zh-CN" altLang="en-US" sz="3000" b="1" dirty="0">
                <a:latin typeface="Tahoma" panose="020B0604030504040204" charset="0"/>
                <a:ea typeface="黑体" panose="02010609060101010101" charset="-122"/>
              </a:rPr>
              <a:t>附加题 </a:t>
            </a:r>
            <a:r>
              <a:rPr lang="en-US" altLang="zh-CN" sz="3000" b="1" dirty="0">
                <a:latin typeface="Tahoma" panose="020B0604030504040204" charset="0"/>
                <a:ea typeface="黑体" panose="02010609060101010101" charset="-122"/>
              </a:rPr>
              <a:t>30</a:t>
            </a:r>
            <a:r>
              <a:rPr lang="zh-CN" altLang="en-US" sz="3000" b="1" dirty="0">
                <a:latin typeface="Tahoma" panose="020B0604030504040204" charset="0"/>
                <a:ea typeface="黑体" panose="02010609060101010101" charset="-122"/>
              </a:rPr>
              <a:t>分</a:t>
            </a:r>
            <a:br>
              <a:rPr lang="en-US" altLang="zh-CN" sz="3000" b="1" dirty="0">
                <a:latin typeface="Tahoma" panose="020B0604030504040204" charset="0"/>
                <a:ea typeface="黑体" panose="02010609060101010101" charset="-122"/>
              </a:rPr>
            </a:br>
            <a:endParaRPr lang="zh-CN" altLang="en-US" sz="3000" b="1">
              <a:latin typeface="Tahoma" panose="020B0604030504040204" charset="0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5509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8888" y="333375"/>
            <a:ext cx="6516688" cy="866775"/>
          </a:xfrm>
        </p:spPr>
        <p:txBody>
          <a:bodyPr wrap="square" lIns="91440" tIns="45720" rIns="91440" bIns="45720" numCol="1" anchor="ctr" anchorCtr="0" compatLnSpc="1"/>
          <a:p>
            <a:r>
              <a:rPr lang="en-US" altLang="zh-CN">
                <a:latin typeface="Times New Roman" panose="02020603050405020304" charset="0"/>
              </a:rPr>
              <a:t>1.</a:t>
            </a:r>
            <a:r>
              <a:rPr lang="zh-CN" altLang="en-US">
                <a:latin typeface="Times New Roman" panose="02020603050405020304" charset="0"/>
              </a:rPr>
              <a:t> 引论</a:t>
            </a:r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50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531225" cy="5184775"/>
          </a:xfrm>
        </p:spPr>
        <p:txBody>
          <a:bodyPr wrap="square" lIns="91440" tIns="45720" rIns="91440" bIns="45720" numCol="1" anchor="t" anchorCtr="0" compatLnSpc="1"/>
          <a:p>
            <a:pPr algn="just">
              <a:lnSpc>
                <a:spcPct val="90000"/>
              </a:lnSpc>
              <a:spcBef>
                <a:spcPct val="15000"/>
              </a:spcBef>
              <a:buNone/>
            </a:pPr>
            <a:endParaRPr lang="en-US" altLang="zh-CN" sz="2800"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  <a:spcBef>
                <a:spcPct val="15000"/>
              </a:spcBef>
            </a:pPr>
            <a:r>
              <a:rPr lang="zh-CN" altLang="en-US" sz="2800">
                <a:latin typeface="Times New Roman" panose="02020603050405020304" charset="0"/>
              </a:rPr>
              <a:t>编译程序基本概念、总体结构、前端</a:t>
            </a:r>
            <a:r>
              <a:rPr lang="zh-CN" altLang="en-US" sz="2800">
                <a:latin typeface="Times New Roman" panose="02020603050405020304" charset="0"/>
              </a:rPr>
              <a:t>后端</a:t>
            </a:r>
            <a:endParaRPr lang="zh-CN" altLang="en-US" sz="2800"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  <a:spcBef>
                <a:spcPct val="15000"/>
              </a:spcBef>
            </a:pPr>
            <a:r>
              <a:rPr lang="zh-CN" altLang="en-US" sz="2800">
                <a:latin typeface="Times New Roman" panose="02020603050405020304" charset="0"/>
              </a:rPr>
              <a:t>输入输出</a:t>
            </a:r>
            <a:endParaRPr lang="zh-CN" altLang="en-US" sz="2800"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  <a:spcBef>
                <a:spcPct val="15000"/>
              </a:spcBef>
            </a:pPr>
            <a:r>
              <a:rPr lang="zh-CN" altLang="en-US" sz="2800">
                <a:latin typeface="Times New Roman" panose="02020603050405020304" charset="0"/>
              </a:rPr>
              <a:t>编译程序</a:t>
            </a:r>
            <a:r>
              <a:rPr lang="en-US" altLang="zh-CN" sz="2800">
                <a:latin typeface="Times New Roman" panose="02020603050405020304" charset="0"/>
              </a:rPr>
              <a:t>vs</a:t>
            </a:r>
            <a:r>
              <a:rPr lang="zh-CN" altLang="en-US" sz="2800">
                <a:latin typeface="Times New Roman" panose="02020603050405020304" charset="0"/>
              </a:rPr>
              <a:t>解释程序</a:t>
            </a:r>
            <a:endParaRPr lang="zh-CN" altLang="en-US" sz="28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5509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8888" y="333375"/>
            <a:ext cx="6516688" cy="866775"/>
          </a:xfrm>
        </p:spPr>
        <p:txBody>
          <a:bodyPr wrap="square" lIns="91440" tIns="45720" rIns="91440" bIns="45720" numCol="1" anchor="ctr" anchorCtr="0" compatLnSpc="1"/>
          <a:p>
            <a:r>
              <a:rPr lang="en-US" altLang="zh-CN">
                <a:latin typeface="Times New Roman" panose="02020603050405020304" charset="0"/>
              </a:rPr>
              <a:t>2.</a:t>
            </a:r>
            <a:r>
              <a:rPr lang="zh-CN" altLang="en-US">
                <a:latin typeface="Times New Roman" panose="02020603050405020304" charset="0"/>
              </a:rPr>
              <a:t> 高级语言及其文法</a:t>
            </a:r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50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531225" cy="5184775"/>
          </a:xfrm>
        </p:spPr>
        <p:txBody>
          <a:bodyPr wrap="square" lIns="91440" tIns="45720" rIns="91440" bIns="45720" numCol="1" anchor="t" anchorCtr="0" compatLnSpc="1"/>
          <a:p>
            <a:pPr algn="just">
              <a:lnSpc>
                <a:spcPct val="90000"/>
              </a:lnSpc>
              <a:spcBef>
                <a:spcPct val="15000"/>
              </a:spcBef>
              <a:buNone/>
            </a:pPr>
            <a:endParaRPr lang="en-US" altLang="zh-CN" sz="2800"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  <a:spcBef>
                <a:spcPct val="15000"/>
              </a:spcBef>
            </a:pPr>
            <a:r>
              <a:rPr lang="zh-CN" altLang="en-US" sz="2800">
                <a:latin typeface="Times New Roman" panose="02020603050405020304" charset="0"/>
              </a:rPr>
              <a:t>基本概念</a:t>
            </a:r>
            <a:endParaRPr lang="en-US" altLang="zh-CN" sz="2800">
              <a:latin typeface="Times New Roman" panose="02020603050405020304" charset="0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</a:pPr>
            <a:r>
              <a:rPr lang="zh-CN" altLang="en-US" sz="2400">
                <a:latin typeface="Times New Roman" panose="02020603050405020304" charset="0"/>
              </a:rPr>
              <a:t>文法</a:t>
            </a:r>
            <a:endParaRPr lang="en-US" altLang="zh-CN" sz="2400">
              <a:latin typeface="Times New Roman" panose="02020603050405020304" charset="0"/>
            </a:endParaRPr>
          </a:p>
          <a:p>
            <a:pPr lvl="2" algn="just">
              <a:lnSpc>
                <a:spcPct val="90000"/>
              </a:lnSpc>
              <a:spcBef>
                <a:spcPct val="15000"/>
              </a:spcBef>
            </a:pPr>
            <a:r>
              <a:rPr lang="zh-CN" altLang="en-US" sz="2000">
                <a:latin typeface="Times New Roman" panose="02020603050405020304" charset="0"/>
              </a:rPr>
              <a:t>文法的定义</a:t>
            </a:r>
            <a:endParaRPr lang="en-US" altLang="zh-CN" sz="2000">
              <a:latin typeface="Times New Roman" panose="02020603050405020304" charset="0"/>
            </a:endParaRPr>
          </a:p>
          <a:p>
            <a:pPr lvl="2" algn="just">
              <a:lnSpc>
                <a:spcPct val="90000"/>
              </a:lnSpc>
              <a:spcBef>
                <a:spcPct val="15000"/>
              </a:spcBef>
            </a:pPr>
            <a:r>
              <a:rPr lang="zh-CN" altLang="en-US" sz="2000">
                <a:latin typeface="Times New Roman" panose="02020603050405020304" charset="0"/>
              </a:rPr>
              <a:t>文法的分类</a:t>
            </a:r>
            <a:endParaRPr lang="en-US" altLang="zh-CN" sz="2000">
              <a:latin typeface="Times New Roman" panose="02020603050405020304" charset="0"/>
            </a:endParaRPr>
          </a:p>
          <a:p>
            <a:pPr lvl="2" algn="just">
              <a:lnSpc>
                <a:spcPct val="90000"/>
              </a:lnSpc>
              <a:spcBef>
                <a:spcPct val="15000"/>
              </a:spcBef>
            </a:pPr>
            <a:r>
              <a:rPr lang="zh-CN" altLang="en-US" sz="2000">
                <a:latin typeface="Times New Roman" panose="02020603050405020304" charset="0"/>
              </a:rPr>
              <a:t>文法的设计</a:t>
            </a:r>
            <a:endParaRPr lang="zh-CN" altLang="en-US" sz="2000">
              <a:latin typeface="Times New Roman" panose="02020603050405020304" charset="0"/>
            </a:endParaRPr>
          </a:p>
          <a:p>
            <a:pPr lvl="2" algn="just">
              <a:lnSpc>
                <a:spcPct val="90000"/>
              </a:lnSpc>
              <a:spcBef>
                <a:spcPct val="15000"/>
              </a:spcBef>
            </a:pPr>
            <a:r>
              <a:rPr lang="zh-CN" altLang="en-US" sz="2000">
                <a:latin typeface="Times New Roman" panose="02020603050405020304" charset="0"/>
              </a:rPr>
              <a:t>文法的语言</a:t>
            </a:r>
            <a:endParaRPr lang="en-US" altLang="zh-CN" sz="2000">
              <a:latin typeface="Times New Roman" panose="02020603050405020304" charset="0"/>
            </a:endParaRPr>
          </a:p>
          <a:p>
            <a:pPr lvl="2" algn="just">
              <a:lnSpc>
                <a:spcPct val="90000"/>
              </a:lnSpc>
              <a:spcBef>
                <a:spcPct val="15000"/>
              </a:spcBef>
            </a:pPr>
            <a:r>
              <a:rPr lang="zh-CN" altLang="en-US" sz="2000">
                <a:latin typeface="Times New Roman" panose="02020603050405020304" charset="0"/>
              </a:rPr>
              <a:t>文法</a:t>
            </a:r>
            <a:r>
              <a:rPr lang="zh-CN" altLang="en-US" sz="2000">
                <a:latin typeface="Times New Roman" panose="02020603050405020304" charset="0"/>
              </a:rPr>
              <a:t>的推导</a:t>
            </a:r>
            <a:endParaRPr lang="zh-CN" altLang="en-US" sz="2000">
              <a:latin typeface="Times New Roman" panose="02020603050405020304" charset="0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</a:pPr>
            <a:r>
              <a:rPr lang="zh-CN" altLang="en-US" sz="2400">
                <a:latin typeface="Times New Roman" panose="02020603050405020304" charset="0"/>
              </a:rPr>
              <a:t>最左</a:t>
            </a:r>
            <a:r>
              <a:rPr lang="en-US" altLang="zh-CN" sz="2400">
                <a:latin typeface="Times New Roman" panose="02020603050405020304" charset="0"/>
              </a:rPr>
              <a:t>/</a:t>
            </a:r>
            <a:r>
              <a:rPr lang="zh-CN" altLang="en-US" sz="2400">
                <a:latin typeface="Times New Roman" panose="02020603050405020304" charset="0"/>
              </a:rPr>
              <a:t>最右</a:t>
            </a:r>
            <a:r>
              <a:rPr lang="en-US" altLang="zh-CN" sz="2400">
                <a:latin typeface="Times New Roman" panose="02020603050405020304" charset="0"/>
              </a:rPr>
              <a:t>推导</a:t>
            </a:r>
            <a:endParaRPr lang="en-US" altLang="zh-CN" sz="2400">
              <a:latin typeface="Times New Roman" panose="02020603050405020304" charset="0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</a:pPr>
            <a:r>
              <a:rPr lang="en-US" altLang="zh-CN" sz="2400">
                <a:latin typeface="Times New Roman" panose="02020603050405020304" charset="0"/>
              </a:rPr>
              <a:t>CFG</a:t>
            </a:r>
            <a:r>
              <a:rPr lang="zh-CN" altLang="en-US" sz="2400">
                <a:latin typeface="Times New Roman" panose="02020603050405020304" charset="0"/>
              </a:rPr>
              <a:t>的语法树及二义性、短语、句柄</a:t>
            </a:r>
            <a:endParaRPr lang="en-US" altLang="zh-CN" sz="2400">
              <a:latin typeface="Times New Roman" panose="02020603050405020304" charset="0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</a:pPr>
            <a:endParaRPr lang="en-US" altLang="zh-CN" sz="24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5509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8888" y="333375"/>
            <a:ext cx="6516688" cy="866775"/>
          </a:xfrm>
        </p:spPr>
        <p:txBody>
          <a:bodyPr wrap="square" lIns="91440" tIns="45720" rIns="91440" bIns="45720" numCol="1" anchor="ctr" anchorCtr="0" compatLnSpc="1"/>
          <a:p>
            <a:r>
              <a:rPr lang="en-US" altLang="zh-CN">
                <a:latin typeface="Times New Roman" panose="02020603050405020304" charset="0"/>
              </a:rPr>
              <a:t>3.</a:t>
            </a:r>
            <a:r>
              <a:rPr lang="zh-CN" altLang="en-US">
                <a:latin typeface="Times New Roman" panose="02020603050405020304" charset="0"/>
              </a:rPr>
              <a:t> 词法分析</a:t>
            </a:r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50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531225" cy="5184775"/>
          </a:xfrm>
        </p:spPr>
        <p:txBody>
          <a:bodyPr wrap="square" lIns="91440" tIns="45720" rIns="91440" bIns="45720" numCol="1" anchor="t" anchorCtr="0" compatLnSpc="1"/>
          <a:p>
            <a:pPr algn="just">
              <a:lnSpc>
                <a:spcPct val="90000"/>
              </a:lnSpc>
              <a:spcBef>
                <a:spcPct val="15000"/>
              </a:spcBef>
              <a:buNone/>
            </a:pPr>
            <a:endParaRPr lang="en-US" altLang="zh-CN" sz="2800" dirty="0"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  <a:spcBef>
                <a:spcPct val="15000"/>
              </a:spcBef>
            </a:pPr>
            <a:r>
              <a:rPr lang="zh-CN" altLang="en-US" sz="2800" dirty="0">
                <a:latin typeface="Times New Roman" panose="02020603050405020304" charset="0"/>
              </a:rPr>
              <a:t>单词的描述（文法、表达式、</a:t>
            </a:r>
            <a:r>
              <a:rPr lang="zh-CN" altLang="en-US" sz="2800" dirty="0">
                <a:latin typeface="Times New Roman" panose="02020603050405020304" charset="0"/>
              </a:rPr>
              <a:t>自动机）</a:t>
            </a:r>
            <a:endParaRPr lang="en-US" altLang="zh-CN" sz="2800" dirty="0">
              <a:latin typeface="Times New Roman" panose="02020603050405020304" charset="0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</a:pPr>
            <a:r>
              <a:rPr lang="zh-CN" altLang="en-US" sz="2400" dirty="0">
                <a:latin typeface="Times New Roman" panose="02020603050405020304" charset="0"/>
              </a:rPr>
              <a:t>正则文法的定义与设计</a:t>
            </a:r>
            <a:endParaRPr lang="en-US" altLang="zh-CN" sz="2400" dirty="0">
              <a:latin typeface="Times New Roman" panose="02020603050405020304" charset="0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</a:pPr>
            <a:r>
              <a:rPr lang="zh-CN" altLang="en-US" sz="2400" dirty="0">
                <a:latin typeface="Times New Roman" panose="02020603050405020304" charset="0"/>
              </a:rPr>
              <a:t>正则表达式的定义及设计</a:t>
            </a:r>
            <a:endParaRPr lang="zh-CN" altLang="en-US" sz="2400" dirty="0">
              <a:latin typeface="Times New Roman" panose="02020603050405020304" charset="0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</a:pPr>
            <a:r>
              <a:rPr lang="zh-CN" altLang="en-US" sz="2400" dirty="0">
                <a:latin typeface="Times New Roman" panose="02020603050405020304" charset="0"/>
              </a:rPr>
              <a:t>正则文法与正则表达式的互相转换</a:t>
            </a:r>
            <a:endParaRPr lang="en-US" altLang="zh-CN" sz="2400" dirty="0">
              <a:latin typeface="Times New Roman" panose="02020603050405020304" charset="0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</a:pPr>
            <a:r>
              <a:rPr lang="en-US" altLang="zh-CN" sz="2400" dirty="0">
                <a:latin typeface="Times New Roman" panose="02020603050405020304" charset="0"/>
              </a:rPr>
              <a:t>DFA</a:t>
            </a:r>
            <a:r>
              <a:rPr lang="zh-CN" altLang="en-US" sz="2400" dirty="0">
                <a:latin typeface="Times New Roman" panose="02020603050405020304" charset="0"/>
              </a:rPr>
              <a:t>定义、</a:t>
            </a:r>
            <a:r>
              <a:rPr lang="zh-CN" altLang="en-US" sz="2400" dirty="0">
                <a:latin typeface="Times New Roman" panose="02020603050405020304" charset="0"/>
              </a:rPr>
              <a:t>识别及</a:t>
            </a:r>
            <a:r>
              <a:rPr lang="zh-CN" altLang="en-US" sz="2400" dirty="0">
                <a:latin typeface="Times New Roman" panose="02020603050405020304" charset="0"/>
              </a:rPr>
              <a:t>设计</a:t>
            </a:r>
            <a:endParaRPr lang="zh-CN" altLang="en-US" sz="2400" dirty="0">
              <a:latin typeface="Times New Roman" panose="02020603050405020304" charset="0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</a:pPr>
            <a:endParaRPr lang="zh-CN" altLang="en-US" sz="2400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5509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8888" y="333375"/>
            <a:ext cx="6516688" cy="866775"/>
          </a:xfrm>
        </p:spPr>
        <p:txBody>
          <a:bodyPr wrap="square" lIns="91440" tIns="45720" rIns="91440" bIns="45720" numCol="1" anchor="ctr" anchorCtr="0" compatLnSpc="1"/>
          <a:p>
            <a:r>
              <a:rPr lang="en-US" altLang="zh-CN">
                <a:latin typeface="Times New Roman" panose="02020603050405020304" charset="0"/>
              </a:rPr>
              <a:t>4.</a:t>
            </a:r>
            <a:r>
              <a:rPr lang="zh-CN" altLang="en-US">
                <a:latin typeface="Times New Roman" panose="02020603050405020304" charset="0"/>
              </a:rPr>
              <a:t> 自顶向下的语法分析</a:t>
            </a:r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50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531225" cy="5184775"/>
          </a:xfrm>
        </p:spPr>
        <p:txBody>
          <a:bodyPr wrap="square" lIns="91440" tIns="45720" rIns="91440" bIns="45720" numCol="1" anchor="t" anchorCtr="0" compatLnSpc="1"/>
          <a:p>
            <a:pPr algn="just">
              <a:lnSpc>
                <a:spcPct val="90000"/>
              </a:lnSpc>
              <a:spcBef>
                <a:spcPct val="15000"/>
              </a:spcBef>
              <a:buNone/>
            </a:pPr>
            <a:endParaRPr lang="en-US" altLang="zh-CN" sz="2800"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  <a:spcBef>
                <a:spcPct val="15000"/>
              </a:spcBef>
            </a:pPr>
            <a:r>
              <a:rPr lang="zh-CN" altLang="en-US" sz="2800">
                <a:latin typeface="Times New Roman" panose="02020603050405020304" charset="0"/>
              </a:rPr>
              <a:t>面临的问题与文法的改造</a:t>
            </a:r>
            <a:endParaRPr lang="en-US" altLang="zh-CN" sz="2800">
              <a:latin typeface="Times New Roman" panose="02020603050405020304" charset="0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</a:pPr>
            <a:r>
              <a:rPr lang="zh-CN" altLang="en-US" sz="2400">
                <a:latin typeface="Times New Roman" panose="02020603050405020304" charset="0"/>
              </a:rPr>
              <a:t>二义性</a:t>
            </a:r>
            <a:endParaRPr lang="en-US" altLang="zh-CN" sz="2400">
              <a:latin typeface="Times New Roman" panose="02020603050405020304" charset="0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</a:pPr>
            <a:r>
              <a:rPr lang="zh-CN" altLang="en-US" sz="2400">
                <a:latin typeface="Times New Roman" panose="02020603050405020304" charset="0"/>
              </a:rPr>
              <a:t>回溯</a:t>
            </a:r>
            <a:endParaRPr lang="en-US" altLang="zh-CN" sz="2400">
              <a:latin typeface="Times New Roman" panose="02020603050405020304" charset="0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</a:pPr>
            <a:r>
              <a:rPr lang="zh-CN" altLang="en-US" sz="2400">
                <a:latin typeface="Times New Roman" panose="02020603050405020304" charset="0"/>
              </a:rPr>
              <a:t>左递归（左递归消除）</a:t>
            </a:r>
            <a:endParaRPr lang="en-US" altLang="zh-CN" sz="2400">
              <a:latin typeface="Times New Roman" panose="02020603050405020304" charset="0"/>
            </a:endParaRPr>
          </a:p>
          <a:p>
            <a:pPr lvl="0" algn="just">
              <a:lnSpc>
                <a:spcPct val="90000"/>
              </a:lnSpc>
              <a:spcBef>
                <a:spcPct val="15000"/>
              </a:spcBef>
            </a:pPr>
            <a:r>
              <a:rPr lang="zh-CN" altLang="en-US" sz="2740">
                <a:latin typeface="Times New Roman" panose="02020603050405020304" charset="0"/>
              </a:rPr>
              <a:t>预测分析</a:t>
            </a:r>
            <a:r>
              <a:rPr lang="zh-CN" altLang="en-US" sz="2740">
                <a:latin typeface="Times New Roman" panose="02020603050405020304" charset="0"/>
              </a:rPr>
              <a:t>程序总体架构</a:t>
            </a:r>
            <a:endParaRPr lang="en-US" altLang="zh-CN" sz="2740"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  <a:spcBef>
                <a:spcPct val="15000"/>
              </a:spcBef>
            </a:pPr>
            <a:r>
              <a:rPr lang="en-US" altLang="zh-CN" sz="2800">
                <a:latin typeface="Times New Roman" panose="02020603050405020304" charset="0"/>
              </a:rPr>
              <a:t>LL(1)</a:t>
            </a:r>
            <a:r>
              <a:rPr lang="zh-CN" altLang="en-US" sz="2800">
                <a:latin typeface="Times New Roman" panose="02020603050405020304" charset="0"/>
              </a:rPr>
              <a:t>文法</a:t>
            </a:r>
            <a:endParaRPr lang="en-US" altLang="zh-CN" sz="2800">
              <a:latin typeface="Times New Roman" panose="02020603050405020304" charset="0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</a:pPr>
            <a:r>
              <a:rPr lang="en-US" altLang="zh-CN" sz="2400">
                <a:latin typeface="Times New Roman" panose="02020603050405020304" charset="0"/>
              </a:rPr>
              <a:t>FIRST</a:t>
            </a:r>
            <a:r>
              <a:rPr lang="zh-CN" altLang="en-US" sz="2400">
                <a:latin typeface="Times New Roman" panose="02020603050405020304" charset="0"/>
              </a:rPr>
              <a:t>集及</a:t>
            </a:r>
            <a:r>
              <a:rPr lang="en-US" altLang="zh-CN" sz="2400">
                <a:latin typeface="Times New Roman" panose="02020603050405020304" charset="0"/>
              </a:rPr>
              <a:t>FOLLOW</a:t>
            </a:r>
            <a:r>
              <a:rPr lang="zh-CN" altLang="en-US" sz="2400">
                <a:latin typeface="Times New Roman" panose="02020603050405020304" charset="0"/>
              </a:rPr>
              <a:t>集的定义与构造</a:t>
            </a:r>
            <a:endParaRPr lang="en-US" altLang="zh-CN" sz="2400">
              <a:latin typeface="Times New Roman" panose="02020603050405020304" charset="0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</a:pPr>
            <a:r>
              <a:rPr lang="en-US" altLang="zh-CN" sz="2400">
                <a:latin typeface="Times New Roman" panose="02020603050405020304" charset="0"/>
              </a:rPr>
              <a:t>LL</a:t>
            </a:r>
            <a:r>
              <a:rPr lang="zh-CN" altLang="en-US" sz="2400">
                <a:latin typeface="Times New Roman" panose="02020603050405020304" charset="0"/>
              </a:rPr>
              <a:t>(</a:t>
            </a:r>
            <a:r>
              <a:rPr lang="en-US" altLang="zh-CN" sz="2400">
                <a:latin typeface="Times New Roman" panose="02020603050405020304" charset="0"/>
              </a:rPr>
              <a:t>1)</a:t>
            </a:r>
            <a:r>
              <a:rPr lang="zh-CN" altLang="en-US" sz="2400">
                <a:latin typeface="Times New Roman" panose="02020603050405020304" charset="0"/>
              </a:rPr>
              <a:t>文法的定义</a:t>
            </a:r>
            <a:endParaRPr lang="zh-CN" altLang="en-US" sz="2400">
              <a:latin typeface="Times New Roman" panose="02020603050405020304" charset="0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</a:pPr>
            <a:r>
              <a:rPr lang="en-US" altLang="zh-CN" sz="2400">
                <a:latin typeface="Times New Roman" panose="02020603050405020304" charset="0"/>
              </a:rPr>
              <a:t>LL(1)</a:t>
            </a:r>
            <a:r>
              <a:rPr lang="zh-CN" altLang="en-US" sz="2400">
                <a:latin typeface="Times New Roman" panose="02020603050405020304" charset="0"/>
              </a:rPr>
              <a:t>分析表构造</a:t>
            </a:r>
            <a:endParaRPr lang="en-US" altLang="zh-CN" sz="2400">
              <a:latin typeface="Times New Roman" panose="02020603050405020304" charset="0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</a:pPr>
            <a:r>
              <a:rPr lang="en-US" altLang="zh-CN" sz="2400">
                <a:latin typeface="Times New Roman" panose="02020603050405020304" charset="0"/>
              </a:rPr>
              <a:t>LL</a:t>
            </a:r>
            <a:r>
              <a:rPr lang="zh-CN" altLang="en-US" sz="2400">
                <a:latin typeface="Times New Roman" panose="02020603050405020304" charset="0"/>
              </a:rPr>
              <a:t>(</a:t>
            </a:r>
            <a:r>
              <a:rPr lang="en-US" altLang="zh-CN" sz="2400">
                <a:latin typeface="Times New Roman" panose="02020603050405020304" charset="0"/>
              </a:rPr>
              <a:t>1</a:t>
            </a:r>
            <a:r>
              <a:rPr lang="zh-CN" altLang="en-US" sz="2400">
                <a:latin typeface="Times New Roman" panose="02020603050405020304" charset="0"/>
              </a:rPr>
              <a:t>)分析法的分析过程</a:t>
            </a:r>
            <a:endParaRPr lang="en-US" altLang="zh-CN" sz="2400">
              <a:latin typeface="Times New Roman" panose="02020603050405020304" charset="0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</a:pPr>
            <a:endParaRPr lang="en-US" altLang="zh-CN" sz="2400">
              <a:latin typeface="Times New Roman" panose="02020603050405020304" charset="0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  <a:buNone/>
            </a:pPr>
            <a:endParaRPr lang="en-US" altLang="zh-CN" sz="2400">
              <a:latin typeface="Times New Roman" panose="02020603050405020304" charset="0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</a:pPr>
            <a:endParaRPr lang="en-US" altLang="zh-CN" sz="24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5509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8888" y="333375"/>
            <a:ext cx="6516688" cy="866775"/>
          </a:xfrm>
        </p:spPr>
        <p:txBody>
          <a:bodyPr wrap="square" lIns="91440" tIns="45720" rIns="91440" bIns="45720" numCol="1" anchor="ctr" anchorCtr="0" compatLnSpc="1"/>
          <a:p>
            <a:r>
              <a:rPr lang="en-US" altLang="zh-CN">
                <a:latin typeface="Times New Roman" panose="02020603050405020304" charset="0"/>
              </a:rPr>
              <a:t>5.</a:t>
            </a:r>
            <a:r>
              <a:rPr lang="en-US" altLang="en-US">
                <a:latin typeface="Times New Roman" panose="02020603050405020304" charset="0"/>
              </a:rPr>
              <a:t>自底向上</a:t>
            </a:r>
            <a:r>
              <a:rPr lang="zh-CN" altLang="en-US">
                <a:latin typeface="Times New Roman" panose="02020603050405020304" charset="0"/>
              </a:rPr>
              <a:t>的语法分析</a:t>
            </a:r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50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531225" cy="5184775"/>
          </a:xfrm>
        </p:spPr>
        <p:txBody>
          <a:bodyPr wrap="square" lIns="91440" tIns="45720" rIns="91440" bIns="45720" numCol="1" anchor="t" anchorCtr="0" compatLnSpc="1"/>
          <a:p>
            <a:pPr algn="just">
              <a:lnSpc>
                <a:spcPct val="90000"/>
              </a:lnSpc>
              <a:spcBef>
                <a:spcPct val="15000"/>
              </a:spcBef>
              <a:buNone/>
            </a:pPr>
            <a:endParaRPr lang="en-US" altLang="zh-CN" sz="2800" dirty="0"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  <a:spcBef>
                <a:spcPct val="15000"/>
              </a:spcBef>
            </a:pPr>
            <a:r>
              <a:rPr lang="zh-CN" altLang="en-US" sz="2800" dirty="0">
                <a:latin typeface="Times New Roman" panose="02020603050405020304" charset="0"/>
              </a:rPr>
              <a:t>移进</a:t>
            </a:r>
            <a:r>
              <a:rPr lang="en-US" altLang="zh-CN" sz="2800" dirty="0">
                <a:latin typeface="Times New Roman" panose="02020603050405020304" charset="0"/>
              </a:rPr>
              <a:t>-</a:t>
            </a:r>
            <a:r>
              <a:rPr lang="zh-CN" altLang="en-US" sz="2800" dirty="0">
                <a:latin typeface="Times New Roman" panose="02020603050405020304" charset="0"/>
              </a:rPr>
              <a:t>归约分析法</a:t>
            </a:r>
            <a:r>
              <a:rPr lang="zh-CN" altLang="en-US" sz="2800" dirty="0">
                <a:latin typeface="Times New Roman" panose="02020603050405020304" charset="0"/>
              </a:rPr>
              <a:t>概念及分析过程</a:t>
            </a:r>
            <a:endParaRPr lang="en-US" altLang="zh-CN" sz="2800" dirty="0"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  <a:spcBef>
                <a:spcPct val="15000"/>
              </a:spcBef>
            </a:pPr>
            <a:r>
              <a:rPr lang="en-US" altLang="zh-CN" sz="2800" dirty="0">
                <a:latin typeface="Times New Roman" panose="02020603050405020304" charset="0"/>
              </a:rPr>
              <a:t>LR</a:t>
            </a:r>
            <a:r>
              <a:rPr lang="zh-CN" altLang="en-US" sz="2800" dirty="0">
                <a:latin typeface="Times New Roman" panose="02020603050405020304" charset="0"/>
              </a:rPr>
              <a:t>分析法</a:t>
            </a:r>
            <a:endParaRPr lang="en-US" altLang="zh-CN" sz="2400" dirty="0">
              <a:latin typeface="Times New Roman" panose="02020603050405020304" charset="0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</a:pPr>
            <a:r>
              <a:rPr lang="zh-CN" altLang="en-US" sz="2400" dirty="0">
                <a:latin typeface="Times New Roman" panose="02020603050405020304" charset="0"/>
              </a:rPr>
              <a:t>构造活前缀</a:t>
            </a:r>
            <a:r>
              <a:rPr lang="en-US" altLang="zh-CN" sz="2400" dirty="0">
                <a:latin typeface="Times New Roman" panose="02020603050405020304" charset="0"/>
              </a:rPr>
              <a:t>DFA</a:t>
            </a:r>
            <a:endParaRPr lang="en-US" altLang="zh-CN" sz="2400" dirty="0">
              <a:latin typeface="Times New Roman" panose="02020603050405020304" charset="0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</a:pPr>
            <a:r>
              <a:rPr lang="en-US" altLang="zh-CN" sz="2400" dirty="0">
                <a:latin typeface="Times New Roman" panose="02020603050405020304" charset="0"/>
              </a:rPr>
              <a:t>LR</a:t>
            </a:r>
            <a:r>
              <a:rPr lang="zh-CN" altLang="en-US" sz="2400" dirty="0">
                <a:latin typeface="Times New Roman" panose="02020603050405020304" charset="0"/>
              </a:rPr>
              <a:t>（</a:t>
            </a:r>
            <a:r>
              <a:rPr lang="en-US" altLang="zh-CN" sz="2400" dirty="0">
                <a:latin typeface="Times New Roman" panose="02020603050405020304" charset="0"/>
              </a:rPr>
              <a:t>0</a:t>
            </a:r>
            <a:r>
              <a:rPr lang="zh-CN" altLang="en-US" sz="2400" dirty="0">
                <a:latin typeface="Times New Roman" panose="02020603050405020304" charset="0"/>
              </a:rPr>
              <a:t>）、</a:t>
            </a:r>
            <a:r>
              <a:rPr lang="en-US" altLang="zh-CN" sz="2400" dirty="0">
                <a:latin typeface="Times New Roman" panose="02020603050405020304" charset="0"/>
              </a:rPr>
              <a:t>SLR</a:t>
            </a:r>
            <a:r>
              <a:rPr lang="zh-CN" altLang="en-US" sz="2400" dirty="0">
                <a:latin typeface="Times New Roman" panose="02020603050405020304" charset="0"/>
              </a:rPr>
              <a:t>（</a:t>
            </a:r>
            <a:r>
              <a:rPr lang="en-US" altLang="zh-CN" sz="2400" dirty="0">
                <a:latin typeface="Times New Roman" panose="02020603050405020304" charset="0"/>
              </a:rPr>
              <a:t>1</a:t>
            </a:r>
            <a:r>
              <a:rPr lang="zh-CN" altLang="en-US" sz="2400" dirty="0">
                <a:latin typeface="Times New Roman" panose="02020603050405020304" charset="0"/>
              </a:rPr>
              <a:t>）、</a:t>
            </a:r>
            <a:r>
              <a:rPr lang="en-US" altLang="zh-CN" sz="2400" dirty="0">
                <a:latin typeface="Times New Roman" panose="02020603050405020304" charset="0"/>
              </a:rPr>
              <a:t>LR</a:t>
            </a:r>
            <a:r>
              <a:rPr lang="zh-CN" altLang="en-US" sz="2400" dirty="0">
                <a:latin typeface="Times New Roman" panose="02020603050405020304" charset="0"/>
              </a:rPr>
              <a:t>（</a:t>
            </a:r>
            <a:r>
              <a:rPr lang="en-US" altLang="zh-CN" sz="2400" dirty="0">
                <a:latin typeface="Times New Roman" panose="02020603050405020304" charset="0"/>
              </a:rPr>
              <a:t>1</a:t>
            </a:r>
            <a:r>
              <a:rPr lang="zh-CN" altLang="en-US" sz="2400" dirty="0">
                <a:latin typeface="Times New Roman" panose="02020603050405020304" charset="0"/>
              </a:rPr>
              <a:t>）的分析表构造及</a:t>
            </a:r>
            <a:r>
              <a:rPr lang="zh-CN" altLang="en-US" sz="2400" dirty="0">
                <a:latin typeface="Times New Roman" panose="02020603050405020304" charset="0"/>
              </a:rPr>
              <a:t>分析过程</a:t>
            </a:r>
            <a:endParaRPr lang="zh-CN" altLang="en-US" sz="2400" dirty="0">
              <a:latin typeface="Times New Roman" panose="02020603050405020304" charset="0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</a:pPr>
            <a:r>
              <a:rPr lang="en-US" altLang="zh-CN" sz="2400" dirty="0">
                <a:latin typeface="Times New Roman" panose="02020603050405020304" charset="0"/>
              </a:rPr>
              <a:t>LALR</a:t>
            </a:r>
            <a:r>
              <a:rPr lang="zh-CN" altLang="en-US" sz="2400" dirty="0">
                <a:latin typeface="Times New Roman" panose="02020603050405020304" charset="0"/>
              </a:rPr>
              <a:t>（</a:t>
            </a:r>
            <a:r>
              <a:rPr lang="en-US" altLang="zh-CN" sz="2400" dirty="0">
                <a:latin typeface="Times New Roman" panose="02020603050405020304" charset="0"/>
              </a:rPr>
              <a:t>1</a:t>
            </a:r>
            <a:r>
              <a:rPr lang="zh-CN" altLang="en-US" sz="2400" dirty="0">
                <a:latin typeface="Times New Roman" panose="02020603050405020304" charset="0"/>
              </a:rPr>
              <a:t>）分析法相关概念、冲突</a:t>
            </a:r>
            <a:endParaRPr lang="en-US" altLang="zh-CN" sz="2400" dirty="0">
              <a:latin typeface="Times New Roman" panose="02020603050405020304" charset="0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</a:pPr>
            <a:endParaRPr lang="en-US" altLang="zh-CN" sz="2400" dirty="0">
              <a:latin typeface="Times New Roman" panose="02020603050405020304" charset="0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  <a:buNone/>
            </a:pPr>
            <a:endParaRPr lang="en-US" altLang="zh-CN" sz="2400" dirty="0">
              <a:latin typeface="Times New Roman" panose="02020603050405020304" charset="0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</a:pPr>
            <a:endParaRPr lang="en-US" altLang="zh-CN" sz="2400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5509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8888" y="333375"/>
            <a:ext cx="7634288" cy="866775"/>
          </a:xfrm>
        </p:spPr>
        <p:txBody>
          <a:bodyPr wrap="square" lIns="91440" tIns="45720" rIns="91440" bIns="45720" numCol="1" anchor="ctr" anchorCtr="0" compatLnSpc="1"/>
          <a:p>
            <a:r>
              <a:rPr lang="en-US" altLang="zh-CN">
                <a:latin typeface="Times New Roman" panose="02020603050405020304" charset="0"/>
              </a:rPr>
              <a:t>6.</a:t>
            </a:r>
            <a:r>
              <a:rPr lang="en-US" altLang="en-US">
                <a:latin typeface="Times New Roman" panose="02020603050405020304" charset="0"/>
              </a:rPr>
              <a:t>语法制导定义及属性文法</a:t>
            </a:r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50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531225" cy="5184775"/>
          </a:xfrm>
        </p:spPr>
        <p:txBody>
          <a:bodyPr wrap="square" lIns="91440" tIns="45720" rIns="91440" bIns="45720" numCol="1" anchor="t" anchorCtr="0" compatLnSpc="1"/>
          <a:p>
            <a:pPr algn="just">
              <a:lnSpc>
                <a:spcPct val="90000"/>
              </a:lnSpc>
              <a:spcBef>
                <a:spcPct val="15000"/>
              </a:spcBef>
              <a:buNone/>
            </a:pPr>
            <a:endParaRPr lang="en-US" altLang="zh-CN" sz="2800" dirty="0"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  <a:spcBef>
                <a:spcPct val="15000"/>
              </a:spcBef>
            </a:pPr>
            <a:r>
              <a:rPr lang="zh-CN" altLang="en-US" sz="2800" dirty="0">
                <a:latin typeface="Times New Roman" panose="02020603050405020304" charset="0"/>
              </a:rPr>
              <a:t>语法制导</a:t>
            </a:r>
            <a:r>
              <a:rPr lang="zh-CN" altLang="en-US" sz="2800" dirty="0">
                <a:latin typeface="Times New Roman" panose="02020603050405020304" charset="0"/>
              </a:rPr>
              <a:t>定义</a:t>
            </a:r>
            <a:endParaRPr lang="zh-CN" altLang="en-US" sz="2800" dirty="0"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  <a:spcBef>
                <a:spcPct val="15000"/>
              </a:spcBef>
            </a:pPr>
            <a:r>
              <a:rPr lang="zh-CN" altLang="en-US" sz="2800" dirty="0">
                <a:latin typeface="Times New Roman" panose="02020603050405020304" charset="0"/>
              </a:rPr>
              <a:t>属性文法</a:t>
            </a:r>
            <a:endParaRPr lang="en-US" altLang="zh-CN" sz="2400" dirty="0">
              <a:latin typeface="Times New Roman" panose="02020603050405020304" charset="0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</a:pPr>
            <a:r>
              <a:rPr lang="zh-CN" altLang="en-US" sz="2400" dirty="0">
                <a:latin typeface="Times New Roman" panose="02020603050405020304" charset="0"/>
              </a:rPr>
              <a:t>属性、语义规则</a:t>
            </a:r>
            <a:endParaRPr lang="en-US" altLang="zh-CN" sz="2400" dirty="0">
              <a:latin typeface="Times New Roman" panose="02020603050405020304" charset="0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</a:pPr>
            <a:r>
              <a:rPr lang="en-US" altLang="zh-CN" sz="2400" dirty="0">
                <a:latin typeface="Times New Roman" panose="02020603050405020304" charset="0"/>
              </a:rPr>
              <a:t>S-</a:t>
            </a:r>
            <a:r>
              <a:rPr lang="zh-CN" altLang="en-US" sz="2400" dirty="0">
                <a:latin typeface="Times New Roman" panose="02020603050405020304" charset="0"/>
              </a:rPr>
              <a:t>属性文法、</a:t>
            </a:r>
            <a:r>
              <a:rPr lang="en-US" altLang="zh-CN" sz="2400" dirty="0">
                <a:latin typeface="Times New Roman" panose="02020603050405020304" charset="0"/>
              </a:rPr>
              <a:t>L-</a:t>
            </a:r>
            <a:r>
              <a:rPr lang="zh-CN" altLang="en-US" sz="2400" dirty="0">
                <a:latin typeface="Times New Roman" panose="02020603050405020304" charset="0"/>
              </a:rPr>
              <a:t>属性文法</a:t>
            </a:r>
            <a:endParaRPr lang="en-US" altLang="zh-CN" sz="2400" dirty="0">
              <a:latin typeface="Times New Roman" panose="02020603050405020304" charset="0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</a:pPr>
            <a:r>
              <a:rPr lang="zh-CN" altLang="en-US" sz="2400" dirty="0">
                <a:latin typeface="Times New Roman" panose="02020603050405020304" charset="0"/>
              </a:rPr>
              <a:t>属性计算</a:t>
            </a:r>
            <a:endParaRPr lang="en-US" altLang="zh-CN" sz="2400" dirty="0">
              <a:latin typeface="Times New Roman" panose="02020603050405020304" charset="0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</a:pPr>
            <a:endParaRPr lang="en-US" altLang="zh-CN" sz="2400" dirty="0"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  <a:spcBef>
                <a:spcPct val="15000"/>
              </a:spcBef>
            </a:pPr>
            <a:r>
              <a:rPr lang="zh-CN" altLang="en-US" sz="2800" dirty="0">
                <a:latin typeface="Times New Roman" panose="02020603050405020304" charset="0"/>
              </a:rPr>
              <a:t>语法制导定义的设计及分析</a:t>
            </a:r>
            <a:endParaRPr lang="en-US" altLang="zh-CN" sz="2800" dirty="0">
              <a:latin typeface="Times New Roman" panose="02020603050405020304" charset="0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  <a:buNone/>
            </a:pPr>
            <a:endParaRPr lang="en-US" altLang="zh-CN" sz="2400" dirty="0">
              <a:latin typeface="Times New Roman" panose="02020603050405020304" charset="0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</a:pPr>
            <a:endParaRPr lang="en-US" altLang="zh-CN" sz="2400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>
                <a:latin typeface="Arial" panose="020B0604020202020204" pitchFamily="34" charset="0"/>
              </a:rPr>
            </a:fld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5509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8888" y="333375"/>
            <a:ext cx="7634288" cy="866775"/>
          </a:xfrm>
        </p:spPr>
        <p:txBody>
          <a:bodyPr wrap="square" lIns="91440" tIns="45720" rIns="91440" bIns="45720" numCol="1" anchor="ctr" anchorCtr="0" compatLnSpc="1"/>
          <a:p>
            <a:r>
              <a:rPr lang="en-US" altLang="zh-CN">
                <a:latin typeface="Times New Roman" panose="02020603050405020304" charset="0"/>
              </a:rPr>
              <a:t>7.</a:t>
            </a:r>
            <a:r>
              <a:rPr lang="zh-CN" altLang="en-US">
                <a:latin typeface="Times New Roman" panose="02020603050405020304" charset="0"/>
              </a:rPr>
              <a:t>语义分析与中间代码生成</a:t>
            </a:r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50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531225" cy="5184775"/>
          </a:xfrm>
        </p:spPr>
        <p:txBody>
          <a:bodyPr wrap="square" lIns="91440" tIns="45720" rIns="91440" bIns="45720" numCol="1" anchor="t" anchorCtr="0" compatLnSpc="1"/>
          <a:p>
            <a:pPr algn="just">
              <a:lnSpc>
                <a:spcPct val="90000"/>
              </a:lnSpc>
              <a:spcBef>
                <a:spcPct val="15000"/>
              </a:spcBef>
              <a:buNone/>
            </a:pPr>
            <a:endParaRPr lang="en-US" altLang="zh-CN" sz="2800" dirty="0">
              <a:latin typeface="Times New Roman" panose="02020603050405020304" charset="0"/>
            </a:endParaRPr>
          </a:p>
          <a:p>
            <a:pPr algn="just">
              <a:lnSpc>
                <a:spcPct val="90000"/>
              </a:lnSpc>
              <a:spcBef>
                <a:spcPct val="15000"/>
              </a:spcBef>
            </a:pPr>
            <a:r>
              <a:rPr lang="zh-CN" altLang="en-US" sz="2800" dirty="0">
                <a:latin typeface="Times New Roman" panose="02020603050405020304" charset="0"/>
              </a:rPr>
              <a:t>中间代码</a:t>
            </a:r>
            <a:endParaRPr lang="en-US" altLang="zh-CN" sz="2400" dirty="0">
              <a:latin typeface="Times New Roman" panose="02020603050405020304" charset="0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</a:pPr>
            <a:r>
              <a:rPr lang="zh-CN" altLang="en-US" sz="2400" dirty="0">
                <a:latin typeface="Times New Roman" panose="02020603050405020304" charset="0"/>
              </a:rPr>
              <a:t>逆波兰表示、三地址码、三元式、四元式</a:t>
            </a:r>
            <a:endParaRPr lang="en-US" altLang="zh-CN" sz="2400" dirty="0">
              <a:latin typeface="Times New Roman" panose="02020603050405020304" charset="0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</a:pPr>
            <a:endParaRPr lang="en-US" altLang="zh-CN" sz="2400" dirty="0">
              <a:latin typeface="Times New Roman" panose="02020603050405020304" charset="0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  <a:buNone/>
            </a:pPr>
            <a:endParaRPr lang="en-US" altLang="zh-CN" sz="2400" dirty="0">
              <a:latin typeface="Times New Roman" panose="02020603050405020304" charset="0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</a:pPr>
            <a:endParaRPr lang="en-US" altLang="zh-CN" sz="2400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395288" y="2852738"/>
            <a:ext cx="8531225" cy="51847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p>
            <a:pPr marL="342900" indent="-342900" algn="just">
              <a:lnSpc>
                <a:spcPct val="90000"/>
              </a:lnSpc>
              <a:spcBef>
                <a:spcPct val="1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CN" sz="2800" b="1">
              <a:latin typeface="Times New Roman" panose="02020603050405020304" charset="0"/>
              <a:ea typeface="楷体_GB2312" pitchFamily="49" charset="-122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en-US" altLang="zh-CN" sz="3200" b="1">
                <a:latin typeface="Times New Roman" panose="02020603050405020304" charset="0"/>
                <a:ea typeface="楷体_GB2312" pitchFamily="49" charset="-122"/>
              </a:rPr>
              <a:t>Debug</a:t>
            </a:r>
            <a:r>
              <a:rPr lang="zh-CN" altLang="en-US" sz="3200" b="1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3200" b="1">
                <a:latin typeface="Times New Roman" panose="02020603050405020304" charset="0"/>
                <a:ea typeface="楷体_GB2312" pitchFamily="49" charset="-122"/>
              </a:rPr>
              <a:t>program,</a:t>
            </a:r>
            <a:r>
              <a:rPr lang="zh-CN" altLang="en-US" sz="3200" b="1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3200" b="1">
                <a:latin typeface="Times New Roman" panose="02020603050405020304" charset="0"/>
                <a:ea typeface="楷体_GB2312" pitchFamily="49" charset="-122"/>
              </a:rPr>
              <a:t>debug</a:t>
            </a:r>
            <a:r>
              <a:rPr lang="zh-CN" altLang="en-US" sz="3200" b="1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3200" b="1">
                <a:latin typeface="Times New Roman" panose="02020603050405020304" charset="0"/>
                <a:ea typeface="楷体_GB2312" pitchFamily="49" charset="-122"/>
              </a:rPr>
              <a:t>life.</a:t>
            </a:r>
            <a:endParaRPr lang="en-US" altLang="zh-CN" sz="3200" b="1">
              <a:latin typeface="Times New Roman" panose="02020603050405020304" charset="0"/>
              <a:ea typeface="楷体_GB2312" pitchFamily="49" charset="-122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</a:pPr>
            <a:endParaRPr lang="en-US" altLang="zh-CN" sz="2400" b="1">
              <a:latin typeface="Times New Roman" panose="02020603050405020304" charset="0"/>
              <a:ea typeface="楷体_GB2312" pitchFamily="49" charset="-122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zh-CN" altLang="en-US" sz="2400" b="1">
                <a:latin typeface="Times New Roman" panose="02020603050405020304" charset="0"/>
                <a:ea typeface="楷体_GB2312" pitchFamily="49" charset="-122"/>
              </a:rPr>
              <a:t> </a:t>
            </a:r>
            <a:endParaRPr lang="en-US" altLang="zh-CN" sz="2400" b="1">
              <a:latin typeface="Times New Roman" panose="02020603050405020304" charset="0"/>
              <a:ea typeface="楷体_GB2312" pitchFamily="49" charset="-122"/>
            </a:endParaRPr>
          </a:p>
          <a:p>
            <a:pPr lvl="1" algn="just">
              <a:lnSpc>
                <a:spcPct val="90000"/>
              </a:lnSpc>
              <a:spcBef>
                <a:spcPct val="1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en-US" altLang="zh-CN" sz="2400" b="1"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WZhMjk2ZjFjZmNlNjE1Yjc4YjYyN2QzMjgxYmZkZTkifQ=="/>
  <p:tag name="KSO_WPP_MARK_KEY" val="a4f068d6-401f-4544-be0e-d9768e117d69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黑体"/>
        <a:cs typeface="黑体"/>
      </a:majorFont>
      <a:minorFont>
        <a:latin typeface="Tahoma"/>
        <a:ea typeface="楷体_GB2312"/>
        <a:cs typeface="楷体_GB2312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bg2">
              <a:alpha val="74998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anose="020B060403050404020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bg2">
              <a:alpha val="74998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anose="020B060403050404020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WPS 演示</Application>
  <PresentationFormat>全屏显示(4:3)</PresentationFormat>
  <Paragraphs>116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Tahoma</vt:lpstr>
      <vt:lpstr>黑体</vt:lpstr>
      <vt:lpstr>Wingdings</vt:lpstr>
      <vt:lpstr>Times New Roman</vt:lpstr>
      <vt:lpstr>楷体_GB2312</vt:lpstr>
      <vt:lpstr>新宋体</vt:lpstr>
      <vt:lpstr>微软雅黑</vt:lpstr>
      <vt:lpstr>Arial Unicode MS</vt:lpstr>
      <vt:lpstr>楷体_GB2312</vt:lpstr>
      <vt:lpstr>Blends</vt:lpstr>
      <vt:lpstr>期末</vt:lpstr>
      <vt:lpstr>1. 引论</vt:lpstr>
      <vt:lpstr>2. 高级语言及其文法</vt:lpstr>
      <vt:lpstr>3. 词法分析</vt:lpstr>
      <vt:lpstr>4. 自顶向下的语法分析</vt:lpstr>
      <vt:lpstr>5.自底向上的语法分析</vt:lpstr>
      <vt:lpstr>6.语法制导定义及属性文法</vt:lpstr>
      <vt:lpstr>7.语义分析与中间代码生成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编译原理教材配套课件</dc:title>
  <dc:creator>蒋宗礼,姜守旭</dc:creator>
  <cp:lastModifiedBy>罗成文</cp:lastModifiedBy>
  <cp:revision>331</cp:revision>
  <dcterms:created xsi:type="dcterms:W3CDTF">2003-03-23T06:01:00Z</dcterms:created>
  <dcterms:modified xsi:type="dcterms:W3CDTF">2023-06-15T03:09:12Z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3EEF7BB07D87428BAF4BB700FA8E0D65_13</vt:lpwstr>
  </property>
  <property fmtid="{D5CDD505-2E9C-101B-9397-08002B2CF9AE}" pid="3" name="KSOProductBuildVer">
    <vt:lpwstr>2052-11.1.0.14309</vt:lpwstr>
  </property>
</Properties>
</file>