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57" r:id="rId3"/>
    <p:sldId id="262" r:id="rId4"/>
    <p:sldId id="258" r:id="rId5"/>
    <p:sldId id="264" r:id="rId6"/>
    <p:sldId id="259" r:id="rId7"/>
    <p:sldId id="260" r:id="rId8"/>
    <p:sldId id="265" r:id="rId9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7020" y="32893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S–&gt;Aa | bAc | Bc | bBa</a:t>
            </a:r>
          </a:p>
          <a:p>
            <a:r>
              <a:rPr lang="zh-CN" altLang="en-US"/>
              <a:t>A–&gt;d</a:t>
            </a:r>
          </a:p>
          <a:p>
            <a:r>
              <a:rPr lang="zh-CN" altLang="en-US"/>
              <a:t>B–&gt;d</a:t>
            </a:r>
          </a:p>
          <a:p>
            <a:r>
              <a:rPr lang="zh-CN" altLang="en-US"/>
              <a:t>构建识别该文法</a:t>
            </a:r>
            <a:r>
              <a:rPr lang="en-US" altLang="zh-CN"/>
              <a:t>LR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）项目的活前缀</a:t>
            </a:r>
            <a:r>
              <a:rPr lang="en-US" altLang="zh-CN"/>
              <a:t>DFA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750" y="1527810"/>
            <a:ext cx="8434070" cy="5353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77340" y="6538595"/>
            <a:ext cx="2193925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58130" y="6515100"/>
            <a:ext cx="4683760" cy="366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5015" y="0"/>
            <a:ext cx="7391400" cy="3838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90" y="4121785"/>
            <a:ext cx="672465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29743" y="198681"/>
            <a:ext cx="840676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/>
            <a:r>
              <a:rPr lang="zh-CN" altLang="zh-CN" sz="2400" b="0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给定文法：</a:t>
            </a:r>
            <a:endParaRPr lang="en-US" altLang="zh-CN" sz="2400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28600" indent="-228600"/>
            <a:r>
              <a:rPr lang="en-US" altLang="zh-CN" sz="24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</a:t>
            </a:r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A→BCc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| </a:t>
            </a:r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gDB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marL="228600" indent="-228600"/>
            <a:r>
              <a:rPr lang="en-US" altLang="zh-CN" sz="2400" dirty="0">
                <a:solidFill>
                  <a:srgbClr val="4D4D4D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B→bCDE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|</a:t>
            </a:r>
            <a:r>
              <a:rPr lang="el-GR" altLang="zh-CN" sz="2400" b="0" i="0" dirty="0">
                <a:solidFill>
                  <a:srgbClr val="4D4D4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ε </a:t>
            </a:r>
            <a:endParaRPr lang="en-US" altLang="zh-CN" sz="2400" b="0" i="0" dirty="0">
              <a:solidFill>
                <a:srgbClr val="4D4D4D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/>
            <a:r>
              <a:rPr lang="en-US" altLang="zh-CN" sz="2400" dirty="0">
                <a:solidFill>
                  <a:srgbClr val="4D4D4D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C→DaB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| ca </a:t>
            </a:r>
          </a:p>
          <a:p>
            <a:pPr marL="228600" indent="-228600"/>
            <a:r>
              <a:rPr lang="en-US" altLang="zh-CN" sz="2400" dirty="0">
                <a:solidFill>
                  <a:srgbClr val="4D4D4D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D→dD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|</a:t>
            </a:r>
            <a:r>
              <a:rPr lang="el-GR" altLang="zh-CN" sz="2400" b="0" i="0" dirty="0">
                <a:solidFill>
                  <a:srgbClr val="4D4D4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ε </a:t>
            </a:r>
            <a:endParaRPr lang="en-US" altLang="zh-CN" sz="2400" b="0" i="0" dirty="0">
              <a:solidFill>
                <a:srgbClr val="4D4D4D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228600"/>
            <a:r>
              <a:rPr lang="en-US" altLang="zh-CN" sz="2400" dirty="0">
                <a:solidFill>
                  <a:srgbClr val="4D4D4D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E→gAf|c</a:t>
            </a:r>
            <a:endParaRPr lang="en-US" altLang="zh-CN" sz="2400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buAutoNum type="arabicParenBoth"/>
            </a:pPr>
            <a:r>
              <a:rPr lang="zh-CN" altLang="en-US" sz="24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求解所有非终结符的</a:t>
            </a:r>
            <a:r>
              <a:rPr lang="en-US" altLang="zh-CN" sz="24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FIRST</a:t>
            </a:r>
            <a:r>
              <a:rPr lang="zh-CN" altLang="en-US" sz="24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集</a:t>
            </a:r>
            <a:endParaRPr lang="en-US" altLang="zh-CN" sz="2400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42900" indent="-342900">
              <a:buAutoNum type="arabicParenBoth"/>
            </a:pPr>
            <a:r>
              <a:rPr lang="zh-CN" altLang="en-US" sz="2400" b="0" dirty="0">
                <a:solidFill>
                  <a:srgbClr val="000000"/>
                </a:solidFill>
                <a:ea typeface="宋体" panose="02010600030101010101" pitchFamily="2" charset="-122"/>
              </a:rPr>
              <a:t>求解所有非终结符的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FOLLOW</a:t>
            </a:r>
            <a:r>
              <a:rPr lang="zh-CN" altLang="en-US" sz="2400" b="0" dirty="0">
                <a:solidFill>
                  <a:srgbClr val="000000"/>
                </a:solidFill>
                <a:ea typeface="宋体" panose="02010600030101010101" pitchFamily="2" charset="-122"/>
              </a:rPr>
              <a:t>集</a:t>
            </a:r>
            <a:endParaRPr lang="zh-CN" altLang="zh-CN" sz="24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8779" y="3612332"/>
            <a:ext cx="6096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0" i="0" dirty="0">
                <a:solidFill>
                  <a:srgbClr val="4D4D4D"/>
                </a:solidFill>
                <a:effectLst/>
                <a:latin typeface="-apple-system"/>
              </a:rPr>
              <a:t>FIRST(A)={</a:t>
            </a:r>
            <a:r>
              <a:rPr lang="en-US" altLang="zh-CN" sz="2500" b="0" i="0" dirty="0" err="1">
                <a:solidFill>
                  <a:srgbClr val="4D4D4D"/>
                </a:solidFill>
                <a:effectLst/>
                <a:latin typeface="-apple-system"/>
              </a:rPr>
              <a:t>b,a,d,c,g</a:t>
            </a:r>
            <a:r>
              <a:rPr lang="en-US" altLang="zh-CN" sz="2500" b="0" i="0" dirty="0">
                <a:solidFill>
                  <a:srgbClr val="4D4D4D"/>
                </a:solidFill>
                <a:effectLst/>
                <a:latin typeface="-apple-system"/>
              </a:rPr>
              <a:t>}</a:t>
            </a:r>
            <a:r>
              <a:rPr lang="en-US" altLang="zh-CN" sz="2500" dirty="0"/>
              <a:t/>
            </a:r>
            <a:br>
              <a:rPr lang="en-US" altLang="zh-CN" sz="2500" dirty="0"/>
            </a:br>
            <a:r>
              <a:rPr lang="en-US" altLang="zh-CN" sz="2500" b="0" i="0" dirty="0">
                <a:solidFill>
                  <a:srgbClr val="4D4D4D"/>
                </a:solidFill>
                <a:effectLst/>
                <a:latin typeface="-apple-system"/>
              </a:rPr>
              <a:t>FIRST(B)={b, </a:t>
            </a:r>
            <a:r>
              <a:rPr lang="el-GR" altLang="zh-CN" sz="2500" b="0" i="0" dirty="0">
                <a:solidFill>
                  <a:srgbClr val="4D4D4D"/>
                </a:solidFill>
                <a:effectLst/>
                <a:latin typeface="-apple-system"/>
              </a:rPr>
              <a:t>ε}</a:t>
            </a:r>
            <a:r>
              <a:rPr lang="el-GR" altLang="zh-CN" sz="2500" dirty="0"/>
              <a:t/>
            </a:r>
            <a:br>
              <a:rPr lang="el-GR" altLang="zh-CN" sz="2500" dirty="0"/>
            </a:br>
            <a:r>
              <a:rPr lang="en-US" altLang="zh-CN" sz="2500" b="0" i="0" dirty="0">
                <a:solidFill>
                  <a:srgbClr val="4D4D4D"/>
                </a:solidFill>
                <a:effectLst/>
                <a:latin typeface="-apple-system"/>
              </a:rPr>
              <a:t>FIRST(C)={</a:t>
            </a:r>
            <a:r>
              <a:rPr lang="en-US" altLang="zh-CN" sz="2500" b="0" i="0" dirty="0" err="1">
                <a:solidFill>
                  <a:srgbClr val="4D4D4D"/>
                </a:solidFill>
                <a:effectLst/>
                <a:latin typeface="-apple-system"/>
              </a:rPr>
              <a:t>d,a,c</a:t>
            </a:r>
            <a:r>
              <a:rPr lang="en-US" altLang="zh-CN" sz="2500" b="0" i="0" dirty="0">
                <a:solidFill>
                  <a:srgbClr val="4D4D4D"/>
                </a:solidFill>
                <a:effectLst/>
                <a:latin typeface="-apple-system"/>
              </a:rPr>
              <a:t>}</a:t>
            </a:r>
            <a:r>
              <a:rPr lang="en-US" altLang="zh-CN" sz="2500" dirty="0"/>
              <a:t/>
            </a:r>
            <a:br>
              <a:rPr lang="en-US" altLang="zh-CN" sz="2500" dirty="0"/>
            </a:br>
            <a:r>
              <a:rPr lang="en-US" altLang="zh-CN" sz="2500" b="0" i="0" dirty="0">
                <a:solidFill>
                  <a:srgbClr val="4D4D4D"/>
                </a:solidFill>
                <a:effectLst/>
                <a:latin typeface="-apple-system"/>
              </a:rPr>
              <a:t>FIRST(D)={d,</a:t>
            </a:r>
            <a:r>
              <a:rPr lang="el-GR" altLang="zh-CN" sz="2500" b="0" i="0" dirty="0">
                <a:solidFill>
                  <a:srgbClr val="4D4D4D"/>
                </a:solidFill>
                <a:effectLst/>
                <a:latin typeface="-apple-system"/>
              </a:rPr>
              <a:t>ε}</a:t>
            </a:r>
            <a:r>
              <a:rPr lang="el-GR" altLang="zh-CN" sz="2500" dirty="0"/>
              <a:t/>
            </a:r>
            <a:br>
              <a:rPr lang="el-GR" altLang="zh-CN" sz="2500" dirty="0"/>
            </a:br>
            <a:r>
              <a:rPr lang="en-US" altLang="zh-CN" sz="2500" b="0" i="0" dirty="0">
                <a:solidFill>
                  <a:srgbClr val="4D4D4D"/>
                </a:solidFill>
                <a:effectLst/>
                <a:latin typeface="-apple-system"/>
              </a:rPr>
              <a:t>FIRST(E)={</a:t>
            </a:r>
            <a:r>
              <a:rPr lang="en-US" altLang="zh-CN" sz="2500" b="0" i="0" dirty="0" err="1">
                <a:solidFill>
                  <a:srgbClr val="4D4D4D"/>
                </a:solidFill>
                <a:effectLst/>
                <a:latin typeface="-apple-system"/>
              </a:rPr>
              <a:t>g,c</a:t>
            </a:r>
            <a:r>
              <a:rPr lang="en-US" altLang="zh-CN" sz="2500" b="0" i="0" dirty="0">
                <a:solidFill>
                  <a:srgbClr val="4D4D4D"/>
                </a:solidFill>
                <a:effectLst/>
                <a:latin typeface="-apple-system"/>
              </a:rPr>
              <a:t>}</a:t>
            </a:r>
            <a:endParaRPr lang="zh-CN" altLang="en-US" sz="2500" dirty="0"/>
          </a:p>
        </p:txBody>
      </p:sp>
      <p:sp>
        <p:nvSpPr>
          <p:cNvPr id="9" name="文本框 8"/>
          <p:cNvSpPr txBox="1"/>
          <p:nvPr/>
        </p:nvSpPr>
        <p:spPr>
          <a:xfrm>
            <a:off x="5133124" y="3612332"/>
            <a:ext cx="6096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0" i="0" dirty="0">
                <a:solidFill>
                  <a:srgbClr val="4D4D4D"/>
                </a:solidFill>
                <a:effectLst/>
                <a:latin typeface="-apple-system"/>
              </a:rPr>
              <a:t>FOLLOW(A)={f,#}</a:t>
            </a:r>
          </a:p>
          <a:p>
            <a:r>
              <a:rPr lang="en-US" altLang="zh-CN" sz="2500" b="0" i="0" dirty="0">
                <a:solidFill>
                  <a:srgbClr val="4D4D4D"/>
                </a:solidFill>
                <a:effectLst/>
                <a:latin typeface="-apple-system"/>
              </a:rPr>
              <a:t>FOLLOW(C)={</a:t>
            </a:r>
            <a:r>
              <a:rPr lang="en-US" altLang="zh-CN" sz="2500" b="0" i="0" dirty="0" err="1">
                <a:solidFill>
                  <a:srgbClr val="4D4D4D"/>
                </a:solidFill>
                <a:effectLst/>
                <a:latin typeface="-apple-system"/>
              </a:rPr>
              <a:t>d,c,g</a:t>
            </a:r>
            <a:r>
              <a:rPr lang="en-US" altLang="zh-CN" sz="2500" b="0" i="0" dirty="0">
                <a:solidFill>
                  <a:srgbClr val="4D4D4D"/>
                </a:solidFill>
                <a:effectLst/>
                <a:latin typeface="-apple-system"/>
              </a:rPr>
              <a:t>,#}</a:t>
            </a:r>
            <a:r>
              <a:rPr lang="en-US" altLang="zh-CN" sz="2500" dirty="0"/>
              <a:t/>
            </a:r>
            <a:br>
              <a:rPr lang="en-US" altLang="zh-CN" sz="2500" dirty="0"/>
            </a:br>
            <a:r>
              <a:rPr lang="en-US" altLang="zh-CN" sz="2500" b="0" i="0" dirty="0">
                <a:solidFill>
                  <a:srgbClr val="4D4D4D"/>
                </a:solidFill>
                <a:effectLst/>
                <a:latin typeface="-apple-system"/>
              </a:rPr>
              <a:t>FOLLOW(B)={</a:t>
            </a:r>
            <a:r>
              <a:rPr lang="en-US" altLang="zh-CN" sz="2500" b="0" i="0" dirty="0" err="1">
                <a:solidFill>
                  <a:srgbClr val="4D4D4D"/>
                </a:solidFill>
                <a:effectLst/>
                <a:latin typeface="-apple-system"/>
              </a:rPr>
              <a:t>f,d,c,a,g</a:t>
            </a:r>
            <a:r>
              <a:rPr lang="en-US" altLang="zh-CN" sz="2500" b="0" i="0" dirty="0">
                <a:solidFill>
                  <a:srgbClr val="4D4D4D"/>
                </a:solidFill>
                <a:effectLst/>
                <a:latin typeface="-apple-system"/>
              </a:rPr>
              <a:t>,#}</a:t>
            </a:r>
            <a:endParaRPr lang="en-US" altLang="zh-CN" sz="2500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sz="2500" b="0" i="0" dirty="0">
                <a:solidFill>
                  <a:srgbClr val="4D4D4D"/>
                </a:solidFill>
                <a:effectLst/>
                <a:latin typeface="-apple-system"/>
              </a:rPr>
              <a:t>FOLLOW(D)={</a:t>
            </a:r>
            <a:r>
              <a:rPr lang="en-US" altLang="zh-CN" sz="2500" b="0" i="0" dirty="0" err="1">
                <a:solidFill>
                  <a:srgbClr val="4D4D4D"/>
                </a:solidFill>
                <a:effectLst/>
                <a:latin typeface="-apple-system"/>
              </a:rPr>
              <a:t>g,c,a,b,f</a:t>
            </a:r>
            <a:r>
              <a:rPr lang="en-US" altLang="zh-CN" sz="2500" b="0" i="0" dirty="0">
                <a:solidFill>
                  <a:srgbClr val="4D4D4D"/>
                </a:solidFill>
                <a:effectLst/>
                <a:latin typeface="-apple-system"/>
              </a:rPr>
              <a:t>,#}</a:t>
            </a:r>
          </a:p>
          <a:p>
            <a:r>
              <a:rPr lang="en-US" altLang="zh-CN" sz="2500" b="0" i="0" dirty="0">
                <a:solidFill>
                  <a:srgbClr val="4D4D4D"/>
                </a:solidFill>
                <a:effectLst/>
                <a:latin typeface="-apple-system"/>
              </a:rPr>
              <a:t>FOLLOW(E)={</a:t>
            </a:r>
            <a:r>
              <a:rPr lang="en-US" altLang="zh-CN" sz="2500" b="0" i="0" dirty="0" err="1">
                <a:solidFill>
                  <a:srgbClr val="4D4D4D"/>
                </a:solidFill>
                <a:effectLst/>
                <a:latin typeface="-apple-system"/>
              </a:rPr>
              <a:t>f,d,c,a,g</a:t>
            </a:r>
            <a:r>
              <a:rPr lang="en-US" altLang="zh-CN" sz="2500" b="0" i="0" dirty="0">
                <a:solidFill>
                  <a:srgbClr val="4D4D4D"/>
                </a:solidFill>
                <a:effectLst/>
                <a:latin typeface="-apple-system"/>
              </a:rPr>
              <a:t>,#}</a:t>
            </a:r>
            <a:endParaRPr lang="zh-CN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784860" y="547370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28600" indent="-228600"/>
            <a:r>
              <a:rPr lang="en-US" sz="2000" b="0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1.  </a:t>
            </a:r>
            <a:r>
              <a:rPr lang="zh-CN" sz="2000" b="0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给定文法：</a:t>
            </a:r>
            <a:endParaRPr lang="en-US" sz="2000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28600" indent="-228600"/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S →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 dirty="0" err="1">
                <a:latin typeface="Times New Roman" panose="02020603050405020304" charset="0"/>
                <a:ea typeface="宋体" panose="02010600030101010101" pitchFamily="2" charset="-122"/>
              </a:rPr>
              <a:t>ABSc</a:t>
            </a:r>
            <a:endParaRPr lang="en-US" sz="2000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28600" indent="-228600"/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S →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 dirty="0" err="1">
                <a:latin typeface="Times New Roman" panose="02020603050405020304" charset="0"/>
                <a:ea typeface="宋体" panose="02010600030101010101" pitchFamily="2" charset="-122"/>
              </a:rPr>
              <a:t>Abc</a:t>
            </a:r>
            <a:endParaRPr lang="en-US" sz="2000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28600" indent="-228600"/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BA →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AB</a:t>
            </a:r>
            <a:endParaRPr lang="en-US" sz="2000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28600" indent="-228600"/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Bb →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bb</a:t>
            </a:r>
            <a:endParaRPr lang="en-US" sz="2000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28600" indent="-228600"/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Ab →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ab</a:t>
            </a:r>
            <a:endParaRPr lang="en-US" sz="2000" b="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28600" indent="-228600"/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Aa →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 dirty="0">
                <a:latin typeface="Times New Roman" panose="02020603050405020304" charset="0"/>
                <a:ea typeface="宋体" panose="02010600030101010101" pitchFamily="2" charset="-122"/>
              </a:rPr>
              <a:t>aa</a:t>
            </a:r>
            <a:endParaRPr lang="zh-CN" sz="20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228600" indent="-228600"/>
            <a:r>
              <a:rPr lang="zh-CN" sz="2000" b="0" dirty="0">
                <a:solidFill>
                  <a:srgbClr val="000000"/>
                </a:solidFill>
                <a:ea typeface="宋体" panose="02010600030101010101" pitchFamily="2" charset="-122"/>
              </a:rPr>
              <a:t>试给出句子aaabbbccc的规范推导过程。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3914775"/>
            <a:ext cx="8610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47700" y="65473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ru-RU" sz="2400" dirty="0">
                <a:latin typeface="Times New Roman" panose="02020603050405020304" charset="0"/>
              </a:rPr>
              <a:t>证明下面的文法是二义性的。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ru-RU" sz="2400" dirty="0">
                <a:latin typeface="Times New Roman" panose="02020603050405020304" charset="0"/>
              </a:rPr>
              <a:t>	</a:t>
            </a:r>
            <a:r>
              <a:rPr lang="ru-RU" altLang="zh-CN" sz="2400" dirty="0">
                <a:latin typeface="Times New Roman" panose="02020603050405020304" charset="0"/>
              </a:rPr>
              <a:t>S→iSeS | iS | i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648" y="2508077"/>
            <a:ext cx="5572903" cy="2476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242695"/>
            <a:ext cx="7219950" cy="447675"/>
          </a:xfrm>
          <a:prstGeom prst="rect">
            <a:avLst/>
          </a:prstGeom>
        </p:spPr>
      </p:pic>
      <p:grpSp>
        <p:nvGrpSpPr>
          <p:cNvPr id="93" name="组合 92"/>
          <p:cNvGrpSpPr/>
          <p:nvPr/>
        </p:nvGrpSpPr>
        <p:grpSpPr>
          <a:xfrm>
            <a:off x="3467261" y="2485696"/>
            <a:ext cx="3161978" cy="3067709"/>
            <a:chOff x="3721549" y="2790552"/>
            <a:chExt cx="3161978" cy="3067709"/>
          </a:xfrm>
        </p:grpSpPr>
        <p:sp>
          <p:nvSpPr>
            <p:cNvPr id="5" name="椭圆 4"/>
            <p:cNvSpPr/>
            <p:nvPr/>
          </p:nvSpPr>
          <p:spPr>
            <a:xfrm>
              <a:off x="3950127" y="3053938"/>
              <a:ext cx="718019" cy="718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5898257" y="3053938"/>
              <a:ext cx="718019" cy="718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3950127" y="4851370"/>
              <a:ext cx="718019" cy="718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898257" y="4805345"/>
              <a:ext cx="800867" cy="8008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941216" y="4851371"/>
              <a:ext cx="718019" cy="718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5" idx="7"/>
              <a:endCxn id="6" idx="1"/>
            </p:cNvCxnSpPr>
            <p:nvPr/>
          </p:nvCxnSpPr>
          <p:spPr>
            <a:xfrm rot="5400000" flipH="1" flipV="1">
              <a:off x="5283201" y="2438882"/>
              <a:ext cx="1588" cy="144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箭头连接符 11"/>
            <p:cNvCxnSpPr>
              <a:stCxn id="6" idx="3"/>
              <a:endCxn id="5" idx="5"/>
            </p:cNvCxnSpPr>
            <p:nvPr/>
          </p:nvCxnSpPr>
          <p:spPr>
            <a:xfrm rot="5400000">
              <a:off x="5283202" y="2946599"/>
              <a:ext cx="1588" cy="1440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直接箭头连接符 13"/>
            <p:cNvCxnSpPr>
              <a:stCxn id="5" idx="5"/>
              <a:endCxn id="7" idx="7"/>
            </p:cNvCxnSpPr>
            <p:nvPr/>
          </p:nvCxnSpPr>
          <p:spPr>
            <a:xfrm rot="5400000">
              <a:off x="3918137" y="4311663"/>
              <a:ext cx="12897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箭头连接符 17"/>
            <p:cNvCxnSpPr>
              <a:stCxn id="7" idx="1"/>
              <a:endCxn id="5" idx="3"/>
            </p:cNvCxnSpPr>
            <p:nvPr/>
          </p:nvCxnSpPr>
          <p:spPr>
            <a:xfrm rot="5400000" flipH="1" flipV="1">
              <a:off x="3410422" y="4311664"/>
              <a:ext cx="12897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箭头连接符 19"/>
            <p:cNvCxnSpPr>
              <a:stCxn id="6" idx="5"/>
              <a:endCxn id="8" idx="7"/>
            </p:cNvCxnSpPr>
            <p:nvPr/>
          </p:nvCxnSpPr>
          <p:spPr>
            <a:xfrm rot="16200000" flipH="1">
              <a:off x="5918571" y="4259359"/>
              <a:ext cx="1255823" cy="707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箭头连接符 21"/>
            <p:cNvCxnSpPr>
              <a:stCxn id="8" idx="1"/>
              <a:endCxn id="6" idx="3"/>
            </p:cNvCxnSpPr>
            <p:nvPr/>
          </p:nvCxnSpPr>
          <p:spPr>
            <a:xfrm rot="16200000" flipV="1">
              <a:off x="5381564" y="4288652"/>
              <a:ext cx="1255823" cy="12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直接箭头连接符 23"/>
            <p:cNvCxnSpPr>
              <a:stCxn id="7" idx="7"/>
              <a:endCxn id="8" idx="1"/>
            </p:cNvCxnSpPr>
            <p:nvPr/>
          </p:nvCxnSpPr>
          <p:spPr>
            <a:xfrm rot="5400000" flipH="1" flipV="1">
              <a:off x="5272321" y="4213302"/>
              <a:ext cx="33892" cy="14525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接箭头连接符 25"/>
            <p:cNvCxnSpPr>
              <a:stCxn id="8" idx="3"/>
              <a:endCxn id="7" idx="5"/>
            </p:cNvCxnSpPr>
            <p:nvPr/>
          </p:nvCxnSpPr>
          <p:spPr>
            <a:xfrm rot="5400000" flipH="1">
              <a:off x="5276923" y="4750310"/>
              <a:ext cx="24690" cy="14525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4" name="直接箭头连接符 83"/>
            <p:cNvCxnSpPr>
              <a:endCxn id="5" idx="1"/>
            </p:cNvCxnSpPr>
            <p:nvPr/>
          </p:nvCxnSpPr>
          <p:spPr>
            <a:xfrm rot="16200000" flipH="1">
              <a:off x="3835671" y="2939480"/>
              <a:ext cx="256329" cy="1828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197965" y="5488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122322" y="49573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22322" y="32966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22322" y="27905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81841" y="41248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5542" y="41248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60514" y="41570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21549" y="41248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95070" y="166370"/>
            <a:ext cx="2962275" cy="2390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070" y="3433445"/>
            <a:ext cx="8334375" cy="22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97000" y="1397675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ru-RU" sz="2200" b="1" dirty="0">
                <a:latin typeface="宋体" panose="02010600030101010101" pitchFamily="2" charset="-122"/>
              </a:rPr>
              <a:t>有一语法制导翻译如下所示：</a:t>
            </a:r>
            <a:r>
              <a:rPr lang="zh-CN" altLang="ru-RU" sz="2200" b="1" dirty="0">
                <a:latin typeface="宋体" panose="02010600030101010101" pitchFamily="2" charset="-122"/>
                <a:cs typeface="Times New Roman" panose="02020603050405020304" charset="0"/>
              </a:rPr>
              <a:t>    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ru-RU" sz="2200" b="1" dirty="0">
                <a:latin typeface="宋体" panose="02010600030101010101" pitchFamily="2" charset="-122"/>
                <a:cs typeface="Times New Roman" panose="02020603050405020304" charset="0"/>
              </a:rPr>
              <a:t>		</a:t>
            </a:r>
            <a:r>
              <a:rPr lang="ru-RU" altLang="zh-CN" sz="2200" b="1" dirty="0">
                <a:latin typeface="宋体" panose="02010600030101010101" pitchFamily="2" charset="-122"/>
                <a:cs typeface="Times New Roman" panose="02020603050405020304" charset="0"/>
              </a:rPr>
              <a:t>S</a:t>
            </a:r>
            <a:r>
              <a:rPr lang="ru-RU" altLang="zh-CN" sz="2200" b="1" dirty="0">
                <a:latin typeface="宋体" panose="02010600030101010101" pitchFamily="2" charset="-122"/>
              </a:rPr>
              <a:t>→</a:t>
            </a:r>
            <a:r>
              <a:rPr lang="ru-RU" altLang="zh-CN" sz="2200" b="1" dirty="0">
                <a:latin typeface="宋体" panose="02010600030101010101" pitchFamily="2" charset="-122"/>
                <a:cs typeface="Times New Roman" panose="02020603050405020304" charset="0"/>
              </a:rPr>
              <a:t>bAb      {print</a:t>
            </a:r>
            <a:r>
              <a:rPr lang="ru-RU" altLang="zh-CN" sz="2200" b="1" dirty="0">
                <a:latin typeface="宋体" panose="02010600030101010101" pitchFamily="2" charset="-122"/>
              </a:rPr>
              <a:t>″</a:t>
            </a:r>
            <a:r>
              <a:rPr lang="ru-RU" altLang="zh-CN" sz="2200" b="1" dirty="0">
                <a:latin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ru-RU" altLang="zh-CN" sz="2200" b="1" dirty="0">
                <a:latin typeface="宋体" panose="02010600030101010101" pitchFamily="2" charset="-122"/>
              </a:rPr>
              <a:t>″</a:t>
            </a:r>
            <a:r>
              <a:rPr lang="ru-RU" altLang="zh-CN" sz="2200" b="1" dirty="0">
                <a:latin typeface="宋体" panose="02010600030101010101" pitchFamily="2" charset="-122"/>
                <a:cs typeface="Times New Roman" panose="02020603050405020304" charset="0"/>
              </a:rPr>
              <a:t>}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ru-RU" altLang="zh-CN" sz="2200" b="1" dirty="0">
                <a:latin typeface="宋体" panose="02010600030101010101" pitchFamily="2" charset="-122"/>
                <a:cs typeface="Times New Roman" panose="02020603050405020304" charset="0"/>
              </a:rPr>
              <a:t>		A</a:t>
            </a:r>
            <a:r>
              <a:rPr lang="ru-RU" altLang="zh-CN" sz="2200" b="1" dirty="0">
                <a:latin typeface="宋体" panose="02010600030101010101" pitchFamily="2" charset="-122"/>
              </a:rPr>
              <a:t>→</a:t>
            </a:r>
            <a:r>
              <a:rPr lang="ru-RU" altLang="zh-CN" sz="2200" b="1" dirty="0">
                <a:latin typeface="宋体" panose="02010600030101010101" pitchFamily="2" charset="-122"/>
                <a:cs typeface="Times New Roman" panose="02020603050405020304" charset="0"/>
              </a:rPr>
              <a:t>(B       {print</a:t>
            </a:r>
            <a:r>
              <a:rPr lang="ru-RU" altLang="zh-CN" sz="2200" b="1" dirty="0">
                <a:latin typeface="宋体" panose="02010600030101010101" pitchFamily="2" charset="-122"/>
              </a:rPr>
              <a:t>″</a:t>
            </a:r>
            <a:r>
              <a:rPr lang="ru-RU" altLang="zh-CN" sz="2200" b="1" dirty="0">
                <a:latin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ru-RU" altLang="zh-CN" sz="2200" b="1" dirty="0">
                <a:latin typeface="宋体" panose="02010600030101010101" pitchFamily="2" charset="-122"/>
              </a:rPr>
              <a:t>″</a:t>
            </a:r>
            <a:r>
              <a:rPr lang="ru-RU" altLang="zh-CN" sz="2200" b="1" dirty="0">
                <a:latin typeface="宋体" panose="02010600030101010101" pitchFamily="2" charset="-122"/>
                <a:cs typeface="Times New Roman" panose="02020603050405020304" charset="0"/>
              </a:rPr>
              <a:t>}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ru-RU" altLang="zh-CN" sz="2200" b="1" dirty="0">
                <a:latin typeface="宋体" panose="02010600030101010101" pitchFamily="2" charset="-122"/>
                <a:cs typeface="Times New Roman" panose="02020603050405020304" charset="0"/>
              </a:rPr>
              <a:t>		A</a:t>
            </a:r>
            <a:r>
              <a:rPr lang="ru-RU" altLang="zh-CN" sz="2200" b="1" dirty="0">
                <a:latin typeface="宋体" panose="02010600030101010101" pitchFamily="2" charset="-122"/>
              </a:rPr>
              <a:t>→</a:t>
            </a:r>
            <a:r>
              <a:rPr lang="ru-RU" altLang="zh-CN" sz="2200" b="1" dirty="0">
                <a:latin typeface="宋体" panose="02010600030101010101" pitchFamily="2" charset="-122"/>
                <a:cs typeface="Times New Roman" panose="02020603050405020304" charset="0"/>
              </a:rPr>
              <a:t>a        {print</a:t>
            </a:r>
            <a:r>
              <a:rPr lang="ru-RU" altLang="zh-CN" sz="2200" b="1" dirty="0">
                <a:latin typeface="宋体" panose="02010600030101010101" pitchFamily="2" charset="-122"/>
              </a:rPr>
              <a:t>″</a:t>
            </a:r>
            <a:r>
              <a:rPr lang="ru-RU" altLang="zh-CN" sz="2200" b="1" dirty="0">
                <a:latin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ru-RU" altLang="zh-CN" sz="2200" b="1" dirty="0">
                <a:latin typeface="宋体" panose="02010600030101010101" pitchFamily="2" charset="-122"/>
              </a:rPr>
              <a:t>″</a:t>
            </a:r>
            <a:r>
              <a:rPr lang="ru-RU" altLang="zh-CN" sz="2200" b="1" dirty="0">
                <a:latin typeface="宋体" panose="02010600030101010101" pitchFamily="2" charset="-122"/>
                <a:cs typeface="Times New Roman" panose="02020603050405020304" charset="0"/>
              </a:rPr>
              <a:t>}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ru-RU" altLang="zh-CN" sz="2200" b="1" dirty="0">
                <a:latin typeface="宋体" panose="02010600030101010101" pitchFamily="2" charset="-122"/>
                <a:cs typeface="Times New Roman" panose="02020603050405020304" charset="0"/>
              </a:rPr>
              <a:t>		B</a:t>
            </a:r>
            <a:r>
              <a:rPr lang="ru-RU" altLang="zh-CN" sz="2200" b="1" dirty="0">
                <a:latin typeface="宋体" panose="02010600030101010101" pitchFamily="2" charset="-122"/>
              </a:rPr>
              <a:t>→</a:t>
            </a:r>
            <a:r>
              <a:rPr lang="ru-RU" altLang="zh-CN" sz="2200" b="1" dirty="0">
                <a:latin typeface="宋体" panose="02010600030101010101" pitchFamily="2" charset="-122"/>
                <a:cs typeface="Times New Roman" panose="02020603050405020304" charset="0"/>
              </a:rPr>
              <a:t>Aa)      {print</a:t>
            </a:r>
            <a:r>
              <a:rPr lang="ru-RU" altLang="zh-CN" sz="2200" b="1" dirty="0">
                <a:latin typeface="宋体" panose="02010600030101010101" pitchFamily="2" charset="-122"/>
              </a:rPr>
              <a:t>″</a:t>
            </a:r>
            <a:r>
              <a:rPr lang="ru-RU" altLang="zh-CN" sz="2200" b="1" dirty="0">
                <a:latin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ru-RU" altLang="zh-CN" sz="2200" b="1" dirty="0">
                <a:latin typeface="宋体" panose="02010600030101010101" pitchFamily="2" charset="-122"/>
              </a:rPr>
              <a:t>″</a:t>
            </a:r>
            <a:r>
              <a:rPr lang="ru-RU" altLang="zh-CN" sz="2200" b="1" dirty="0">
                <a:latin typeface="宋体" panose="02010600030101010101" pitchFamily="2" charset="-122"/>
                <a:cs typeface="Times New Roman" panose="02020603050405020304" charset="0"/>
              </a:rPr>
              <a:t>}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ru-RU" altLang="zh-CN" sz="2200" b="1" dirty="0">
                <a:latin typeface="宋体" panose="02010600030101010101" pitchFamily="2" charset="-122"/>
              </a:rPr>
              <a:t>		</a:t>
            </a:r>
            <a:r>
              <a:rPr lang="zh-CN" altLang="ru-RU" sz="2200" b="1" dirty="0">
                <a:latin typeface="宋体" panose="02010600030101010101" pitchFamily="2" charset="-122"/>
              </a:rPr>
              <a:t>若输入序列为</a:t>
            </a:r>
            <a:r>
              <a:rPr lang="ru-RU" altLang="zh-CN" sz="2200" b="1" dirty="0">
                <a:latin typeface="宋体" panose="02010600030101010101" pitchFamily="2" charset="-122"/>
                <a:cs typeface="Times New Roman" panose="02020603050405020304" charset="0"/>
              </a:rPr>
              <a:t>b(((aa)a)a)b</a:t>
            </a:r>
            <a:r>
              <a:rPr lang="zh-CN" altLang="ru-RU" sz="2200" b="1" dirty="0">
                <a:latin typeface="宋体" panose="02010600030101010101" pitchFamily="2" charset="-122"/>
              </a:rPr>
              <a:t>，且采用自下而上的分析方法，则输出序列为</a:t>
            </a:r>
            <a:r>
              <a:rPr lang="zh-CN" altLang="ru-RU" sz="2200" b="1" u="sng" dirty="0">
                <a:latin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zh-CN" altLang="ru-RU" sz="2200" b="1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48100" y="4539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ru-RU" altLang="zh-CN" sz="3600" dirty="0">
                <a:solidFill>
                  <a:srgbClr val="FF0000"/>
                </a:solidFill>
              </a:rPr>
              <a:t>34242421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0c9feac-8ed6-4b0f-9191-72faa3f45471"/>
  <p:tag name="COMMONDATA" val="eyJoZGlkIjoiMWZhMjk2ZjFjZmNlNjE1Yjc4YjYyN2QzMjgxYmZkZT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045,&quot;width&quot;:1164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65,&quot;width&quot;:466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-apple-system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</dc:creator>
  <cp:lastModifiedBy>szu</cp:lastModifiedBy>
  <cp:revision>10</cp:revision>
  <dcterms:created xsi:type="dcterms:W3CDTF">2021-05-27T04:10:00Z</dcterms:created>
  <dcterms:modified xsi:type="dcterms:W3CDTF">2023-06-15T07:22:08Z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B2126F1ACAF244A78EEF0EB7B0CCE0B9</vt:lpwstr>
  </property>
  <property fmtid="{D5CDD505-2E9C-101B-9397-08002B2CF9AE}" pid="3" name="KSOProductBuildVer">
    <vt:lpwstr>2052-11.1.0.14309</vt:lpwstr>
  </property>
</Properties>
</file>