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308" r:id="rId4"/>
    <p:sldId id="309" r:id="rId5"/>
    <p:sldId id="310" r:id="rId6"/>
    <p:sldId id="311" r:id="rId7"/>
    <p:sldId id="312" r:id="rId8"/>
    <p:sldId id="307" r:id="rId9"/>
    <p:sldId id="281" r:id="rId10"/>
    <p:sldId id="284" r:id="rId11"/>
    <p:sldId id="289" r:id="rId12"/>
    <p:sldId id="313" r:id="rId13"/>
    <p:sldId id="290" r:id="rId14"/>
    <p:sldId id="291" r:id="rId15"/>
    <p:sldId id="297" r:id="rId16"/>
    <p:sldId id="315" r:id="rId17"/>
    <p:sldId id="316" r:id="rId18"/>
    <p:sldId id="305" r:id="rId19"/>
    <p:sldId id="314" r:id="rId20"/>
    <p:sldId id="328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4682"/>
  </p:normalViewPr>
  <p:slideViewPr>
    <p:cSldViewPr showGuides="1">
      <p:cViewPr varScale="1">
        <p:scale>
          <a:sx n="58" d="100"/>
          <a:sy n="58" d="100"/>
        </p:scale>
        <p:origin x="64" y="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526064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4100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205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单击以编辑母版文本样式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169606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5361"/>
          <p:cNvGrpSpPr/>
          <p:nvPr/>
        </p:nvGrpSpPr>
        <p:grpSpPr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2051" name="组合 15362"/>
            <p:cNvGrpSpPr/>
            <p:nvPr/>
          </p:nvGrpSpPr>
          <p:grpSpPr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2052" name="矩形 15363"/>
              <p:cNvSpPr/>
              <p:nvPr/>
            </p:nvSpPr>
            <p:spPr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任意多边形 15364"/>
              <p:cNvSpPr/>
              <p:nvPr/>
            </p:nvSpPr>
            <p:spPr>
              <a:xfrm>
                <a:off x="238" y="1056"/>
                <a:ext cx="5273" cy="1393"/>
              </a:xfrm>
              <a:custGeom>
                <a:avLst/>
                <a:gdLst/>
                <a:ahLst/>
                <a:cxnLst/>
                <a:rect l="0" t="0" r="0" b="0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" name="任意多边形 15365"/>
              <p:cNvSpPr/>
              <p:nvPr/>
            </p:nvSpPr>
            <p:spPr>
              <a:xfrm>
                <a:off x="250" y="1056"/>
                <a:ext cx="5273" cy="1393"/>
              </a:xfrm>
              <a:custGeom>
                <a:avLst/>
                <a:gdLst/>
                <a:ahLst/>
                <a:cxnLst/>
                <a:rect l="0" t="0" r="0" b="0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5" name="组合 15366"/>
            <p:cNvGrpSpPr/>
            <p:nvPr/>
          </p:nvGrpSpPr>
          <p:grpSpPr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2056" name="矩形 15367"/>
              <p:cNvSpPr/>
              <p:nvPr/>
            </p:nvSpPr>
            <p:spPr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任意多边形 15368"/>
              <p:cNvSpPr/>
              <p:nvPr/>
            </p:nvSpPr>
            <p:spPr>
              <a:xfrm>
                <a:off x="240" y="3744"/>
                <a:ext cx="5281" cy="97"/>
              </a:xfrm>
              <a:custGeom>
                <a:avLst/>
                <a:gdLst/>
                <a:ahLst/>
                <a:cxnLst/>
                <a:rect l="0" t="0" r="0" b="0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" name="任意多边形 15369"/>
              <p:cNvSpPr/>
              <p:nvPr/>
            </p:nvSpPr>
            <p:spPr>
              <a:xfrm>
                <a:off x="240" y="3744"/>
                <a:ext cx="5281" cy="97"/>
              </a:xfrm>
              <a:custGeom>
                <a:avLst/>
                <a:gdLst/>
                <a:ahLst/>
                <a:cxnLst/>
                <a:rect l="0" t="0" r="0" b="0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9" name="组合 15370"/>
            <p:cNvGrpSpPr/>
            <p:nvPr/>
          </p:nvGrpSpPr>
          <p:grpSpPr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2060" name="矩形 15371"/>
              <p:cNvSpPr/>
              <p:nvPr/>
            </p:nvSpPr>
            <p:spPr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任意多边形 15372"/>
              <p:cNvSpPr/>
              <p:nvPr/>
            </p:nvSpPr>
            <p:spPr>
              <a:xfrm>
                <a:off x="338" y="1200"/>
                <a:ext cx="97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任意多边形 15373"/>
              <p:cNvSpPr/>
              <p:nvPr/>
            </p:nvSpPr>
            <p:spPr>
              <a:xfrm>
                <a:off x="338" y="1200"/>
                <a:ext cx="97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75" name="标题 15374"/>
          <p:cNvSpPr>
            <a:spLocks noGrp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>
            <a:lvl1pPr lvl="0" algn="ctr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15376" name="副标题 15375"/>
          <p:cNvSpPr>
            <a:spLocks noGrp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5377" name="日期占位符 15376"/>
          <p:cNvSpPr>
            <a:spLocks noGrp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15378" name="页脚占位符 15377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/>
          <a:p>
            <a:pPr eaLnBrk="1" fontAlgn="base" hangingPunct="1"/>
            <a:endParaRPr lang="zh-CN" strike="noStrike" noProof="1"/>
          </a:p>
        </p:txBody>
      </p:sp>
      <p:sp>
        <p:nvSpPr>
          <p:cNvPr id="15379" name="灯片编号占位符 15378"/>
          <p:cNvSpPr>
            <a:spLocks noGrp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/>
          <a:p>
            <a:pPr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716657" cy="55245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2124" y="17526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4337"/>
          <p:cNvGrpSpPr/>
          <p:nvPr/>
        </p:nvGrpSpPr>
        <p:grpSpPr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27" name="组合 14338"/>
            <p:cNvGrpSpPr/>
            <p:nvPr/>
          </p:nvGrpSpPr>
          <p:grpSpPr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28" name="矩形 14339"/>
              <p:cNvSpPr/>
              <p:nvPr/>
            </p:nvSpPr>
            <p:spPr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" name="任意多边形 14340"/>
              <p:cNvSpPr/>
              <p:nvPr/>
            </p:nvSpPr>
            <p:spPr>
              <a:xfrm>
                <a:off x="240" y="1008"/>
                <a:ext cx="5269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任意多边形 14341"/>
              <p:cNvSpPr/>
              <p:nvPr/>
            </p:nvSpPr>
            <p:spPr>
              <a:xfrm>
                <a:off x="252" y="1008"/>
                <a:ext cx="5269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1" name="组合 14342"/>
            <p:cNvGrpSpPr/>
            <p:nvPr/>
          </p:nvGrpSpPr>
          <p:grpSpPr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2" name="矩形 14343"/>
              <p:cNvSpPr/>
              <p:nvPr/>
            </p:nvSpPr>
            <p:spPr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任意多边形 14344"/>
              <p:cNvSpPr/>
              <p:nvPr/>
            </p:nvSpPr>
            <p:spPr>
              <a:xfrm>
                <a:off x="336" y="1103"/>
                <a:ext cx="97" cy="2785"/>
              </a:xfrm>
              <a:custGeom>
                <a:avLst/>
                <a:gdLst/>
                <a:ahLst/>
                <a:cxnLst/>
                <a:rect l="0" t="0" r="0" b="0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" name="任意多边形 14345"/>
              <p:cNvSpPr/>
              <p:nvPr/>
            </p:nvSpPr>
            <p:spPr>
              <a:xfrm>
                <a:off x="336" y="1103"/>
                <a:ext cx="97" cy="2785"/>
              </a:xfrm>
              <a:custGeom>
                <a:avLst/>
                <a:gdLst/>
                <a:ahLst/>
                <a:cxnLst/>
                <a:rect l="0" t="0" r="0" b="0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5" name="组合 14346"/>
            <p:cNvGrpSpPr/>
            <p:nvPr/>
          </p:nvGrpSpPr>
          <p:grpSpPr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6" name="矩形 14347"/>
              <p:cNvSpPr/>
              <p:nvPr/>
            </p:nvSpPr>
            <p:spPr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" name="任意多边形 14348"/>
              <p:cNvSpPr/>
              <p:nvPr/>
            </p:nvSpPr>
            <p:spPr>
              <a:xfrm>
                <a:off x="240" y="192"/>
                <a:ext cx="193" cy="721"/>
              </a:xfrm>
              <a:custGeom>
                <a:avLst/>
                <a:gdLst/>
                <a:ahLst/>
                <a:cxnLst/>
                <a:rect l="0" t="0" r="0" b="0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任意多边形 14349"/>
              <p:cNvSpPr/>
              <p:nvPr/>
            </p:nvSpPr>
            <p:spPr>
              <a:xfrm>
                <a:off x="240" y="192"/>
                <a:ext cx="193" cy="721"/>
              </a:xfrm>
              <a:custGeom>
                <a:avLst/>
                <a:gdLst/>
                <a:ahLst/>
                <a:cxnLst/>
                <a:rect l="0" t="0" r="0" b="0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9" name="标题 14350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文本占位符 14351"/>
          <p:cNvSpPr>
            <a:spLocks noGrp="1"/>
          </p:cNvSpPr>
          <p:nvPr>
            <p:ph type="body"/>
          </p:nvPr>
        </p:nvSpPr>
        <p:spPr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4353" name="日期占位符 14352"/>
          <p:cNvSpPr>
            <a:spLocks noGrp="1"/>
          </p:cNvSpPr>
          <p:nvPr>
            <p:ph type="dt" sz="half" idx="2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4354" name="页脚占位符 14353"/>
          <p:cNvSpPr>
            <a:spLocks noGrp="1"/>
          </p:cNvSpPr>
          <p:nvPr>
            <p:ph type="ftr" sz="quarter" idx="3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 algn="ctr">
              <a:defRPr sz="1400"/>
            </a:lvl1pPr>
          </a:lstStyle>
          <a:p>
            <a:pPr lvl="0" eaLnBrk="1" fontAlgn="base" hangingPunct="1"/>
            <a:endParaRPr lang="zh-CN" strike="noStrike" noProof="1"/>
          </a:p>
        </p:txBody>
      </p:sp>
      <p:sp>
        <p:nvSpPr>
          <p:cNvPr id="14355" name="灯片编号占位符 14354"/>
          <p:cNvSpPr>
            <a:spLocks noGrp="1"/>
          </p:cNvSpPr>
          <p:nvPr>
            <p:ph type="sldNum" sz="quarter" idx="4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»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HENKUN@UESTC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ctrTitle" sz="quarter"/>
          </p:nvPr>
        </p:nvSpPr>
        <p:spPr>
          <a:xfrm>
            <a:off x="685800" y="2057400"/>
            <a:ext cx="7772400" cy="1447800"/>
          </a:xfrm>
        </p:spPr>
        <p:txBody>
          <a:bodyPr lIns="92075" tIns="46038" rIns="92075" bIns="46038" anchor="ctr"/>
          <a:lstStyle/>
          <a:p>
            <a:pPr defTabSz="914400">
              <a:buClrTx/>
              <a:buSzTx/>
              <a:buFontTx/>
            </a:pPr>
            <a:r>
              <a:rPr lang="zh-CN" altLang="en-US" sz="6000" kern="1200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编 译 实 验</a:t>
            </a:r>
            <a:br>
              <a:rPr lang="zh-CN" altLang="en-US" kern="1200" baseline="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cs typeface="+mj-cs"/>
              </a:rPr>
            </a:br>
            <a:endParaRPr lang="zh-CN" altLang="en-US" kern="1200" baseline="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  <a:cs typeface="+mj-cs"/>
            </a:endParaRPr>
          </a:p>
        </p:txBody>
      </p:sp>
      <p:sp>
        <p:nvSpPr>
          <p:cNvPr id="5122" name="副标题 7170"/>
          <p:cNvSpPr>
            <a:spLocks noGrp="1"/>
          </p:cNvSpPr>
          <p:nvPr>
            <p:ph type="subTitle" sz="quarter" idx="1"/>
          </p:nvPr>
        </p:nvSpPr>
        <p:spPr>
          <a:xfrm>
            <a:off x="1447800" y="3962400"/>
            <a:ext cx="6400800" cy="1752600"/>
          </a:xfrm>
        </p:spPr>
        <p:txBody>
          <a:bodyPr lIns="92075" tIns="46038" rIns="92075" bIns="46038" anchor="ctr"/>
          <a:lstStyle/>
          <a:p>
            <a:pPr defTabSz="914400">
              <a:buSzPct val="75000"/>
            </a:pPr>
            <a:r>
              <a:rPr lang="zh-CN" altLang="en-US" sz="4000" kern="1200" baseline="0" dirty="0">
                <a:latin typeface="+mn-lt"/>
                <a:ea typeface="+mn-ea"/>
                <a:cs typeface="+mn-cs"/>
              </a:rPr>
              <a:t>词法分析</a:t>
            </a:r>
          </a:p>
        </p:txBody>
      </p:sp>
      <p:sp>
        <p:nvSpPr>
          <p:cNvPr id="5123" name="日期占位符 1"/>
          <p:cNvSpPr>
            <a:spLocks noGrp="1"/>
          </p:cNvSpPr>
          <p:nvPr>
            <p:ph type="dt" sz="quarter" idx="2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占位符 48130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. </a:t>
            </a:r>
            <a:r>
              <a:rPr lang="zh-CN" altLang="en-US" sz="3600" dirty="0"/>
              <a:t>各阶段的输入输出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词法分析</a:t>
            </a:r>
            <a:endParaRPr lang="zh-CN" altLang="en-US"/>
          </a:p>
        </p:txBody>
      </p:sp>
      <p:sp>
        <p:nvSpPr>
          <p:cNvPr id="14338" name="矩形 48131"/>
          <p:cNvSpPr/>
          <p:nvPr/>
        </p:nvSpPr>
        <p:spPr>
          <a:xfrm>
            <a:off x="2971800" y="3810000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直接连接符 48132"/>
          <p:cNvSpPr/>
          <p:nvPr/>
        </p:nvSpPr>
        <p:spPr>
          <a:xfrm>
            <a:off x="1905000" y="4191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直接连接符 48133"/>
          <p:cNvSpPr/>
          <p:nvPr/>
        </p:nvSpPr>
        <p:spPr>
          <a:xfrm>
            <a:off x="5715000" y="4191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48134"/>
          <p:cNvSpPr txBox="1"/>
          <p:nvPr/>
        </p:nvSpPr>
        <p:spPr>
          <a:xfrm>
            <a:off x="3429000" y="38862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文本框 48135"/>
          <p:cNvSpPr txBox="1"/>
          <p:nvPr/>
        </p:nvSpPr>
        <p:spPr>
          <a:xfrm>
            <a:off x="914400" y="3873500"/>
            <a:ext cx="10985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.pas</a:t>
            </a:r>
          </a:p>
        </p:txBody>
      </p:sp>
      <p:sp>
        <p:nvSpPr>
          <p:cNvPr id="14343" name="文本框 48136"/>
          <p:cNvSpPr txBox="1"/>
          <p:nvPr/>
        </p:nvSpPr>
        <p:spPr>
          <a:xfrm>
            <a:off x="6629400" y="3810000"/>
            <a:ext cx="2292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文本文件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4344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占位符 53250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zh-CN" altLang="en-US" sz="3600" dirty="0"/>
              <a:t>三</a:t>
            </a:r>
            <a:r>
              <a:rPr lang="en-US" altLang="zh-CN" sz="3600" dirty="0"/>
              <a:t>. </a:t>
            </a:r>
            <a:r>
              <a:rPr lang="zh-CN" altLang="en-US" sz="3600" dirty="0"/>
              <a:t>数据结构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二元式文件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err="1">
                <a:sym typeface="Symbol" panose="05050102010706020507" pitchFamily="18" charset="2"/>
              </a:rPr>
              <a:t>.dyd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(1)</a:t>
            </a:r>
            <a:r>
              <a:rPr lang="zh-CN" altLang="en-US" dirty="0">
                <a:sym typeface="Symbol" panose="05050102010706020507" pitchFamily="18" charset="2"/>
              </a:rPr>
              <a:t>二元式形式</a:t>
            </a:r>
            <a:r>
              <a:rPr lang="en-US" altLang="zh-CN"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r>
              <a:rPr lang="zh-CN" altLang="en-US" u="sng" dirty="0">
                <a:sym typeface="Symbol" panose="05050102010706020507" pitchFamily="18" charset="2"/>
              </a:rPr>
              <a:t>单词符号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zh-CN" altLang="en-US" u="sng" dirty="0">
                <a:sym typeface="Symbol" panose="05050102010706020507" pitchFamily="18" charset="2"/>
              </a:rPr>
              <a:t>种别</a:t>
            </a:r>
            <a:endParaRPr lang="zh-CN" altLang="en-US"/>
          </a:p>
        </p:txBody>
      </p:sp>
      <p:sp>
        <p:nvSpPr>
          <p:cNvPr id="19458" name="直接连接符 53251"/>
          <p:cNvSpPr/>
          <p:nvPr/>
        </p:nvSpPr>
        <p:spPr>
          <a:xfrm flipH="1">
            <a:off x="2209800" y="4114800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文本框 53252"/>
          <p:cNvSpPr txBox="1"/>
          <p:nvPr/>
        </p:nvSpPr>
        <p:spPr>
          <a:xfrm>
            <a:off x="1600200" y="4953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9460" name="直接连接符 53254"/>
          <p:cNvSpPr/>
          <p:nvPr/>
        </p:nvSpPr>
        <p:spPr>
          <a:xfrm>
            <a:off x="4572000" y="4114800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文本框 53255"/>
          <p:cNvSpPr txBox="1"/>
          <p:nvPr/>
        </p:nvSpPr>
        <p:spPr>
          <a:xfrm>
            <a:off x="4800600" y="49530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462" name="直接连接符 53256"/>
          <p:cNvSpPr/>
          <p:nvPr/>
        </p:nvSpPr>
        <p:spPr>
          <a:xfrm>
            <a:off x="4038600" y="41148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文本框 53257"/>
          <p:cNvSpPr txBox="1"/>
          <p:nvPr/>
        </p:nvSpPr>
        <p:spPr>
          <a:xfrm>
            <a:off x="3352800" y="4953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一个空格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直接连接符 77825"/>
          <p:cNvSpPr/>
          <p:nvPr/>
        </p:nvSpPr>
        <p:spPr>
          <a:xfrm>
            <a:off x="381000" y="10668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直接连接符 77826"/>
          <p:cNvSpPr/>
          <p:nvPr/>
        </p:nvSpPr>
        <p:spPr>
          <a:xfrm>
            <a:off x="3810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直接连接符 77827"/>
          <p:cNvSpPr/>
          <p:nvPr/>
        </p:nvSpPr>
        <p:spPr>
          <a:xfrm>
            <a:off x="381000" y="51816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直接连接符 77828"/>
          <p:cNvSpPr/>
          <p:nvPr/>
        </p:nvSpPr>
        <p:spPr>
          <a:xfrm>
            <a:off x="88392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直接连接符 77829"/>
          <p:cNvSpPr/>
          <p:nvPr/>
        </p:nvSpPr>
        <p:spPr>
          <a:xfrm>
            <a:off x="381000" y="1676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文本框 77830"/>
          <p:cNvSpPr txBox="1"/>
          <p:nvPr/>
        </p:nvSpPr>
        <p:spPr>
          <a:xfrm>
            <a:off x="6096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</a:p>
        </p:txBody>
      </p:sp>
      <p:sp>
        <p:nvSpPr>
          <p:cNvPr id="20487" name="直接连接符 77831"/>
          <p:cNvSpPr/>
          <p:nvPr/>
        </p:nvSpPr>
        <p:spPr>
          <a:xfrm>
            <a:off x="23622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直接连接符 77832"/>
          <p:cNvSpPr/>
          <p:nvPr/>
        </p:nvSpPr>
        <p:spPr>
          <a:xfrm>
            <a:off x="32004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文本框 77833"/>
          <p:cNvSpPr txBox="1"/>
          <p:nvPr/>
        </p:nvSpPr>
        <p:spPr>
          <a:xfrm>
            <a:off x="23622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文本框 77834"/>
          <p:cNvSpPr txBox="1"/>
          <p:nvPr/>
        </p:nvSpPr>
        <p:spPr>
          <a:xfrm>
            <a:off x="34290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</a:p>
        </p:txBody>
      </p:sp>
      <p:sp>
        <p:nvSpPr>
          <p:cNvPr id="20491" name="直接连接符 77835"/>
          <p:cNvSpPr/>
          <p:nvPr/>
        </p:nvSpPr>
        <p:spPr>
          <a:xfrm>
            <a:off x="51054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文本框 77836"/>
          <p:cNvSpPr txBox="1"/>
          <p:nvPr/>
        </p:nvSpPr>
        <p:spPr>
          <a:xfrm>
            <a:off x="51054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直接连接符 77837"/>
          <p:cNvSpPr/>
          <p:nvPr/>
        </p:nvSpPr>
        <p:spPr>
          <a:xfrm>
            <a:off x="59436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4" name="文本框 77838"/>
          <p:cNvSpPr txBox="1"/>
          <p:nvPr/>
        </p:nvSpPr>
        <p:spPr>
          <a:xfrm>
            <a:off x="61722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</a:p>
        </p:txBody>
      </p:sp>
      <p:sp>
        <p:nvSpPr>
          <p:cNvPr id="20495" name="直接连接符 77839"/>
          <p:cNvSpPr/>
          <p:nvPr/>
        </p:nvSpPr>
        <p:spPr>
          <a:xfrm>
            <a:off x="78486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6" name="文本框 77840"/>
          <p:cNvSpPr txBox="1"/>
          <p:nvPr/>
        </p:nvSpPr>
        <p:spPr>
          <a:xfrm>
            <a:off x="78486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7" name="直接连接符 77841"/>
          <p:cNvSpPr/>
          <p:nvPr/>
        </p:nvSpPr>
        <p:spPr>
          <a:xfrm>
            <a:off x="381000" y="22098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8" name="直接连接符 77842"/>
          <p:cNvSpPr/>
          <p:nvPr/>
        </p:nvSpPr>
        <p:spPr>
          <a:xfrm>
            <a:off x="381000" y="2819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直接连接符 77843"/>
          <p:cNvSpPr/>
          <p:nvPr/>
        </p:nvSpPr>
        <p:spPr>
          <a:xfrm>
            <a:off x="381000" y="34290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" name="直接连接符 77844"/>
          <p:cNvSpPr/>
          <p:nvPr/>
        </p:nvSpPr>
        <p:spPr>
          <a:xfrm>
            <a:off x="381000" y="40386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1" name="直接连接符 77845"/>
          <p:cNvSpPr/>
          <p:nvPr/>
        </p:nvSpPr>
        <p:spPr>
          <a:xfrm>
            <a:off x="381000" y="46482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2" name="文本框 77846"/>
          <p:cNvSpPr txBox="1"/>
          <p:nvPr/>
        </p:nvSpPr>
        <p:spPr>
          <a:xfrm>
            <a:off x="2514600" y="1676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503" name="文本框 77847"/>
          <p:cNvSpPr txBox="1"/>
          <p:nvPr/>
        </p:nvSpPr>
        <p:spPr>
          <a:xfrm>
            <a:off x="53340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504" name="文本框 77848"/>
          <p:cNvSpPr txBox="1"/>
          <p:nvPr/>
        </p:nvSpPr>
        <p:spPr>
          <a:xfrm>
            <a:off x="8153400" y="175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505" name="文本框 77849"/>
          <p:cNvSpPr txBox="1"/>
          <p:nvPr/>
        </p:nvSpPr>
        <p:spPr>
          <a:xfrm>
            <a:off x="2484438" y="22050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506" name="文本框 77850"/>
          <p:cNvSpPr txBox="1"/>
          <p:nvPr/>
        </p:nvSpPr>
        <p:spPr>
          <a:xfrm>
            <a:off x="5334000" y="228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507" name="文本框 77851"/>
          <p:cNvSpPr txBox="1"/>
          <p:nvPr/>
        </p:nvSpPr>
        <p:spPr>
          <a:xfrm>
            <a:off x="8153400" y="2438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0508" name="文本框 77852"/>
          <p:cNvSpPr txBox="1"/>
          <p:nvPr/>
        </p:nvSpPr>
        <p:spPr>
          <a:xfrm>
            <a:off x="2484438" y="2924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0509" name="文本框 77853"/>
          <p:cNvSpPr txBox="1"/>
          <p:nvPr/>
        </p:nvSpPr>
        <p:spPr>
          <a:xfrm>
            <a:off x="5334000" y="2971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510" name="文本框 77854"/>
          <p:cNvSpPr txBox="1"/>
          <p:nvPr/>
        </p:nvSpPr>
        <p:spPr>
          <a:xfrm>
            <a:off x="8153400" y="3048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0511" name="文本框 77855"/>
          <p:cNvSpPr txBox="1"/>
          <p:nvPr/>
        </p:nvSpPr>
        <p:spPr>
          <a:xfrm>
            <a:off x="2411413" y="3429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0512" name="文本框 77856"/>
          <p:cNvSpPr txBox="1"/>
          <p:nvPr/>
        </p:nvSpPr>
        <p:spPr>
          <a:xfrm>
            <a:off x="5257800" y="3505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0513" name="文本框 77857"/>
          <p:cNvSpPr txBox="1"/>
          <p:nvPr/>
        </p:nvSpPr>
        <p:spPr>
          <a:xfrm>
            <a:off x="8077200" y="3581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0514" name="文本框 77858"/>
          <p:cNvSpPr txBox="1"/>
          <p:nvPr/>
        </p:nvSpPr>
        <p:spPr>
          <a:xfrm>
            <a:off x="2411413" y="40052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0515" name="文本框 77859"/>
          <p:cNvSpPr txBox="1"/>
          <p:nvPr/>
        </p:nvSpPr>
        <p:spPr>
          <a:xfrm>
            <a:off x="5257800" y="4114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0516" name="文本框 77860"/>
          <p:cNvSpPr txBox="1"/>
          <p:nvPr/>
        </p:nvSpPr>
        <p:spPr>
          <a:xfrm>
            <a:off x="8077200" y="4191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0517" name="文本框 77861"/>
          <p:cNvSpPr txBox="1"/>
          <p:nvPr/>
        </p:nvSpPr>
        <p:spPr>
          <a:xfrm>
            <a:off x="2411413" y="46529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0518" name="文本框 77862"/>
          <p:cNvSpPr txBox="1"/>
          <p:nvPr/>
        </p:nvSpPr>
        <p:spPr>
          <a:xfrm>
            <a:off x="5257800" y="4724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20519" name="文本框 77863"/>
          <p:cNvSpPr txBox="1"/>
          <p:nvPr/>
        </p:nvSpPr>
        <p:spPr>
          <a:xfrm>
            <a:off x="8077200" y="4724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0520" name="直接连接符 77864"/>
          <p:cNvSpPr/>
          <p:nvPr/>
        </p:nvSpPr>
        <p:spPr>
          <a:xfrm>
            <a:off x="381000" y="57150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1" name="文本框 77865"/>
          <p:cNvSpPr txBox="1"/>
          <p:nvPr/>
        </p:nvSpPr>
        <p:spPr>
          <a:xfrm>
            <a:off x="2411413" y="52292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20522" name="文本框 77866"/>
          <p:cNvSpPr txBox="1"/>
          <p:nvPr/>
        </p:nvSpPr>
        <p:spPr>
          <a:xfrm>
            <a:off x="5257800" y="5181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0523" name="文本框 77867"/>
          <p:cNvSpPr txBox="1"/>
          <p:nvPr/>
        </p:nvSpPr>
        <p:spPr>
          <a:xfrm>
            <a:off x="8077200" y="5257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20524" name="直接连接符 77868"/>
          <p:cNvSpPr/>
          <p:nvPr/>
        </p:nvSpPr>
        <p:spPr>
          <a:xfrm>
            <a:off x="381000" y="6248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5" name="文本框 77869"/>
          <p:cNvSpPr txBox="1"/>
          <p:nvPr/>
        </p:nvSpPr>
        <p:spPr>
          <a:xfrm>
            <a:off x="2484438" y="57340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20526" name="文本框 77870"/>
          <p:cNvSpPr txBox="1"/>
          <p:nvPr/>
        </p:nvSpPr>
        <p:spPr>
          <a:xfrm>
            <a:off x="5257800" y="5715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0527" name="文本框 77871"/>
          <p:cNvSpPr txBox="1"/>
          <p:nvPr/>
        </p:nvSpPr>
        <p:spPr>
          <a:xfrm>
            <a:off x="6400800" y="1676400"/>
            <a:ext cx="1028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</a:p>
        </p:txBody>
      </p:sp>
      <p:sp>
        <p:nvSpPr>
          <p:cNvPr id="20528" name="文本框 77872"/>
          <p:cNvSpPr txBox="1"/>
          <p:nvPr/>
        </p:nvSpPr>
        <p:spPr>
          <a:xfrm>
            <a:off x="838200" y="1752600"/>
            <a:ext cx="86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</p:txBody>
      </p:sp>
      <p:sp>
        <p:nvSpPr>
          <p:cNvPr id="20529" name="文本框 77873"/>
          <p:cNvSpPr txBox="1"/>
          <p:nvPr/>
        </p:nvSpPr>
        <p:spPr>
          <a:xfrm>
            <a:off x="3733800" y="1752600"/>
            <a:ext cx="62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20530" name="文本框 77874"/>
          <p:cNvSpPr txBox="1"/>
          <p:nvPr/>
        </p:nvSpPr>
        <p:spPr>
          <a:xfrm>
            <a:off x="6553200" y="2286000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</p:txBody>
      </p:sp>
      <p:sp>
        <p:nvSpPr>
          <p:cNvPr id="20531" name="文本框 77875"/>
          <p:cNvSpPr txBox="1"/>
          <p:nvPr/>
        </p:nvSpPr>
        <p:spPr>
          <a:xfrm>
            <a:off x="838200" y="2895600"/>
            <a:ext cx="1198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</p:txBody>
      </p:sp>
      <p:sp>
        <p:nvSpPr>
          <p:cNvPr id="20532" name="文本框 77876"/>
          <p:cNvSpPr txBox="1"/>
          <p:nvPr/>
        </p:nvSpPr>
        <p:spPr>
          <a:xfrm>
            <a:off x="3657600" y="2895600"/>
            <a:ext cx="70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20533" name="文本框 77877"/>
          <p:cNvSpPr txBox="1"/>
          <p:nvPr/>
        </p:nvSpPr>
        <p:spPr>
          <a:xfrm>
            <a:off x="6477000" y="2895600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0534" name="文本框 77878"/>
          <p:cNvSpPr txBox="1"/>
          <p:nvPr/>
        </p:nvSpPr>
        <p:spPr>
          <a:xfrm>
            <a:off x="990600" y="35607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标识符</a:t>
            </a:r>
          </a:p>
        </p:txBody>
      </p:sp>
      <p:sp>
        <p:nvSpPr>
          <p:cNvPr id="20535" name="文本框 77879"/>
          <p:cNvSpPr txBox="1"/>
          <p:nvPr/>
        </p:nvSpPr>
        <p:spPr>
          <a:xfrm>
            <a:off x="3657600" y="34845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</a:p>
        </p:txBody>
      </p:sp>
      <p:sp>
        <p:nvSpPr>
          <p:cNvPr id="20536" name="文本框 77880"/>
          <p:cNvSpPr txBox="1"/>
          <p:nvPr/>
        </p:nvSpPr>
        <p:spPr>
          <a:xfrm>
            <a:off x="6629400" y="3505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</a:p>
        </p:txBody>
      </p:sp>
      <p:sp>
        <p:nvSpPr>
          <p:cNvPr id="20537" name="文本框 77881"/>
          <p:cNvSpPr txBox="1"/>
          <p:nvPr/>
        </p:nvSpPr>
        <p:spPr>
          <a:xfrm>
            <a:off x="990600" y="41148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</a:p>
        </p:txBody>
      </p:sp>
      <p:sp>
        <p:nvSpPr>
          <p:cNvPr id="20538" name="文本框 77882"/>
          <p:cNvSpPr txBox="1"/>
          <p:nvPr/>
        </p:nvSpPr>
        <p:spPr>
          <a:xfrm>
            <a:off x="3657600" y="41148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</a:p>
        </p:txBody>
      </p:sp>
      <p:sp>
        <p:nvSpPr>
          <p:cNvPr id="20539" name="文本框 77883"/>
          <p:cNvSpPr txBox="1"/>
          <p:nvPr/>
        </p:nvSpPr>
        <p:spPr>
          <a:xfrm>
            <a:off x="990600" y="46482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</a:p>
        </p:txBody>
      </p:sp>
      <p:sp>
        <p:nvSpPr>
          <p:cNvPr id="20540" name="文本框 77884"/>
          <p:cNvSpPr txBox="1"/>
          <p:nvPr/>
        </p:nvSpPr>
        <p:spPr>
          <a:xfrm>
            <a:off x="6705600" y="4114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0541" name="文本框 77885"/>
          <p:cNvSpPr txBox="1"/>
          <p:nvPr/>
        </p:nvSpPr>
        <p:spPr>
          <a:xfrm>
            <a:off x="3810000" y="46482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0542" name="文本框 77886"/>
          <p:cNvSpPr txBox="1"/>
          <p:nvPr/>
        </p:nvSpPr>
        <p:spPr>
          <a:xfrm>
            <a:off x="6781800" y="47244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0543" name="文本框 77887"/>
          <p:cNvSpPr txBox="1"/>
          <p:nvPr/>
        </p:nvSpPr>
        <p:spPr>
          <a:xfrm>
            <a:off x="1143000" y="5257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0544" name="文本框 77888"/>
          <p:cNvSpPr txBox="1"/>
          <p:nvPr/>
        </p:nvSpPr>
        <p:spPr>
          <a:xfrm>
            <a:off x="3886200" y="5257800"/>
            <a:ext cx="439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:=</a:t>
            </a:r>
          </a:p>
        </p:txBody>
      </p:sp>
      <p:sp>
        <p:nvSpPr>
          <p:cNvPr id="20545" name="文本框 77889"/>
          <p:cNvSpPr txBox="1"/>
          <p:nvPr/>
        </p:nvSpPr>
        <p:spPr>
          <a:xfrm>
            <a:off x="6781800" y="5257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20546" name="文本框 77890"/>
          <p:cNvSpPr txBox="1"/>
          <p:nvPr/>
        </p:nvSpPr>
        <p:spPr>
          <a:xfrm>
            <a:off x="1219200" y="57150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0547" name="文本框 77891"/>
          <p:cNvSpPr txBox="1"/>
          <p:nvPr/>
        </p:nvSpPr>
        <p:spPr>
          <a:xfrm>
            <a:off x="3962400" y="57912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0548" name="标题 77892"/>
          <p:cNvSpPr>
            <a:spLocks noGrp="1"/>
          </p:cNvSpPr>
          <p:nvPr>
            <p:ph type="title" idx="4294967295"/>
          </p:nvPr>
        </p:nvSpPr>
        <p:spPr>
          <a:xfrm>
            <a:off x="762000" y="228600"/>
            <a:ext cx="7772400" cy="838200"/>
          </a:xfrm>
        </p:spPr>
        <p:txBody>
          <a:bodyPr lIns="92075" tIns="46038" rIns="92075" bIns="46038" anchor="ctr"/>
          <a:lstStyle/>
          <a:p>
            <a:pPr algn="ctr"/>
            <a:r>
              <a:rPr lang="zh-CN" altLang="en-US" sz="3200" b="1" dirty="0">
                <a:solidFill>
                  <a:srgbClr val="0066FF"/>
                </a:solidFill>
              </a:rPr>
              <a:t>单词符号与种别对照表</a:t>
            </a:r>
          </a:p>
        </p:txBody>
      </p:sp>
      <p:sp>
        <p:nvSpPr>
          <p:cNvPr id="20549" name="文本框 77893"/>
          <p:cNvSpPr txBox="1"/>
          <p:nvPr/>
        </p:nvSpPr>
        <p:spPr>
          <a:xfrm>
            <a:off x="974725" y="232727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</a:p>
        </p:txBody>
      </p:sp>
      <p:sp>
        <p:nvSpPr>
          <p:cNvPr id="20550" name="文本框 77894"/>
          <p:cNvSpPr txBox="1"/>
          <p:nvPr/>
        </p:nvSpPr>
        <p:spPr>
          <a:xfrm>
            <a:off x="3717925" y="2251075"/>
            <a:ext cx="70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</p:txBody>
      </p:sp>
      <p:sp>
        <p:nvSpPr>
          <p:cNvPr id="2055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占位符 5427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en-US" altLang="zh-CN" dirty="0"/>
              <a:t>        (2)</a:t>
            </a:r>
            <a:r>
              <a:rPr lang="zh-CN" altLang="en-US" dirty="0"/>
              <a:t>每行后加一</a:t>
            </a:r>
          </a:p>
          <a:p>
            <a:pPr>
              <a:buNone/>
            </a:pPr>
            <a:r>
              <a:rPr lang="zh-CN" altLang="en-US" dirty="0"/>
              <a:t>            “</a:t>
            </a:r>
            <a:r>
              <a:rPr lang="en-US" altLang="zh-CN" dirty="0">
                <a:sym typeface="Symbol" panose="05050102010706020507" pitchFamily="18" charset="2"/>
              </a:rPr>
              <a:t></a:t>
            </a:r>
            <a:r>
              <a:rPr lang="en-US" altLang="zh-CN">
                <a:sym typeface="Symbol" panose="05050102010706020507" pitchFamily="18" charset="2"/>
              </a:rPr>
              <a:t>...EOLN24”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(3)</a:t>
            </a:r>
            <a:r>
              <a:rPr lang="zh-CN" altLang="en-US" dirty="0">
                <a:sym typeface="Symbol" panose="05050102010706020507" pitchFamily="18" charset="2"/>
              </a:rPr>
              <a:t>文件结尾加</a:t>
            </a:r>
          </a:p>
          <a:p>
            <a:pPr>
              <a:buNone/>
            </a:pPr>
            <a:r>
              <a:rPr lang="zh-CN" altLang="en-US" dirty="0"/>
              <a:t>           “</a:t>
            </a:r>
            <a:r>
              <a:rPr lang="en-US" altLang="zh-CN" dirty="0">
                <a:sym typeface="Symbol" panose="05050102010706020507" pitchFamily="18" charset="2"/>
              </a:rPr>
              <a:t></a:t>
            </a:r>
            <a:r>
              <a:rPr lang="en-US" altLang="zh-CN">
                <a:sym typeface="Symbol" panose="05050102010706020507" pitchFamily="18" charset="2"/>
              </a:rPr>
              <a:t>...EOF25”</a:t>
            </a: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思考：</a:t>
            </a:r>
            <a:r>
              <a:rPr lang="en-US" altLang="zh-CN">
                <a:sym typeface="Symbol" panose="05050102010706020507" pitchFamily="18" charset="2"/>
              </a:rPr>
              <a:t>1.</a:t>
            </a:r>
            <a:r>
              <a:rPr lang="zh-CN" altLang="en-US">
                <a:sym typeface="Symbol" panose="05050102010706020507" pitchFamily="18" charset="2"/>
              </a:rPr>
              <a:t>为什么要引入种别对照表？</a:t>
            </a: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            </a:t>
            </a:r>
            <a:r>
              <a:rPr lang="en-US" altLang="zh-CN">
                <a:sym typeface="Symbol" panose="05050102010706020507" pitchFamily="18" charset="2"/>
              </a:rPr>
              <a:t>2.</a:t>
            </a:r>
            <a:r>
              <a:rPr lang="zh-CN" altLang="en-US">
                <a:sym typeface="Symbol" panose="05050102010706020507" pitchFamily="18" charset="2"/>
              </a:rPr>
              <a:t>为什么需要行结束符和文件结束符？</a:t>
            </a:r>
          </a:p>
        </p:txBody>
      </p:sp>
      <p:sp>
        <p:nvSpPr>
          <p:cNvPr id="21506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55298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错误信息文件</a:t>
            </a:r>
            <a:r>
              <a:rPr lang="en-US" altLang="zh-CN" dirty="0">
                <a:sym typeface="Symbol" panose="05050102010706020507" pitchFamily="18" charset="2"/>
              </a:rPr>
              <a:t>.err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(1)</a:t>
            </a:r>
            <a:r>
              <a:rPr lang="zh-CN" altLang="en-US" dirty="0">
                <a:sym typeface="Symbol" panose="05050102010706020507" pitchFamily="18" charset="2"/>
              </a:rPr>
              <a:t>错误信息格式</a:t>
            </a: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***LINE:</a:t>
            </a:r>
            <a:r>
              <a:rPr lang="zh-CN" altLang="en-US" dirty="0">
                <a:sym typeface="Symbol" panose="05050102010706020507" pitchFamily="18" charset="2"/>
              </a:rPr>
              <a:t>行号</a:t>
            </a:r>
            <a:r>
              <a:rPr lang="en-US" altLang="zh-CN" dirty="0">
                <a:sym typeface="Symbol" panose="05050102010706020507" pitchFamily="18" charset="2"/>
              </a:rPr>
              <a:t></a:t>
            </a:r>
            <a:r>
              <a:rPr lang="zh-CN" altLang="en-US" dirty="0">
                <a:sym typeface="Symbol" panose="05050102010706020507" pitchFamily="18" charset="2"/>
              </a:rPr>
              <a:t>错误性质</a:t>
            </a: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）词法需要报三种错误：</a:t>
            </a: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</a:t>
            </a:r>
            <a:r>
              <a:rPr lang="en-US" altLang="zh-CN" dirty="0">
                <a:sym typeface="Symbol" panose="05050102010706020507" pitchFamily="18" charset="2"/>
              </a:rPr>
              <a:t>1.</a:t>
            </a:r>
            <a:r>
              <a:rPr lang="zh-CN" altLang="en-US" dirty="0">
                <a:sym typeface="Symbol" panose="05050102010706020507" pitchFamily="18" charset="2"/>
              </a:rPr>
              <a:t>非法字符；   </a:t>
            </a:r>
            <a:r>
              <a:rPr lang="en-US" altLang="zh-CN" dirty="0">
                <a:sym typeface="Symbol" panose="05050102010706020507" pitchFamily="18" charset="2"/>
              </a:rPr>
              <a:t>2.</a:t>
            </a:r>
            <a:r>
              <a:rPr lang="zh-CN" altLang="en-US" dirty="0">
                <a:sym typeface="Symbol" panose="05050102010706020507" pitchFamily="18" charset="2"/>
              </a:rPr>
              <a:t>冒号不匹配。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3.</a:t>
            </a:r>
            <a:r>
              <a:rPr lang="zh-CN" altLang="en-US" dirty="0">
                <a:sym typeface="Symbol" panose="05050102010706020507" pitchFamily="18" charset="2"/>
              </a:rPr>
              <a:t>标识符长度溢出。</a:t>
            </a: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r>
              <a:rPr lang="en-US" altLang="zh-CN" dirty="0">
                <a:sym typeface="Symbol" panose="05050102010706020507" pitchFamily="18" charset="2"/>
              </a:rPr>
              <a:t>(2)</a:t>
            </a:r>
            <a:r>
              <a:rPr lang="zh-CN" altLang="en-US" dirty="0">
                <a:sym typeface="Symbol" panose="05050102010706020507" pitchFamily="18" charset="2"/>
              </a:rPr>
              <a:t>注意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进入每一阶段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首先打开</a:t>
            </a:r>
            <a:r>
              <a:rPr lang="en-US" altLang="zh-CN" dirty="0">
                <a:sym typeface="Symbol" panose="05050102010706020507" pitchFamily="18" charset="2"/>
              </a:rPr>
              <a:t>.err, </a:t>
            </a:r>
            <a:r>
              <a:rPr lang="zh-CN" altLang="en-US" dirty="0">
                <a:sym typeface="Symbol" panose="05050102010706020507" pitchFamily="18" charset="2"/>
              </a:rPr>
              <a:t>如果无错误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.err</a:t>
            </a:r>
            <a:r>
              <a:rPr lang="zh-CN" altLang="en-US" dirty="0">
                <a:sym typeface="Symbol" panose="05050102010706020507" pitchFamily="18" charset="2"/>
              </a:rPr>
              <a:t>为空，</a:t>
            </a: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253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占位符 6144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zh-CN" altLang="en-US" sz="3600" dirty="0"/>
              <a:t>四</a:t>
            </a:r>
            <a:r>
              <a:rPr lang="en-US" altLang="zh-CN" sz="3600" dirty="0"/>
              <a:t>. </a:t>
            </a:r>
            <a:r>
              <a:rPr lang="zh-CN" altLang="en-US" sz="3600" dirty="0"/>
              <a:t>实现提示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      </a:t>
            </a:r>
            <a:r>
              <a:rPr lang="en-US" altLang="zh-CN" sz="2800" dirty="0"/>
              <a:t>1. </a:t>
            </a:r>
            <a:r>
              <a:rPr lang="zh-CN" altLang="en-US" sz="2800" dirty="0"/>
              <a:t>多数文件均和源文件同名</a:t>
            </a:r>
            <a:r>
              <a:rPr lang="en-US" altLang="zh-CN" sz="2800" dirty="0"/>
              <a:t>, </a:t>
            </a:r>
            <a:r>
              <a:rPr lang="zh-CN" altLang="en-US" sz="2800" dirty="0"/>
              <a:t>仅扩展名不同。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2. </a:t>
            </a:r>
            <a:r>
              <a:rPr lang="zh-CN" altLang="en-US" sz="2800" dirty="0"/>
              <a:t>词法分析时</a:t>
            </a:r>
            <a:r>
              <a:rPr lang="en-US" altLang="zh-CN" sz="2800" dirty="0"/>
              <a:t>, </a:t>
            </a:r>
            <a:r>
              <a:rPr lang="zh-CN" altLang="en-US" sz="2800" dirty="0"/>
              <a:t>注意行尾和文件尾。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3. </a:t>
            </a:r>
            <a:r>
              <a:rPr lang="zh-CN" altLang="en-US" sz="2800" dirty="0"/>
              <a:t>词法分析的实现方法</a:t>
            </a:r>
            <a:r>
              <a:rPr lang="en-US" altLang="zh-CN" sz="2800" dirty="0"/>
              <a:t>——</a:t>
            </a:r>
            <a:r>
              <a:rPr lang="zh-CN" altLang="en-US" sz="2800" dirty="0"/>
              <a:t>利用状态转换图 </a:t>
            </a:r>
            <a:endParaRPr lang="en-US" altLang="zh-CN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注意：</a:t>
            </a:r>
            <a:endParaRPr lang="en-US" altLang="zh-CN" sz="28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      </a:t>
            </a:r>
            <a:r>
              <a:rPr lang="zh-CN" altLang="en-US" sz="2800"/>
              <a:t>必须要有所有报错截图。     </a:t>
            </a:r>
          </a:p>
        </p:txBody>
      </p:sp>
      <p:sp>
        <p:nvSpPr>
          <p:cNvPr id="2765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椭圆 79873"/>
          <p:cNvSpPr/>
          <p:nvPr/>
        </p:nvSpPr>
        <p:spPr>
          <a:xfrm>
            <a:off x="2590800" y="609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74" name="椭圆 79874"/>
          <p:cNvSpPr/>
          <p:nvPr/>
        </p:nvSpPr>
        <p:spPr>
          <a:xfrm>
            <a:off x="4191000" y="609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椭圆 79875"/>
          <p:cNvSpPr/>
          <p:nvPr/>
        </p:nvSpPr>
        <p:spPr>
          <a:xfrm>
            <a:off x="6400800" y="144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676" name="椭圆 79876"/>
          <p:cNvSpPr/>
          <p:nvPr/>
        </p:nvSpPr>
        <p:spPr>
          <a:xfrm>
            <a:off x="4191000" y="144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椭圆 79877"/>
          <p:cNvSpPr/>
          <p:nvPr/>
        </p:nvSpPr>
        <p:spPr>
          <a:xfrm>
            <a:off x="6324600" y="137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椭圆 79878"/>
          <p:cNvSpPr/>
          <p:nvPr/>
        </p:nvSpPr>
        <p:spPr>
          <a:xfrm>
            <a:off x="6400800" y="533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椭圆 79879"/>
          <p:cNvSpPr/>
          <p:nvPr/>
        </p:nvSpPr>
        <p:spPr>
          <a:xfrm>
            <a:off x="6324600" y="457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椭圆 79880"/>
          <p:cNvSpPr/>
          <p:nvPr/>
        </p:nvSpPr>
        <p:spPr>
          <a:xfrm>
            <a:off x="4191000" y="2286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1" name="椭圆 79881"/>
          <p:cNvSpPr/>
          <p:nvPr/>
        </p:nvSpPr>
        <p:spPr>
          <a:xfrm>
            <a:off x="4114800" y="2209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2" name="椭圆 79882"/>
          <p:cNvSpPr/>
          <p:nvPr/>
        </p:nvSpPr>
        <p:spPr>
          <a:xfrm>
            <a:off x="4191000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椭圆 79883"/>
          <p:cNvSpPr/>
          <p:nvPr/>
        </p:nvSpPr>
        <p:spPr>
          <a:xfrm>
            <a:off x="4114800" y="2971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4" name="椭圆 79884"/>
          <p:cNvSpPr/>
          <p:nvPr/>
        </p:nvSpPr>
        <p:spPr>
          <a:xfrm>
            <a:off x="4267200" y="3886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椭圆 79885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6" name="直接连接符 79886"/>
          <p:cNvSpPr/>
          <p:nvPr/>
        </p:nvSpPr>
        <p:spPr>
          <a:xfrm>
            <a:off x="2971800" y="7620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7" name="直接连接符 79887"/>
          <p:cNvSpPr/>
          <p:nvPr/>
        </p:nvSpPr>
        <p:spPr>
          <a:xfrm>
            <a:off x="4572000" y="7620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8" name="直接连接符 79888"/>
          <p:cNvSpPr/>
          <p:nvPr/>
        </p:nvSpPr>
        <p:spPr>
          <a:xfrm>
            <a:off x="2743200" y="990600"/>
            <a:ext cx="0" cy="510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9" name="直接连接符 79889"/>
          <p:cNvSpPr/>
          <p:nvPr/>
        </p:nvSpPr>
        <p:spPr>
          <a:xfrm>
            <a:off x="2743200" y="16764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0" name="直接连接符 79890"/>
          <p:cNvSpPr/>
          <p:nvPr/>
        </p:nvSpPr>
        <p:spPr>
          <a:xfrm>
            <a:off x="4572000" y="16764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1" name="直接连接符 79891"/>
          <p:cNvSpPr/>
          <p:nvPr/>
        </p:nvSpPr>
        <p:spPr>
          <a:xfrm>
            <a:off x="2743200" y="4876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2" name="直接连接符 79892"/>
          <p:cNvSpPr/>
          <p:nvPr/>
        </p:nvSpPr>
        <p:spPr>
          <a:xfrm>
            <a:off x="2743200" y="3276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3" name="直接连接符 79893"/>
          <p:cNvSpPr/>
          <p:nvPr/>
        </p:nvSpPr>
        <p:spPr>
          <a:xfrm>
            <a:off x="2743200" y="41148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4" name="任意多边形 79894"/>
          <p:cNvSpPr/>
          <p:nvPr/>
        </p:nvSpPr>
        <p:spPr>
          <a:xfrm>
            <a:off x="2620963" y="404813"/>
            <a:ext cx="369887" cy="319087"/>
          </a:xfrm>
          <a:custGeom>
            <a:avLst/>
            <a:gdLst/>
            <a:ahLst/>
            <a:cxnLst/>
            <a:rect l="0" t="0" r="0" b="0"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5" name="任意多边形 79895"/>
          <p:cNvSpPr/>
          <p:nvPr/>
        </p:nvSpPr>
        <p:spPr>
          <a:xfrm>
            <a:off x="4267200" y="381000"/>
            <a:ext cx="369888" cy="319088"/>
          </a:xfrm>
          <a:custGeom>
            <a:avLst/>
            <a:gdLst/>
            <a:ahLst/>
            <a:cxnLst/>
            <a:rect l="0" t="0" r="0" b="0"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6" name="任意多边形 79896"/>
          <p:cNvSpPr/>
          <p:nvPr/>
        </p:nvSpPr>
        <p:spPr>
          <a:xfrm>
            <a:off x="4267200" y="1219200"/>
            <a:ext cx="369888" cy="319088"/>
          </a:xfrm>
          <a:custGeom>
            <a:avLst/>
            <a:gdLst/>
            <a:ahLst/>
            <a:cxnLst/>
            <a:rect l="0" t="0" r="0" b="0"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7" name="文本框 79897"/>
          <p:cNvSpPr txBox="1"/>
          <p:nvPr/>
        </p:nvSpPr>
        <p:spPr>
          <a:xfrm>
            <a:off x="4251325" y="574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98" name="文本框 79898"/>
          <p:cNvSpPr txBox="1"/>
          <p:nvPr/>
        </p:nvSpPr>
        <p:spPr>
          <a:xfrm>
            <a:off x="6400800" y="457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99" name="文本框 79899"/>
          <p:cNvSpPr txBox="1"/>
          <p:nvPr/>
        </p:nvSpPr>
        <p:spPr>
          <a:xfrm>
            <a:off x="4251325" y="1412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700" name="文本框 79900"/>
          <p:cNvSpPr txBox="1"/>
          <p:nvPr/>
        </p:nvSpPr>
        <p:spPr>
          <a:xfrm>
            <a:off x="4267200" y="228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8701" name="文本框 79901"/>
          <p:cNvSpPr txBox="1"/>
          <p:nvPr/>
        </p:nvSpPr>
        <p:spPr>
          <a:xfrm>
            <a:off x="42513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702" name="文本框 79902"/>
          <p:cNvSpPr txBox="1"/>
          <p:nvPr/>
        </p:nvSpPr>
        <p:spPr>
          <a:xfrm>
            <a:off x="4267200" y="3886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8703" name="文本框 79903"/>
          <p:cNvSpPr txBox="1"/>
          <p:nvPr/>
        </p:nvSpPr>
        <p:spPr>
          <a:xfrm>
            <a:off x="1127125" y="5540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4" name="直接连接符 79904"/>
          <p:cNvSpPr/>
          <p:nvPr/>
        </p:nvSpPr>
        <p:spPr>
          <a:xfrm>
            <a:off x="1905000" y="762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5" name="文本框 79905"/>
          <p:cNvSpPr txBox="1"/>
          <p:nvPr/>
        </p:nvSpPr>
        <p:spPr>
          <a:xfrm>
            <a:off x="2590800" y="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空白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6" name="文本框 79906"/>
          <p:cNvSpPr txBox="1"/>
          <p:nvPr/>
        </p:nvSpPr>
        <p:spPr>
          <a:xfrm>
            <a:off x="4175125" y="381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字母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7" name="文本框 79907"/>
          <p:cNvSpPr txBox="1"/>
          <p:nvPr/>
        </p:nvSpPr>
        <p:spPr>
          <a:xfrm>
            <a:off x="3276600" y="4572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字母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8" name="文本框 79908"/>
          <p:cNvSpPr txBox="1"/>
          <p:nvPr/>
        </p:nvSpPr>
        <p:spPr>
          <a:xfrm>
            <a:off x="4860925" y="403225"/>
            <a:ext cx="1327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非字母数字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9" name="文本框 79909"/>
          <p:cNvSpPr txBox="1"/>
          <p:nvPr/>
        </p:nvSpPr>
        <p:spPr>
          <a:xfrm>
            <a:off x="4343400" y="9144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0" name="文本框 79910"/>
          <p:cNvSpPr txBox="1"/>
          <p:nvPr/>
        </p:nvSpPr>
        <p:spPr>
          <a:xfrm>
            <a:off x="5089525" y="1317625"/>
            <a:ext cx="869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非数字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1" name="文本框 79911"/>
          <p:cNvSpPr txBox="1"/>
          <p:nvPr/>
        </p:nvSpPr>
        <p:spPr>
          <a:xfrm>
            <a:off x="3260725" y="209867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28712" name="文本框 79912"/>
          <p:cNvSpPr txBox="1"/>
          <p:nvPr/>
        </p:nvSpPr>
        <p:spPr>
          <a:xfrm>
            <a:off x="3260725" y="28606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713" name="文本框 79913"/>
          <p:cNvSpPr txBox="1"/>
          <p:nvPr/>
        </p:nvSpPr>
        <p:spPr>
          <a:xfrm>
            <a:off x="3276600" y="3733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714" name="文本框 79914"/>
          <p:cNvSpPr txBox="1"/>
          <p:nvPr/>
        </p:nvSpPr>
        <p:spPr>
          <a:xfrm>
            <a:off x="6705600" y="304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715" name="文本框 79915"/>
          <p:cNvSpPr txBox="1"/>
          <p:nvPr/>
        </p:nvSpPr>
        <p:spPr>
          <a:xfrm>
            <a:off x="6705600" y="129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716" name="文本框 79916"/>
          <p:cNvSpPr txBox="1"/>
          <p:nvPr/>
        </p:nvSpPr>
        <p:spPr>
          <a:xfrm>
            <a:off x="3200400" y="12954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7" name="直接连接符 79917"/>
          <p:cNvSpPr/>
          <p:nvPr/>
        </p:nvSpPr>
        <p:spPr>
          <a:xfrm>
            <a:off x="27432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8" name="直接连接符 79918"/>
          <p:cNvSpPr/>
          <p:nvPr/>
        </p:nvSpPr>
        <p:spPr>
          <a:xfrm>
            <a:off x="27432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9" name="椭圆 79919"/>
          <p:cNvSpPr/>
          <p:nvPr/>
        </p:nvSpPr>
        <p:spPr>
          <a:xfrm>
            <a:off x="4191000" y="4648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0" name="椭圆 79920"/>
          <p:cNvSpPr/>
          <p:nvPr/>
        </p:nvSpPr>
        <p:spPr>
          <a:xfrm>
            <a:off x="4114800" y="4572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1" name="文本框 79921"/>
          <p:cNvSpPr txBox="1"/>
          <p:nvPr/>
        </p:nvSpPr>
        <p:spPr>
          <a:xfrm>
            <a:off x="4267200" y="464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722" name="椭圆 79922"/>
          <p:cNvSpPr/>
          <p:nvPr/>
        </p:nvSpPr>
        <p:spPr>
          <a:xfrm>
            <a:off x="4191000" y="5486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3" name="椭圆 79923"/>
          <p:cNvSpPr/>
          <p:nvPr/>
        </p:nvSpPr>
        <p:spPr>
          <a:xfrm>
            <a:off x="4114800" y="5410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4" name="文本框 79924"/>
          <p:cNvSpPr txBox="1"/>
          <p:nvPr/>
        </p:nvSpPr>
        <p:spPr>
          <a:xfrm>
            <a:off x="4267200" y="5486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8725" name="直接连接符 79925"/>
          <p:cNvSpPr/>
          <p:nvPr/>
        </p:nvSpPr>
        <p:spPr>
          <a:xfrm>
            <a:off x="2743200" y="2514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6" name="文本框 79926"/>
          <p:cNvSpPr txBox="1"/>
          <p:nvPr/>
        </p:nvSpPr>
        <p:spPr>
          <a:xfrm>
            <a:off x="3276600" y="4495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28727" name="文本框 79927"/>
          <p:cNvSpPr txBox="1"/>
          <p:nvPr/>
        </p:nvSpPr>
        <p:spPr>
          <a:xfrm>
            <a:off x="3276600" y="5257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8728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椭圆 80897"/>
          <p:cNvSpPr/>
          <p:nvPr/>
        </p:nvSpPr>
        <p:spPr>
          <a:xfrm>
            <a:off x="6188075" y="4921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椭圆 80898"/>
          <p:cNvSpPr/>
          <p:nvPr/>
        </p:nvSpPr>
        <p:spPr>
          <a:xfrm>
            <a:off x="6111875" y="4159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椭圆 80899"/>
          <p:cNvSpPr/>
          <p:nvPr/>
        </p:nvSpPr>
        <p:spPr>
          <a:xfrm>
            <a:off x="6172200" y="1219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椭圆 80900"/>
          <p:cNvSpPr/>
          <p:nvPr/>
        </p:nvSpPr>
        <p:spPr>
          <a:xfrm>
            <a:off x="6096000" y="1143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椭圆 80901"/>
          <p:cNvSpPr/>
          <p:nvPr/>
        </p:nvSpPr>
        <p:spPr>
          <a:xfrm>
            <a:off x="3978275" y="4921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2" name="直接连接符 80902"/>
          <p:cNvSpPr/>
          <p:nvPr/>
        </p:nvSpPr>
        <p:spPr>
          <a:xfrm>
            <a:off x="2530475" y="720725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直接连接符 80903"/>
          <p:cNvSpPr/>
          <p:nvPr/>
        </p:nvSpPr>
        <p:spPr>
          <a:xfrm>
            <a:off x="4359275" y="7207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4" name="直接连接符 80904"/>
          <p:cNvSpPr/>
          <p:nvPr/>
        </p:nvSpPr>
        <p:spPr>
          <a:xfrm>
            <a:off x="4130675" y="873125"/>
            <a:ext cx="0" cy="1260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直接连接符 80905"/>
          <p:cNvSpPr/>
          <p:nvPr/>
        </p:nvSpPr>
        <p:spPr>
          <a:xfrm>
            <a:off x="4114800" y="1447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文本框 80906"/>
          <p:cNvSpPr txBox="1"/>
          <p:nvPr/>
        </p:nvSpPr>
        <p:spPr>
          <a:xfrm>
            <a:off x="3886200" y="457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9707" name="文本框 80907"/>
          <p:cNvSpPr txBox="1"/>
          <p:nvPr/>
        </p:nvSpPr>
        <p:spPr>
          <a:xfrm>
            <a:off x="6188075" y="4921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9708" name="文本框 80908"/>
          <p:cNvSpPr txBox="1"/>
          <p:nvPr/>
        </p:nvSpPr>
        <p:spPr>
          <a:xfrm>
            <a:off x="6096000" y="1219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9709" name="文本框 80909"/>
          <p:cNvSpPr txBox="1"/>
          <p:nvPr/>
        </p:nvSpPr>
        <p:spPr>
          <a:xfrm>
            <a:off x="3063875" y="33972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9710" name="文本框 80910"/>
          <p:cNvSpPr txBox="1"/>
          <p:nvPr/>
        </p:nvSpPr>
        <p:spPr>
          <a:xfrm>
            <a:off x="4876800" y="1066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9711" name="文本框 80911"/>
          <p:cNvSpPr txBox="1"/>
          <p:nvPr/>
        </p:nvSpPr>
        <p:spPr>
          <a:xfrm>
            <a:off x="4800600" y="304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29712" name="椭圆 80912"/>
          <p:cNvSpPr/>
          <p:nvPr/>
        </p:nvSpPr>
        <p:spPr>
          <a:xfrm>
            <a:off x="6188075" y="1939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3" name="椭圆 80913"/>
          <p:cNvSpPr/>
          <p:nvPr/>
        </p:nvSpPr>
        <p:spPr>
          <a:xfrm>
            <a:off x="6111875" y="18637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4" name="文本框 80914"/>
          <p:cNvSpPr txBox="1"/>
          <p:nvPr/>
        </p:nvSpPr>
        <p:spPr>
          <a:xfrm>
            <a:off x="6172200" y="1905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715" name="椭圆 80915"/>
          <p:cNvSpPr/>
          <p:nvPr/>
        </p:nvSpPr>
        <p:spPr>
          <a:xfrm>
            <a:off x="6264275" y="32353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椭圆 80916"/>
          <p:cNvSpPr/>
          <p:nvPr/>
        </p:nvSpPr>
        <p:spPr>
          <a:xfrm>
            <a:off x="6188075" y="31591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7" name="椭圆 80917"/>
          <p:cNvSpPr/>
          <p:nvPr/>
        </p:nvSpPr>
        <p:spPr>
          <a:xfrm>
            <a:off x="6248400" y="3886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8" name="椭圆 80918"/>
          <p:cNvSpPr/>
          <p:nvPr/>
        </p:nvSpPr>
        <p:spPr>
          <a:xfrm>
            <a:off x="6172200" y="3810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9" name="椭圆 80919"/>
          <p:cNvSpPr/>
          <p:nvPr/>
        </p:nvSpPr>
        <p:spPr>
          <a:xfrm>
            <a:off x="4054475" y="32353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0" name="直接连接符 80920"/>
          <p:cNvSpPr/>
          <p:nvPr/>
        </p:nvSpPr>
        <p:spPr>
          <a:xfrm>
            <a:off x="2514600" y="3463925"/>
            <a:ext cx="1539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1" name="直接连接符 80921"/>
          <p:cNvSpPr/>
          <p:nvPr/>
        </p:nvSpPr>
        <p:spPr>
          <a:xfrm>
            <a:off x="4435475" y="34639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2" name="直接连接符 80922"/>
          <p:cNvSpPr/>
          <p:nvPr/>
        </p:nvSpPr>
        <p:spPr>
          <a:xfrm>
            <a:off x="4206875" y="3616325"/>
            <a:ext cx="0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3" name="直接连接符 80923"/>
          <p:cNvSpPr/>
          <p:nvPr/>
        </p:nvSpPr>
        <p:spPr>
          <a:xfrm>
            <a:off x="4191000" y="4114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4" name="文本框 80924"/>
          <p:cNvSpPr txBox="1"/>
          <p:nvPr/>
        </p:nvSpPr>
        <p:spPr>
          <a:xfrm>
            <a:off x="4038600" y="3200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9725" name="文本框 80925"/>
          <p:cNvSpPr txBox="1"/>
          <p:nvPr/>
        </p:nvSpPr>
        <p:spPr>
          <a:xfrm>
            <a:off x="6172200" y="3200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9726" name="文本框 80926"/>
          <p:cNvSpPr txBox="1"/>
          <p:nvPr/>
        </p:nvSpPr>
        <p:spPr>
          <a:xfrm>
            <a:off x="6172200" y="3810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9727" name="文本框 80927"/>
          <p:cNvSpPr txBox="1"/>
          <p:nvPr/>
        </p:nvSpPr>
        <p:spPr>
          <a:xfrm>
            <a:off x="3140075" y="308292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9728" name="文本框 80928"/>
          <p:cNvSpPr txBox="1"/>
          <p:nvPr/>
        </p:nvSpPr>
        <p:spPr>
          <a:xfrm>
            <a:off x="4953000" y="37131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9" name="文本框 80929"/>
          <p:cNvSpPr txBox="1"/>
          <p:nvPr/>
        </p:nvSpPr>
        <p:spPr>
          <a:xfrm>
            <a:off x="4876800" y="30480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29730" name="椭圆 80930"/>
          <p:cNvSpPr/>
          <p:nvPr/>
        </p:nvSpPr>
        <p:spPr>
          <a:xfrm>
            <a:off x="6264275" y="4606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1" name="椭圆 80931"/>
          <p:cNvSpPr/>
          <p:nvPr/>
        </p:nvSpPr>
        <p:spPr>
          <a:xfrm>
            <a:off x="6188075" y="45307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2" name="椭圆 80932"/>
          <p:cNvSpPr/>
          <p:nvPr/>
        </p:nvSpPr>
        <p:spPr>
          <a:xfrm>
            <a:off x="6248400" y="525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3" name="椭圆 80933"/>
          <p:cNvSpPr/>
          <p:nvPr/>
        </p:nvSpPr>
        <p:spPr>
          <a:xfrm>
            <a:off x="6172200" y="518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4" name="椭圆 80934"/>
          <p:cNvSpPr/>
          <p:nvPr/>
        </p:nvSpPr>
        <p:spPr>
          <a:xfrm>
            <a:off x="4054475" y="4606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5" name="直接连接符 80935"/>
          <p:cNvSpPr/>
          <p:nvPr/>
        </p:nvSpPr>
        <p:spPr>
          <a:xfrm>
            <a:off x="2514600" y="4835525"/>
            <a:ext cx="1539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6" name="直接连接符 80936"/>
          <p:cNvSpPr/>
          <p:nvPr/>
        </p:nvSpPr>
        <p:spPr>
          <a:xfrm>
            <a:off x="4435475" y="48355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7" name="直接连接符 80937"/>
          <p:cNvSpPr/>
          <p:nvPr/>
        </p:nvSpPr>
        <p:spPr>
          <a:xfrm>
            <a:off x="4206875" y="4987925"/>
            <a:ext cx="0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8" name="直接连接符 80938"/>
          <p:cNvSpPr/>
          <p:nvPr/>
        </p:nvSpPr>
        <p:spPr>
          <a:xfrm>
            <a:off x="4191000" y="54864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9" name="文本框 80939"/>
          <p:cNvSpPr txBox="1"/>
          <p:nvPr/>
        </p:nvSpPr>
        <p:spPr>
          <a:xfrm>
            <a:off x="4038600" y="4572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29740" name="文本框 80940"/>
          <p:cNvSpPr txBox="1"/>
          <p:nvPr/>
        </p:nvSpPr>
        <p:spPr>
          <a:xfrm>
            <a:off x="6172200" y="4572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9741" name="文本框 80941"/>
          <p:cNvSpPr txBox="1"/>
          <p:nvPr/>
        </p:nvSpPr>
        <p:spPr>
          <a:xfrm>
            <a:off x="6172200" y="5181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29742" name="文本框 80942"/>
          <p:cNvSpPr txBox="1"/>
          <p:nvPr/>
        </p:nvSpPr>
        <p:spPr>
          <a:xfrm>
            <a:off x="3140075" y="44338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9743" name="文本框 80943"/>
          <p:cNvSpPr txBox="1"/>
          <p:nvPr/>
        </p:nvSpPr>
        <p:spPr>
          <a:xfrm>
            <a:off x="4953000" y="50847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4" name="文本框 80944"/>
          <p:cNvSpPr txBox="1"/>
          <p:nvPr/>
        </p:nvSpPr>
        <p:spPr>
          <a:xfrm>
            <a:off x="4876800" y="44196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29745" name="直接连接符 80945"/>
          <p:cNvSpPr/>
          <p:nvPr/>
        </p:nvSpPr>
        <p:spPr>
          <a:xfrm>
            <a:off x="4114800" y="21336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6" name="文本框 80946"/>
          <p:cNvSpPr txBox="1"/>
          <p:nvPr/>
        </p:nvSpPr>
        <p:spPr>
          <a:xfrm>
            <a:off x="4953000" y="17319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7" name="椭圆 80947"/>
          <p:cNvSpPr/>
          <p:nvPr/>
        </p:nvSpPr>
        <p:spPr>
          <a:xfrm>
            <a:off x="4054475" y="56737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8" name="椭圆 80948"/>
          <p:cNvSpPr/>
          <p:nvPr/>
        </p:nvSpPr>
        <p:spPr>
          <a:xfrm>
            <a:off x="3978275" y="55975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9" name="文本框 80949"/>
          <p:cNvSpPr txBox="1"/>
          <p:nvPr/>
        </p:nvSpPr>
        <p:spPr>
          <a:xfrm>
            <a:off x="4038600" y="5638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9750" name="椭圆 80950"/>
          <p:cNvSpPr/>
          <p:nvPr/>
        </p:nvSpPr>
        <p:spPr>
          <a:xfrm>
            <a:off x="4054475" y="6400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1" name="椭圆 80951"/>
          <p:cNvSpPr/>
          <p:nvPr/>
        </p:nvSpPr>
        <p:spPr>
          <a:xfrm>
            <a:off x="3978275" y="6324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2" name="文本框 80952"/>
          <p:cNvSpPr txBox="1"/>
          <p:nvPr/>
        </p:nvSpPr>
        <p:spPr>
          <a:xfrm>
            <a:off x="4038600" y="6400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29753" name="直接连接符 80953"/>
          <p:cNvSpPr/>
          <p:nvPr/>
        </p:nvSpPr>
        <p:spPr>
          <a:xfrm>
            <a:off x="2514600" y="304800"/>
            <a:ext cx="0" cy="632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4" name="直接连接符 80954"/>
          <p:cNvSpPr/>
          <p:nvPr/>
        </p:nvSpPr>
        <p:spPr>
          <a:xfrm>
            <a:off x="2514600" y="58674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5" name="直接连接符 80955"/>
          <p:cNvSpPr/>
          <p:nvPr/>
        </p:nvSpPr>
        <p:spPr>
          <a:xfrm>
            <a:off x="2514600" y="65532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6" name="文本框 80956"/>
          <p:cNvSpPr txBox="1"/>
          <p:nvPr/>
        </p:nvSpPr>
        <p:spPr>
          <a:xfrm>
            <a:off x="3184525" y="54308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9757" name="文本框 80957"/>
          <p:cNvSpPr txBox="1"/>
          <p:nvPr/>
        </p:nvSpPr>
        <p:spPr>
          <a:xfrm>
            <a:off x="3032125" y="61166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8" name="文本框 80958"/>
          <p:cNvSpPr txBox="1"/>
          <p:nvPr/>
        </p:nvSpPr>
        <p:spPr>
          <a:xfrm>
            <a:off x="6537325" y="171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9759" name="文本框 80959"/>
          <p:cNvSpPr txBox="1"/>
          <p:nvPr/>
        </p:nvSpPr>
        <p:spPr>
          <a:xfrm>
            <a:off x="6553200" y="3657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9760" name="文本框 80960"/>
          <p:cNvSpPr txBox="1"/>
          <p:nvPr/>
        </p:nvSpPr>
        <p:spPr>
          <a:xfrm>
            <a:off x="434340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9761" name="文本框 80961"/>
          <p:cNvSpPr txBox="1"/>
          <p:nvPr/>
        </p:nvSpPr>
        <p:spPr>
          <a:xfrm>
            <a:off x="6553200" y="5029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976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占位符 6963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zh-CN" altLang="en-US" sz="3600" dirty="0"/>
              <a:t>五</a:t>
            </a:r>
            <a:r>
              <a:rPr lang="en-US" altLang="zh-CN" sz="3600" dirty="0"/>
              <a:t>. </a:t>
            </a:r>
            <a:r>
              <a:rPr lang="zh-CN" altLang="en-US" sz="3600" dirty="0"/>
              <a:t>实验要求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完成词法分析，语法分析。</a:t>
            </a:r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2. </a:t>
            </a:r>
            <a:r>
              <a:rPr lang="zh-CN" altLang="en-US" dirty="0"/>
              <a:t>提交</a:t>
            </a:r>
            <a:r>
              <a:rPr lang="en-US" altLang="zh-CN" dirty="0"/>
              <a:t>: </a:t>
            </a:r>
            <a:r>
              <a:rPr lang="zh-CN" altLang="en-US" dirty="0"/>
              <a:t>实验报告</a:t>
            </a:r>
          </a:p>
          <a:p>
            <a:pPr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(1) </a:t>
            </a:r>
            <a:r>
              <a:rPr lang="zh-CN" altLang="en-US" dirty="0"/>
              <a:t>源程序、测试程序、运行结果</a:t>
            </a:r>
          </a:p>
          <a:p>
            <a:pPr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(2) </a:t>
            </a:r>
            <a:r>
              <a:rPr lang="zh-CN" altLang="en-US" dirty="0"/>
              <a:t>设计思想、总控算法、主要服务子程序算法、总结</a:t>
            </a:r>
            <a:r>
              <a:rPr lang="en-US" altLang="zh-CN" dirty="0"/>
              <a:t>(</a:t>
            </a:r>
            <a:r>
              <a:rPr lang="zh-CN" altLang="en-US" dirty="0"/>
              <a:t>心得、收获、建议等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/>
          </a:p>
        </p:txBody>
      </p:sp>
      <p:sp>
        <p:nvSpPr>
          <p:cNvPr id="3789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533400"/>
          </a:xfrm>
        </p:spPr>
        <p:txBody>
          <a:bodyPr lIns="92075" tIns="46038" rIns="92075" bIns="46038" anchor="ctr"/>
          <a:lstStyle/>
          <a:p>
            <a:r>
              <a:rPr lang="zh-CN" altLang="en-US" sz="3200" dirty="0"/>
              <a:t>测试程序</a:t>
            </a:r>
            <a:endParaRPr lang="zh-CN" altLang="en-US"/>
          </a:p>
        </p:txBody>
      </p:sp>
      <p:sp>
        <p:nvSpPr>
          <p:cNvPr id="38914" name="文本占位符 78850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 lIns="92075" tIns="46038" rIns="92075" bIns="46038" anchor="t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begin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integer k;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integer function F(n);//integer function</a:t>
            </a:r>
            <a:r>
              <a:rPr lang="zh-CN" altLang="en-US" sz="2600">
                <a:latin typeface="宋体" panose="02010600030101010101" pitchFamily="2" charset="-122"/>
              </a:rPr>
              <a:t>各出现错误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  begin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    integer n;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    if n&lt;=0 then F:=1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    else F:=n*F(n-1)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  end;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read(m);//</a:t>
            </a:r>
            <a:r>
              <a:rPr lang="en-US" altLang="zh-CN" sz="2600" dirty="0" err="1">
                <a:latin typeface="宋体" panose="02010600030101010101" pitchFamily="2" charset="-122"/>
              </a:rPr>
              <a:t>readm</a:t>
            </a:r>
            <a:r>
              <a:rPr lang="en-US" altLang="zh-CN" sz="2600" dirty="0">
                <a:latin typeface="宋体" panose="02010600030101010101" pitchFamily="2" charset="-12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	integer m;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k:=F(m);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  write(k)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dirty="0">
                <a:latin typeface="宋体" panose="02010600030101010101" pitchFamily="2" charset="-122"/>
              </a:rPr>
              <a:t>end</a:t>
            </a:r>
            <a:endParaRPr lang="en-US" altLang="zh-CN" sz="2800" dirty="0"/>
          </a:p>
        </p:txBody>
      </p:sp>
      <p:sp>
        <p:nvSpPr>
          <p:cNvPr id="3891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占位符 4608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zh-CN" altLang="en-US" sz="3600" dirty="0"/>
              <a:t>一</a:t>
            </a:r>
            <a:r>
              <a:rPr lang="en-US" altLang="zh-CN" sz="3600" dirty="0"/>
              <a:t>. </a:t>
            </a:r>
            <a:r>
              <a:rPr lang="zh-CN" altLang="en-US" sz="3600" dirty="0"/>
              <a:t>概述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600" dirty="0"/>
              <a:t>      </a:t>
            </a:r>
            <a:r>
              <a:rPr lang="en-US" altLang="zh-CN" sz="2800" dirty="0"/>
              <a:t>1. </a:t>
            </a:r>
            <a:r>
              <a:rPr lang="zh-CN" altLang="en-US" sz="2800" dirty="0"/>
              <a:t>源语言：求</a:t>
            </a:r>
            <a:r>
              <a:rPr lang="en-US" altLang="zh-CN" sz="2800" dirty="0"/>
              <a:t>n</a:t>
            </a:r>
            <a:r>
              <a:rPr lang="zh-CN" altLang="en-US" sz="2800" dirty="0"/>
              <a:t>！的极小语言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   （文法见后）</a:t>
            </a:r>
            <a:endParaRPr lang="zh-CN" altLang="en-US" sz="5400"/>
          </a:p>
        </p:txBody>
      </p:sp>
      <p:sp>
        <p:nvSpPr>
          <p:cNvPr id="6146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9523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zh-CN" altLang="en-US" dirty="0"/>
              <a:t>实验老师联系方式</a:t>
            </a:r>
          </a:p>
        </p:txBody>
      </p:sp>
      <p:sp>
        <p:nvSpPr>
          <p:cNvPr id="52226" name="文本占位符 9523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r>
              <a:rPr lang="zh-CN" altLang="en-US" dirty="0"/>
              <a:t>陈昆</a:t>
            </a:r>
          </a:p>
          <a:p>
            <a:r>
              <a:rPr lang="zh-CN" altLang="en-US" dirty="0"/>
              <a:t>邮箱：</a:t>
            </a:r>
            <a:r>
              <a:rPr lang="en-US" altLang="zh-CN">
                <a:hlinkClick r:id="rId2"/>
              </a:rPr>
              <a:t>CHENKUN@UESTC.EDU.CN</a:t>
            </a:r>
            <a:endParaRPr lang="en-US" altLang="zh-CN"/>
          </a:p>
          <a:p>
            <a:r>
              <a:rPr lang="zh-CN" altLang="en-US" dirty="0"/>
              <a:t>电话：</a:t>
            </a:r>
            <a:r>
              <a:rPr lang="en-US" altLang="zh-CN" dirty="0"/>
              <a:t>13880986237</a:t>
            </a:r>
          </a:p>
        </p:txBody>
      </p:sp>
      <p:sp>
        <p:nvSpPr>
          <p:cNvPr id="5222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72705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lstStyle/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程序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分程序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分程序</a:t>
            </a:r>
            <a:r>
              <a:rPr lang="en-US" altLang="zh-CN" sz="2400" dirty="0">
                <a:latin typeface="宋体" panose="02010600030101010101" pitchFamily="2" charset="-122"/>
              </a:rPr>
              <a:t>&gt;→begin 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>
                <a:latin typeface="宋体" panose="02010600030101010101" pitchFamily="2" charset="-122"/>
              </a:rPr>
              <a:t>&gt; end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 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变量说明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函数说明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变量说明</a:t>
            </a:r>
            <a:r>
              <a:rPr lang="en-US" altLang="zh-CN" sz="2400" dirty="0">
                <a:latin typeface="宋体" panose="02010600030101010101" pitchFamily="2" charset="-122"/>
              </a:rPr>
              <a:t>&gt;→integer 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717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占位符 73729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lstStyle/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变量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 dirty="0">
                <a:latin typeface="宋体" panose="02010600030101010101" pitchFamily="2" charset="-122"/>
              </a:rPr>
              <a:t>&gt;│ 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&gt;&lt;</a:t>
            </a:r>
            <a:r>
              <a:rPr lang="zh-CN" altLang="en-US" sz="2200" dirty="0">
                <a:latin typeface="宋体" panose="02010600030101010101" pitchFamily="2" charset="-122"/>
              </a:rPr>
              <a:t>数字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>
                <a:latin typeface="宋体" panose="02010600030101010101" pitchFamily="2" charset="-122"/>
              </a:rPr>
              <a:t>&gt;→a│b│c│d│e│f│g│h│i│j│k│l│m│n│o │p│q │r│s│t│u│v│w│x│y│z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数字</a:t>
            </a:r>
            <a:r>
              <a:rPr lang="en-US" altLang="zh-CN" sz="2200">
                <a:latin typeface="宋体" panose="02010600030101010101" pitchFamily="2" charset="-122"/>
              </a:rPr>
              <a:t>&gt;→0│1│2│3│4│5│6│7│8│9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函数说明</a:t>
            </a:r>
            <a:r>
              <a:rPr lang="en-US" altLang="zh-CN" sz="2200" dirty="0">
                <a:latin typeface="宋体" panose="02010600030101010101" pitchFamily="2" charset="-122"/>
              </a:rPr>
              <a:t>&gt;→integer function 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参数</a:t>
            </a:r>
            <a:r>
              <a:rPr lang="en-US" altLang="zh-CN" sz="2200" dirty="0">
                <a:latin typeface="宋体" panose="02010600030101010101" pitchFamily="2" charset="-122"/>
              </a:rPr>
              <a:t>&gt;</a:t>
            </a:r>
            <a:r>
              <a:rPr lang="zh-CN" altLang="en-US" sz="2200" dirty="0">
                <a:latin typeface="宋体" panose="02010600030101010101" pitchFamily="2" charset="-122"/>
              </a:rPr>
              <a:t>）；</a:t>
            </a: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函数体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参数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变量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8194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74753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lstStyle/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函数体</a:t>
            </a:r>
            <a:r>
              <a:rPr lang="en-US" altLang="zh-CN" sz="2400" dirty="0">
                <a:latin typeface="宋体" panose="02010600030101010101" pitchFamily="2" charset="-122"/>
              </a:rPr>
              <a:t>&gt;→begin 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>
                <a:latin typeface="宋体" panose="02010600030101010101" pitchFamily="2" charset="-122"/>
              </a:rPr>
              <a:t>&gt; end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执行语句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执行语句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读语句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写语句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赋值语句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条件语句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读语句</a:t>
            </a:r>
            <a:r>
              <a:rPr lang="en-US" altLang="zh-CN" sz="2400" dirty="0">
                <a:latin typeface="宋体" panose="02010600030101010101" pitchFamily="2" charset="-122"/>
              </a:rPr>
              <a:t>&gt;→read(&lt;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&gt;)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写语句</a:t>
            </a:r>
            <a:r>
              <a:rPr lang="en-US" altLang="zh-CN" sz="2400" dirty="0">
                <a:latin typeface="宋体" panose="02010600030101010101" pitchFamily="2" charset="-122"/>
              </a:rPr>
              <a:t>&gt;→write(&lt;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&gt;)</a:t>
            </a:r>
          </a:p>
        </p:txBody>
      </p:sp>
      <p:sp>
        <p:nvSpPr>
          <p:cNvPr id="9218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75777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lstStyle/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80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赋值语句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宋体" panose="02010600030101010101" pitchFamily="2" charset="-122"/>
              </a:rPr>
              <a:t>&gt;:=&lt;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>
                <a:latin typeface="宋体" panose="02010600030101010101" pitchFamily="2" charset="-122"/>
              </a:rPr>
              <a:t>&gt;-&lt;</a:t>
            </a:r>
            <a:r>
              <a:rPr lang="zh-CN" altLang="en-US" sz="2400">
                <a:latin typeface="宋体" panose="02010600030101010101" pitchFamily="2" charset="-122"/>
              </a:rPr>
              <a:t>项</a:t>
            </a:r>
            <a:r>
              <a:rPr lang="en-US" altLang="zh-CN" sz="2400">
                <a:latin typeface="宋体" panose="02010600030101010101" pitchFamily="2" charset="-122"/>
              </a:rPr>
              <a:t>&gt;│&lt;</a:t>
            </a:r>
            <a:r>
              <a:rPr lang="zh-CN" altLang="en-US" sz="2400">
                <a:latin typeface="宋体" panose="02010600030101010101" pitchFamily="2" charset="-122"/>
              </a:rPr>
              <a:t>项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项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项</a:t>
            </a:r>
            <a:r>
              <a:rPr lang="en-US" altLang="zh-CN" sz="2400" dirty="0">
                <a:latin typeface="宋体" panose="02010600030101010101" pitchFamily="2" charset="-122"/>
              </a:rPr>
              <a:t>&gt;*&lt;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常数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函数调用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常数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数字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 dirty="0">
                <a:latin typeface="宋体" panose="02010600030101010101" pitchFamily="2" charset="-122"/>
              </a:rPr>
              <a:t>&gt;&lt;</a:t>
            </a:r>
            <a:r>
              <a:rPr lang="zh-CN" altLang="en-US" sz="2400" dirty="0">
                <a:latin typeface="宋体" panose="02010600030101010101" pitchFamily="2" charset="-122"/>
              </a:rPr>
              <a:t>数字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1024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占位符 76801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lstStyle/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条件语句</a:t>
            </a:r>
            <a:r>
              <a:rPr lang="en-US" altLang="zh-CN" sz="2800" dirty="0">
                <a:latin typeface="宋体" panose="02010600030101010101" pitchFamily="2" charset="-122"/>
              </a:rPr>
              <a:t>&gt;→if&lt;</a:t>
            </a:r>
            <a:r>
              <a:rPr lang="zh-CN" altLang="en-US" sz="280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dirty="0">
                <a:latin typeface="宋体" panose="02010600030101010101" pitchFamily="2" charset="-122"/>
              </a:rPr>
              <a:t>&gt;then&lt;</a:t>
            </a:r>
            <a:r>
              <a:rPr lang="zh-CN" altLang="en-US" sz="2800" dirty="0">
                <a:latin typeface="宋体" panose="02010600030101010101" pitchFamily="2" charset="-122"/>
              </a:rPr>
              <a:t>执行语句</a:t>
            </a:r>
            <a:r>
              <a:rPr lang="en-US" altLang="zh-CN" sz="2800" dirty="0">
                <a:latin typeface="宋体" panose="02010600030101010101" pitchFamily="2" charset="-122"/>
              </a:rPr>
              <a:t>&gt;else &lt;</a:t>
            </a:r>
            <a:r>
              <a:rPr lang="zh-CN" altLang="en-US" sz="2800" dirty="0">
                <a:latin typeface="宋体" panose="02010600030101010101" pitchFamily="2" charset="-122"/>
              </a:rPr>
              <a:t>执行语句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dirty="0">
                <a:latin typeface="宋体" panose="02010600030101010101" pitchFamily="2" charset="-122"/>
              </a:rPr>
              <a:t>&gt;→&lt;</a:t>
            </a:r>
            <a:r>
              <a:rPr lang="zh-CN" altLang="en-US" sz="2800" dirty="0">
                <a:latin typeface="宋体" panose="02010600030101010101" pitchFamily="2" charset="-122"/>
              </a:rPr>
              <a:t>算术表达式</a:t>
            </a:r>
            <a:r>
              <a:rPr lang="en-US" altLang="zh-CN" sz="2800" dirty="0">
                <a:latin typeface="宋体" panose="02010600030101010101" pitchFamily="2" charset="-122"/>
              </a:rPr>
              <a:t>&gt;&lt;</a:t>
            </a:r>
            <a:r>
              <a:rPr lang="zh-CN" altLang="en-US" sz="2800" dirty="0">
                <a:latin typeface="宋体" panose="02010600030101010101" pitchFamily="2" charset="-122"/>
              </a:rPr>
              <a:t>关系运算符</a:t>
            </a:r>
            <a:r>
              <a:rPr lang="en-US" altLang="zh-CN" sz="2800" dirty="0">
                <a:latin typeface="宋体" panose="02010600030101010101" pitchFamily="2" charset="-122"/>
              </a:rPr>
              <a:t>&gt;&lt;</a:t>
            </a:r>
            <a:r>
              <a:rPr lang="zh-CN" altLang="en-US" sz="2800" dirty="0">
                <a:latin typeface="宋体" panose="02010600030101010101" pitchFamily="2" charset="-122"/>
              </a:rPr>
              <a:t>算术表达式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</a:p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关系运算符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  <a:r>
              <a:rPr lang="en-US" altLang="zh-CN" sz="2800"/>
              <a:t> </a:t>
            </a:r>
            <a:r>
              <a:rPr lang="en-US" altLang="zh-CN" sz="2800">
                <a:latin typeface="宋体" panose="02010600030101010101" pitchFamily="2" charset="-122"/>
              </a:rPr>
              <a:t>→&lt;│&lt;=│&gt;│&gt;=│=│&lt;&gt;</a:t>
            </a:r>
          </a:p>
        </p:txBody>
      </p:sp>
      <p:sp>
        <p:nvSpPr>
          <p:cNvPr id="11266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占位符 71681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lstStyle/>
          <a:p>
            <a:pPr>
              <a:buNone/>
            </a:pPr>
            <a:r>
              <a:rPr lang="en-US" altLang="zh-CN" sz="5400"/>
              <a:t>  </a:t>
            </a:r>
            <a:r>
              <a:rPr lang="en-US" altLang="zh-CN" sz="2800" dirty="0"/>
              <a:t>2. </a:t>
            </a:r>
            <a:r>
              <a:rPr lang="zh-CN" altLang="en-US" sz="2800" dirty="0"/>
              <a:t>工具语言</a:t>
            </a:r>
            <a:r>
              <a:rPr lang="en-US" altLang="zh-CN" sz="2800" dirty="0"/>
              <a:t>: Pascal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或其它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  </a:t>
            </a:r>
          </a:p>
          <a:p>
            <a:pPr>
              <a:lnSpc>
                <a:spcPct val="120000"/>
              </a:lnSpc>
              <a:buNone/>
            </a:pPr>
            <a:endParaRPr lang="zh-CN" altLang="en-US" sz="2800"/>
          </a:p>
        </p:txBody>
      </p:sp>
      <p:sp>
        <p:nvSpPr>
          <p:cNvPr id="1229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5059"/>
          <p:cNvSpPr txBox="1"/>
          <p:nvPr/>
        </p:nvSpPr>
        <p:spPr>
          <a:xfrm>
            <a:off x="4267200" y="471488"/>
            <a:ext cx="264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源程序字符串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.pas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矩形 45060"/>
          <p:cNvSpPr/>
          <p:nvPr/>
        </p:nvSpPr>
        <p:spPr>
          <a:xfrm>
            <a:off x="3124200" y="11985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矩形 45061"/>
          <p:cNvSpPr/>
          <p:nvPr/>
        </p:nvSpPr>
        <p:spPr>
          <a:xfrm>
            <a:off x="3124200" y="22653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矩形 45062"/>
          <p:cNvSpPr/>
          <p:nvPr/>
        </p:nvSpPr>
        <p:spPr>
          <a:xfrm>
            <a:off x="3124200" y="34083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矩形 45063"/>
          <p:cNvSpPr/>
          <p:nvPr/>
        </p:nvSpPr>
        <p:spPr>
          <a:xfrm>
            <a:off x="3124200" y="46275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矩形 45064"/>
          <p:cNvSpPr/>
          <p:nvPr/>
        </p:nvSpPr>
        <p:spPr>
          <a:xfrm>
            <a:off x="3124200" y="58467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矩形 45065"/>
          <p:cNvSpPr/>
          <p:nvPr/>
        </p:nvSpPr>
        <p:spPr>
          <a:xfrm>
            <a:off x="685800" y="1198563"/>
            <a:ext cx="457200" cy="518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矩形 45066"/>
          <p:cNvSpPr/>
          <p:nvPr/>
        </p:nvSpPr>
        <p:spPr>
          <a:xfrm>
            <a:off x="8229600" y="1198563"/>
            <a:ext cx="457200" cy="518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1" name="直接连接符 45067"/>
          <p:cNvSpPr/>
          <p:nvPr/>
        </p:nvSpPr>
        <p:spPr>
          <a:xfrm>
            <a:off x="4267200" y="157956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直接连接符 45068"/>
          <p:cNvSpPr/>
          <p:nvPr/>
        </p:nvSpPr>
        <p:spPr>
          <a:xfrm>
            <a:off x="4267200" y="264636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3" name="直接连接符 45069"/>
          <p:cNvSpPr/>
          <p:nvPr/>
        </p:nvSpPr>
        <p:spPr>
          <a:xfrm>
            <a:off x="4267200" y="3789363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4" name="直接连接符 45070"/>
          <p:cNvSpPr/>
          <p:nvPr/>
        </p:nvSpPr>
        <p:spPr>
          <a:xfrm>
            <a:off x="4267200" y="5008563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直接连接符 45071"/>
          <p:cNvSpPr/>
          <p:nvPr/>
        </p:nvSpPr>
        <p:spPr>
          <a:xfrm>
            <a:off x="4267200" y="62277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6" name="直接连接符 45072"/>
          <p:cNvSpPr/>
          <p:nvPr/>
        </p:nvSpPr>
        <p:spPr>
          <a:xfrm>
            <a:off x="4267200" y="588963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直接连接符 45073"/>
          <p:cNvSpPr/>
          <p:nvPr/>
        </p:nvSpPr>
        <p:spPr>
          <a:xfrm>
            <a:off x="1143000" y="1427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8" name="直接连接符 45074"/>
          <p:cNvSpPr/>
          <p:nvPr/>
        </p:nvSpPr>
        <p:spPr>
          <a:xfrm>
            <a:off x="1143000" y="24939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9" name="直接连接符 45075"/>
          <p:cNvSpPr/>
          <p:nvPr/>
        </p:nvSpPr>
        <p:spPr>
          <a:xfrm>
            <a:off x="1143000" y="36369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0" name="直接连接符 45076"/>
          <p:cNvSpPr/>
          <p:nvPr/>
        </p:nvSpPr>
        <p:spPr>
          <a:xfrm>
            <a:off x="1143000" y="4856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直接连接符 45077"/>
          <p:cNvSpPr/>
          <p:nvPr/>
        </p:nvSpPr>
        <p:spPr>
          <a:xfrm>
            <a:off x="1143000" y="5999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2" name="直接连接符 45078"/>
          <p:cNvSpPr/>
          <p:nvPr/>
        </p:nvSpPr>
        <p:spPr>
          <a:xfrm>
            <a:off x="5638800" y="13509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3" name="直接连接符 45079"/>
          <p:cNvSpPr/>
          <p:nvPr/>
        </p:nvSpPr>
        <p:spPr>
          <a:xfrm>
            <a:off x="5638800" y="24177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4" name="直接连接符 45080"/>
          <p:cNvSpPr/>
          <p:nvPr/>
        </p:nvSpPr>
        <p:spPr>
          <a:xfrm>
            <a:off x="5638800" y="35607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5" name="直接连接符 45081"/>
          <p:cNvSpPr/>
          <p:nvPr/>
        </p:nvSpPr>
        <p:spPr>
          <a:xfrm>
            <a:off x="5638800" y="47799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6" name="直接连接符 45082"/>
          <p:cNvSpPr/>
          <p:nvPr/>
        </p:nvSpPr>
        <p:spPr>
          <a:xfrm>
            <a:off x="5638800" y="59991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文本框 45083"/>
          <p:cNvSpPr txBox="1"/>
          <p:nvPr/>
        </p:nvSpPr>
        <p:spPr>
          <a:xfrm>
            <a:off x="3565525" y="11430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8" name="文本框 45084"/>
          <p:cNvSpPr txBox="1"/>
          <p:nvPr/>
        </p:nvSpPr>
        <p:spPr>
          <a:xfrm>
            <a:off x="3505200" y="2189163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文本框 45085"/>
          <p:cNvSpPr txBox="1"/>
          <p:nvPr/>
        </p:nvSpPr>
        <p:spPr>
          <a:xfrm>
            <a:off x="3108325" y="3457575"/>
            <a:ext cx="26225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语义分析、中间代码生成器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0" name="文本框 45086"/>
          <p:cNvSpPr txBox="1"/>
          <p:nvPr/>
        </p:nvSpPr>
        <p:spPr>
          <a:xfrm>
            <a:off x="3565525" y="45720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代码优化器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1" name="文本框 45087"/>
          <p:cNvSpPr txBox="1"/>
          <p:nvPr/>
        </p:nvSpPr>
        <p:spPr>
          <a:xfrm>
            <a:off x="3276600" y="577056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目标代码生成器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2" name="文本框 45088"/>
          <p:cNvSpPr txBox="1"/>
          <p:nvPr/>
        </p:nvSpPr>
        <p:spPr>
          <a:xfrm>
            <a:off x="4251325" y="1614488"/>
            <a:ext cx="2387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3" name="文本框 45089"/>
          <p:cNvSpPr txBox="1"/>
          <p:nvPr/>
        </p:nvSpPr>
        <p:spPr>
          <a:xfrm>
            <a:off x="4251325" y="2757488"/>
            <a:ext cx="2354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4" name="文本框 45090"/>
          <p:cNvSpPr txBox="1"/>
          <p:nvPr/>
        </p:nvSpPr>
        <p:spPr>
          <a:xfrm>
            <a:off x="4251325" y="3900488"/>
            <a:ext cx="269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.qud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5" name="文本框 45091"/>
          <p:cNvSpPr txBox="1"/>
          <p:nvPr/>
        </p:nvSpPr>
        <p:spPr>
          <a:xfrm>
            <a:off x="4267200" y="5175250"/>
            <a:ext cx="269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.qdo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6" name="文本框 45092"/>
          <p:cNvSpPr txBox="1"/>
          <p:nvPr/>
        </p:nvSpPr>
        <p:spPr>
          <a:xfrm>
            <a:off x="685800" y="1731963"/>
            <a:ext cx="549275" cy="4054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符    号    表    管    理    程    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7" name="文本框 45093"/>
          <p:cNvSpPr txBox="1"/>
          <p:nvPr/>
        </p:nvSpPr>
        <p:spPr>
          <a:xfrm>
            <a:off x="8229600" y="1960563"/>
            <a:ext cx="549275" cy="34448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出    错    处    理    程    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95" name="文本框 45094"/>
          <p:cNvSpPr txBox="1"/>
          <p:nvPr/>
        </p:nvSpPr>
        <p:spPr>
          <a:xfrm>
            <a:off x="685800" y="381000"/>
            <a:ext cx="29956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编译程序的结构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9" name="文本框 45095"/>
          <p:cNvSpPr txBox="1"/>
          <p:nvPr/>
        </p:nvSpPr>
        <p:spPr>
          <a:xfrm>
            <a:off x="4267200" y="6421438"/>
            <a:ext cx="658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</a:p>
        </p:txBody>
      </p:sp>
      <p:sp>
        <p:nvSpPr>
          <p:cNvPr id="13350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专业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9AAFF"/>
      </a:accent5>
      <a:accent6>
        <a:srgbClr val="B700E5"/>
      </a:accent6>
      <a:hlink>
        <a:srgbClr val="00CC99"/>
      </a:hlink>
      <a:folHlink>
        <a:srgbClr val="0099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9AAFF"/>
        </a:accent5>
        <a:accent6>
          <a:srgbClr val="B700E5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75B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3</TotalTime>
  <Words>1021</Words>
  <Application>Microsoft Office PowerPoint</Application>
  <PresentationFormat>全屏显示(4:3)</PresentationFormat>
  <Paragraphs>209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Monotype Sorts</vt:lpstr>
      <vt:lpstr>仿宋_GB2312</vt:lpstr>
      <vt:lpstr>楷体_GB2312</vt:lpstr>
      <vt:lpstr>宋体</vt:lpstr>
      <vt:lpstr>Calibri</vt:lpstr>
      <vt:lpstr>Times New Roman</vt:lpstr>
      <vt:lpstr>专业型模板</vt:lpstr>
      <vt:lpstr>编 译 实 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单词符号与种别对照表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测试程序</vt:lpstr>
      <vt:lpstr>实验老师联系方式</vt:lpstr>
    </vt:vector>
  </TitlesOfParts>
  <Company>wang shi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程序设计语言与编译 </dc:title>
  <dc:creator>wang</dc:creator>
  <cp:lastModifiedBy>董 文龙</cp:lastModifiedBy>
  <cp:revision>37</cp:revision>
  <dcterms:created xsi:type="dcterms:W3CDTF">2000-08-28T07:52:00Z</dcterms:created>
  <dcterms:modified xsi:type="dcterms:W3CDTF">2021-05-30T11:46:29Z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