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56" r:id="rId3"/>
    <p:sldId id="257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语法分析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5361" name="文本占位符 49154"/>
          <p:cNvSpPr>
            <a:spLocks noGrp="1"/>
          </p:cNvSpPr>
          <p:nvPr>
            <p:ph idx="1"/>
          </p:nvPr>
        </p:nvSpPr>
        <p:spPr/>
        <p:txBody>
          <a:bodyPr lIns="92075" tIns="46038" rIns="92075" bIns="46038" anchor="t"/>
          <a:p>
            <a:pPr>
              <a:buNone/>
            </a:pPr>
            <a:r>
              <a:rPr lang="en-US" altLang="zh-CN" dirty="0"/>
              <a:t>      2. </a:t>
            </a:r>
            <a:r>
              <a:rPr lang="zh-CN" altLang="en-US" dirty="0"/>
              <a:t>语法分析</a:t>
            </a:r>
            <a:endParaRPr lang="zh-CN" altLang="en-US"/>
          </a:p>
        </p:txBody>
      </p:sp>
      <p:sp>
        <p:nvSpPr>
          <p:cNvPr id="15362" name="矩形 49156"/>
          <p:cNvSpPr/>
          <p:nvPr/>
        </p:nvSpPr>
        <p:spPr>
          <a:xfrm>
            <a:off x="4343400" y="2755900"/>
            <a:ext cx="2743200" cy="762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3" name="直接连接符 49157"/>
          <p:cNvSpPr/>
          <p:nvPr/>
        </p:nvSpPr>
        <p:spPr>
          <a:xfrm>
            <a:off x="3276600" y="3136900"/>
            <a:ext cx="1066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4" name="直接连接符 49158"/>
          <p:cNvSpPr/>
          <p:nvPr/>
        </p:nvSpPr>
        <p:spPr>
          <a:xfrm>
            <a:off x="7086600" y="3136900"/>
            <a:ext cx="1066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5" name="文本框 49159"/>
          <p:cNvSpPr txBox="1"/>
          <p:nvPr/>
        </p:nvSpPr>
        <p:spPr>
          <a:xfrm>
            <a:off x="4800600" y="2832100"/>
            <a:ext cx="19608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语法分析器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6" name="文本框 49160"/>
          <p:cNvSpPr txBox="1"/>
          <p:nvPr/>
        </p:nvSpPr>
        <p:spPr>
          <a:xfrm>
            <a:off x="2362200" y="2895600"/>
            <a:ext cx="697230" cy="3124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lnSpc>
                <a:spcPct val="8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err="1">
                <a:latin typeface="Times New Roman" panose="02020603050405020304" pitchFamily="18" charset="0"/>
                <a:ea typeface="宋体" panose="02010600030101010101" pitchFamily="2" charset="-122"/>
              </a:rPr>
              <a:t>.dyd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7" name="文本框 49161"/>
          <p:cNvSpPr txBox="1"/>
          <p:nvPr/>
        </p:nvSpPr>
        <p:spPr>
          <a:xfrm>
            <a:off x="8153400" y="2895600"/>
            <a:ext cx="67183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.dys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5368" name="文本框 49162"/>
          <p:cNvSpPr txBox="1"/>
          <p:nvPr/>
        </p:nvSpPr>
        <p:spPr>
          <a:xfrm>
            <a:off x="3108325" y="4098925"/>
            <a:ext cx="511111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同时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产生文本文件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800" err="1">
                <a:latin typeface="Times New Roman" panose="02020603050405020304" pitchFamily="18" charset="0"/>
                <a:ea typeface="宋体" panose="02010600030101010101" pitchFamily="2" charset="-122"/>
              </a:rPr>
              <a:t>.var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、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.pro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9" name="日期占位符 1"/>
          <p:cNvSpPr/>
          <p:nvPr>
            <p:ph type="dt" sz="half" idx="10"/>
          </p:nvPr>
        </p:nvSpPr>
        <p:spPr/>
        <p:txBody>
          <a:bodyPr wrap="none" lIns="92075" tIns="46038" rIns="92075" bIns="46038"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endParaRPr lang="zh-CN" alt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3553" name="文本占位符 56322"/>
          <p:cNvSpPr>
            <a:spLocks noGrp="1"/>
          </p:cNvSpPr>
          <p:nvPr>
            <p:ph idx="1"/>
          </p:nvPr>
        </p:nvSpPr>
        <p:spPr>
          <a:xfrm>
            <a:off x="669925" y="802640"/>
            <a:ext cx="10852150" cy="5534660"/>
          </a:xfrm>
        </p:spPr>
        <p:txBody>
          <a:bodyPr lIns="92075" tIns="46038" rIns="92075" bIns="46038" anchor="t"/>
          <a:p>
            <a:pPr>
              <a:buNone/>
            </a:pPr>
            <a:r>
              <a:rPr lang="en-US" altLang="zh-CN" dirty="0"/>
              <a:t>      4. </a:t>
            </a:r>
            <a:r>
              <a:rPr lang="zh-CN" altLang="en-US" dirty="0"/>
              <a:t>变量名表</a:t>
            </a:r>
            <a:endParaRPr lang="zh-CN" altLang="en-US" dirty="0"/>
          </a:p>
          <a:p>
            <a:r>
              <a:rPr lang="zh-CN" altLang="en-US" sz="3000" dirty="0"/>
              <a:t>变量名</a:t>
            </a:r>
            <a:r>
              <a:rPr lang="en-US" altLang="zh-CN" sz="3000" err="1"/>
              <a:t>vname</a:t>
            </a:r>
            <a:r>
              <a:rPr lang="en-US" altLang="zh-CN" sz="3000"/>
              <a:t>: char(16)</a:t>
            </a:r>
            <a:endParaRPr lang="en-US" altLang="zh-CN" sz="3000"/>
          </a:p>
          <a:p>
            <a:r>
              <a:rPr lang="zh-CN" altLang="en-US" sz="3000" dirty="0"/>
              <a:t>所属过程</a:t>
            </a:r>
            <a:r>
              <a:rPr lang="en-US" altLang="zh-CN" sz="3000"/>
              <a:t>vproc:char(16)</a:t>
            </a:r>
            <a:endParaRPr lang="en-US" altLang="zh-CN" sz="3000"/>
          </a:p>
          <a:p>
            <a:r>
              <a:rPr lang="zh-CN" altLang="en-US" sz="3000" dirty="0"/>
              <a:t>分类</a:t>
            </a:r>
            <a:r>
              <a:rPr lang="en-US" altLang="zh-CN" sz="3000" err="1"/>
              <a:t>vkind</a:t>
            </a:r>
            <a:r>
              <a:rPr lang="en-US" altLang="zh-CN" sz="3000" dirty="0"/>
              <a:t>: 0..1(0—</a:t>
            </a:r>
            <a:r>
              <a:rPr lang="zh-CN" altLang="en-US" sz="3000" dirty="0"/>
              <a:t>变量、</a:t>
            </a:r>
            <a:r>
              <a:rPr lang="en-US" altLang="zh-CN" sz="3000" dirty="0"/>
              <a:t>1—</a:t>
            </a:r>
            <a:r>
              <a:rPr lang="zh-CN" altLang="en-US" sz="3000" dirty="0"/>
              <a:t>形参</a:t>
            </a:r>
            <a:r>
              <a:rPr lang="en-US" altLang="zh-CN" sz="3000"/>
              <a:t>)</a:t>
            </a:r>
            <a:endParaRPr lang="en-US" altLang="zh-CN" sz="3000"/>
          </a:p>
          <a:p>
            <a:r>
              <a:rPr lang="zh-CN" altLang="en-US" sz="3000" dirty="0"/>
              <a:t>变量类型</a:t>
            </a:r>
            <a:r>
              <a:rPr lang="en-US" altLang="zh-CN" sz="3000" err="1"/>
              <a:t>vtype</a:t>
            </a:r>
            <a:r>
              <a:rPr lang="en-US" altLang="zh-CN" sz="3000"/>
              <a:t>: types</a:t>
            </a:r>
            <a:endParaRPr lang="en-US" altLang="zh-CN" sz="3000"/>
          </a:p>
          <a:p>
            <a:r>
              <a:rPr lang="zh-CN" altLang="en-US" sz="3000" dirty="0"/>
              <a:t>变量层次</a:t>
            </a:r>
            <a:r>
              <a:rPr lang="en-US" altLang="zh-CN" sz="3000" err="1"/>
              <a:t>vlev: int</a:t>
            </a:r>
            <a:endParaRPr lang="en-US" altLang="zh-CN" sz="3000"/>
          </a:p>
          <a:p>
            <a:r>
              <a:rPr lang="zh-CN" altLang="en-US" sz="3000" dirty="0"/>
              <a:t>变量在变量表中的位置</a:t>
            </a:r>
            <a:r>
              <a:rPr lang="en-US" altLang="zh-CN" sz="3000" err="1"/>
              <a:t>vadr: int</a:t>
            </a:r>
            <a:r>
              <a:rPr lang="en-US" altLang="zh-CN" sz="3000" dirty="0"/>
              <a:t>(</a:t>
            </a:r>
            <a:r>
              <a:rPr lang="zh-CN" altLang="en-US" sz="3000" dirty="0"/>
              <a:t>相对第一个变量而言</a:t>
            </a:r>
            <a:r>
              <a:rPr lang="en-US" altLang="zh-CN" sz="3000"/>
              <a:t>)</a:t>
            </a:r>
            <a:endParaRPr lang="en-US" altLang="zh-CN" sz="3000"/>
          </a:p>
          <a:p>
            <a:pPr>
              <a:buNone/>
            </a:pPr>
            <a:r>
              <a:rPr lang="en-US" altLang="zh-CN" sz="3000" err="1"/>
              <a:t>types=(ints</a:t>
            </a:r>
            <a:r>
              <a:rPr lang="en-US" altLang="zh-CN" sz="3000"/>
              <a:t>)</a:t>
            </a:r>
            <a:endParaRPr lang="en-US" altLang="zh-CN" sz="3000"/>
          </a:p>
        </p:txBody>
      </p:sp>
      <p:sp>
        <p:nvSpPr>
          <p:cNvPr id="23554" name="日期占位符 1"/>
          <p:cNvSpPr/>
          <p:nvPr>
            <p:ph type="dt" sz="half" idx="10"/>
          </p:nvPr>
        </p:nvSpPr>
        <p:spPr/>
        <p:txBody>
          <a:bodyPr wrap="none" lIns="92075" tIns="46038" rIns="92075" bIns="46038"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endParaRPr lang="zh-CN" alt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4577" name="文本占位符 93185"/>
          <p:cNvSpPr>
            <a:spLocks noGrp="1"/>
          </p:cNvSpPr>
          <p:nvPr>
            <p:ph idx="1"/>
          </p:nvPr>
        </p:nvSpPr>
        <p:spPr/>
        <p:txBody>
          <a:bodyPr lIns="92075" tIns="46038" rIns="92075" bIns="46038" anchor="t"/>
          <a:p>
            <a:pPr>
              <a:buNone/>
            </a:pPr>
            <a:r>
              <a:rPr lang="en-US" altLang="zh-CN" dirty="0"/>
              <a:t>    </a:t>
            </a:r>
            <a:r>
              <a:rPr lang="en-US" altLang="zh-CN" sz="2800" dirty="0"/>
              <a:t>  5. </a:t>
            </a:r>
            <a:r>
              <a:rPr lang="zh-CN" altLang="en-US" sz="2800" dirty="0"/>
              <a:t>过程名表</a:t>
            </a:r>
            <a:endParaRPr lang="zh-CN" altLang="en-US" sz="2800" dirty="0"/>
          </a:p>
          <a:p>
            <a:r>
              <a:rPr lang="zh-CN" altLang="en-US" sz="2800" dirty="0"/>
              <a:t>过程名</a:t>
            </a:r>
            <a:r>
              <a:rPr lang="en-US" altLang="zh-CN" sz="2800" err="1"/>
              <a:t>pname</a:t>
            </a:r>
            <a:r>
              <a:rPr lang="en-US" altLang="zh-CN" sz="2800"/>
              <a:t>: char(16)</a:t>
            </a:r>
            <a:endParaRPr lang="en-US" altLang="zh-CN" sz="2800"/>
          </a:p>
          <a:p>
            <a:r>
              <a:rPr lang="zh-CN" altLang="en-US" sz="2800" dirty="0"/>
              <a:t>过程类型</a:t>
            </a:r>
            <a:r>
              <a:rPr lang="en-US" altLang="zh-CN" sz="2800" err="1"/>
              <a:t>ptype</a:t>
            </a:r>
            <a:r>
              <a:rPr lang="en-US" altLang="zh-CN" sz="2800"/>
              <a:t>: types</a:t>
            </a:r>
            <a:endParaRPr lang="en-US" altLang="zh-CN" sz="2800"/>
          </a:p>
          <a:p>
            <a:r>
              <a:rPr lang="zh-CN" altLang="en-US" sz="2800" dirty="0"/>
              <a:t>过程层次</a:t>
            </a:r>
            <a:r>
              <a:rPr lang="en-US" altLang="zh-CN" sz="2800" err="1"/>
              <a:t>plev: int</a:t>
            </a:r>
            <a:endParaRPr lang="en-US" altLang="zh-CN" sz="2800"/>
          </a:p>
          <a:p>
            <a:r>
              <a:rPr lang="zh-CN" altLang="en-US" sz="2800" dirty="0"/>
              <a:t>第一个变量在变量表中的位置</a:t>
            </a:r>
            <a:r>
              <a:rPr lang="en-US" altLang="zh-CN" sz="2800" err="1"/>
              <a:t>fadr: int</a:t>
            </a:r>
            <a:endParaRPr lang="en-US" altLang="zh-CN" sz="2800"/>
          </a:p>
          <a:p>
            <a:r>
              <a:rPr lang="zh-CN" altLang="en-US" sz="2800" dirty="0"/>
              <a:t>最后一个变量在变量表中的位置</a:t>
            </a:r>
            <a:r>
              <a:rPr lang="en-US" altLang="zh-CN" sz="2800" err="1"/>
              <a:t>ladr: int</a:t>
            </a:r>
            <a:endParaRPr lang="en-US" altLang="zh-CN" sz="2800"/>
          </a:p>
        </p:txBody>
      </p:sp>
      <p:sp>
        <p:nvSpPr>
          <p:cNvPr id="24578" name="日期占位符 1"/>
          <p:cNvSpPr/>
          <p:nvPr>
            <p:ph type="dt" sz="half" idx="10"/>
          </p:nvPr>
        </p:nvSpPr>
        <p:spPr/>
        <p:txBody>
          <a:bodyPr wrap="none" lIns="92075" tIns="46038" rIns="92075" bIns="46038"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endParaRPr lang="zh-CN" alt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0721" name="文本占位符 62466"/>
          <p:cNvSpPr>
            <a:spLocks noGrp="1"/>
          </p:cNvSpPr>
          <p:nvPr>
            <p:ph idx="1"/>
          </p:nvPr>
        </p:nvSpPr>
        <p:spPr/>
        <p:txBody>
          <a:bodyPr lIns="92075" tIns="46038" rIns="92075" bIns="46038" anchor="t"/>
          <a:p>
            <a:pPr>
              <a:lnSpc>
                <a:spcPct val="130000"/>
              </a:lnSpc>
              <a:buNone/>
            </a:pPr>
            <a:r>
              <a:rPr lang="en-US" altLang="zh-CN" sz="2400" dirty="0"/>
              <a:t>     4. </a:t>
            </a:r>
            <a:r>
              <a:rPr lang="zh-CN" altLang="en-US" sz="2400" dirty="0"/>
              <a:t>（有过程说明时）设一个总的变量名表，查、填表时注意嵌套。</a:t>
            </a:r>
            <a:endParaRPr lang="zh-CN" altLang="en-US" sz="2400" dirty="0"/>
          </a:p>
          <a:p>
            <a:pPr>
              <a:lnSpc>
                <a:spcPct val="130000"/>
              </a:lnSpc>
              <a:buNone/>
            </a:pPr>
            <a:r>
              <a:rPr lang="zh-CN" altLang="en-US" sz="2400" dirty="0"/>
              <a:t>     </a:t>
            </a:r>
            <a:r>
              <a:rPr lang="en-US" altLang="zh-CN" sz="2400" dirty="0"/>
              <a:t>5. </a:t>
            </a:r>
            <a:r>
              <a:rPr lang="zh-CN" altLang="en-US" sz="2400" dirty="0"/>
              <a:t>语法错分类</a:t>
            </a:r>
            <a:r>
              <a:rPr lang="en-US" altLang="zh-CN" sz="2400"/>
              <a:t>:</a:t>
            </a:r>
            <a:endParaRPr lang="en-US" altLang="zh-CN" sz="2400"/>
          </a:p>
          <a:p>
            <a:pPr>
              <a:lnSpc>
                <a:spcPct val="130000"/>
              </a:lnSpc>
              <a:buNone/>
            </a:pPr>
            <a:r>
              <a:rPr lang="en-US" altLang="zh-CN" sz="2400" dirty="0"/>
              <a:t>        (1)</a:t>
            </a:r>
            <a:r>
              <a:rPr lang="zh-CN" altLang="en-US" sz="2400" dirty="0"/>
              <a:t>缺少符号错</a:t>
            </a:r>
            <a:r>
              <a:rPr lang="en-US" altLang="zh-CN" sz="2400"/>
              <a:t>;</a:t>
            </a:r>
            <a:endParaRPr lang="en-US" altLang="zh-CN" sz="2400"/>
          </a:p>
          <a:p>
            <a:pPr>
              <a:lnSpc>
                <a:spcPct val="130000"/>
              </a:lnSpc>
              <a:buNone/>
            </a:pPr>
            <a:r>
              <a:rPr lang="en-US" altLang="zh-CN" sz="2400" dirty="0"/>
              <a:t>        (2)</a:t>
            </a:r>
            <a:r>
              <a:rPr lang="zh-CN" altLang="en-US" sz="2400" dirty="0"/>
              <a:t>符号匹配错</a:t>
            </a:r>
            <a:r>
              <a:rPr lang="en-US" altLang="zh-CN" sz="2400"/>
              <a:t>;</a:t>
            </a:r>
            <a:endParaRPr lang="en-US" altLang="zh-CN" sz="2400"/>
          </a:p>
          <a:p>
            <a:pPr>
              <a:lnSpc>
                <a:spcPct val="130000"/>
              </a:lnSpc>
              <a:buNone/>
            </a:pPr>
            <a:r>
              <a:rPr lang="en-US" altLang="zh-CN" sz="2400" dirty="0"/>
              <a:t>        (3)</a:t>
            </a:r>
            <a:r>
              <a:rPr lang="zh-CN" altLang="en-US" sz="2400" dirty="0"/>
              <a:t>符号无定义或重复定义。</a:t>
            </a:r>
            <a:endParaRPr lang="zh-CN" altLang="en-US" sz="2400" dirty="0"/>
          </a:p>
          <a:p>
            <a:pPr>
              <a:lnSpc>
                <a:spcPct val="130000"/>
              </a:lnSpc>
              <a:buNone/>
            </a:pPr>
            <a:r>
              <a:rPr lang="zh-CN" altLang="en-US" sz="2400" dirty="0"/>
              <a:t>      </a:t>
            </a:r>
            <a:r>
              <a:rPr lang="en-US" altLang="zh-CN" sz="2400" dirty="0"/>
              <a:t>6. </a:t>
            </a:r>
            <a:r>
              <a:rPr lang="zh-CN" altLang="en-US" sz="2400" dirty="0"/>
              <a:t>递归下降分析时</a:t>
            </a:r>
            <a:r>
              <a:rPr lang="en-US" altLang="zh-CN" sz="2400" dirty="0"/>
              <a:t>, </a:t>
            </a:r>
            <a:r>
              <a:rPr lang="zh-CN" altLang="en-US" sz="2400" dirty="0"/>
              <a:t>必须先消除左递归。</a:t>
            </a:r>
            <a:endParaRPr lang="zh-CN" altLang="en-US" sz="2400"/>
          </a:p>
        </p:txBody>
      </p:sp>
      <p:sp>
        <p:nvSpPr>
          <p:cNvPr id="30722" name="日期占位符 1"/>
          <p:cNvSpPr/>
          <p:nvPr>
            <p:ph type="dt" sz="half" idx="10"/>
          </p:nvPr>
        </p:nvSpPr>
        <p:spPr/>
        <p:txBody>
          <a:bodyPr wrap="none" lIns="92075" tIns="46038" rIns="92075" bIns="46038"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endParaRPr lang="zh-CN" alt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需要注意的几个问题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400"/>
              <a:t>1</a:t>
            </a:r>
            <a:r>
              <a:rPr sz="2400"/>
              <a:t>。输入文件为无词法错误的二元式文件（要求使用测试程序）；</a:t>
            </a:r>
            <a:endParaRPr sz="2400"/>
          </a:p>
          <a:p>
            <a:r>
              <a:rPr lang="en-US" altLang="zh-CN" sz="2400"/>
              <a:t>2</a:t>
            </a:r>
            <a:r>
              <a:rPr sz="2400"/>
              <a:t>。注意变量和形参的定义和使用顺序；</a:t>
            </a:r>
            <a:endParaRPr sz="2400"/>
          </a:p>
          <a:p>
            <a:r>
              <a:rPr lang="en-US" altLang="zh-CN" sz="2400"/>
              <a:t>3</a:t>
            </a:r>
            <a:r>
              <a:rPr sz="2400"/>
              <a:t>。尽可能一次性报出所有语法错误（需要修改测试程序，报告至少有三种不同的测试程序报出相应语法错误）；</a:t>
            </a:r>
            <a:endParaRPr sz="2400"/>
          </a:p>
          <a:p>
            <a:r>
              <a:rPr lang="en-US" altLang="zh-CN" sz="2400"/>
              <a:t>4</a:t>
            </a:r>
            <a:r>
              <a:rPr sz="2400"/>
              <a:t>。一行代码建议只报一个语法错误；</a:t>
            </a:r>
            <a:endParaRPr sz="2400"/>
          </a:p>
          <a:p>
            <a:r>
              <a:rPr lang="en-US" altLang="zh-CN" sz="2400"/>
              <a:t>5</a:t>
            </a:r>
            <a:r>
              <a:rPr sz="2400"/>
              <a:t>。报错信息请细化，如：</a:t>
            </a:r>
            <a:endParaRPr sz="2400"/>
          </a:p>
          <a:p>
            <a:r>
              <a:rPr sz="2400"/>
              <a:t>第一行未找到</a:t>
            </a:r>
            <a:r>
              <a:rPr lang="en-US" altLang="zh-CN" sz="2400"/>
              <a:t>begin</a:t>
            </a:r>
            <a:r>
              <a:rPr sz="2400"/>
              <a:t>时，报错信息为：</a:t>
            </a:r>
            <a:r>
              <a:rPr lang="en-US" altLang="zh-CN" sz="2400"/>
              <a:t>***1</a:t>
            </a:r>
            <a:r>
              <a:rPr sz="2400"/>
              <a:t>：缺少</a:t>
            </a:r>
            <a:r>
              <a:rPr lang="en-US" altLang="zh-CN" sz="2400"/>
              <a:t>begin</a:t>
            </a:r>
            <a:r>
              <a:rPr sz="2400"/>
              <a:t>；</a:t>
            </a:r>
            <a:endParaRPr sz="2400"/>
          </a:p>
          <a:p>
            <a:r>
              <a:rPr sz="2400"/>
              <a:t>某变量未定义时，报错信息为：        </a:t>
            </a:r>
            <a:r>
              <a:rPr lang="en-US" altLang="zh-CN" sz="2400"/>
              <a:t>***</a:t>
            </a:r>
            <a:r>
              <a:rPr sz="2400"/>
              <a:t>？：变量</a:t>
            </a:r>
            <a:r>
              <a:rPr lang="en-US" altLang="zh-CN" sz="2400"/>
              <a:t>x</a:t>
            </a:r>
            <a:r>
              <a:rPr sz="2400"/>
              <a:t>（具体）未定义</a:t>
            </a:r>
            <a:endParaRPr sz="2400"/>
          </a:p>
          <a:p>
            <a:r>
              <a:rPr lang="en-US" altLang="zh-CN" sz="2400"/>
              <a:t>6</a:t>
            </a:r>
            <a:r>
              <a:rPr sz="2400"/>
              <a:t>。如遇到重大语法错误，语法分析难以继续或继续分析无参考意义时，可报错后直接退出。</a:t>
            </a:r>
            <a:endParaRPr sz="2400"/>
          </a:p>
          <a:p>
            <a:endParaRPr lang="en-US" altLang="zh-CN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4000"/>
              <a:t>编译实验</a:t>
            </a:r>
            <a:r>
              <a:rPr lang="en-US" altLang="zh-CN" sz="4000"/>
              <a:t>QQ</a:t>
            </a:r>
            <a:r>
              <a:rPr sz="4000"/>
              <a:t>群：1056602297</a:t>
            </a:r>
            <a:endParaRPr sz="4000"/>
          </a:p>
          <a:p>
            <a:r>
              <a:rPr sz="4000"/>
              <a:t>报告提交时间：</a:t>
            </a:r>
            <a:r>
              <a:rPr lang="en-US" altLang="zh-CN" sz="4000"/>
              <a:t>15</a:t>
            </a:r>
            <a:r>
              <a:rPr sz="4000"/>
              <a:t>周周日截止</a:t>
            </a:r>
            <a:endParaRPr sz="40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725</Words>
  <Application>WPS 演示</Application>
  <PresentationFormat>宽屏</PresentationFormat>
  <Paragraphs>52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Times New Roman</vt:lpstr>
      <vt:lpstr>Symbol</vt:lpstr>
      <vt:lpstr>Arial Unicode MS</vt:lpstr>
      <vt:lpstr>楷体_GB2312</vt:lpstr>
      <vt:lpstr>新宋体</vt:lpstr>
      <vt:lpstr>仿宋_GB2312</vt:lpstr>
      <vt:lpstr>仿宋</vt:lpstr>
      <vt:lpstr>Office 主题​​</vt:lpstr>
      <vt:lpstr>语法分析 </vt:lpstr>
      <vt:lpstr>PowerPoint 演示文稿</vt:lpstr>
      <vt:lpstr>PowerPoint 演示文稿</vt:lpstr>
      <vt:lpstr>PowerPoint 演示文稿</vt:lpstr>
      <vt:lpstr>PowerPoint 演示文稿</vt:lpstr>
      <vt:lpstr>需要注意的几个问题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thesu</cp:lastModifiedBy>
  <cp:revision>4</cp:revision>
  <dcterms:created xsi:type="dcterms:W3CDTF">2019-05-06T10:19:00Z</dcterms:created>
  <dcterms:modified xsi:type="dcterms:W3CDTF">2021-05-29T16:07:00Z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