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wmf" ContentType="image/x-wmf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09" r:id="rId2"/>
    <p:sldId id="410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14" r:id="rId14"/>
    <p:sldId id="415" r:id="rId15"/>
    <p:sldId id="411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71" r:id="rId30"/>
    <p:sldId id="499" r:id="rId31"/>
    <p:sldId id="500" r:id="rId32"/>
    <p:sldId id="502" r:id="rId33"/>
    <p:sldId id="50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546" y="-96"/>
      </p:cViewPr>
      <p:guideLst>
        <p:guide orient="horz" pos="222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  <a:pPr/>
              <a:t>2021/4/28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247650"/>
            <a:ext cx="9799200" cy="2570400"/>
          </a:xfrm>
        </p:spPr>
        <p:txBody>
          <a:bodyPr/>
          <a:lstStyle/>
          <a:p>
            <a:r>
              <a:rPr lang="zh-CN" altLang="zh-CN"/>
              <a:t>计算机系统结构综合实验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074750"/>
            <a:ext cx="9799200" cy="1472400"/>
          </a:xfrm>
        </p:spPr>
        <p:txBody>
          <a:bodyPr/>
          <a:lstStyle/>
          <a:p>
            <a:r>
              <a:rPr lang="zh-CN" altLang="en-US" sz="3200"/>
              <a:t>国家级计算机实验教学示范中心</a:t>
            </a:r>
          </a:p>
          <a:p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096645"/>
            <a:ext cx="7493000" cy="348043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95935"/>
            <a:ext cx="10968990" cy="6018530"/>
          </a:xfrm>
        </p:spPr>
        <p:txBody>
          <a:bodyPr>
            <a:normAutofit fontScale="75000" lnSpcReduction="20000"/>
          </a:bodyPr>
          <a:lstStyle/>
          <a:p>
            <a:r>
              <a:rPr lang="zh-CN" altLang="en-US" sz="2400"/>
              <a:t>功能描述风格的代码除了用</a:t>
            </a:r>
            <a:r>
              <a:rPr lang="en-US" altLang="zh-CN" sz="2400"/>
              <a:t>always</a:t>
            </a:r>
            <a:r>
              <a:rPr sz="2400"/>
              <a:t>语句，还可以用</a:t>
            </a:r>
            <a:r>
              <a:rPr lang="en-US" altLang="zh-CN" sz="2400" b="1">
                <a:solidFill>
                  <a:srgbClr val="FF0000"/>
                </a:solidFill>
              </a:rPr>
              <a:t>function</a:t>
            </a:r>
            <a:r>
              <a:rPr sz="2400"/>
              <a:t>实现，如图所示：</a:t>
            </a:r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/>
              <a:t>function</a:t>
            </a:r>
            <a:r>
              <a:rPr sz="2000"/>
              <a:t>后面不用括号，也不用声明输出变量，事实上，函数名（这里是</a:t>
            </a:r>
            <a:r>
              <a:rPr lang="en-US" altLang="zh-CN" sz="2000"/>
              <a:t>sel</a:t>
            </a:r>
            <a:r>
              <a:rPr sz="2000"/>
              <a:t>）就相当于输出变量；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/>
              <a:t>function</a:t>
            </a:r>
            <a:r>
              <a:rPr sz="2000"/>
              <a:t>的内部变量名可以任意命名，但要与调用该函数的语句中的变量相对应（这里，</a:t>
            </a:r>
            <a:r>
              <a:rPr lang="en-US" altLang="zh-CN" sz="2000"/>
              <a:t>a b c</a:t>
            </a:r>
            <a:r>
              <a:rPr sz="2000"/>
              <a:t>分别对应 </a:t>
            </a:r>
            <a:r>
              <a:rPr lang="en-US" altLang="zh-CN" sz="2000"/>
              <a:t>a0 a1 s</a:t>
            </a:r>
            <a:r>
              <a:rPr sz="2000"/>
              <a:t>）；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rgbClr val="FF0000"/>
                </a:solidFill>
              </a:rPr>
              <a:t>function</a:t>
            </a:r>
            <a:r>
              <a:rPr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endfunction</a:t>
            </a:r>
            <a:r>
              <a:rPr sz="2000" b="1">
                <a:solidFill>
                  <a:srgbClr val="FF0000"/>
                </a:solidFill>
              </a:rPr>
              <a:t>成对出现</a:t>
            </a:r>
            <a:r>
              <a:rPr sz="200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73070" y="2820035"/>
            <a:ext cx="3475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function内部使用的是case语句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3530" y="3363595"/>
            <a:ext cx="3475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//m‘bn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代表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位二进制数，值为</a:t>
            </a:r>
            <a:r>
              <a:rPr lang="en-US" altLang="zh-CN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2470150"/>
            <a:ext cx="4601845" cy="13716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39825" y="2232025"/>
            <a:ext cx="6066155" cy="2003425"/>
            <a:chOff x="1739" y="3683"/>
            <a:chExt cx="9553" cy="31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739" y="3683"/>
              <a:ext cx="955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739" y="6838"/>
              <a:ext cx="955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39" y="3683"/>
              <a:ext cx="0" cy="31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1292" y="3683"/>
              <a:ext cx="0" cy="31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右箭头 11"/>
          <p:cNvSpPr/>
          <p:nvPr/>
        </p:nvSpPr>
        <p:spPr>
          <a:xfrm>
            <a:off x="6699250" y="2987675"/>
            <a:ext cx="889635" cy="302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51445" y="3841750"/>
            <a:ext cx="391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这里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function内部使用的是</a:t>
            </a:r>
            <a:r>
              <a:rPr lang="en-US"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if-else</a:t>
            </a:r>
            <a:r>
              <a:rPr sz="16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245800"/>
            <a:ext cx="10969200" cy="4759200"/>
          </a:xfrm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initial</a:t>
            </a:r>
            <a:r>
              <a:rPr sz="2400" b="1">
                <a:solidFill>
                  <a:srgbClr val="FF0000"/>
                </a:solidFill>
              </a:rPr>
              <a:t>语句</a:t>
            </a:r>
            <a:r>
              <a:rPr sz="2400"/>
              <a:t>：和</a:t>
            </a:r>
            <a:r>
              <a:rPr lang="en-US" altLang="zh-CN" sz="2400"/>
              <a:t>always</a:t>
            </a:r>
            <a:r>
              <a:rPr sz="2400"/>
              <a:t>语句一样，代表一个</a:t>
            </a:r>
            <a:r>
              <a:rPr sz="2400" b="1">
                <a:solidFill>
                  <a:srgbClr val="FF0000"/>
                </a:solidFill>
              </a:rPr>
              <a:t>独立的执行过程</a:t>
            </a:r>
            <a:r>
              <a:rPr sz="2400"/>
              <a:t>。如下所示：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252855"/>
            <a:ext cx="2562860" cy="4887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0450" y="927735"/>
            <a:ext cx="7980045" cy="5621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所有在initial语句内的语句构成了一个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块从仿真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时刻开始执行，在整个仿真过程中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只执行一次（</a:t>
            </a:r>
            <a:r>
              <a:rPr lang="en-US" altLang="zh-CN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会循环往复直至仿真结束）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如果一个模块中有多个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块，这些</a:t>
            </a:r>
            <a:r>
              <a:rPr lang="en-US" altLang="zh-CN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从仿真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并发执行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块内如果有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多条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将其组合为一个块语句；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行为语句，则不必使用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，如下所示：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 dirty="0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【示例】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  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m = 1'b0 ; //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只有一条行为语句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initial begin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#5 a =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1‘b1;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第五秒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#10 b =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1‘b0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;//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有多条行为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第十秒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end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928745" y="4746625"/>
            <a:ext cx="58280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60" y="3895090"/>
            <a:ext cx="4404995" cy="2074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4029710"/>
            <a:ext cx="3915410" cy="180467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69675"/>
            <a:ext cx="10969200" cy="47592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</a:rPr>
              <a:t>模块调用</a:t>
            </a:r>
          </a:p>
          <a:p>
            <a:r>
              <a:rPr lang="zh-CN" altLang="en-US" sz="2000"/>
              <a:t>【示例】如图所示，用Verilog HDL实现一个</a:t>
            </a:r>
            <a:r>
              <a:rPr lang="en-US" altLang="zh-CN" sz="2000"/>
              <a:t>D</a:t>
            </a:r>
            <a:r>
              <a:rPr sz="2000"/>
              <a:t>锁存器</a:t>
            </a:r>
          </a:p>
          <a:p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1798320"/>
            <a:ext cx="2776220" cy="1874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350" y="1864995"/>
            <a:ext cx="3481705" cy="1875155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10800000">
            <a:off x="4578985" y="4196715"/>
            <a:ext cx="2608580" cy="1497965"/>
          </a:xfrm>
          <a:prstGeom prst="curvedConnector3">
            <a:avLst>
              <a:gd name="adj1" fmla="val 4997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030" y="4304030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74560" y="5701030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89445" y="1090930"/>
            <a:ext cx="4404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【说明】下图中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是硬件单元之间的连接，用关键字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wire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进行声明。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93445"/>
            <a:ext cx="10968990" cy="5391150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sz="2000">
                <a:solidFill>
                  <a:srgbClr val="FF0000"/>
                </a:solidFill>
              </a:rPr>
              <a:t>软件环境</a:t>
            </a:r>
          </a:p>
          <a:p>
            <a:r>
              <a:rPr lang="en-US" altLang="zh-CN" sz="2000"/>
              <a:t>1. 操作系统：Windows 7</a:t>
            </a:r>
            <a:r>
              <a:rPr sz="2000"/>
              <a:t>（</a:t>
            </a:r>
            <a:r>
              <a:rPr lang="en-US" altLang="zh-CN" sz="2000"/>
              <a:t>32</a:t>
            </a:r>
            <a:r>
              <a:rPr altLang="zh-CN" sz="2000"/>
              <a:t>位</a:t>
            </a:r>
            <a:r>
              <a:rPr lang="en-US" altLang="zh-CN" sz="2000"/>
              <a:t>/64</a:t>
            </a:r>
            <a:r>
              <a:rPr sz="2000"/>
              <a:t>位）</a:t>
            </a:r>
            <a:r>
              <a:rPr lang="en-US" altLang="zh-CN" sz="2000"/>
              <a:t>；</a:t>
            </a:r>
          </a:p>
          <a:p>
            <a:r>
              <a:rPr lang="en-US" altLang="zh-CN" sz="2000"/>
              <a:t>2. 开发平台：Xilinx ISE Design Suite 14.7集成开发系统；</a:t>
            </a:r>
          </a:p>
          <a:p>
            <a:r>
              <a:rPr lang="en-US" altLang="zh-CN" sz="2000"/>
              <a:t>3. 下载软件：digilent.adept.system_v2.10.2.exe（由FPGA开用板厂家提供，用于将Xilinx开发生成的流代码bit文件下载到FPGA开发板上）；</a:t>
            </a:r>
          </a:p>
          <a:p>
            <a:r>
              <a:rPr lang="en-US" altLang="zh-CN" sz="2000"/>
              <a:t>4. 编程语言：Verilog HDL硬件描述语言</a:t>
            </a:r>
          </a:p>
          <a:p>
            <a:pPr algn="l">
              <a:buClrTx/>
              <a:buSzTx/>
            </a:pPr>
            <a:r>
              <a:rPr sz="2000">
                <a:solidFill>
                  <a:srgbClr val="FF0000"/>
                </a:solidFill>
              </a:rPr>
              <a:t>关于开发平台</a:t>
            </a:r>
            <a:r>
              <a:rPr sz="2000">
                <a:solidFill>
                  <a:srgbClr val="FF0000"/>
                </a:solidFill>
                <a:sym typeface="+mn-ea"/>
              </a:rPr>
              <a:t>Xilinx ISE Design Suite 14.7集成开发系统</a:t>
            </a:r>
          </a:p>
          <a:p>
            <a:r>
              <a:rPr sz="2000"/>
              <a:t>如图，进入系统后，点击</a:t>
            </a:r>
            <a:r>
              <a:rPr lang="en-US" altLang="zh-CN" sz="2000"/>
              <a:t>“</a:t>
            </a:r>
            <a:r>
              <a:rPr sz="2000"/>
              <a:t>开始</a:t>
            </a:r>
            <a:r>
              <a:rPr lang="en-US" altLang="zh-CN" sz="2000"/>
              <a:t>”-</a:t>
            </a:r>
            <a:r>
              <a:rPr sz="2000"/>
              <a:t>选择右图菜单                                                                   </a:t>
            </a:r>
          </a:p>
          <a:p>
            <a:r>
              <a:rPr sz="2000"/>
              <a:t>                                           </a:t>
            </a:r>
            <a:r>
              <a:rPr lang="en-US" altLang="zh-CN" sz="2000"/>
              <a:t> </a:t>
            </a:r>
            <a:r>
              <a:rPr sz="2000"/>
              <a:t>找到</a:t>
            </a:r>
            <a:r>
              <a:rPr lang="en-US" altLang="zh-CN" sz="2000"/>
              <a:t>32/64-bit Project Navigator</a:t>
            </a:r>
          </a:p>
          <a:p>
            <a:r>
              <a:rPr sz="2000"/>
              <a:t>也可以直接点击桌面图标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85" y="3559175"/>
            <a:ext cx="2476500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b="38349"/>
          <a:stretch>
            <a:fillRect/>
          </a:stretch>
        </p:blipFill>
        <p:spPr>
          <a:xfrm>
            <a:off x="3549015" y="5415280"/>
            <a:ext cx="781050" cy="6165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366000" y="5059680"/>
            <a:ext cx="1607185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5340"/>
            <a:ext cx="10969200" cy="705600"/>
          </a:xfrm>
        </p:spPr>
        <p:txBody>
          <a:bodyPr/>
          <a:lstStyle/>
          <a:p>
            <a:r>
              <a:rPr lang="zh-CN" altLang="en-US"/>
              <a:t>必备前驱知识三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37210"/>
            <a:ext cx="10968990" cy="555053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220">
                <a:solidFill>
                  <a:srgbClr val="FF0000"/>
                </a:solidFill>
              </a:rPr>
              <a:t>操作方法</a:t>
            </a:r>
          </a:p>
          <a:p>
            <a:r>
              <a:rPr lang="zh-CN" altLang="en-US" sz="2220"/>
              <a:t>我们以</a:t>
            </a:r>
            <a:r>
              <a:rPr lang="zh-CN" altLang="en-US" sz="222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设计一个交通信号的红绿灯控制为例</a:t>
            </a:r>
            <a:r>
              <a:rPr lang="zh-CN" altLang="en-US" sz="2220"/>
              <a:t>（如下图所示）进行介绍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1800"/>
          </a:p>
          <a:p>
            <a:r>
              <a:rPr lang="zh-CN" altLang="en-US" sz="2220"/>
              <a:t>该控制</a:t>
            </a:r>
            <a:r>
              <a:rPr lang="zh-CN" altLang="en-US" sz="2220" b="1">
                <a:solidFill>
                  <a:srgbClr val="7030A0"/>
                </a:solidFill>
              </a:rPr>
              <a:t>电路的功能</a:t>
            </a:r>
            <a:r>
              <a:rPr lang="zh-CN" altLang="en-US" sz="2220"/>
              <a:t>如下表所示：                         </a:t>
            </a:r>
            <a:r>
              <a:rPr lang="en-US" altLang="zh-CN" sz="2220"/>
              <a:t>	</a:t>
            </a:r>
            <a:r>
              <a:rPr lang="zh-CN" altLang="en-US" sz="2220"/>
              <a:t>各引脚与FPGA开发板上电路连接的</a:t>
            </a:r>
            <a:r>
              <a:rPr lang="zh-CN" altLang="en-US" sz="222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关系</a:t>
            </a:r>
            <a:r>
              <a:rPr lang="zh-CN" altLang="en-US" sz="2220"/>
              <a:t>如下：</a:t>
            </a:r>
            <a:endParaRPr lang="zh-CN" altLang="en-US" sz="1800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/>
              <a:t>							</a:t>
            </a:r>
            <a:r>
              <a:rPr lang="zh-CN" altLang="en-US" sz="1800"/>
              <a:t>Switch0：SW0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						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Switch1：SW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Red_Led：LD9（红灯）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Green_Led：LD10（绿灯）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/>
              <a:t>							</a:t>
            </a:r>
            <a:r>
              <a:rPr lang="zh-CN" altLang="en-US" sz="1800"/>
              <a:t>Yellow_Led：LD11（黄灯）</a:t>
            </a:r>
          </a:p>
        </p:txBody>
      </p:sp>
      <p:grpSp>
        <p:nvGrpSpPr>
          <p:cNvPr id="7" name="组合 7"/>
          <p:cNvGrpSpPr/>
          <p:nvPr/>
        </p:nvGrpSpPr>
        <p:grpSpPr>
          <a:xfrm>
            <a:off x="3420110" y="1706880"/>
            <a:ext cx="4824095" cy="1463040"/>
            <a:chOff x="1104180" y="226563"/>
            <a:chExt cx="4273156" cy="1188169"/>
          </a:xfrm>
        </p:grpSpPr>
        <p:sp>
          <p:nvSpPr>
            <p:cNvPr id="1086" name="Rectangle 28"/>
            <p:cNvSpPr>
              <a:spLocks noChangeArrowheads="1"/>
            </p:cNvSpPr>
            <p:nvPr/>
          </p:nvSpPr>
          <p:spPr bwMode="auto">
            <a:xfrm>
              <a:off x="1173192" y="719746"/>
              <a:ext cx="49593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Switch0</a:t>
              </a:r>
            </a:p>
          </p:txBody>
        </p:sp>
        <p:sp>
          <p:nvSpPr>
            <p:cNvPr id="650" name="Rectangle 28"/>
            <p:cNvSpPr>
              <a:spLocks noChangeArrowheads="1"/>
            </p:cNvSpPr>
            <p:nvPr/>
          </p:nvSpPr>
          <p:spPr bwMode="auto">
            <a:xfrm>
              <a:off x="1104180" y="1094198"/>
              <a:ext cx="56451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Switch1</a:t>
              </a:r>
              <a:endParaRPr lang="en-US" altLang="zh-CN" sz="1200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  <p:grpSp>
          <p:nvGrpSpPr>
            <p:cNvPr id="6" name="组合 6"/>
            <p:cNvGrpSpPr/>
            <p:nvPr/>
          </p:nvGrpSpPr>
          <p:grpSpPr>
            <a:xfrm>
              <a:off x="1712289" y="226563"/>
              <a:ext cx="3665047" cy="1188169"/>
              <a:chOff x="1712289" y="226563"/>
              <a:chExt cx="3665047" cy="1188169"/>
            </a:xfrm>
          </p:grpSpPr>
          <p:sp>
            <p:nvSpPr>
              <p:cNvPr id="911" name="矩形 911"/>
              <p:cNvSpPr/>
              <p:nvPr/>
            </p:nvSpPr>
            <p:spPr>
              <a:xfrm>
                <a:off x="2123912" y="226563"/>
                <a:ext cx="1508077" cy="111075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1083" name="AutoShape 25"/>
              <p:cNvCxnSpPr>
                <a:cxnSpLocks noChangeShapeType="1"/>
              </p:cNvCxnSpPr>
              <p:nvPr/>
            </p:nvCxnSpPr>
            <p:spPr bwMode="auto">
              <a:xfrm>
                <a:off x="1712289" y="1180682"/>
                <a:ext cx="277344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1440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7" y="506341"/>
                <a:ext cx="103036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903" name="流程图: 延期 903"/>
              <p:cNvSpPr/>
              <p:nvPr/>
            </p:nvSpPr>
            <p:spPr>
              <a:xfrm>
                <a:off x="3012854" y="340578"/>
                <a:ext cx="442512" cy="32864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659" name="AutoShape 27"/>
              <p:cNvCxnSpPr>
                <a:cxnSpLocks noChangeShapeType="1"/>
              </p:cNvCxnSpPr>
              <p:nvPr/>
            </p:nvCxnSpPr>
            <p:spPr bwMode="auto">
              <a:xfrm>
                <a:off x="2282103" y="407834"/>
                <a:ext cx="7307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0" name="AutoShape 27"/>
              <p:cNvCxnSpPr>
                <a:cxnSpLocks noChangeShapeType="1"/>
              </p:cNvCxnSpPr>
              <p:nvPr/>
            </p:nvCxnSpPr>
            <p:spPr bwMode="auto">
              <a:xfrm>
                <a:off x="2848234" y="618073"/>
                <a:ext cx="16343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6" y="917866"/>
                <a:ext cx="10303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669" name="流程图: 延期 669"/>
              <p:cNvSpPr/>
              <p:nvPr/>
            </p:nvSpPr>
            <p:spPr>
              <a:xfrm>
                <a:off x="3012990" y="752364"/>
                <a:ext cx="442376" cy="32812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cxnSp>
            <p:nvCxnSpPr>
              <p:cNvPr id="670" name="AutoShape 27"/>
              <p:cNvCxnSpPr>
                <a:cxnSpLocks noChangeShapeType="1"/>
              </p:cNvCxnSpPr>
              <p:nvPr/>
            </p:nvCxnSpPr>
            <p:spPr bwMode="auto">
              <a:xfrm>
                <a:off x="1712289" y="819514"/>
                <a:ext cx="13007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1" name="AutoShape 27"/>
              <p:cNvCxnSpPr>
                <a:cxnSpLocks noChangeShapeType="1"/>
              </p:cNvCxnSpPr>
              <p:nvPr/>
            </p:nvCxnSpPr>
            <p:spPr bwMode="auto">
              <a:xfrm>
                <a:off x="2264004" y="1028788"/>
                <a:ext cx="747800" cy="6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2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1035998"/>
                <a:ext cx="0" cy="1446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910" name="组合 910"/>
              <p:cNvGrpSpPr/>
              <p:nvPr/>
            </p:nvGrpSpPr>
            <p:grpSpPr>
              <a:xfrm>
                <a:off x="2497935" y="963548"/>
                <a:ext cx="220661" cy="146050"/>
                <a:chOff x="615950" y="1149350"/>
                <a:chExt cx="220661" cy="146050"/>
              </a:xfrm>
            </p:grpSpPr>
            <p:sp>
              <p:nvSpPr>
                <p:cNvPr id="908" name="等腰三角形 908"/>
                <p:cNvSpPr/>
                <p:nvPr/>
              </p:nvSpPr>
              <p:spPr>
                <a:xfrm rot="5400000">
                  <a:off x="628650" y="113665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  <p:sp>
              <p:nvSpPr>
                <p:cNvPr id="909" name="椭圆 909"/>
                <p:cNvSpPr/>
                <p:nvPr/>
              </p:nvSpPr>
              <p:spPr>
                <a:xfrm>
                  <a:off x="773111" y="118960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</p:grpSp>
          <p:cxnSp>
            <p:nvCxnSpPr>
              <p:cNvPr id="677" name="AutoShape 30"/>
              <p:cNvCxnSpPr>
                <a:cxnSpLocks noChangeShapeType="1"/>
              </p:cNvCxnSpPr>
              <p:nvPr/>
            </p:nvCxnSpPr>
            <p:spPr bwMode="auto">
              <a:xfrm>
                <a:off x="2830741" y="618073"/>
                <a:ext cx="0" cy="4107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679" name="组合 679"/>
              <p:cNvGrpSpPr/>
              <p:nvPr/>
            </p:nvGrpSpPr>
            <p:grpSpPr>
              <a:xfrm>
                <a:off x="2498252" y="743738"/>
                <a:ext cx="220344" cy="146050"/>
                <a:chOff x="0" y="0"/>
                <a:chExt cx="220661" cy="146050"/>
              </a:xfrm>
            </p:grpSpPr>
            <p:sp>
              <p:nvSpPr>
                <p:cNvPr id="680" name="等腰三角形 680"/>
                <p:cNvSpPr/>
                <p:nvPr/>
              </p:nvSpPr>
              <p:spPr>
                <a:xfrm rot="5400000">
                  <a:off x="12700" y="-1270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</a:p>
              </p:txBody>
            </p:sp>
            <p:sp>
              <p:nvSpPr>
                <p:cNvPr id="681" name="椭圆 681"/>
                <p:cNvSpPr/>
                <p:nvPr/>
              </p:nvSpPr>
              <p:spPr>
                <a:xfrm>
                  <a:off x="157161" y="4025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</a:p>
              </p:txBody>
            </p:sp>
          </p:grpSp>
          <p:cxnSp>
            <p:nvCxnSpPr>
              <p:cNvPr id="683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407834"/>
                <a:ext cx="0" cy="4116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sp>
            <p:nvSpPr>
              <p:cNvPr id="684" name="Rectangle 28"/>
              <p:cNvSpPr>
                <a:spLocks noChangeArrowheads="1"/>
              </p:cNvSpPr>
              <p:nvPr/>
            </p:nvSpPr>
            <p:spPr bwMode="auto">
              <a:xfrm>
                <a:off x="4567873" y="399495"/>
                <a:ext cx="70710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Red_Led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6" name="Rectangle 28"/>
              <p:cNvSpPr>
                <a:spLocks noChangeArrowheads="1"/>
              </p:cNvSpPr>
              <p:nvPr/>
            </p:nvSpPr>
            <p:spPr bwMode="auto">
              <a:xfrm>
                <a:off x="4567873" y="805682"/>
                <a:ext cx="70675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Green_Led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7" name="Rectangle 28"/>
              <p:cNvSpPr>
                <a:spLocks noChangeArrowheads="1"/>
              </p:cNvSpPr>
              <p:nvPr/>
            </p:nvSpPr>
            <p:spPr bwMode="auto">
              <a:xfrm>
                <a:off x="4567873" y="1072290"/>
                <a:ext cx="809463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Yellow_Led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4" name="流程图: 汇总连接 4"/>
              <p:cNvSpPr/>
              <p:nvPr/>
            </p:nvSpPr>
            <p:spPr>
              <a:xfrm>
                <a:off x="4050288" y="407834"/>
                <a:ext cx="189781" cy="189781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5" name="流程图: 汇总连接 155"/>
              <p:cNvSpPr/>
              <p:nvPr/>
            </p:nvSpPr>
            <p:spPr>
              <a:xfrm>
                <a:off x="4033346" y="801467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sp>
            <p:nvSpPr>
              <p:cNvPr id="156" name="流程图: 汇总连接 156"/>
              <p:cNvSpPr/>
              <p:nvPr/>
            </p:nvSpPr>
            <p:spPr>
              <a:xfrm>
                <a:off x="4033346" y="1067302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cxnSp>
            <p:nvCxnSpPr>
              <p:cNvPr id="5" name="直接连接符 5"/>
              <p:cNvCxnSpPr/>
              <p:nvPr/>
            </p:nvCxnSpPr>
            <p:spPr>
              <a:xfrm>
                <a:off x="4485736" y="506341"/>
                <a:ext cx="0" cy="90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4347713" y="1414732"/>
                <a:ext cx="267419" cy="0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999230"/>
            <a:ext cx="4761230" cy="1614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90855"/>
            <a:ext cx="10968990" cy="5399405"/>
          </a:xfrm>
        </p:spPr>
        <p:txBody>
          <a:bodyPr/>
          <a:lstStyle/>
          <a:p>
            <a:r>
              <a:rPr lang="en-US" altLang="zh-CN" sz="2000" b="1">
                <a:solidFill>
                  <a:srgbClr val="FF0000"/>
                </a:solidFill>
              </a:rPr>
              <a:t>step1</a:t>
            </a:r>
            <a:r>
              <a:rPr sz="2000" b="1">
                <a:solidFill>
                  <a:srgbClr val="FF0000"/>
                </a:solidFill>
              </a:rPr>
              <a:t>：</a:t>
            </a:r>
            <a:r>
              <a:rPr lang="zh-CN" altLang="en-US" sz="2000" b="1">
                <a:solidFill>
                  <a:srgbClr val="FF0000"/>
                </a:solidFill>
              </a:rPr>
              <a:t>创建工程（Project）</a:t>
            </a:r>
          </a:p>
          <a:p>
            <a:r>
              <a:rPr lang="en-US" altLang="zh-CN" sz="2000"/>
              <a:t>1</a:t>
            </a:r>
            <a:r>
              <a:rPr sz="2000"/>
              <a:t>）</a:t>
            </a:r>
            <a:r>
              <a:rPr lang="zh-CN" altLang="en-US" sz="2000"/>
              <a:t>启动ISE软件，然后选择菜单File→New Project，弹出New Project Wizard对话框，在对话框中输入工程名：Traffic_Controller，并指定工作路径： D:\Computer_Example\Traffic_Controller，如下图所示。</a:t>
            </a:r>
          </a:p>
          <a:p>
            <a:r>
              <a:rPr lang="zh-CN" altLang="en-US"/>
              <a:t>   </a:t>
            </a: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30" y="1906905"/>
            <a:ext cx="5643245" cy="4815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2465"/>
            <a:ext cx="10968990" cy="1388110"/>
          </a:xfrm>
        </p:spPr>
        <p:txBody>
          <a:bodyPr>
            <a:normAutofit fontScale="40000" lnSpcReduction="10000"/>
          </a:bodyPr>
          <a:lstStyle/>
          <a:p>
            <a:r>
              <a:rPr lang="en-US" altLang="zh-CN" sz="8000"/>
              <a:t>2</a:t>
            </a:r>
            <a:r>
              <a:rPr sz="8000"/>
              <a:t>）</a:t>
            </a:r>
            <a:r>
              <a:rPr lang="zh-CN" altLang="en-US" sz="8000"/>
              <a:t>在上图中输入完工程名和工作路径后，点击Next进入下一页：Project Settings。如下图所示：</a:t>
            </a:r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 sz="6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45" y="1278255"/>
            <a:ext cx="6177280" cy="5318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100" y="2155825"/>
            <a:ext cx="4256405" cy="1548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选择设备参数：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Family属性选择Spartan6；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Device属性选择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XC6SLX45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5" name="右箭头 4"/>
          <p:cNvSpPr/>
          <p:nvPr/>
        </p:nvSpPr>
        <p:spPr>
          <a:xfrm>
            <a:off x="4469130" y="3032760"/>
            <a:ext cx="525145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5124450" y="2994025"/>
            <a:ext cx="177800" cy="3016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16280"/>
            <a:ext cx="10968990" cy="916305"/>
          </a:xfrm>
        </p:spPr>
        <p:txBody>
          <a:bodyPr>
            <a:normAutofit/>
          </a:bodyPr>
          <a:lstStyle/>
          <a:p>
            <a:r>
              <a:rPr lang="en-US" altLang="zh-CN" sz="2000"/>
              <a:t>3</a:t>
            </a:r>
            <a:r>
              <a:rPr sz="2000"/>
              <a:t>）设置好后，在上图中点击Next进入下一页：Project Summary，如下图所示：</a:t>
            </a:r>
          </a:p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7405370" y="4599940"/>
            <a:ext cx="37877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这里显示了新建工程的信息，确认无误后，点击Finish按钮就可以建立一个新的工程了。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" y="1266190"/>
            <a:ext cx="6062345" cy="5218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标注 6"/>
          <p:cNvSpPr/>
          <p:nvPr/>
        </p:nvSpPr>
        <p:spPr>
          <a:xfrm>
            <a:off x="255905" y="4380865"/>
            <a:ext cx="1218565" cy="400685"/>
          </a:xfrm>
          <a:prstGeom prst="wedgeEllipseCallout">
            <a:avLst>
              <a:gd name="adj1" fmla="val 78452"/>
              <a:gd name="adj2" fmla="val -198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229235" y="1911350"/>
            <a:ext cx="1236345" cy="436245"/>
          </a:xfrm>
          <a:prstGeom prst="wedgeEllipseCallout">
            <a:avLst>
              <a:gd name="adj1" fmla="val 83487"/>
              <a:gd name="adj2" fmla="val 17256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61950"/>
            <a:ext cx="10968990" cy="1236980"/>
          </a:xfrm>
        </p:spPr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step2</a:t>
            </a:r>
            <a:r>
              <a:rPr sz="2000" b="1">
                <a:solidFill>
                  <a:srgbClr val="FF0000"/>
                </a:solidFill>
                <a:sym typeface="+mn-ea"/>
              </a:rPr>
              <a:t>：创建模块（Module）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/>
              <a:t>ISE集成开发环境如下图所示，主要分为4个区：工程管理区、过程管理区、源代码编辑区和信息显示区。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70" y="1689735"/>
            <a:ext cx="9051925" cy="4890770"/>
          </a:xfrm>
          <a:prstGeom prst="rect">
            <a:avLst/>
          </a:prstGeom>
        </p:spPr>
      </p:pic>
      <p:sp>
        <p:nvSpPr>
          <p:cNvPr id="942" name="椭圆 942"/>
          <p:cNvSpPr>
            <a:spLocks noChangeArrowheads="1"/>
          </p:cNvSpPr>
          <p:nvPr/>
        </p:nvSpPr>
        <p:spPr bwMode="auto">
          <a:xfrm>
            <a:off x="110173" y="1979930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工程管理区</a:t>
            </a:r>
          </a:p>
        </p:txBody>
      </p:sp>
      <p:sp>
        <p:nvSpPr>
          <p:cNvPr id="943" name="椭圆 943"/>
          <p:cNvSpPr>
            <a:spLocks noChangeArrowheads="1"/>
          </p:cNvSpPr>
          <p:nvPr/>
        </p:nvSpPr>
        <p:spPr bwMode="auto">
          <a:xfrm>
            <a:off x="110173" y="4411980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过程管理区</a:t>
            </a:r>
          </a:p>
        </p:txBody>
      </p:sp>
      <p:sp>
        <p:nvSpPr>
          <p:cNvPr id="944" name="椭圆 944"/>
          <p:cNvSpPr>
            <a:spLocks noChangeArrowheads="1"/>
          </p:cNvSpPr>
          <p:nvPr/>
        </p:nvSpPr>
        <p:spPr bwMode="auto">
          <a:xfrm>
            <a:off x="6146800" y="3196590"/>
            <a:ext cx="3314700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20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源代码编辑区</a:t>
            </a:r>
          </a:p>
        </p:txBody>
      </p:sp>
      <p:sp>
        <p:nvSpPr>
          <p:cNvPr id="1503" name="矩形 1503"/>
          <p:cNvSpPr>
            <a:spLocks noChangeArrowheads="1"/>
          </p:cNvSpPr>
          <p:nvPr/>
        </p:nvSpPr>
        <p:spPr bwMode="auto">
          <a:xfrm>
            <a:off x="4795838" y="5823585"/>
            <a:ext cx="1816735" cy="39751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20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信息显示区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84530"/>
            <a:ext cx="10471785" cy="4759325"/>
          </a:xfrm>
        </p:spPr>
        <p:txBody>
          <a:bodyPr/>
          <a:lstStyle/>
          <a:p>
            <a:r>
              <a:rPr lang="zh-CN" altLang="en-US" sz="2000"/>
              <a:t>在工程管理区任意位置单击鼠标右键，在弹出的菜单中选择New Source，会弹出如下图所示的New Source Wizard对话框：Select Source Type。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633855"/>
            <a:ext cx="6769100" cy="4844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2865" y="2618740"/>
            <a:ext cx="4241800" cy="3276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在图中选择Verilog Module；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并输入Verilog文件名，比如： Traffic_Controller；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代码存放位置（Location），比如D:\Computer_Example\Traffic_Controller；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Next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5975"/>
            <a:ext cx="10969200" cy="705600"/>
          </a:xfrm>
        </p:spPr>
        <p:txBody>
          <a:bodyPr/>
          <a:lstStyle/>
          <a:p>
            <a:r>
              <a:rPr lang="zh-CN" altLang="en-US" dirty="0"/>
              <a:t>实验一 单周期</a:t>
            </a:r>
            <a:r>
              <a:rPr dirty="0"/>
              <a:t>CPU代码分析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50620"/>
            <a:ext cx="10968990" cy="461772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实验内容：</a:t>
            </a:r>
          </a:p>
          <a:p>
            <a:r>
              <a:rPr sz="2000" dirty="0"/>
              <a:t>1. 认真阅读并分析所给的单周期CPU代码，掌握单周期CPU电路结构中各模块的工作原理；</a:t>
            </a:r>
          </a:p>
          <a:p>
            <a:r>
              <a:rPr lang="en-US" altLang="zh-CN" sz="2000" dirty="0"/>
              <a:t>2. </a:t>
            </a:r>
            <a:r>
              <a:rPr sz="2000" dirty="0"/>
              <a:t>对单周期CPU中两个模块进行仿真：1）IF_STAGE（取指阶段）2）Control_Unit（控制单元），分析并理解仿真结果，验证模块逻辑功能；</a:t>
            </a:r>
          </a:p>
          <a:p>
            <a:r>
              <a:rPr lang="en-US" altLang="zh-CN" sz="2000" dirty="0"/>
              <a:t>3</a:t>
            </a:r>
            <a:r>
              <a:rPr sz="2000" dirty="0"/>
              <a:t>. 设计一个指令序列（要求涵盖CPU指令集中所有类型的指令，每类指令至少一条）。将指令序列写入指令存储器inst_mem中，使用该指令序列对SCCPU（单周期CPU完整电路模块）进行仿真，分析理解仿真结果，掌握单周期CPU的工作原理</a:t>
            </a:r>
            <a:r>
              <a:rPr sz="2000" dirty="0" smtClean="0"/>
              <a:t>。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sz="2000" b="1" dirty="0" smtClean="0">
                <a:solidFill>
                  <a:srgbClr val="FF0000"/>
                </a:solidFill>
              </a:rPr>
              <a:t>验证指令是否正确，至少加一条指令，顶层仿真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sz="2000" b="1" dirty="0">
              <a:solidFill>
                <a:srgbClr val="FF0000"/>
              </a:solidFill>
            </a:endParaRPr>
          </a:p>
          <a:p>
            <a:r>
              <a:rPr sz="2000" dirty="0">
                <a:solidFill>
                  <a:srgbClr val="FF0000"/>
                </a:solidFill>
              </a:rPr>
              <a:t>实验目的：</a:t>
            </a:r>
          </a:p>
          <a:p>
            <a:r>
              <a:rPr lang="en-US" altLang="zh-CN" sz="2000" dirty="0"/>
              <a:t>1. </a:t>
            </a:r>
            <a:r>
              <a:rPr sz="2000" dirty="0"/>
              <a:t>掌握单周期</a:t>
            </a:r>
            <a:r>
              <a:rPr lang="en-US" altLang="zh-CN" sz="2000" dirty="0"/>
              <a:t>CPU</a:t>
            </a:r>
            <a:r>
              <a:rPr sz="2000" dirty="0"/>
              <a:t>的特点；</a:t>
            </a:r>
          </a:p>
          <a:p>
            <a:r>
              <a:rPr lang="en-US" altLang="zh-CN" sz="2000" dirty="0"/>
              <a:t>2. </a:t>
            </a:r>
            <a:r>
              <a:rPr sz="2000" dirty="0"/>
              <a:t>熟悉</a:t>
            </a:r>
            <a:r>
              <a:rPr lang="en-US" altLang="zh-CN" sz="2000" dirty="0" err="1"/>
              <a:t>Verilog</a:t>
            </a:r>
            <a:r>
              <a:rPr lang="en-US" altLang="zh-CN" sz="2000" dirty="0"/>
              <a:t> HDL</a:t>
            </a:r>
            <a:r>
              <a:rPr sz="2000" dirty="0"/>
              <a:t>硬件设计语言；</a:t>
            </a:r>
          </a:p>
          <a:p>
            <a:r>
              <a:rPr lang="en-US" altLang="zh-CN" sz="2000" dirty="0"/>
              <a:t>3. </a:t>
            </a:r>
            <a:r>
              <a:rPr sz="2000" dirty="0"/>
              <a:t>熟悉Xilinx ISE Design Suite 14.7集成开发环境。</a:t>
            </a:r>
          </a:p>
          <a:p>
            <a:endParaRPr sz="200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71830"/>
            <a:ext cx="10968990" cy="774700"/>
          </a:xfrm>
        </p:spPr>
        <p:txBody>
          <a:bodyPr/>
          <a:lstStyle/>
          <a:p>
            <a:r>
              <a:rPr lang="zh-CN" altLang="en-US" sz="2000"/>
              <a:t>接下来进入端口定义对话框：Define Module，如下图所示。</a:t>
            </a: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198880"/>
            <a:ext cx="6889750" cy="4930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9685" y="938530"/>
            <a:ext cx="4350385" cy="5305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Module name栏用于输入模块名，比如为Controller。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下面的列表框用于端口的定义：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Port Name表示端口名称；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Direction表示端口方向(可选择为input、output或inout)；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MSB表示信号最高位；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LSB表示信号最低位；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对于单信号的MSB和LSB不用填写。</a:t>
            </a:r>
            <a:r>
              <a:rPr lang="zh-CN" altLang="en-US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端口定义这一步略过，在源程序中自行添加。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定义完端口后，点击Next按钮进入下一步，然后点击Finish按钮</a:t>
            </a:r>
            <a:r>
              <a:rPr lang="zh-CN" altLang="en-US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完成模块创建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72820"/>
            <a:ext cx="10968990" cy="1407160"/>
          </a:xfrm>
        </p:spPr>
        <p:txBody>
          <a:bodyPr/>
          <a:lstStyle/>
          <a:p>
            <a:r>
              <a:rPr lang="zh-CN" altLang="en-US" sz="2000"/>
              <a:t>此时，开发环境的工程管理区中将有一个Controller（Controller.v）模块，双击该模块，然后在源代码编辑区编写实现该模块的代码，如下图所示：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65" y="2070100"/>
            <a:ext cx="8053070" cy="2026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4265295"/>
            <a:ext cx="10968990" cy="207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代码输入完成后，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首先检查Verilog HDL语法：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在工程管理区选中要检查的模块，在过程管理区双击Synthesize – XST→Check Syntax。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如果有语法错误，会在信息显示区给出指示，请检查调试。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如果没有语法错误，在模拟仿真前要进行Verilog HDL代码综合。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734060"/>
            <a:ext cx="10454005" cy="1717675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接下来进行综合（Synthesize）</a:t>
            </a:r>
            <a:r>
              <a:rPr lang="zh-CN" altLang="en-US" sz="2000"/>
              <a:t>。所谓</a:t>
            </a:r>
            <a:r>
              <a:rPr lang="zh-CN" altLang="en-US" sz="2000">
                <a:solidFill>
                  <a:schemeClr val="tx1"/>
                </a:solidFill>
              </a:rPr>
              <a:t>综合</a:t>
            </a:r>
            <a:r>
              <a:rPr lang="zh-CN" altLang="en-US" sz="2000"/>
              <a:t>，就是将</a:t>
            </a:r>
            <a:r>
              <a:rPr lang="en-US" altLang="zh-CN" sz="2000"/>
              <a:t>Verilog </a:t>
            </a:r>
            <a:r>
              <a:rPr lang="zh-CN" altLang="en-US" sz="2000"/>
              <a:t>HDL语言、原理图等设计输入翻译成由与、或、非门和RAM、触发器等基本逻辑单元的逻辑连接，并根据目标和要求（约束条件）优化生成的RTL（</a:t>
            </a:r>
            <a:r>
              <a:rPr sz="2000">
                <a:sym typeface="+mn-ea"/>
              </a:rPr>
              <a:t>Register-Transfer-Level</a:t>
            </a:r>
            <a:r>
              <a:rPr lang="zh-CN" altLang="en-US" sz="2000"/>
              <a:t>）层连接。在工程管理区的View中选择Implementation，并选中要综合的模块Controller，然后在过程管理区双击Synthesize-XST，就开始综合过程，如下图所示。</a:t>
            </a: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2920365"/>
            <a:ext cx="6574790" cy="3813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5965" y="2920365"/>
            <a:ext cx="4728845" cy="3548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综合错误会在信息显示区给出指示：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如果代码过于行为化而不能转换成电路，称为不可综合代码，表示ISE无法转换成对应的电路，需要修改你的设计代码。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如果综合通过，表示你设计的代码可以转换成RTL层描述，称为可综合代码。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76300"/>
            <a:ext cx="10968990" cy="552450"/>
          </a:xfrm>
        </p:spPr>
        <p:txBody>
          <a:bodyPr>
            <a:noAutofit/>
          </a:bodyPr>
          <a:lstStyle/>
          <a:p>
            <a:r>
              <a:rPr lang="zh-CN" altLang="en-US" sz="2400"/>
              <a:t>然后可以通过View RTL Schematic查看综合后的</a:t>
            </a:r>
            <a:r>
              <a:rPr lang="zh-CN" altLang="en-US" sz="2400" b="1">
                <a:solidFill>
                  <a:srgbClr val="FF0000"/>
                </a:solidFill>
              </a:rPr>
              <a:t>RTL层电路</a:t>
            </a:r>
            <a:r>
              <a:rPr lang="zh-CN" altLang="en-US" sz="2400"/>
              <a:t>，如下图所示。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870075"/>
            <a:ext cx="4709795" cy="3993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5985" y="2096770"/>
            <a:ext cx="5086350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在图中显示出了综合后的电路图。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在此可以比较该图与原设计是否一致：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若不一致，则说明模块设计代码有错，需对模块代码进行修改；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若一致则可以进行后面的操作和设计。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61950"/>
            <a:ext cx="10968990" cy="2384425"/>
          </a:xfrm>
        </p:spPr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step3</a:t>
            </a:r>
            <a:r>
              <a:rPr sz="2000" b="1">
                <a:solidFill>
                  <a:srgbClr val="FF0000"/>
                </a:solidFill>
                <a:sym typeface="+mn-ea"/>
              </a:rPr>
              <a:t>：仿真（Simulation）</a:t>
            </a:r>
          </a:p>
          <a:p>
            <a:r>
              <a:rPr lang="zh-CN" altLang="en-US" sz="2000"/>
              <a:t>【说明】仿真并不是设计过程必须的步骤。但是为了尽量减少设计中的错误，在将所做设计下载到开发板上进行板级验证之前，对所做设计进行仿真是</a:t>
            </a:r>
            <a:r>
              <a:rPr lang="zh-CN" altLang="en-US" sz="2000" b="1">
                <a:solidFill>
                  <a:srgbClr val="FF0000"/>
                </a:solidFill>
              </a:rPr>
              <a:t>必要</a:t>
            </a:r>
            <a:r>
              <a:rPr lang="zh-CN" altLang="en-US" sz="2000"/>
              <a:t>的。</a:t>
            </a:r>
          </a:p>
          <a:p>
            <a:r>
              <a:rPr lang="zh-CN" altLang="en-US" sz="2000"/>
              <a:t>在工程管理区任意位置单击鼠标右键，在弹出的菜单中选择New Source，会弹出如左图所示的New Source Wizard对话框：Select Source Type。在左图选择Verilog Test Fixture，输入测试文件名：Controller_tb，单击Next按钮，进入下一个对话框，如右图所示。在右图中</a:t>
            </a:r>
            <a:r>
              <a:rPr sz="2000">
                <a:sym typeface="+mn-ea"/>
              </a:rPr>
              <a:t>会显示</a:t>
            </a:r>
            <a:r>
              <a:rPr lang="zh-CN" altLang="en-US" sz="2000"/>
              <a:t>工程中所有的模块名，这里只有一个</a:t>
            </a:r>
            <a:r>
              <a:rPr sz="2000">
                <a:sym typeface="+mn-ea"/>
              </a:rPr>
              <a:t>Controller。</a:t>
            </a:r>
            <a:endParaRPr lang="zh-CN" altLang="en-US" sz="2000">
              <a:sym typeface="+mn-ea"/>
            </a:endParaRP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3486785"/>
            <a:ext cx="4601210" cy="3292475"/>
          </a:xfrm>
          <a:prstGeom prst="rect">
            <a:avLst/>
          </a:prstGeom>
        </p:spPr>
      </p:pic>
      <p:pic>
        <p:nvPicPr>
          <p:cNvPr id="21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70" y="3489960"/>
            <a:ext cx="4596765" cy="3289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54025"/>
            <a:ext cx="10160000" cy="935355"/>
          </a:xfrm>
        </p:spPr>
        <p:txBody>
          <a:bodyPr>
            <a:noAutofit/>
          </a:bodyPr>
          <a:lstStyle/>
          <a:p>
            <a:r>
              <a:rPr lang="zh-CN" altLang="en-US" sz="2400"/>
              <a:t>选择要测试的模块Controller后，点击Next按钮，再点击Finish按钮，ISE会在源代码编辑区自动生成测试模块的代码，如下图所示。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35" y="1581150"/>
            <a:ext cx="8623935" cy="5180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11860"/>
            <a:ext cx="10968990" cy="641985"/>
          </a:xfrm>
        </p:spPr>
        <p:txBody>
          <a:bodyPr/>
          <a:lstStyle/>
          <a:p>
            <a:r>
              <a:rPr lang="zh-CN" altLang="en-US" sz="2400"/>
              <a:t>在上图中显示了刚生成的Controller_tb模块，在该模块中添加如下</a:t>
            </a:r>
            <a:r>
              <a:rPr lang="zh-CN" altLang="en-US" sz="2400" b="1">
                <a:solidFill>
                  <a:srgbClr val="FF0000"/>
                </a:solidFill>
              </a:rPr>
              <a:t>测试代码</a:t>
            </a:r>
            <a:r>
              <a:rPr lang="zh-CN" altLang="en-US" sz="240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1652905"/>
            <a:ext cx="714311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4980305"/>
            <a:ext cx="1096899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测试代码就是确定在什么时刻给定什么输入信号，根据测试代码可以进行后续的系统功能测试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469900"/>
            <a:ext cx="4627880" cy="1503680"/>
          </a:xfrm>
        </p:spPr>
        <p:txBody>
          <a:bodyPr>
            <a:noAutofit/>
          </a:bodyPr>
          <a:lstStyle/>
          <a:p>
            <a:r>
              <a:rPr lang="zh-CN" altLang="en-US" sz="2000"/>
              <a:t>完成测试文件编辑后，确认工程管理区中View选项设置为Simulation，并选中Controller_tb模块。 这时在过程管理区会显示与仿真有关的进程，如左图所示。</a:t>
            </a: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3"/>
          <a:srcRect r="35581"/>
          <a:stretch>
            <a:fillRect/>
          </a:stretch>
        </p:blipFill>
        <p:spPr>
          <a:xfrm>
            <a:off x="1027430" y="2241550"/>
            <a:ext cx="3627120" cy="2743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5011420"/>
            <a:ext cx="1076706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在左图中右键单击其中的Simulate Behavioral Model项，选择弹出菜单中的Process Properties项，会弹出如右图所示的属性设置对话框，其中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Simulation Run Time是仿真时间的设置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，可将其修改为任意时长，由于测试模块Controller_tb中测试时间定义为300ns，故在右图的仿真测试设置为600ns（注：大于测试时间即可）。</a:t>
            </a:r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10" y="469900"/>
            <a:ext cx="5378450" cy="45281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00430"/>
            <a:ext cx="10968990" cy="1228725"/>
          </a:xfrm>
        </p:spPr>
        <p:txBody>
          <a:bodyPr>
            <a:noAutofit/>
          </a:bodyPr>
          <a:lstStyle/>
          <a:p>
            <a:r>
              <a:rPr lang="zh-CN" altLang="en-US" sz="2400"/>
              <a:t>仿真参数设置完后，就可以进行仿真。首先在工程管理区选中测试代码，然后在过程管理区双击Simulate Behavioral Model，</a:t>
            </a:r>
            <a:r>
              <a:rPr lang="en-US" altLang="zh-CN" sz="2400"/>
              <a:t>I</a:t>
            </a:r>
            <a:r>
              <a:rPr lang="zh-CN" altLang="en-US" sz="2400"/>
              <a:t>SE将启动ISE Simulator，可以得到仿真结果，如下图所示。</a:t>
            </a:r>
          </a:p>
        </p:txBody>
      </p:sp>
      <p:pic>
        <p:nvPicPr>
          <p:cNvPr id="26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2130" y="2514600"/>
            <a:ext cx="11127105" cy="2872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t>支持的指令集（</a:t>
            </a:r>
            <a:r>
              <a:rPr lang="en-US" altLang="zh-CN"/>
              <a:t>32</a:t>
            </a:r>
            <a:r>
              <a:t>位）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zh-CN" altLang="en-US" sz="2000" dirty="0"/>
              <a:t>【说明】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Op和Op2为操作码；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shift保存要移位的位数；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rd、rs、rt分别为寄存器的寄存器号；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immediate保存立即数的低16位；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offset为偏移量；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address为转移地址的一部分。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5" y="1490345"/>
            <a:ext cx="6288405" cy="434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70190" y="1490345"/>
            <a:ext cx="106362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func[25:20]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5975"/>
            <a:ext cx="10969200" cy="705600"/>
          </a:xfrm>
        </p:spPr>
        <p:txBody>
          <a:bodyPr/>
          <a:lstStyle/>
          <a:p>
            <a:r>
              <a:t>必备前驱知识一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80825"/>
            <a:ext cx="10969200" cy="4759200"/>
          </a:xfrm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</a:rPr>
              <a:t>单周期</a:t>
            </a:r>
            <a:r>
              <a:rPr lang="en-US" altLang="zh-CN" sz="2400" b="1">
                <a:solidFill>
                  <a:srgbClr val="FF0000"/>
                </a:solidFill>
              </a:rPr>
              <a:t>CPU</a:t>
            </a:r>
            <a:r>
              <a:rPr sz="2400"/>
              <a:t>是</a:t>
            </a:r>
            <a:r>
              <a:rPr lang="zh-CN" altLang="en-US" sz="2400"/>
              <a:t>在一条指令的所有操作全部完成后，才开始下一条指令的执行；</a:t>
            </a:r>
          </a:p>
          <a:p>
            <a:r>
              <a:rPr sz="2400" b="1">
                <a:solidFill>
                  <a:srgbClr val="0070C0"/>
                </a:solidFill>
              </a:rPr>
              <a:t>执行一条指令需要的硬件部件：</a:t>
            </a:r>
          </a:p>
          <a:p>
            <a:r>
              <a:rPr lang="en-US" altLang="zh-CN" sz="2400"/>
              <a:t>1. </a:t>
            </a:r>
            <a:r>
              <a:rPr sz="2400"/>
              <a:t>与取指令有关的电路：指令存储器、程序计数器</a:t>
            </a:r>
            <a:r>
              <a:rPr lang="en-US" altLang="zh-CN" sz="2400"/>
              <a:t>PC</a:t>
            </a:r>
            <a:r>
              <a:rPr sz="2400"/>
              <a:t>、修改</a:t>
            </a:r>
            <a:r>
              <a:rPr lang="en-US" altLang="zh-CN" sz="2400"/>
              <a:t>PC</a:t>
            </a:r>
            <a:r>
              <a:rPr sz="2400"/>
              <a:t>值的加法器、选择不同</a:t>
            </a:r>
            <a:r>
              <a:rPr lang="en-US" altLang="zh-CN" sz="2400"/>
              <a:t>PC</a:t>
            </a:r>
            <a:r>
              <a:rPr sz="2400"/>
              <a:t>值的多路选择器。。。</a:t>
            </a:r>
          </a:p>
          <a:p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3531235"/>
            <a:ext cx="954405" cy="2033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085" y="3740785"/>
            <a:ext cx="2326005" cy="1323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80" y="3397885"/>
            <a:ext cx="1840230" cy="2576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r="7692"/>
          <a:stretch>
            <a:fillRect/>
          </a:stretch>
        </p:blipFill>
        <p:spPr>
          <a:xfrm>
            <a:off x="8250555" y="3397885"/>
            <a:ext cx="1039495" cy="30333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1830"/>
            <a:ext cx="10968990" cy="6217285"/>
          </a:xfrm>
        </p:spPr>
        <p:txBody>
          <a:bodyPr>
            <a:normAutofit/>
          </a:bodyPr>
          <a:lstStyle/>
          <a:p>
            <a:r>
              <a:rPr lang="zh-CN" altLang="en-US" b="1" dirty="0"/>
              <a:t>1、对于</a:t>
            </a:r>
            <a:r>
              <a:rPr lang="zh-CN" altLang="en-US" b="1" dirty="0">
                <a:solidFill>
                  <a:srgbClr val="FF0000"/>
                </a:solidFill>
              </a:rPr>
              <a:t>add/and/or/xor  rd,rs,rt</a:t>
            </a:r>
            <a:r>
              <a:rPr lang="zh-CN" altLang="en-US" b="1" dirty="0"/>
              <a:t>指令  //</a:t>
            </a:r>
            <a:r>
              <a:rPr lang="zh-CN" altLang="en-US" b="1" dirty="0">
                <a:solidFill>
                  <a:srgbClr val="FF0000"/>
                </a:solidFill>
              </a:rPr>
              <a:t>rd</a:t>
            </a:r>
            <a:r>
              <a:rPr lang="zh-C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rs  op  rt </a:t>
            </a:r>
            <a:r>
              <a:rPr lang="zh-CN" altLang="en-US" b="1" dirty="0"/>
              <a:t> 其中rs和rt是两个源操作数的寄存器号，rd是目的寄存器号。</a:t>
            </a:r>
          </a:p>
          <a:p>
            <a:r>
              <a:rPr lang="zh-CN" altLang="en-US" b="1" dirty="0"/>
              <a:t>2、对于</a:t>
            </a:r>
            <a:r>
              <a:rPr lang="zh-CN" altLang="en-US" b="1" dirty="0">
                <a:solidFill>
                  <a:srgbClr val="FF0000"/>
                </a:solidFill>
              </a:rPr>
              <a:t>sll/srl  rd,rt,shift</a:t>
            </a:r>
            <a:r>
              <a:rPr lang="zh-CN" altLang="en-US" b="1" dirty="0"/>
              <a:t> 指令  //</a:t>
            </a:r>
            <a:r>
              <a:rPr lang="zh-CN" altLang="en-US" b="1" dirty="0">
                <a:solidFill>
                  <a:srgbClr val="FF0000"/>
                </a:solidFill>
              </a:rPr>
              <a:t>rd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rt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移动  shift位</a:t>
            </a:r>
            <a:endParaRPr lang="zh-CN" altLang="en-US" b="1" dirty="0"/>
          </a:p>
          <a:p>
            <a:r>
              <a:rPr lang="zh-CN" altLang="en-US" b="1" dirty="0"/>
              <a:t>3、对于</a:t>
            </a:r>
            <a:r>
              <a:rPr lang="zh-CN" altLang="en-US" b="1" dirty="0">
                <a:solidFill>
                  <a:srgbClr val="FF0000"/>
                </a:solidFill>
              </a:rPr>
              <a:t>addi  rt,rs,imm</a:t>
            </a:r>
            <a:r>
              <a:rPr lang="zh-CN" altLang="en-US" b="1" dirty="0"/>
              <a:t> 指令  //</a:t>
            </a:r>
            <a:r>
              <a:rPr lang="zh-CN" altLang="en-US" b="1" dirty="0">
                <a:solidFill>
                  <a:srgbClr val="FF0000"/>
                </a:solidFill>
              </a:rPr>
              <a:t>rt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rs+imm(符号拓展)</a:t>
            </a:r>
            <a:r>
              <a:rPr lang="zh-CN" altLang="en-US" b="1" dirty="0"/>
              <a:t>  rt是目的寄存器号，立即数要做符号拓展到32位。</a:t>
            </a:r>
          </a:p>
          <a:p>
            <a:r>
              <a:rPr lang="zh-CN" altLang="en-US" b="1" dirty="0"/>
              <a:t>4、对于</a:t>
            </a:r>
            <a:r>
              <a:rPr lang="zh-CN" altLang="en-US" b="1" dirty="0">
                <a:solidFill>
                  <a:srgbClr val="FF0000"/>
                </a:solidFill>
              </a:rPr>
              <a:t>andi/ori/xori  rt,rs,imm</a:t>
            </a:r>
            <a:r>
              <a:rPr lang="zh-CN" altLang="en-US" b="1" dirty="0"/>
              <a:t> 指令  //</a:t>
            </a:r>
            <a:r>
              <a:rPr lang="zh-CN" altLang="en-US" b="1" dirty="0">
                <a:solidFill>
                  <a:srgbClr val="FF0000"/>
                </a:solidFill>
              </a:rPr>
              <a:t>rt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rs  op  imm(零拓展)</a:t>
            </a:r>
            <a:r>
              <a:rPr lang="zh-CN" altLang="en-US" b="1" dirty="0"/>
              <a:t> 因为是逻辑指令，所以是零拓展。</a:t>
            </a:r>
          </a:p>
          <a:p>
            <a:r>
              <a:rPr lang="zh-CN" altLang="en-US" b="1" dirty="0"/>
              <a:t>5、对于</a:t>
            </a:r>
            <a:r>
              <a:rPr lang="zh-CN" altLang="en-US" b="1" dirty="0">
                <a:solidFill>
                  <a:srgbClr val="FF0000"/>
                </a:solidFill>
              </a:rPr>
              <a:t>load  rt,offset(rs) </a:t>
            </a:r>
            <a:r>
              <a:rPr lang="zh-CN" altLang="en-US" b="1" dirty="0"/>
              <a:t> 指令  //</a:t>
            </a:r>
            <a:r>
              <a:rPr lang="zh-CN" altLang="en-US" b="1" dirty="0">
                <a:solidFill>
                  <a:srgbClr val="FF0000"/>
                </a:solidFill>
              </a:rPr>
              <a:t>rt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memory[rs+offset]</a:t>
            </a:r>
            <a:r>
              <a:rPr lang="zh-CN" altLang="en-US" b="1" dirty="0"/>
              <a:t>  load是一条取存储器字的指令。寄存器rs的内容与符号拓展的offset相加得到存储器地址。从存储器取来的数据存入rt寄存器。</a:t>
            </a:r>
          </a:p>
          <a:p>
            <a:r>
              <a:rPr lang="zh-CN" altLang="en-US" b="1" dirty="0"/>
              <a:t>6、对于</a:t>
            </a:r>
            <a:r>
              <a:rPr lang="zh-CN" altLang="en-US" b="1" dirty="0">
                <a:solidFill>
                  <a:srgbClr val="FF0000"/>
                </a:solidFill>
              </a:rPr>
              <a:t>store  rt,offset(rs)</a:t>
            </a:r>
            <a:r>
              <a:rPr lang="zh-CN" altLang="en-US" b="1" dirty="0"/>
              <a:t>  指令  // </a:t>
            </a:r>
            <a:r>
              <a:rPr lang="zh-CN" altLang="en-US" b="1" dirty="0">
                <a:solidFill>
                  <a:srgbClr val="FF0000"/>
                </a:solidFill>
              </a:rPr>
              <a:t>memory[rs+offset]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rt</a:t>
            </a:r>
            <a:r>
              <a:rPr lang="zh-CN" altLang="en-US" b="1" dirty="0"/>
              <a:t>  store是一条存字指令。存储器地址的计算方法与load相同。</a:t>
            </a:r>
          </a:p>
          <a:p>
            <a:r>
              <a:rPr lang="zh-CN" altLang="en-US" b="1" dirty="0"/>
              <a:t>7、对于</a:t>
            </a:r>
            <a:r>
              <a:rPr lang="zh-CN" altLang="en-US" b="1" dirty="0">
                <a:solidFill>
                  <a:srgbClr val="FF0000"/>
                </a:solidFill>
              </a:rPr>
              <a:t>beq  rs,rt,label</a:t>
            </a:r>
            <a:r>
              <a:rPr lang="zh-CN" altLang="en-US" b="1" dirty="0"/>
              <a:t>指令  //</a:t>
            </a:r>
            <a:r>
              <a:rPr lang="zh-CN" altLang="en-US" b="1" dirty="0">
                <a:solidFill>
                  <a:srgbClr val="FF0000"/>
                </a:solidFill>
              </a:rPr>
              <a:t>if(rs==rt)  PC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label</a:t>
            </a:r>
            <a:endParaRPr lang="zh-CN" altLang="en-US" b="1" dirty="0"/>
          </a:p>
          <a:p>
            <a:r>
              <a:rPr lang="zh-CN" altLang="en-US" b="1" dirty="0"/>
              <a:t>beq是一条条件转移指令。当寄存器rs内容与rt相等时，转移到label。如果程序计数器PC是beq的指令地址，则label=PC+4+offset&lt;&lt;2。offset左移两位导致PC的最低两位永远是0，这是因为PC是字节地址，而一条指令要占4个字节。offset要进行符号拓展，因为beq能实现向前和向后两种转移。</a:t>
            </a:r>
          </a:p>
          <a:p>
            <a:r>
              <a:rPr lang="zh-CN" altLang="en-US" b="1" dirty="0"/>
              <a:t>8、bne指令与beq类似，当寄存器rs内容与rt不相等时，转移到label。</a:t>
            </a:r>
          </a:p>
          <a:p>
            <a:r>
              <a:rPr lang="zh-CN" altLang="en-US" b="1" dirty="0"/>
              <a:t>9、对于</a:t>
            </a:r>
            <a:r>
              <a:rPr lang="zh-CN" altLang="en-US" b="1" dirty="0">
                <a:solidFill>
                  <a:srgbClr val="FF0000"/>
                </a:solidFill>
              </a:rPr>
              <a:t>jump  target</a:t>
            </a:r>
            <a:r>
              <a:rPr lang="zh-CN" altLang="en-US" b="1" dirty="0"/>
              <a:t>指令  //</a:t>
            </a:r>
            <a:r>
              <a:rPr lang="zh-CN" altLang="en-US" b="1" dirty="0">
                <a:solidFill>
                  <a:srgbClr val="FF0000"/>
                </a:solidFill>
              </a:rPr>
              <a:t>PC</a:t>
            </a:r>
            <a:r>
              <a:rPr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 dirty="0">
                <a:solidFill>
                  <a:srgbClr val="FF0000"/>
                </a:solidFill>
              </a:rPr>
              <a:t>target</a:t>
            </a:r>
            <a:r>
              <a:rPr lang="zh-CN" altLang="en-US" b="1" dirty="0"/>
              <a:t>  jump是一条跳转指令。target是转移的目标地址，32位，由3部分组成：最高4位来自于PC+4的高4位，中间26位是指令中的address，最低两位为0。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6280"/>
            <a:ext cx="10968990" cy="5533390"/>
          </a:xfrm>
        </p:spPr>
        <p:txBody>
          <a:bodyPr>
            <a:normAutofit lnSpcReduction="10000"/>
          </a:bodyPr>
          <a:lstStyle/>
          <a:p>
            <a:r>
              <a:rPr lang="zh-CN" altLang="en-US" sz="2000"/>
              <a:t>【示例】如图所示，创建模块</a:t>
            </a:r>
            <a:r>
              <a:rPr lang="en-US" altLang="zh-CN" sz="2000"/>
              <a:t>Inst_ROM</a:t>
            </a:r>
            <a:r>
              <a:rPr altLang="zh-CN" sz="2000"/>
              <a:t>，在指令存储器中预存一段指令。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altLang="zh-CN" sz="2000" b="1">
                <a:solidFill>
                  <a:srgbClr val="0070C0"/>
                </a:solidFill>
              </a:rPr>
              <a:t>以</a:t>
            </a:r>
            <a:r>
              <a:rPr lang="en-US" altLang="zh-CN" sz="2000" b="1">
                <a:solidFill>
                  <a:srgbClr val="0070C0"/>
                </a:solidFill>
              </a:rPr>
              <a:t>assign rom[6'h01] = 32'h14001021</a:t>
            </a:r>
            <a:r>
              <a:rPr altLang="zh-CN" sz="2000" b="1">
                <a:solidFill>
                  <a:srgbClr val="0070C0"/>
                </a:solidFill>
              </a:rPr>
              <a:t>为例</a:t>
            </a:r>
            <a:endParaRPr altLang="zh-CN" b="1">
              <a:solidFill>
                <a:srgbClr val="0070C0"/>
              </a:solidFill>
            </a:endParaRPr>
          </a:p>
          <a:p>
            <a:r>
              <a:rPr altLang="zh-CN" sz="2000" b="1">
                <a:solidFill>
                  <a:srgbClr val="0070C0"/>
                </a:solidFill>
              </a:rPr>
              <a:t>【分析】</a:t>
            </a:r>
            <a:r>
              <a:rPr altLang="zh-CN" sz="2000"/>
              <a:t>由于指令条数有限，只需要指定</a:t>
            </a:r>
            <a:r>
              <a:rPr lang="en-US" altLang="zh-CN" sz="2000"/>
              <a:t>rom</a:t>
            </a:r>
            <a:r>
              <a:rPr sz="2000"/>
              <a:t>空间一部分，因此</a:t>
            </a:r>
            <a:r>
              <a:rPr lang="en-US" altLang="zh-CN" sz="2000"/>
              <a:t>32</a:t>
            </a:r>
            <a:r>
              <a:rPr altLang="zh-CN" sz="2000"/>
              <a:t>根</a:t>
            </a:r>
            <a:r>
              <a:rPr sz="2000"/>
              <a:t>地址线只需要用</a:t>
            </a:r>
            <a:r>
              <a:rPr lang="en-US" altLang="zh-CN" sz="2000"/>
              <a:t>6</a:t>
            </a:r>
            <a:r>
              <a:rPr sz="2000"/>
              <a:t>根足够。地址从</a:t>
            </a:r>
            <a:r>
              <a:rPr lang="en-US" altLang="zh-CN" sz="2000"/>
              <a:t>0</a:t>
            </a:r>
            <a:r>
              <a:rPr sz="2000"/>
              <a:t>开始编号，每个地址存放</a:t>
            </a:r>
            <a:r>
              <a:rPr lang="en-US" altLang="zh-CN" sz="2000"/>
              <a:t>32</a:t>
            </a:r>
            <a:r>
              <a:rPr sz="2000"/>
              <a:t>位指令代码。由此可见，地址为</a:t>
            </a:r>
            <a:r>
              <a:rPr lang="en-US" altLang="zh-CN" sz="2000"/>
              <a:t>1</a:t>
            </a:r>
            <a:r>
              <a:rPr sz="2000"/>
              <a:t>的空间存放的指令展开为</a:t>
            </a:r>
          </a:p>
          <a:p>
            <a:r>
              <a:rPr lang="en-US" altLang="zh-CN"/>
              <a:t>0001 0100 0000 0000 0001 0000 0010 0001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1216660"/>
            <a:ext cx="8580120" cy="28397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74370" y="5843270"/>
            <a:ext cx="746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56690" y="5896610"/>
            <a:ext cx="20015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75990" y="5852160"/>
            <a:ext cx="6140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143375" y="5878830"/>
            <a:ext cx="533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7710" y="5858510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addi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4055" y="5896610"/>
            <a:ext cx="986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/>
              <a:t>0x0004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47110" y="585216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04970" y="589661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32180" y="2800985"/>
            <a:ext cx="71513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 flipV="1">
            <a:off x="4880610" y="2684780"/>
            <a:ext cx="3246755" cy="3086735"/>
          </a:xfrm>
          <a:prstGeom prst="curvedConnector3">
            <a:avLst>
              <a:gd name="adj1" fmla="val -112869"/>
            </a:avLst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>
          <a:xfrm>
            <a:off x="737235" y="2791460"/>
            <a:ext cx="191770" cy="1466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654300" y="5464175"/>
            <a:ext cx="1163320" cy="88392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38100" cap="sq" cmpd="sng" algn="ctr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控制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系统</a:t>
            </a:r>
          </a:p>
        </p:txBody>
      </p:sp>
      <p:grpSp>
        <p:nvGrpSpPr>
          <p:cNvPr id="5" name="组合 229"/>
          <p:cNvGrpSpPr/>
          <p:nvPr/>
        </p:nvGrpSpPr>
        <p:grpSpPr>
          <a:xfrm>
            <a:off x="3843655" y="5282565"/>
            <a:ext cx="1137920" cy="368300"/>
            <a:chOff x="2169554" y="5337072"/>
            <a:chExt cx="1188000" cy="386987"/>
          </a:xfrm>
        </p:grpSpPr>
        <p:sp>
          <p:nvSpPr>
            <p:cNvPr id="22" name="TextBox 176"/>
            <p:cNvSpPr txBox="1">
              <a:spLocks noChangeArrowheads="1"/>
            </p:cNvSpPr>
            <p:nvPr/>
          </p:nvSpPr>
          <p:spPr bwMode="auto">
            <a:xfrm>
              <a:off x="2452260" y="5337072"/>
              <a:ext cx="890999" cy="3869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en-US" altLang="zh-CN" sz="1800" b="1" kern="1200" cap="none" spc="0" normalizeH="0" baseline="0" noProof="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op[5:0]</a:t>
              </a:r>
            </a:p>
          </p:txBody>
        </p:sp>
        <p:cxnSp>
          <p:nvCxnSpPr>
            <p:cNvPr id="29875" name="直接箭头连接符 186"/>
            <p:cNvCxnSpPr/>
            <p:nvPr/>
          </p:nvCxnSpPr>
          <p:spPr>
            <a:xfrm rot="10800000">
              <a:off x="2169554" y="5713428"/>
              <a:ext cx="1188000" cy="1588"/>
            </a:xfrm>
            <a:prstGeom prst="straightConnector1">
              <a:avLst/>
            </a:prstGeom>
            <a:ln>
              <a:headEnd type="oval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231"/>
          <p:cNvGrpSpPr/>
          <p:nvPr/>
        </p:nvGrpSpPr>
        <p:grpSpPr>
          <a:xfrm>
            <a:off x="2898775" y="4987925"/>
            <a:ext cx="715010" cy="462280"/>
            <a:chOff x="1184434" y="4929198"/>
            <a:chExt cx="745948" cy="485076"/>
          </a:xfrm>
        </p:grpSpPr>
        <p:cxnSp>
          <p:nvCxnSpPr>
            <p:cNvPr id="29871" name="直接箭头连接符 187"/>
            <p:cNvCxnSpPr/>
            <p:nvPr/>
          </p:nvCxnSpPr>
          <p:spPr>
            <a:xfrm rot="-5400000">
              <a:off x="104122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72" name="直接箭头连接符 188"/>
            <p:cNvCxnSpPr/>
            <p:nvPr/>
          </p:nvCxnSpPr>
          <p:spPr>
            <a:xfrm rot="-5400000">
              <a:off x="178558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873" name="TextBox 189"/>
            <p:cNvSpPr txBox="1"/>
            <p:nvPr/>
          </p:nvSpPr>
          <p:spPr>
            <a:xfrm>
              <a:off x="1349923" y="4929198"/>
              <a:ext cx="492443" cy="4830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8" name="组合 230"/>
          <p:cNvGrpSpPr/>
          <p:nvPr/>
        </p:nvGrpSpPr>
        <p:grpSpPr>
          <a:xfrm>
            <a:off x="1752600" y="5558155"/>
            <a:ext cx="910590" cy="460375"/>
            <a:chOff x="-12165" y="5384400"/>
            <a:chExt cx="951116" cy="484936"/>
          </a:xfrm>
        </p:grpSpPr>
        <p:cxnSp>
          <p:nvCxnSpPr>
            <p:cNvPr id="29869" name="直接箭头连接符 175"/>
            <p:cNvCxnSpPr/>
            <p:nvPr/>
          </p:nvCxnSpPr>
          <p:spPr>
            <a:xfrm>
              <a:off x="214376" y="5827908"/>
              <a:ext cx="720640" cy="1588"/>
            </a:xfrm>
            <a:prstGeom prst="straightConnector1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29870" name="TextBox 190"/>
            <p:cNvSpPr txBox="1"/>
            <p:nvPr/>
          </p:nvSpPr>
          <p:spPr>
            <a:xfrm>
              <a:off x="-12165" y="5384400"/>
              <a:ext cx="951116" cy="484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clk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663190" y="4761865"/>
            <a:ext cx="11969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+mn-ea"/>
              </a:rPr>
              <a:t>控制信号</a:t>
            </a:r>
          </a:p>
        </p:txBody>
      </p:sp>
      <p:grpSp>
        <p:nvGrpSpPr>
          <p:cNvPr id="20" name="组合 228"/>
          <p:cNvGrpSpPr/>
          <p:nvPr/>
        </p:nvGrpSpPr>
        <p:grpSpPr>
          <a:xfrm>
            <a:off x="3843655" y="6101715"/>
            <a:ext cx="1463040" cy="394335"/>
            <a:chOff x="2169554" y="5955652"/>
            <a:chExt cx="1527429" cy="414338"/>
          </a:xfrm>
        </p:grpSpPr>
        <p:cxnSp>
          <p:nvCxnSpPr>
            <p:cNvPr id="29867" name="直接箭头连接符 198"/>
            <p:cNvCxnSpPr/>
            <p:nvPr/>
          </p:nvCxnSpPr>
          <p:spPr>
            <a:xfrm rot="10800000">
              <a:off x="2169554" y="6073630"/>
              <a:ext cx="11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 bwMode="auto">
            <a:xfrm>
              <a:off x="2595166" y="5955652"/>
              <a:ext cx="1101817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rsrtequ</a:t>
              </a:r>
            </a:p>
          </p:txBody>
        </p:sp>
      </p:grpSp>
      <p:grpSp>
        <p:nvGrpSpPr>
          <p:cNvPr id="21" name="组合 175"/>
          <p:cNvGrpSpPr/>
          <p:nvPr/>
        </p:nvGrpSpPr>
        <p:grpSpPr>
          <a:xfrm>
            <a:off x="2663825" y="252774"/>
            <a:ext cx="7909916" cy="6258509"/>
            <a:chOff x="929538" y="-197239"/>
            <a:chExt cx="8255259" cy="6573711"/>
          </a:xfrm>
        </p:grpSpPr>
        <p:grpSp>
          <p:nvGrpSpPr>
            <p:cNvPr id="29711" name="组合 201"/>
            <p:cNvGrpSpPr/>
            <p:nvPr/>
          </p:nvGrpSpPr>
          <p:grpSpPr>
            <a:xfrm>
              <a:off x="929538" y="155907"/>
              <a:ext cx="7857275" cy="6051218"/>
              <a:chOff x="929701" y="155884"/>
              <a:chExt cx="7857141" cy="6051218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7600999" y="4152877"/>
                <a:ext cx="1173143" cy="13462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779736" y="2863827"/>
                <a:ext cx="1350939" cy="1366838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949811" y="3468665"/>
                <a:ext cx="1366815" cy="1273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3807858" y="3340049"/>
                <a:ext cx="1485802" cy="41619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rna  rnb  wn</a:t>
                </a:r>
              </a:p>
            </p:txBody>
          </p:sp>
          <p:sp>
            <p:nvSpPr>
              <p:cNvPr id="10" name="流程图: 终止 9"/>
              <p:cNvSpPr/>
              <p:nvPr/>
            </p:nvSpPr>
            <p:spPr bwMode="auto">
              <a:xfrm flipH="1">
                <a:off x="4589564" y="2736827"/>
                <a:ext cx="788974" cy="298450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0     1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5183278" y="2101827"/>
                <a:ext cx="0" cy="64770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 bwMode="auto">
              <a:xfrm>
                <a:off x="4965794" y="3035277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>
                <a:off x="4786410" y="2268515"/>
                <a:ext cx="0" cy="46831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 bwMode="auto">
              <a:xfrm>
                <a:off x="2522674" y="3238477"/>
                <a:ext cx="573077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Data</a:t>
                </a:r>
              </a:p>
            </p:txBody>
          </p:sp>
          <p:cxnSp>
            <p:nvCxnSpPr>
              <p:cNvPr id="15" name="直接连接符 14"/>
              <p:cNvCxnSpPr/>
              <p:nvPr/>
            </p:nvCxnSpPr>
            <p:spPr bwMode="auto">
              <a:xfrm>
                <a:off x="4511777" y="2254227"/>
                <a:ext cx="287333" cy="0"/>
              </a:xfrm>
              <a:prstGeom prst="line">
                <a:avLst/>
              </a:prstGeom>
              <a:ln>
                <a:headEnd type="oval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62"/>
              <p:cNvCxnSpPr/>
              <p:nvPr/>
            </p:nvCxnSpPr>
            <p:spPr bwMode="auto">
              <a:xfrm flipV="1">
                <a:off x="3130675" y="2098652"/>
                <a:ext cx="3492441" cy="1366838"/>
              </a:xfrm>
              <a:prstGeom prst="bentConnector3">
                <a:avLst>
                  <a:gd name="adj1" fmla="val 6391"/>
                </a:avLst>
              </a:prstGeom>
              <a:ln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4511777" y="2101827"/>
                <a:ext cx="0" cy="1368425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4105384" y="2098652"/>
                <a:ext cx="0" cy="1366838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51" name="组合 384"/>
              <p:cNvGrpSpPr/>
              <p:nvPr/>
            </p:nvGrpSpPr>
            <p:grpSpPr>
              <a:xfrm>
                <a:off x="6510367" y="3516289"/>
                <a:ext cx="692177" cy="1371600"/>
                <a:chOff x="6732240" y="3412397"/>
                <a:chExt cx="692902" cy="1372042"/>
              </a:xfrm>
            </p:grpSpPr>
            <p:grpSp>
              <p:nvGrpSpPr>
                <p:cNvPr id="29858" name="Group 27"/>
                <p:cNvGrpSpPr/>
                <p:nvPr/>
              </p:nvGrpSpPr>
              <p:grpSpPr>
                <a:xfrm>
                  <a:off x="6732240" y="3412397"/>
                  <a:ext cx="648072" cy="1372042"/>
                  <a:chOff x="2400" y="2496"/>
                  <a:chExt cx="288" cy="672"/>
                </a:xfrm>
              </p:grpSpPr>
              <p:sp>
                <p:nvSpPr>
                  <p:cNvPr id="29860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1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2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3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4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5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6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76775" y="3923738"/>
                  <a:ext cx="648367" cy="3229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marR="0" algn="ctr" defTabSz="914400" latinLnBrk="1">
                    <a:buClrTx/>
                    <a:buSzTx/>
                    <a:buFontTx/>
                    <a:defRPr/>
                  </a:pPr>
                  <a:r>
                    <a:rPr kumimoji="1" lang="en-US" altLang="zh-CN" sz="2000" b="1" kern="1200" cap="none" spc="0" normalizeH="0" baseline="0" noProof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ALU</a:t>
                  </a:r>
                </a:p>
              </p:txBody>
            </p:sp>
          </p:grpSp>
          <p:sp>
            <p:nvSpPr>
              <p:cNvPr id="27" name="流程图: 终止 26"/>
              <p:cNvSpPr/>
              <p:nvPr/>
            </p:nvSpPr>
            <p:spPr bwMode="auto">
              <a:xfrm rot="16200000" flipH="1">
                <a:off x="5756350" y="4449741"/>
                <a:ext cx="728662" cy="26510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>
                <a:lvl1pPr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5750006" y="5187927"/>
                <a:ext cx="183670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5316626" y="3786165"/>
                <a:ext cx="118901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 bwMode="auto">
              <a:xfrm>
                <a:off x="7561313" y="5000602"/>
                <a:ext cx="671501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WD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5756356" y="4476727"/>
                <a:ext cx="0" cy="720725"/>
              </a:xfrm>
              <a:prstGeom prst="straightConnector1">
                <a:avLst/>
              </a:prstGeom>
              <a:ln>
                <a:headEnd type="oval" w="med" len="med"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5315038" y="4476727"/>
                <a:ext cx="68420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梯形 24"/>
              <p:cNvSpPr/>
              <p:nvPr/>
            </p:nvSpPr>
            <p:spPr bwMode="auto">
              <a:xfrm rot="5400000">
                <a:off x="4227454" y="5233512"/>
                <a:ext cx="540000" cy="360000"/>
              </a:xfrm>
              <a:prstGeom prst="trapezoid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vert270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E</a:t>
                </a: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7586712" y="4484665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8189952" y="4637065"/>
                <a:ext cx="59689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72000" bIns="0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RD</a:t>
                </a:r>
              </a:p>
            </p:txBody>
          </p:sp>
          <p:cxnSp>
            <p:nvCxnSpPr>
              <p:cNvPr id="26" name="直接箭头连接符 400"/>
              <p:cNvCxnSpPr/>
              <p:nvPr/>
            </p:nvCxnSpPr>
            <p:spPr bwMode="auto">
              <a:xfrm flipV="1">
                <a:off x="4689574" y="2381227"/>
                <a:ext cx="2520907" cy="3024188"/>
              </a:xfrm>
              <a:prstGeom prst="bentConnector3">
                <a:avLst>
                  <a:gd name="adj1" fmla="val 33873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grpSp>
            <p:nvGrpSpPr>
              <p:cNvPr id="29762" name="组合 432"/>
              <p:cNvGrpSpPr/>
              <p:nvPr/>
            </p:nvGrpSpPr>
            <p:grpSpPr>
              <a:xfrm>
                <a:off x="7218392" y="1330302"/>
                <a:ext cx="474662" cy="1273175"/>
                <a:chOff x="6910454" y="2157870"/>
                <a:chExt cx="475687" cy="1055106"/>
              </a:xfrm>
            </p:grpSpPr>
            <p:grpSp>
              <p:nvGrpSpPr>
                <p:cNvPr id="29849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51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2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3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4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5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6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7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50" name="Text Box 12"/>
                <p:cNvSpPr txBox="1"/>
                <p:nvPr/>
              </p:nvSpPr>
              <p:spPr>
                <a:xfrm rot="-5400000">
                  <a:off x="6803244" y="2495540"/>
                  <a:ext cx="731470" cy="3931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693073" y="1955777"/>
                <a:ext cx="25240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3130675" y="1628752"/>
                <a:ext cx="406710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3805352" y="901677"/>
                <a:ext cx="0" cy="7207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H="1">
                <a:off x="3518019" y="887390"/>
                <a:ext cx="287333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5" name="矩形 54"/>
              <p:cNvSpPr/>
              <p:nvPr/>
            </p:nvSpPr>
            <p:spPr bwMode="auto">
              <a:xfrm>
                <a:off x="3900600" y="4017940"/>
                <a:ext cx="61911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</a:t>
                </a:r>
              </a:p>
            </p:txBody>
          </p:sp>
          <p:cxnSp>
            <p:nvCxnSpPr>
              <p:cNvPr id="56" name="直接箭头连接符 400"/>
              <p:cNvCxnSpPr/>
              <p:nvPr/>
            </p:nvCxnSpPr>
            <p:spPr bwMode="auto">
              <a:xfrm flipH="1" flipV="1">
                <a:off x="3960924" y="4224315"/>
                <a:ext cx="4822743" cy="611187"/>
              </a:xfrm>
              <a:prstGeom prst="bentConnector5">
                <a:avLst>
                  <a:gd name="adj1" fmla="val -3528"/>
                  <a:gd name="adj2" fmla="val -152381"/>
                  <a:gd name="adj3" fmla="val 105053"/>
                </a:avLst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 bwMode="auto">
              <a:xfrm>
                <a:off x="3568818" y="5416527"/>
                <a:ext cx="75563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 bwMode="auto">
              <a:xfrm flipV="1">
                <a:off x="3576756" y="2101827"/>
                <a:ext cx="0" cy="3311525"/>
              </a:xfrm>
              <a:prstGeom prst="straightConnector1">
                <a:avLst/>
              </a:prstGeom>
              <a:ln>
                <a:headEnd type="none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71" name="组合 456"/>
              <p:cNvGrpSpPr/>
              <p:nvPr/>
            </p:nvGrpSpPr>
            <p:grpSpPr>
              <a:xfrm>
                <a:off x="2654329" y="1104877"/>
                <a:ext cx="476250" cy="1055687"/>
                <a:chOff x="6910454" y="2157870"/>
                <a:chExt cx="475687" cy="1055106"/>
              </a:xfrm>
            </p:grpSpPr>
            <p:grpSp>
              <p:nvGrpSpPr>
                <p:cNvPr id="29840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42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3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4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5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6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7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8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41" name="Text Box 12"/>
                <p:cNvSpPr txBox="1"/>
                <p:nvPr/>
              </p:nvSpPr>
              <p:spPr>
                <a:xfrm rot="-5400000">
                  <a:off x="6803193" y="2496781"/>
                  <a:ext cx="731434" cy="391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6" name="矩形 35"/>
              <p:cNvSpPr/>
              <p:nvPr/>
            </p:nvSpPr>
            <p:spPr bwMode="auto">
              <a:xfrm>
                <a:off x="1779736" y="2917802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1136809" y="1930377"/>
                <a:ext cx="792150" cy="404813"/>
              </a:xfrm>
              <a:prstGeom prst="rect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PC</a:t>
                </a:r>
              </a:p>
            </p:txBody>
          </p:sp>
          <p:cxnSp>
            <p:nvCxnSpPr>
              <p:cNvPr id="38" name="直接箭头连接符 400"/>
              <p:cNvCxnSpPr>
                <a:stCxn id="37" idx="2"/>
                <a:endCxn id="36" idx="1"/>
              </p:cNvCxnSpPr>
              <p:nvPr/>
            </p:nvCxnSpPr>
            <p:spPr bwMode="auto">
              <a:xfrm rot="16200000" flipH="1">
                <a:off x="1260626" y="2606655"/>
                <a:ext cx="790575" cy="247646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>
                <a:off x="2338527" y="1968477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1528916" y="2655865"/>
                <a:ext cx="81278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>
                <a:off x="2341702" y="1982765"/>
                <a:ext cx="0" cy="68421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none" w="med" len="lg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>
                <a:off x="2338527" y="1374752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1836885" y="1154090"/>
                <a:ext cx="60006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+4</a:t>
                </a: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465633" y="1666852"/>
                <a:ext cx="1850993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Inst</a:t>
                </a:r>
              </a:p>
            </p:txBody>
          </p: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259585" y="4594202"/>
                <a:ext cx="25082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7327954" y="4711677"/>
                <a:ext cx="27622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86"/>
              <p:cNvCxnSpPr/>
              <p:nvPr/>
            </p:nvCxnSpPr>
            <p:spPr bwMode="auto">
              <a:xfrm flipV="1">
                <a:off x="7143807" y="3627415"/>
                <a:ext cx="447667" cy="35242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0000FF">
                    <a:lumMod val="75000"/>
                  </a:srgbClr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4608613" y="4732315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矩形 65"/>
              <p:cNvSpPr/>
              <p:nvPr/>
            </p:nvSpPr>
            <p:spPr bwMode="auto">
              <a:xfrm>
                <a:off x="4545114" y="47148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clock</a:t>
                </a: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7332830" y="3265657"/>
                <a:ext cx="970211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rsrtequ</a:t>
                </a:r>
              </a:p>
            </p:txBody>
          </p:sp>
          <p:grpSp>
            <p:nvGrpSpPr>
              <p:cNvPr id="29787" name="组合 18"/>
              <p:cNvGrpSpPr/>
              <p:nvPr/>
            </p:nvGrpSpPr>
            <p:grpSpPr>
              <a:xfrm>
                <a:off x="3733829" y="2298677"/>
                <a:ext cx="469900" cy="414337"/>
                <a:chOff x="3129063" y="2475407"/>
                <a:chExt cx="470570" cy="415629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3129149" y="2475407"/>
                  <a:ext cx="297281" cy="41563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3426430" y="2669686"/>
                  <a:ext cx="173281" cy="10510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9788" name="组合 118"/>
              <p:cNvGrpSpPr/>
              <p:nvPr/>
            </p:nvGrpSpPr>
            <p:grpSpPr>
              <a:xfrm>
                <a:off x="4125942" y="2316139"/>
                <a:ext cx="471487" cy="414338"/>
                <a:chOff x="3129063" y="2514479"/>
                <a:chExt cx="470570" cy="415629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3129142" y="2514480"/>
                  <a:ext cx="297864" cy="415628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81" name="直接连接符 80"/>
                <p:cNvCxnSpPr/>
                <p:nvPr/>
              </p:nvCxnSpPr>
              <p:spPr>
                <a:xfrm>
                  <a:off x="3427006" y="2668947"/>
                  <a:ext cx="172698" cy="10669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83" name="矩形 82"/>
              <p:cNvSpPr/>
              <p:nvPr/>
            </p:nvSpPr>
            <p:spPr bwMode="auto">
              <a:xfrm>
                <a:off x="5111842" y="2306615"/>
                <a:ext cx="29844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5</a:t>
                </a: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5081680" y="2316140"/>
                <a:ext cx="173034" cy="1047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84" name="矩形 83"/>
              <p:cNvSpPr/>
              <p:nvPr/>
            </p:nvSpPr>
            <p:spPr bwMode="auto">
              <a:xfrm>
                <a:off x="3481507" y="2512990"/>
                <a:ext cx="39845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16</a:t>
                </a:r>
              </a:p>
            </p:txBody>
          </p:sp>
          <p:cxnSp>
            <p:nvCxnSpPr>
              <p:cNvPr id="102" name="直接连接符 101"/>
              <p:cNvCxnSpPr/>
              <p:nvPr/>
            </p:nvCxnSpPr>
            <p:spPr bwMode="auto">
              <a:xfrm>
                <a:off x="3514844" y="2476477"/>
                <a:ext cx="173035" cy="10636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04" name="直接箭头连接符 103"/>
              <p:cNvCxnSpPr/>
              <p:nvPr/>
            </p:nvCxnSpPr>
            <p:spPr bwMode="auto">
              <a:xfrm>
                <a:off x="5546809" y="4764065"/>
                <a:ext cx="46671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流程图: 终止 110"/>
              <p:cNvSpPr/>
              <p:nvPr/>
            </p:nvSpPr>
            <p:spPr bwMode="auto">
              <a:xfrm rot="16200000" flipH="1">
                <a:off x="2660348" y="652945"/>
                <a:ext cx="1354638" cy="360516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29795" name="直接连接符 125"/>
              <p:cNvCxnSpPr/>
              <p:nvPr/>
            </p:nvCxnSpPr>
            <p:spPr>
              <a:xfrm flipH="1">
                <a:off x="1954116" y="658789"/>
                <a:ext cx="1188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796" name="直接箭头连接符 129"/>
              <p:cNvCxnSpPr/>
              <p:nvPr/>
            </p:nvCxnSpPr>
            <p:spPr>
              <a:xfrm>
                <a:off x="1556614" y="1172802"/>
                <a:ext cx="0" cy="756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7" name="直接箭头连接符 131"/>
              <p:cNvCxnSpPr/>
              <p:nvPr/>
            </p:nvCxnSpPr>
            <p:spPr>
              <a:xfrm flipH="1">
                <a:off x="3517929" y="371452"/>
                <a:ext cx="4427538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8" name="直接箭头连接符 132"/>
              <p:cNvCxnSpPr/>
              <p:nvPr/>
            </p:nvCxnSpPr>
            <p:spPr>
              <a:xfrm>
                <a:off x="7947054" y="371452"/>
                <a:ext cx="0" cy="1584325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9799" name="直接箭头连接符 138"/>
              <p:cNvCxnSpPr/>
              <p:nvPr/>
            </p:nvCxnSpPr>
            <p:spPr>
              <a:xfrm flipH="1">
                <a:off x="3530629" y="600052"/>
                <a:ext cx="2879725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sp>
            <p:nvSpPr>
              <p:cNvPr id="88" name="圆角矩形 87"/>
              <p:cNvSpPr/>
              <p:nvPr/>
            </p:nvSpPr>
            <p:spPr bwMode="auto">
              <a:xfrm>
                <a:off x="6037339" y="803252"/>
                <a:ext cx="792149" cy="360363"/>
              </a:xfrm>
              <a:prstGeom prst="roundRect">
                <a:avLst/>
              </a:prstGeom>
              <a:solidFill>
                <a:srgbClr val="3366FF">
                  <a:lumMod val="75000"/>
                </a:srgbClr>
              </a:solidFill>
              <a:ln w="19050" cap="sq" cmpd="sng" algn="ctr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U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 bwMode="auto">
              <a:xfrm flipV="1">
                <a:off x="6431032" y="587352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箭头连接符 92"/>
              <p:cNvCxnSpPr/>
              <p:nvPr/>
            </p:nvCxnSpPr>
            <p:spPr bwMode="auto">
              <a:xfrm flipV="1">
                <a:off x="6613591" y="1163615"/>
                <a:ext cx="0" cy="93662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 bwMode="auto">
              <a:xfrm flipV="1">
                <a:off x="6253235" y="11969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 w="med" len="med"/>
                <a:tailEnd type="arrow" w="med" len="med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 flipH="1">
                <a:off x="6023051" y="2016102"/>
                <a:ext cx="107948" cy="1793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46" name="流程图: 终止 145"/>
              <p:cNvSpPr/>
              <p:nvPr/>
            </p:nvSpPr>
            <p:spPr bwMode="auto">
              <a:xfrm flipH="1">
                <a:off x="6335784" y="1714477"/>
                <a:ext cx="552441" cy="2873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5889703" y="1673202"/>
                <a:ext cx="398456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26</a:t>
                </a:r>
              </a:p>
            </p:txBody>
          </p:sp>
          <p:cxnSp>
            <p:nvCxnSpPr>
              <p:cNvPr id="149" name="直接连接符 148"/>
              <p:cNvCxnSpPr/>
              <p:nvPr/>
            </p:nvCxnSpPr>
            <p:spPr bwMode="auto">
              <a:xfrm flipH="1">
                <a:off x="6181798" y="1366815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50" name="矩形 149"/>
              <p:cNvSpPr/>
              <p:nvPr/>
            </p:nvSpPr>
            <p:spPr bwMode="auto">
              <a:xfrm>
                <a:off x="5821443" y="1239815"/>
                <a:ext cx="396868" cy="41433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4</a:t>
                </a:r>
              </a:p>
            </p:txBody>
          </p:sp>
          <p:sp>
            <p:nvSpPr>
              <p:cNvPr id="103" name="流程图: 终止 102"/>
              <p:cNvSpPr/>
              <p:nvPr/>
            </p:nvSpPr>
            <p:spPr bwMode="auto">
              <a:xfrm flipH="1">
                <a:off x="6337371" y="2232002"/>
                <a:ext cx="554029" cy="3000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62" name="流程图: 终止 161"/>
              <p:cNvSpPr/>
              <p:nvPr/>
            </p:nvSpPr>
            <p:spPr bwMode="auto">
              <a:xfrm rot="16200000" flipH="1">
                <a:off x="5784925" y="5572105"/>
                <a:ext cx="649288" cy="287333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01</a:t>
                </a:r>
              </a:p>
            </p:txBody>
          </p:sp>
          <p:cxnSp>
            <p:nvCxnSpPr>
              <p:cNvPr id="29811" name="直接连接符 164"/>
              <p:cNvCxnSpPr/>
              <p:nvPr/>
            </p:nvCxnSpPr>
            <p:spPr>
              <a:xfrm>
                <a:off x="7149426" y="4403702"/>
                <a:ext cx="180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12" name="直接连接符 166"/>
              <p:cNvCxnSpPr/>
              <p:nvPr/>
            </p:nvCxnSpPr>
            <p:spPr>
              <a:xfrm>
                <a:off x="7332692" y="4403702"/>
                <a:ext cx="0" cy="118800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13" name="直接连接符 167"/>
              <p:cNvCxnSpPr/>
              <p:nvPr/>
            </p:nvCxnSpPr>
            <p:spPr>
              <a:xfrm>
                <a:off x="6253192" y="5612674"/>
                <a:ext cx="104398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矩形 172"/>
              <p:cNvSpPr/>
              <p:nvPr/>
            </p:nvSpPr>
            <p:spPr bwMode="auto">
              <a:xfrm>
                <a:off x="1738462" y="3568677"/>
                <a:ext cx="1393801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Calibri" panose="020F0502020204030204" pitchFamily="34" charset="0"/>
                  </a:rPr>
                  <a:t>指令存储器</a:t>
                </a:r>
              </a:p>
            </p:txBody>
          </p:sp>
          <p:cxnSp>
            <p:nvCxnSpPr>
              <p:cNvPr id="29815" name="直接连接符 173"/>
              <p:cNvCxnSpPr/>
              <p:nvPr/>
            </p:nvCxnSpPr>
            <p:spPr>
              <a:xfrm>
                <a:off x="6253192" y="5763868"/>
                <a:ext cx="36036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 183"/>
              <p:cNvSpPr/>
              <p:nvPr/>
            </p:nvSpPr>
            <p:spPr bwMode="auto">
              <a:xfrm>
                <a:off x="4922933" y="3682977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qa</a:t>
                </a:r>
              </a:p>
            </p:txBody>
          </p:sp>
          <p:sp>
            <p:nvSpPr>
              <p:cNvPr id="185" name="矩形 184"/>
              <p:cNvSpPr/>
              <p:nvPr/>
            </p:nvSpPr>
            <p:spPr bwMode="auto">
              <a:xfrm>
                <a:off x="4919758" y="4271940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qb</a:t>
                </a:r>
              </a:p>
            </p:txBody>
          </p:sp>
          <p:cxnSp>
            <p:nvCxnSpPr>
              <p:cNvPr id="29818" name="直接箭头连接符 189"/>
              <p:cNvCxnSpPr/>
              <p:nvPr/>
            </p:nvCxnSpPr>
            <p:spPr>
              <a:xfrm flipV="1">
                <a:off x="1285852" y="2341539"/>
                <a:ext cx="0" cy="593725"/>
              </a:xfrm>
              <a:prstGeom prst="straightConnector1">
                <a:avLst/>
              </a:prstGeom>
              <a:ln>
                <a:headEnd type="none" w="sm" len="sm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 bwMode="auto">
              <a:xfrm>
                <a:off x="929701" y="2843458"/>
                <a:ext cx="611684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clrn</a:t>
                </a:r>
              </a:p>
            </p:txBody>
          </p:sp>
          <p:sp>
            <p:nvSpPr>
              <p:cNvPr id="29820" name="等腰三角形 192"/>
              <p:cNvSpPr/>
              <p:nvPr/>
            </p:nvSpPr>
            <p:spPr>
              <a:xfrm>
                <a:off x="2360642" y="4068739"/>
                <a:ext cx="144462" cy="144463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1" name="等腰三角形 193"/>
              <p:cNvSpPr/>
              <p:nvPr/>
            </p:nvSpPr>
            <p:spPr>
              <a:xfrm>
                <a:off x="1714480" y="2184377"/>
                <a:ext cx="144462" cy="144462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2" name="等腰三角形 194"/>
              <p:cNvSpPr/>
              <p:nvPr/>
            </p:nvSpPr>
            <p:spPr>
              <a:xfrm>
                <a:off x="8201054" y="5340327"/>
                <a:ext cx="144463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3" name="等腰三角形 195"/>
              <p:cNvSpPr/>
              <p:nvPr/>
            </p:nvSpPr>
            <p:spPr>
              <a:xfrm>
                <a:off x="4532342" y="4573564"/>
                <a:ext cx="144462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直接连接符 157"/>
              <p:cNvCxnSpPr/>
              <p:nvPr/>
            </p:nvCxnSpPr>
            <p:spPr bwMode="auto">
              <a:xfrm flipH="1">
                <a:off x="6545330" y="1369990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  <p:sp>
            <p:nvSpPr>
              <p:cNvPr id="159" name="矩形 158"/>
              <p:cNvSpPr/>
              <p:nvPr/>
            </p:nvSpPr>
            <p:spPr bwMode="auto">
              <a:xfrm>
                <a:off x="6635629" y="1232224"/>
                <a:ext cx="396868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28</a:t>
                </a:r>
              </a:p>
            </p:txBody>
          </p:sp>
          <p:cxnSp>
            <p:nvCxnSpPr>
              <p:cNvPr id="29826" name="直接箭头连接符 160"/>
              <p:cNvCxnSpPr/>
              <p:nvPr/>
            </p:nvCxnSpPr>
            <p:spPr>
              <a:xfrm flipV="1">
                <a:off x="1785918" y="2332717"/>
                <a:ext cx="0" cy="180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63" name="矩形 162"/>
              <p:cNvSpPr/>
              <p:nvPr/>
            </p:nvSpPr>
            <p:spPr bwMode="auto">
              <a:xfrm>
                <a:off x="1565624" y="2341831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clk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2446475" y="4205265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 flipV="1">
                <a:off x="8291550" y="54895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矩形 86"/>
              <p:cNvSpPr/>
              <p:nvPr/>
            </p:nvSpPr>
            <p:spPr bwMode="auto">
              <a:xfrm>
                <a:off x="7924844" y="58959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clk</a:t>
                </a:r>
              </a:p>
            </p:txBody>
          </p:sp>
          <p:sp>
            <p:nvSpPr>
              <p:cNvPr id="11276" name="TextBox 154"/>
              <p:cNvSpPr txBox="1">
                <a:spLocks noChangeArrowheads="1"/>
              </p:cNvSpPr>
              <p:nvPr/>
            </p:nvSpPr>
            <p:spPr bwMode="auto">
              <a:xfrm>
                <a:off x="3112017" y="680464"/>
                <a:ext cx="496373" cy="418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sz="2000" b="1" kern="1200" cap="none" spc="0" normalizeH="0" baseline="0" noProof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00</a:t>
                </a:r>
              </a:p>
            </p:txBody>
          </p:sp>
          <p:cxnSp>
            <p:nvCxnSpPr>
              <p:cNvPr id="29834" name="直接连接符 195"/>
              <p:cNvCxnSpPr/>
              <p:nvPr/>
            </p:nvCxnSpPr>
            <p:spPr>
              <a:xfrm>
                <a:off x="1596787" y="658089"/>
                <a:ext cx="35719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35" name="直接连接符 197"/>
              <p:cNvCxnSpPr/>
              <p:nvPr/>
            </p:nvCxnSpPr>
            <p:spPr>
              <a:xfrm rot="5400000">
                <a:off x="1322480" y="909122"/>
                <a:ext cx="46800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204" name="矩形 203"/>
            <p:cNvSpPr/>
            <p:nvPr/>
          </p:nvSpPr>
          <p:spPr bwMode="auto">
            <a:xfrm>
              <a:off x="2051200" y="-197239"/>
              <a:ext cx="1204169" cy="3094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rPr>
                <a:t>pcsource</a:t>
              </a:r>
            </a:p>
          </p:txBody>
        </p:sp>
        <p:grpSp>
          <p:nvGrpSpPr>
            <p:cNvPr id="29713" name="组合 207"/>
            <p:cNvGrpSpPr/>
            <p:nvPr/>
          </p:nvGrpSpPr>
          <p:grpSpPr>
            <a:xfrm>
              <a:off x="5391150" y="2720975"/>
              <a:ext cx="930614" cy="295275"/>
              <a:chOff x="5391124" y="2720952"/>
              <a:chExt cx="930614" cy="295275"/>
            </a:xfrm>
          </p:grpSpPr>
          <p:cxnSp>
            <p:nvCxnSpPr>
              <p:cNvPr id="206" name="直接箭头连接符 205"/>
              <p:cNvCxnSpPr/>
              <p:nvPr/>
            </p:nvCxnSpPr>
            <p:spPr bwMode="auto">
              <a:xfrm flipH="1">
                <a:off x="5391124" y="2892402"/>
                <a:ext cx="36036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07" name="矩形 206"/>
              <p:cNvSpPr/>
              <p:nvPr/>
            </p:nvSpPr>
            <p:spPr bwMode="auto">
              <a:xfrm>
                <a:off x="5421625" y="2720952"/>
                <a:ext cx="900113" cy="29527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regrt</a:t>
                </a:r>
              </a:p>
            </p:txBody>
          </p:sp>
        </p:grpSp>
        <p:grpSp>
          <p:nvGrpSpPr>
            <p:cNvPr id="29714" name="组合 210"/>
            <p:cNvGrpSpPr/>
            <p:nvPr/>
          </p:nvGrpSpPr>
          <p:grpSpPr>
            <a:xfrm>
              <a:off x="5483348" y="3555832"/>
              <a:ext cx="1027222" cy="687434"/>
              <a:chOff x="5483505" y="3555770"/>
              <a:chExt cx="1027222" cy="687101"/>
            </a:xfrm>
          </p:grpSpPr>
          <p:cxnSp>
            <p:nvCxnSpPr>
              <p:cNvPr id="209" name="直接箭头连接符 208"/>
              <p:cNvCxnSpPr/>
              <p:nvPr/>
            </p:nvCxnSpPr>
            <p:spPr bwMode="auto">
              <a:xfrm>
                <a:off x="6111533" y="3838302"/>
                <a:ext cx="9941" cy="4045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0" name="矩形 209"/>
              <p:cNvSpPr/>
              <p:nvPr/>
            </p:nvSpPr>
            <p:spPr bwMode="auto">
              <a:xfrm>
                <a:off x="5483505" y="3555770"/>
                <a:ext cx="1027222" cy="64599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aluimm</a:t>
                </a:r>
              </a:p>
            </p:txBody>
          </p:sp>
        </p:grpSp>
        <p:grpSp>
          <p:nvGrpSpPr>
            <p:cNvPr id="29715" name="组合 213"/>
            <p:cNvGrpSpPr/>
            <p:nvPr/>
          </p:nvGrpSpPr>
          <p:grpSpPr>
            <a:xfrm>
              <a:off x="5529263" y="5059363"/>
              <a:ext cx="1285875" cy="1317109"/>
              <a:chOff x="5529237" y="5058819"/>
              <a:chExt cx="1285875" cy="1317633"/>
            </a:xfrm>
          </p:grpSpPr>
          <p:cxnSp>
            <p:nvCxnSpPr>
              <p:cNvPr id="212" name="直接箭头连接符 211"/>
              <p:cNvCxnSpPr/>
              <p:nvPr/>
            </p:nvCxnSpPr>
            <p:spPr bwMode="auto">
              <a:xfrm>
                <a:off x="6108674" y="5058819"/>
                <a:ext cx="0" cy="32397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3" name="矩形 212"/>
              <p:cNvSpPr/>
              <p:nvPr/>
            </p:nvSpPr>
            <p:spPr bwMode="auto">
              <a:xfrm>
                <a:off x="5529237" y="6053505"/>
                <a:ext cx="1285875" cy="32294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mem2reg</a:t>
                </a:r>
              </a:p>
            </p:txBody>
          </p:sp>
        </p:grpSp>
        <p:grpSp>
          <p:nvGrpSpPr>
            <p:cNvPr id="29716" name="组合 216"/>
            <p:cNvGrpSpPr/>
            <p:nvPr/>
          </p:nvGrpSpPr>
          <p:grpSpPr>
            <a:xfrm>
              <a:off x="6687931" y="3056186"/>
              <a:ext cx="693872" cy="596652"/>
              <a:chOff x="6687960" y="3056163"/>
              <a:chExt cx="693872" cy="596652"/>
            </a:xfrm>
          </p:grpSpPr>
          <p:cxnSp>
            <p:nvCxnSpPr>
              <p:cNvPr id="215" name="直接箭头连接符 94"/>
              <p:cNvCxnSpPr/>
              <p:nvPr/>
            </p:nvCxnSpPr>
            <p:spPr bwMode="auto">
              <a:xfrm rot="10800000" flipV="1">
                <a:off x="6805642" y="3400402"/>
                <a:ext cx="252412" cy="252413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6" name="矩形 215"/>
              <p:cNvSpPr/>
              <p:nvPr/>
            </p:nvSpPr>
            <p:spPr bwMode="auto">
              <a:xfrm>
                <a:off x="6687960" y="3056163"/>
                <a:ext cx="693872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aluc</a:t>
                </a:r>
              </a:p>
            </p:txBody>
          </p:sp>
        </p:grpSp>
        <p:grpSp>
          <p:nvGrpSpPr>
            <p:cNvPr id="29717" name="组合 221"/>
            <p:cNvGrpSpPr/>
            <p:nvPr/>
          </p:nvGrpSpPr>
          <p:grpSpPr>
            <a:xfrm>
              <a:off x="8232464" y="3568313"/>
              <a:ext cx="952334" cy="584014"/>
              <a:chOff x="8232480" y="3568427"/>
              <a:chExt cx="952316" cy="584477"/>
            </a:xfrm>
          </p:grpSpPr>
          <p:sp>
            <p:nvSpPr>
              <p:cNvPr id="218" name="矩形 217"/>
              <p:cNvSpPr/>
              <p:nvPr/>
            </p:nvSpPr>
            <p:spPr bwMode="auto">
              <a:xfrm>
                <a:off x="8232480" y="3568427"/>
                <a:ext cx="952316" cy="29098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wmem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   </a:t>
                </a:r>
              </a:p>
            </p:txBody>
          </p:sp>
          <p:cxnSp>
            <p:nvCxnSpPr>
              <p:cNvPr id="219" name="直接箭头连接符 218"/>
              <p:cNvCxnSpPr/>
              <p:nvPr/>
            </p:nvCxnSpPr>
            <p:spPr bwMode="auto">
              <a:xfrm>
                <a:off x="8488329" y="3836741"/>
                <a:ext cx="0" cy="3161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</p:grpSp>
        <p:grpSp>
          <p:nvGrpSpPr>
            <p:cNvPr id="29718" name="组合 224"/>
            <p:cNvGrpSpPr/>
            <p:nvPr/>
          </p:nvGrpSpPr>
          <p:grpSpPr>
            <a:xfrm>
              <a:off x="4684192" y="5143641"/>
              <a:ext cx="737654" cy="285468"/>
              <a:chOff x="4684167" y="5143729"/>
              <a:chExt cx="737653" cy="285318"/>
            </a:xfrm>
          </p:grpSpPr>
          <p:cxnSp>
            <p:nvCxnSpPr>
              <p:cNvPr id="29722" name="直接箭头连接符 222"/>
              <p:cNvCxnSpPr/>
              <p:nvPr/>
            </p:nvCxnSpPr>
            <p:spPr>
              <a:xfrm rot="5400000">
                <a:off x="4792117" y="5178438"/>
                <a:ext cx="0" cy="21590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4" name="矩形 223"/>
              <p:cNvSpPr/>
              <p:nvPr/>
            </p:nvSpPr>
            <p:spPr bwMode="auto">
              <a:xfrm>
                <a:off x="4804825" y="5143729"/>
                <a:ext cx="616995" cy="28531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sext</a:t>
                </a:r>
              </a:p>
            </p:txBody>
          </p:sp>
        </p:grpSp>
        <p:grpSp>
          <p:nvGrpSpPr>
            <p:cNvPr id="29719" name="组合 227"/>
            <p:cNvGrpSpPr/>
            <p:nvPr/>
          </p:nvGrpSpPr>
          <p:grpSpPr>
            <a:xfrm>
              <a:off x="3652838" y="3679825"/>
              <a:ext cx="1347108" cy="377825"/>
              <a:chOff x="3652867" y="3679802"/>
              <a:chExt cx="1347108" cy="377825"/>
            </a:xfrm>
          </p:grpSpPr>
          <p:cxnSp>
            <p:nvCxnSpPr>
              <p:cNvPr id="29720" name="直接箭头连接符 155"/>
              <p:cNvCxnSpPr/>
              <p:nvPr/>
            </p:nvCxnSpPr>
            <p:spPr>
              <a:xfrm>
                <a:off x="3652867" y="3883002"/>
                <a:ext cx="288925" cy="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7" name="矩形 226"/>
              <p:cNvSpPr/>
              <p:nvPr/>
            </p:nvSpPr>
            <p:spPr bwMode="auto">
              <a:xfrm>
                <a:off x="3952225" y="3679802"/>
                <a:ext cx="1047750" cy="3778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wreg</a:t>
                </a:r>
              </a:p>
            </p:txBody>
          </p:sp>
        </p:grpSp>
      </p:grpSp>
      <p:grpSp>
        <p:nvGrpSpPr>
          <p:cNvPr id="106" name="组合 228"/>
          <p:cNvGrpSpPr/>
          <p:nvPr/>
        </p:nvGrpSpPr>
        <p:grpSpPr>
          <a:xfrm>
            <a:off x="3831590" y="5633720"/>
            <a:ext cx="1137920" cy="394335"/>
            <a:chOff x="2183217" y="5633804"/>
            <a:chExt cx="1188550" cy="414338"/>
          </a:xfrm>
        </p:grpSpPr>
        <p:cxnSp>
          <p:nvCxnSpPr>
            <p:cNvPr id="29709" name="直接箭头连接符 198"/>
            <p:cNvCxnSpPr/>
            <p:nvPr/>
          </p:nvCxnSpPr>
          <p:spPr>
            <a:xfrm rot="10800000">
              <a:off x="2183217" y="6013470"/>
              <a:ext cx="118855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 bwMode="auto">
            <a:xfrm>
              <a:off x="2311923" y="5633804"/>
              <a:ext cx="1001051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func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[5:0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]</a:t>
              </a:r>
            </a:p>
          </p:txBody>
        </p:sp>
      </p:grpSp>
      <p:cxnSp>
        <p:nvCxnSpPr>
          <p:cNvPr id="30724" name="直接连接符 178"/>
          <p:cNvCxnSpPr/>
          <p:nvPr/>
        </p:nvCxnSpPr>
        <p:spPr>
          <a:xfrm rot="5400000">
            <a:off x="3840480" y="4850765"/>
            <a:ext cx="2279015" cy="1270"/>
          </a:xfrm>
          <a:prstGeom prst="line">
            <a:avLst/>
          </a:prstGeom>
          <a:ln>
            <a:headEnd type="oval" w="lg" len="lg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 flipV="1">
            <a:off x="4963160" y="252730"/>
            <a:ext cx="6350" cy="323850"/>
          </a:xfrm>
          <a:prstGeom prst="straightConnector1">
            <a:avLst/>
          </a:prstGeom>
          <a:noFill/>
          <a:ln w="38100" cap="flat" cmpd="sng" algn="ctr">
            <a:solidFill>
              <a:srgbClr val="00FF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0" name="TextBox 154"/>
          <p:cNvSpPr txBox="1">
            <a:spLocks noChangeArrowheads="1"/>
          </p:cNvSpPr>
          <p:nvPr/>
        </p:nvSpPr>
        <p:spPr bwMode="auto">
          <a:xfrm>
            <a:off x="4752343" y="58231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01</a:t>
            </a:r>
          </a:p>
        </p:txBody>
      </p:sp>
      <p:sp>
        <p:nvSpPr>
          <p:cNvPr id="41" name="TextBox 154"/>
          <p:cNvSpPr txBox="1">
            <a:spLocks noChangeArrowheads="1"/>
          </p:cNvSpPr>
          <p:nvPr/>
        </p:nvSpPr>
        <p:spPr bwMode="auto">
          <a:xfrm>
            <a:off x="4745358" y="82996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10</a:t>
            </a:r>
          </a:p>
        </p:txBody>
      </p:sp>
      <p:sp>
        <p:nvSpPr>
          <p:cNvPr id="42" name="TextBox 154"/>
          <p:cNvSpPr txBox="1">
            <a:spLocks noChangeArrowheads="1"/>
          </p:cNvSpPr>
          <p:nvPr/>
        </p:nvSpPr>
        <p:spPr bwMode="auto">
          <a:xfrm>
            <a:off x="4745358" y="140464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11</a:t>
            </a:r>
          </a:p>
        </p:txBody>
      </p:sp>
      <p:cxnSp>
        <p:nvCxnSpPr>
          <p:cNvPr id="43" name="直接箭头连接符 138"/>
          <p:cNvCxnSpPr/>
          <p:nvPr/>
        </p:nvCxnSpPr>
        <p:spPr>
          <a:xfrm flipH="1" flipV="1">
            <a:off x="5151120" y="1579880"/>
            <a:ext cx="1106805" cy="3810"/>
          </a:xfrm>
          <a:prstGeom prst="straightConnector1">
            <a:avLst/>
          </a:prstGeom>
          <a:ln w="28575" cap="sq" cmpd="sng">
            <a:solidFill>
              <a:srgbClr val="000000"/>
            </a:solidFill>
            <a:prstDash val="solid"/>
            <a:headEnd type="none" w="sm" len="sm"/>
            <a:tailEnd type="arrow" w="med" len="med"/>
          </a:ln>
        </p:spPr>
      </p:cxnSp>
      <p:sp>
        <p:nvSpPr>
          <p:cNvPr id="44" name="TextBox 154"/>
          <p:cNvSpPr txBox="1">
            <a:spLocks noChangeArrowheads="1"/>
          </p:cNvSpPr>
          <p:nvPr/>
        </p:nvSpPr>
        <p:spPr bwMode="auto">
          <a:xfrm>
            <a:off x="6277610" y="1382395"/>
            <a:ext cx="7943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32’b0</a:t>
            </a:r>
          </a:p>
        </p:txBody>
      </p:sp>
      <p:sp>
        <p:nvSpPr>
          <p:cNvPr id="45" name="TextBox 154"/>
          <p:cNvSpPr txBox="1">
            <a:spLocks noChangeArrowheads="1"/>
          </p:cNvSpPr>
          <p:nvPr/>
        </p:nvSpPr>
        <p:spPr bwMode="auto">
          <a:xfrm>
            <a:off x="2733675" y="182753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npc</a:t>
            </a:r>
          </a:p>
        </p:txBody>
      </p:sp>
      <p:sp>
        <p:nvSpPr>
          <p:cNvPr id="46" name="TextBox 154"/>
          <p:cNvSpPr txBox="1">
            <a:spLocks noChangeArrowheads="1"/>
          </p:cNvSpPr>
          <p:nvPr/>
        </p:nvSpPr>
        <p:spPr bwMode="auto">
          <a:xfrm>
            <a:off x="3968118" y="251462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</a:t>
            </a:r>
          </a:p>
        </p:txBody>
      </p:sp>
      <p:sp>
        <p:nvSpPr>
          <p:cNvPr id="51" name="TextBox 154"/>
          <p:cNvSpPr txBox="1">
            <a:spLocks noChangeArrowheads="1"/>
          </p:cNvSpPr>
          <p:nvPr/>
        </p:nvSpPr>
        <p:spPr bwMode="auto">
          <a:xfrm>
            <a:off x="5356860" y="105727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pc4</a:t>
            </a:r>
          </a:p>
        </p:txBody>
      </p:sp>
      <p:sp>
        <p:nvSpPr>
          <p:cNvPr id="61" name="TextBox 154"/>
          <p:cNvSpPr txBox="1">
            <a:spLocks noChangeArrowheads="1"/>
          </p:cNvSpPr>
          <p:nvPr/>
        </p:nvSpPr>
        <p:spPr bwMode="auto">
          <a:xfrm>
            <a:off x="6054090" y="89662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jpc</a:t>
            </a:r>
          </a:p>
        </p:txBody>
      </p:sp>
      <p:sp>
        <p:nvSpPr>
          <p:cNvPr id="63" name="TextBox 154"/>
          <p:cNvSpPr txBox="1">
            <a:spLocks noChangeArrowheads="1"/>
          </p:cNvSpPr>
          <p:nvPr/>
        </p:nvSpPr>
        <p:spPr bwMode="auto">
          <a:xfrm>
            <a:off x="5528310" y="43370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bpc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65150" y="682625"/>
            <a:ext cx="17538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b="1">
                <a:solidFill>
                  <a:srgbClr val="FF0000"/>
                </a:solidFill>
              </a:rPr>
              <a:t>【思考】</a:t>
            </a:r>
            <a:r>
              <a:rPr lang="zh-CN" altLang="zh-CN" sz="2000" b="1"/>
              <a:t>该单周期</a:t>
            </a:r>
            <a:r>
              <a:rPr lang="en-US" altLang="zh-CN" sz="2000" b="1"/>
              <a:t>CPU</a:t>
            </a:r>
            <a:r>
              <a:rPr lang="zh-CN" altLang="en-US" sz="2000" b="1"/>
              <a:t>微架构图是否与代码描述的一致？请根据代码进行修改和完善</a:t>
            </a:r>
            <a:r>
              <a:rPr lang="zh-CN" altLang="en-US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27150"/>
            <a:ext cx="10968990" cy="4922520"/>
          </a:xfrm>
        </p:spPr>
        <p:txBody>
          <a:bodyPr/>
          <a:lstStyle/>
          <a:p>
            <a:pPr algn="l">
              <a:buClrTx/>
              <a:buSzTx/>
            </a:pPr>
            <a:r>
              <a:rPr sz="2400">
                <a:solidFill>
                  <a:srgbClr val="FF0000"/>
                </a:solidFill>
              </a:rPr>
              <a:t>实验报告要求：</a:t>
            </a:r>
          </a:p>
          <a:p>
            <a:r>
              <a:rPr sz="2400"/>
              <a:t>1. 分析IF_STAGE、Control_Unit两个模块的代码，说明其在CPU运行过程中发挥的作用与工作原理，模块接口中各信号的含义。给出两个模块的仿真结果，结合测试脚本对仿真结果进行详尽分析说明；</a:t>
            </a:r>
          </a:p>
          <a:p>
            <a:r>
              <a:rPr sz="2400"/>
              <a:t>2. 分析SCCPU（单周期CPU）代码，理解单周期CPU电路结构。对各部件模块，说明其功能，模块接口中各信号的含义。结合指令执行流程阐述单周期CPU的工作原理。给出SCCPU的仿真结果，结合inst_mem中指令序列进行详尽分析说明。</a:t>
            </a:r>
          </a:p>
          <a:p>
            <a:endParaRPr altLang="zh-CN"/>
          </a:p>
          <a:p>
            <a:endParaRPr altLang="zh-CN"/>
          </a:p>
          <a:p>
            <a:endParaRPr altLang="zh-CN"/>
          </a:p>
          <a:p>
            <a:pPr algn="ctr"/>
            <a:endParaRPr altLang="zh-CN" sz="4400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17220"/>
            <a:ext cx="10968990" cy="5656580"/>
          </a:xfrm>
        </p:spPr>
        <p:txBody>
          <a:bodyPr/>
          <a:lstStyle/>
          <a:p>
            <a:r>
              <a:rPr lang="en-US" altLang="zh-CN" sz="2400" dirty="0"/>
              <a:t>2. </a:t>
            </a:r>
            <a:r>
              <a:rPr sz="2400" dirty="0"/>
              <a:t>与数据处理有关的电路：</a:t>
            </a:r>
          </a:p>
          <a:p>
            <a:r>
              <a:rPr lang="en-US" altLang="zh-CN" sz="2400" dirty="0"/>
              <a:t>1. </a:t>
            </a:r>
            <a:r>
              <a:rPr sz="2400" dirty="0"/>
              <a:t>算术逻辑运算部件：</a:t>
            </a:r>
            <a:r>
              <a:rPr lang="en-US" altLang="zh-CN" sz="2400" dirty="0"/>
              <a:t>ALU	4. </a:t>
            </a:r>
            <a:r>
              <a:rPr lang="en-US" altLang="zh-CN" sz="2400" dirty="0" err="1"/>
              <a:t>与处理方式有关：多路选择器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sz="2400" dirty="0"/>
              <a:t>与寄存器有关：寄存器堆</a:t>
            </a:r>
            <a:r>
              <a:rPr lang="en-US" altLang="zh-CN" sz="2400" dirty="0"/>
              <a:t>	5. </a:t>
            </a:r>
            <a:r>
              <a:rPr lang="en-US" altLang="zh-CN" sz="2400" dirty="0" err="1"/>
              <a:t>与立即数处理有关：数据扩展器、移位器等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sz="2400" dirty="0"/>
              <a:t>与存储器有关：数据存储器</a:t>
            </a:r>
          </a:p>
          <a:p>
            <a:endParaRPr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" y="3714115"/>
            <a:ext cx="1571625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90" y="3314065"/>
            <a:ext cx="1181100" cy="3181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590" y="3656965"/>
            <a:ext cx="2115820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230" y="4142105"/>
            <a:ext cx="1012190" cy="1524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320" y="3506470"/>
            <a:ext cx="1594485" cy="104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9265" y="5138420"/>
            <a:ext cx="1967230" cy="868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27425"/>
            <a:ext cx="10969200" cy="705600"/>
          </a:xfrm>
        </p:spPr>
        <p:txBody>
          <a:bodyPr/>
          <a:lstStyle/>
          <a:p>
            <a:r>
              <a:rPr lang="zh-CN" altLang="en-US"/>
              <a:t>必备前驱知识二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60530"/>
            <a:ext cx="10969200" cy="4759200"/>
          </a:xfrm>
        </p:spPr>
        <p:txBody>
          <a:bodyPr>
            <a:normAutofit fontScale="37500" lnSpcReduction="10000"/>
          </a:bodyPr>
          <a:lstStyle/>
          <a:p>
            <a:r>
              <a:rPr lang="zh-CN" altLang="en-US" sz="8000" b="1">
                <a:solidFill>
                  <a:srgbClr val="FF0000"/>
                </a:solidFill>
              </a:rPr>
              <a:t>硬件描述语言（</a:t>
            </a:r>
            <a:r>
              <a:rPr lang="en-US" altLang="zh-CN" sz="8000" b="1">
                <a:solidFill>
                  <a:srgbClr val="FF0000"/>
                </a:solidFill>
              </a:rPr>
              <a:t>Hardwar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e Description Languages</a:t>
            </a:r>
            <a:r>
              <a:rPr sz="8000" b="1">
                <a:solidFill>
                  <a:srgbClr val="FF0000"/>
                </a:solidFill>
                <a:sym typeface="+mn-ea"/>
              </a:rPr>
              <a:t>）</a:t>
            </a:r>
            <a:r>
              <a:rPr sz="8000">
                <a:sym typeface="+mn-ea"/>
              </a:rPr>
              <a:t>：设计硬件时使用的语言，常用的有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Verilog HDL</a:t>
            </a:r>
            <a:r>
              <a:rPr sz="8000">
                <a:sym typeface="+mn-ea"/>
              </a:rPr>
              <a:t>和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VHDL</a:t>
            </a:r>
            <a:endParaRPr sz="8000" b="1">
              <a:solidFill>
                <a:srgbClr val="FF0000"/>
              </a:solidFill>
              <a:sym typeface="+mn-ea"/>
            </a:endParaRPr>
          </a:p>
          <a:p>
            <a:r>
              <a:rPr sz="8000" b="1">
                <a:solidFill>
                  <a:srgbClr val="FF0000"/>
                </a:solidFill>
                <a:sym typeface="+mn-ea"/>
              </a:rPr>
              <a:t>【注意】</a:t>
            </a:r>
          </a:p>
          <a:p>
            <a:r>
              <a:rPr lang="en-US" altLang="zh-CN" sz="8000">
                <a:sym typeface="+mn-ea"/>
              </a:rPr>
              <a:t>1. </a:t>
            </a:r>
            <a:r>
              <a:rPr sz="8000">
                <a:sym typeface="+mn-ea"/>
              </a:rPr>
              <a:t>两者均为常用硬件描述语言，都有各自的</a:t>
            </a:r>
            <a:r>
              <a:rPr lang="en-US" altLang="zh-CN" sz="8000">
                <a:sym typeface="+mn-ea"/>
              </a:rPr>
              <a:t>IEEE</a:t>
            </a:r>
            <a:r>
              <a:rPr sz="8000">
                <a:sym typeface="+mn-ea"/>
              </a:rPr>
              <a:t>标准；</a:t>
            </a:r>
          </a:p>
          <a:p>
            <a:r>
              <a:rPr lang="en-US" altLang="zh-CN" sz="8000">
                <a:sym typeface="+mn-ea"/>
              </a:rPr>
              <a:t>2. </a:t>
            </a:r>
            <a:r>
              <a:rPr sz="8000">
                <a:sym typeface="+mn-ea"/>
              </a:rPr>
              <a:t>两者是不同的硬件描述语言；</a:t>
            </a:r>
          </a:p>
          <a:p>
            <a:r>
              <a:rPr lang="en-US" altLang="zh-CN" sz="8000">
                <a:sym typeface="+mn-ea"/>
              </a:rPr>
              <a:t>3. Verilog HDL</a:t>
            </a:r>
            <a:r>
              <a:rPr sz="8000">
                <a:sym typeface="+mn-ea"/>
              </a:rPr>
              <a:t>带有</a:t>
            </a:r>
            <a:r>
              <a:rPr lang="en-US" altLang="zh-CN" sz="8000">
                <a:sym typeface="+mn-ea"/>
              </a:rPr>
              <a:t>C</a:t>
            </a:r>
            <a:r>
              <a:rPr sz="8000">
                <a:sym typeface="+mn-ea"/>
              </a:rPr>
              <a:t>语言的风格，是工业界常用的</a:t>
            </a:r>
            <a:r>
              <a:rPr lang="en-US" altLang="zh-CN" sz="8000">
                <a:sym typeface="+mn-ea"/>
              </a:rPr>
              <a:t>HDL</a:t>
            </a:r>
            <a:r>
              <a:rPr sz="8000">
                <a:sym typeface="+mn-ea"/>
              </a:rPr>
              <a:t>；</a:t>
            </a:r>
          </a:p>
          <a:p>
            <a:r>
              <a:rPr lang="en-US" altLang="zh-CN" sz="8000">
                <a:sym typeface="+mn-ea"/>
              </a:rPr>
              <a:t>4. VHDL</a:t>
            </a:r>
            <a:r>
              <a:rPr sz="8000">
                <a:sym typeface="+mn-ea"/>
              </a:rPr>
              <a:t>带有</a:t>
            </a:r>
            <a:r>
              <a:rPr lang="en-US" altLang="zh-CN" sz="8000">
                <a:sym typeface="+mn-ea"/>
              </a:rPr>
              <a:t>C++</a:t>
            </a:r>
            <a:r>
              <a:rPr sz="8000">
                <a:sym typeface="+mn-ea"/>
              </a:rPr>
              <a:t>的风格；</a:t>
            </a:r>
            <a:endParaRPr lang="en-US" altLang="zh-CN" sz="8000">
              <a:sym typeface="+mn-ea"/>
            </a:endParaRPr>
          </a:p>
          <a:p>
            <a:r>
              <a:rPr lang="en-US" altLang="zh-CN" sz="8000">
                <a:sym typeface="+mn-ea"/>
              </a:rPr>
              <a:t>5. </a:t>
            </a:r>
            <a:r>
              <a:rPr sz="8000">
                <a:sym typeface="+mn-ea"/>
              </a:rPr>
              <a:t>本课程只使用Verilog HDL语言。</a:t>
            </a:r>
            <a:endParaRPr lang="zh-CN" altLang="en-US" sz="8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65" y="2499360"/>
            <a:ext cx="2506980" cy="3520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530915"/>
            <a:ext cx="10969200" cy="4759200"/>
          </a:xfrm>
        </p:spPr>
        <p:txBody>
          <a:bodyPr>
            <a:normAutofit fontScale="97500"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为什么要用硬件描述语言设计硬件电路？</a:t>
            </a:r>
          </a:p>
          <a:p>
            <a:r>
              <a:rPr lang="zh-CN" altLang="en-US" sz="2400"/>
              <a:t>【例】设计组合逻辑电路的步骤如下：</a:t>
            </a:r>
          </a:p>
          <a:p>
            <a:r>
              <a:rPr lang="en-US" altLang="zh-CN" sz="2400"/>
              <a:t>1. </a:t>
            </a:r>
            <a:r>
              <a:rPr sz="2400"/>
              <a:t>根据问题的描述画出真值表；</a:t>
            </a:r>
          </a:p>
          <a:p>
            <a:r>
              <a:rPr lang="en-US" altLang="zh-CN" sz="2400"/>
              <a:t>2. </a:t>
            </a:r>
            <a:r>
              <a:rPr sz="2400"/>
              <a:t>使用卡诺图化简，得到输出信号的逻辑表达式；</a:t>
            </a:r>
          </a:p>
          <a:p>
            <a:r>
              <a:rPr lang="en-US" altLang="zh-CN" sz="2400"/>
              <a:t>3. </a:t>
            </a:r>
            <a:r>
              <a:rPr sz="2400"/>
              <a:t>根据逻辑表达式画出逻辑电路图；</a:t>
            </a:r>
            <a:r>
              <a:rPr sz="2400" b="1">
                <a:solidFill>
                  <a:srgbClr val="FF0000"/>
                </a:solidFill>
                <a:sym typeface="Wingdings" panose="05000000000000000000" charset="0"/>
              </a:rPr>
              <a:t>用硬件描述语言实现，不用作图</a:t>
            </a:r>
            <a:endParaRPr sz="2400" b="1">
              <a:solidFill>
                <a:srgbClr val="FF0000"/>
              </a:solidFill>
            </a:endParaRPr>
          </a:p>
          <a:p>
            <a:r>
              <a:rPr lang="en-US" altLang="zh-CN" sz="2400"/>
              <a:t>4. </a:t>
            </a:r>
            <a:r>
              <a:rPr sz="2400"/>
              <a:t>对电路图进行仿真以检查其是否符合预期。</a:t>
            </a:r>
            <a:endParaRPr lang="zh-CN" altLang="en-US" sz="2400"/>
          </a:p>
          <a:p>
            <a:r>
              <a:rPr lang="zh-CN" altLang="en-US" sz="2400"/>
              <a:t>【示例】实现逻辑表达式                             即：实现一个</a:t>
            </a:r>
            <a:r>
              <a:rPr lang="en-US" altLang="zh-CN" sz="2400"/>
              <a:t>2</a:t>
            </a:r>
            <a:r>
              <a:rPr sz="2400"/>
              <a:t>选</a:t>
            </a:r>
            <a:r>
              <a:rPr lang="en-US" altLang="zh-CN" sz="2400"/>
              <a:t>1</a:t>
            </a:r>
            <a:r>
              <a:rPr sz="2400"/>
              <a:t>多路器</a:t>
            </a:r>
          </a:p>
          <a:p>
            <a:r>
              <a:rPr sz="2400" b="1">
                <a:solidFill>
                  <a:srgbClr val="0070C0"/>
                </a:solidFill>
              </a:rPr>
              <a:t>画出逻辑电路图如下所示</a:t>
            </a:r>
            <a:r>
              <a:rPr sz="2400"/>
              <a:t>：</a:t>
            </a:r>
            <a:r>
              <a:rPr lang="en-US" altLang="zh-CN" sz="2400"/>
              <a:t>			</a:t>
            </a:r>
            <a:r>
              <a:rPr sz="2400" b="1">
                <a:solidFill>
                  <a:srgbClr val="0070C0"/>
                </a:solidFill>
              </a:rPr>
              <a:t>用Verilog HDL表示如下所示</a:t>
            </a:r>
            <a:r>
              <a:rPr sz="2400"/>
              <a:t>：</a:t>
            </a:r>
            <a:r>
              <a:t>                                                                                      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23335" y="3971290"/>
          <a:ext cx="1972945" cy="467360"/>
        </p:xfrm>
        <a:graphic>
          <a:graphicData uri="http://schemas.openxmlformats.org/presentationml/2006/ole">
            <p:oleObj spid="_x0000_s1025" r:id="rId4" imgW="965160" imgH="228600" progId="Equation.3">
              <p:embed/>
            </p:oleObj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5069205"/>
            <a:ext cx="4936490" cy="1477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895" y="5069205"/>
            <a:ext cx="4598670" cy="1477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35" y="241300"/>
            <a:ext cx="11251565" cy="5292725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Verilog HDL的一些基本的语法知识：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Verilog HDL的一个基本模块由关键字</a:t>
            </a:r>
            <a:r>
              <a:rPr lang="en-US" altLang="zh-CN" sz="2000"/>
              <a:t>module</a:t>
            </a:r>
            <a:r>
              <a:rPr sz="2000"/>
              <a:t>和</a:t>
            </a:r>
          </a:p>
          <a:p>
            <a:r>
              <a:rPr lang="en-US" altLang="zh-CN" sz="2000"/>
              <a:t>endmodule</a:t>
            </a:r>
            <a:r>
              <a:rPr sz="2000"/>
              <a:t>表示，它们</a:t>
            </a:r>
            <a:r>
              <a:rPr sz="2000">
                <a:solidFill>
                  <a:srgbClr val="0070C0"/>
                </a:solidFill>
              </a:rPr>
              <a:t>就像一对大括号</a:t>
            </a:r>
            <a:r>
              <a:rPr sz="2000"/>
              <a:t>，该括号内部描述</a:t>
            </a:r>
          </a:p>
          <a:p>
            <a:pPr algn="l">
              <a:buClrTx/>
              <a:buSzTx/>
            </a:pPr>
            <a:r>
              <a:rPr sz="2000"/>
              <a:t>该电路要完成的功能，</a:t>
            </a:r>
            <a:r>
              <a:rPr sz="2000">
                <a:solidFill>
                  <a:srgbClr val="0070C0"/>
                </a:solidFill>
              </a:rPr>
              <a:t>大多数语句后面要加分号</a:t>
            </a:r>
            <a:r>
              <a:rPr lang="en-US" altLang="zh-CN" sz="2000">
                <a:solidFill>
                  <a:srgbClr val="0070C0"/>
                </a:solidFill>
              </a:rPr>
              <a:t>“</a:t>
            </a:r>
            <a:r>
              <a:rPr sz="2000">
                <a:solidFill>
                  <a:srgbClr val="0070C0"/>
                </a:solidFill>
              </a:rPr>
              <a:t>；</a:t>
            </a:r>
            <a:r>
              <a:rPr lang="en-US" altLang="zh-CN" sz="2000">
                <a:solidFill>
                  <a:srgbClr val="0070C0"/>
                </a:solidFill>
              </a:rPr>
              <a:t>”</a:t>
            </a:r>
            <a:r>
              <a:rPr sz="2000"/>
              <a:t>代表该句结束；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/>
              <a:t>module后面紧跟的是</a:t>
            </a:r>
            <a:r>
              <a:rPr sz="2000">
                <a:solidFill>
                  <a:srgbClr val="0070C0"/>
                </a:solidFill>
              </a:rPr>
              <a:t>模块名，由用户自定义</a:t>
            </a:r>
            <a:r>
              <a:rPr sz="2000"/>
              <a:t>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/>
              <a:t>模块名后面紧跟的是</a:t>
            </a:r>
            <a:r>
              <a:rPr sz="2000">
                <a:solidFill>
                  <a:srgbClr val="0070C0"/>
                </a:solidFill>
              </a:rPr>
              <a:t>该模块的所有输入输出信号</a:t>
            </a:r>
            <a:r>
              <a:rPr sz="2000"/>
              <a:t>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>
                <a:solidFill>
                  <a:srgbClr val="0070C0"/>
                </a:solidFill>
              </a:rPr>
              <a:t>默认</a:t>
            </a:r>
            <a:r>
              <a:rPr sz="2000"/>
              <a:t>情况下，该块代码的文件名与模块名相同，只是增加一个扩展名</a:t>
            </a:r>
            <a:r>
              <a:rPr lang="en-US" altLang="zh-CN" sz="2000"/>
              <a:t>.v</a:t>
            </a:r>
            <a:r>
              <a:rPr sz="2000"/>
              <a:t>；</a:t>
            </a:r>
            <a:endParaRPr lang="en-US" altLang="zh-CN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/>
              <a:t>input</a:t>
            </a:r>
            <a:r>
              <a:rPr sz="2000"/>
              <a:t>和</a:t>
            </a:r>
            <a:r>
              <a:rPr lang="en-US" altLang="zh-CN" sz="2000"/>
              <a:t>output</a:t>
            </a:r>
            <a:r>
              <a:rPr sz="2000"/>
              <a:t>是关键字，分别声明输入信号和输出信号；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1bit</a:t>
            </a:r>
            <a:r>
              <a:rPr sz="2000"/>
              <a:t>输入输出信号的数据宽度不用特别指出，超出的，需要添加</a:t>
            </a:r>
            <a:r>
              <a:rPr lang="en-US" altLang="zh-CN" sz="2000"/>
              <a:t> [n:0]</a:t>
            </a:r>
            <a:r>
              <a:rPr sz="2000"/>
              <a:t>，代表信号是（</a:t>
            </a:r>
            <a:r>
              <a:rPr lang="en-US" altLang="zh-CN" sz="2000"/>
              <a:t>n+1</a:t>
            </a:r>
            <a:r>
              <a:rPr sz="2000"/>
              <a:t>）bits；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/>
              <a:t>关键字</a:t>
            </a:r>
            <a:r>
              <a:rPr lang="en-US" altLang="zh-CN" sz="2000"/>
              <a:t>assign</a:t>
            </a:r>
            <a:r>
              <a:rPr sz="2000"/>
              <a:t>是对输出信号赋值，</a:t>
            </a:r>
            <a:r>
              <a:rPr lang="en-US" altLang="zh-CN" sz="2000"/>
              <a:t>~</a:t>
            </a:r>
            <a:r>
              <a:rPr sz="2000"/>
              <a:t>代表取反，</a:t>
            </a:r>
            <a:r>
              <a:rPr lang="en-US" altLang="zh-CN" sz="2000"/>
              <a:t>&amp;</a:t>
            </a:r>
            <a:r>
              <a:rPr altLang="zh-CN" sz="2000"/>
              <a:t>代表逻辑与，</a:t>
            </a:r>
            <a:r>
              <a:rPr lang="en-US" altLang="zh-CN" sz="2000"/>
              <a:t>|</a:t>
            </a:r>
            <a:r>
              <a:rPr sz="2000"/>
              <a:t>代表逻辑或，</a:t>
            </a:r>
            <a:r>
              <a:rPr sz="2000">
                <a:solidFill>
                  <a:srgbClr val="0070C0"/>
                </a:solidFill>
              </a:rPr>
              <a:t>优先级为：</a:t>
            </a:r>
            <a:r>
              <a:rPr lang="en-US" altLang="zh-CN" sz="2000">
                <a:solidFill>
                  <a:srgbClr val="0070C0"/>
                </a:solidFill>
              </a:rPr>
              <a:t>~</a:t>
            </a:r>
            <a:r>
              <a:rPr sz="2000">
                <a:solidFill>
                  <a:srgbClr val="0070C0"/>
                </a:solidFill>
              </a:rPr>
              <a:t>＞</a:t>
            </a:r>
            <a:r>
              <a:rPr lang="en-US" altLang="zh-CN" sz="2000">
                <a:solidFill>
                  <a:srgbClr val="0070C0"/>
                </a:solidFill>
              </a:rPr>
              <a:t>&amp;</a:t>
            </a:r>
            <a:r>
              <a:rPr sz="2000">
                <a:solidFill>
                  <a:srgbClr val="0070C0"/>
                </a:solidFill>
              </a:rPr>
              <a:t>＞</a:t>
            </a:r>
            <a:r>
              <a:rPr lang="en-US" altLang="zh-CN" sz="2000">
                <a:solidFill>
                  <a:srgbClr val="0070C0"/>
                </a:solidFill>
              </a:rPr>
              <a:t>|</a:t>
            </a:r>
            <a:r>
              <a:rPr sz="2000"/>
              <a:t>；</a:t>
            </a:r>
          </a:p>
          <a:p>
            <a:pPr>
              <a:buFont typeface="Wingdings" panose="05000000000000000000" charset="0"/>
            </a:pPr>
            <a:r>
              <a:rPr sz="2000"/>
              <a:t>上例中，</a:t>
            </a:r>
            <a:r>
              <a:rPr lang="en-US" altLang="zh-CN" sz="2000"/>
              <a:t>assign</a:t>
            </a:r>
            <a:r>
              <a:rPr sz="2000"/>
              <a:t>语句为</a:t>
            </a:r>
            <a:r>
              <a:rPr sz="2000">
                <a:solidFill>
                  <a:srgbClr val="0070C0"/>
                </a:solidFill>
              </a:rPr>
              <a:t>逻辑表达式风格，还可以写成如下格式：</a:t>
            </a:r>
            <a:endParaRPr sz="2000"/>
          </a:p>
          <a:p>
            <a:pPr>
              <a:buFont typeface="Wingdings" panose="05000000000000000000" charset="0"/>
            </a:pPr>
            <a:r>
              <a:rPr lang="en-US" altLang="zh-CN" sz="2000"/>
              <a:t>assign y = s </a:t>
            </a:r>
            <a:r>
              <a:rPr sz="2000"/>
              <a:t>？ </a:t>
            </a:r>
            <a:r>
              <a:rPr lang="en-US" altLang="zh-CN" sz="2000"/>
              <a:t>a1 </a:t>
            </a:r>
            <a:r>
              <a:rPr sz="2000"/>
              <a:t>： </a:t>
            </a:r>
            <a:r>
              <a:rPr lang="en-US" altLang="zh-CN" sz="2000"/>
              <a:t>a0</a:t>
            </a:r>
            <a:r>
              <a:rPr sz="2000"/>
              <a:t>；</a:t>
            </a:r>
            <a:r>
              <a:rPr lang="en-US" altLang="zh-CN" sz="2000"/>
              <a:t>//</a:t>
            </a:r>
            <a:r>
              <a:rPr sz="2000"/>
              <a:t>？表示测试输入信号</a:t>
            </a:r>
            <a:r>
              <a:rPr lang="en-US" altLang="zh-CN" sz="2000"/>
              <a:t>s</a:t>
            </a:r>
            <a:r>
              <a:rPr sz="2000"/>
              <a:t>，</a:t>
            </a:r>
            <a:r>
              <a:rPr lang="en-US" altLang="zh-CN" sz="2000"/>
              <a:t>s=1</a:t>
            </a:r>
            <a:r>
              <a:rPr sz="2000"/>
              <a:t>则</a:t>
            </a:r>
            <a:r>
              <a:rPr lang="en-US" altLang="zh-CN" sz="2000"/>
              <a:t>y=a1</a:t>
            </a:r>
            <a:r>
              <a:rPr sz="2000"/>
              <a:t>，反之，</a:t>
            </a:r>
            <a:r>
              <a:rPr lang="en-US" altLang="zh-CN" sz="2000"/>
              <a:t>y=a0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1078865"/>
            <a:ext cx="4023995" cy="1564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9955" y="2814955"/>
            <a:ext cx="316674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数据流风格的Verilog HDL</a:t>
            </a:r>
          </a:p>
        </p:txBody>
      </p:sp>
      <p:sp>
        <p:nvSpPr>
          <p:cNvPr id="5" name="直角上箭头 4"/>
          <p:cNvSpPr/>
          <p:nvPr/>
        </p:nvSpPr>
        <p:spPr>
          <a:xfrm>
            <a:off x="9926320" y="2642870"/>
            <a:ext cx="373380" cy="2584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370205"/>
            <a:ext cx="10767695" cy="5334635"/>
          </a:xfrm>
        </p:spPr>
        <p:txBody>
          <a:bodyPr>
            <a:noAutofit/>
          </a:bodyPr>
          <a:lstStyle/>
          <a:p>
            <a:r>
              <a:rPr lang="zh-CN" altLang="en-US" sz="2400"/>
              <a:t>【说明】</a:t>
            </a:r>
            <a:r>
              <a:rPr lang="zh-CN" altLang="en-US" sz="2400" b="1">
                <a:solidFill>
                  <a:srgbClr val="0070C0"/>
                </a:solidFill>
              </a:rPr>
              <a:t>多路器是组合逻辑电路，不应该包含任何寄存器</a:t>
            </a:r>
            <a:r>
              <a:rPr lang="zh-CN" altLang="en-US" sz="2400"/>
              <a:t>；</a:t>
            </a:r>
          </a:p>
          <a:p>
            <a:r>
              <a:rPr lang="zh-CN" altLang="en-US" sz="2400"/>
              <a:t>上例还可以写成如下格式：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【注意】</a:t>
            </a:r>
            <a:r>
              <a:rPr lang="en-US" altLang="zh-CN" sz="2400" b="1">
                <a:solidFill>
                  <a:srgbClr val="FF0000"/>
                </a:solidFill>
              </a:rPr>
              <a:t>always</a:t>
            </a:r>
            <a:r>
              <a:rPr sz="2400" b="1">
                <a:solidFill>
                  <a:srgbClr val="FF0000"/>
                </a:solidFill>
              </a:rPr>
              <a:t>内部不能使用</a:t>
            </a:r>
            <a:r>
              <a:rPr lang="en-US" altLang="zh-CN" sz="2400" b="1">
                <a:solidFill>
                  <a:srgbClr val="FF0000"/>
                </a:solidFill>
              </a:rPr>
              <a:t>assign</a:t>
            </a:r>
            <a:r>
              <a:rPr sz="2400" b="1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              begin/end</a:t>
            </a:r>
            <a:r>
              <a:rPr sz="2400" b="1">
                <a:solidFill>
                  <a:srgbClr val="FF0000"/>
                </a:solidFill>
              </a:rPr>
              <a:t>后不加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sz="2400" b="1">
                <a:solidFill>
                  <a:srgbClr val="FF0000"/>
                </a:solidFill>
              </a:rPr>
              <a:t>；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sz="2400" b="1">
                <a:solidFill>
                  <a:srgbClr val="FF0000"/>
                </a:solidFill>
              </a:rPr>
              <a:t>且成对出现。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26630" y="1116965"/>
            <a:ext cx="4254500" cy="394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always后面紧跟符号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@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以及所有将在其内部使用的输入变量；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里面被赋值的变量都要事先声明为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reg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类型；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中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对所有可能情况都要加以描述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，否则最后生成的电路中包含寄存器，寄存器属于时序电路（设计组合逻辑电路时必须注意）。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065395"/>
            <a:ext cx="3481705" cy="14547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06525" y="1882140"/>
            <a:ext cx="5341620" cy="3135771"/>
            <a:chOff x="1118" y="3057"/>
            <a:chExt cx="10268" cy="59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" y="3057"/>
              <a:ext cx="10268" cy="568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72" y="8264"/>
              <a:ext cx="5721" cy="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 typeface="Arial" panose="020B0604020202020204" pitchFamily="34" charset="0"/>
              </a:pPr>
              <a:r>
                <a:rPr lang="zh-CN" altLang="en-US" sz="1600" b="1">
                  <a:solidFill>
                    <a:srgbClr val="0070C0"/>
                  </a:solidFill>
                  <a:uFillTx/>
                  <a:latin typeface="Arial" panose="020B0604020202020204" pitchFamily="34" charset="0"/>
                  <a:ea typeface="微软雅黑" panose="020B0503020204020204" pitchFamily="34" charset="-122"/>
                </a:rPr>
                <a:t>功能描述风格的Verilog HDL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972" y="4943"/>
              <a:ext cx="721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72" y="4929"/>
              <a:ext cx="0" cy="33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972" y="8249"/>
              <a:ext cx="722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200" y="4929"/>
              <a:ext cx="0" cy="33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右箭头 14"/>
          <p:cNvSpPr/>
          <p:nvPr/>
        </p:nvSpPr>
        <p:spPr>
          <a:xfrm rot="2340000">
            <a:off x="5510530" y="4482465"/>
            <a:ext cx="2508250" cy="347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517650"/>
            <a:ext cx="6882130" cy="34759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02285"/>
            <a:ext cx="10968990" cy="5327650"/>
          </a:xfrm>
        </p:spPr>
        <p:txBody>
          <a:bodyPr/>
          <a:lstStyle/>
          <a:p>
            <a:r>
              <a:rPr lang="zh-CN" altLang="en-US" sz="2400"/>
              <a:t>上例除了用</a:t>
            </a:r>
            <a:r>
              <a:rPr lang="en-US" altLang="zh-CN" sz="2400"/>
              <a:t>if-else</a:t>
            </a:r>
            <a:r>
              <a:rPr sz="2400"/>
              <a:t>语句，还可以用</a:t>
            </a:r>
            <a:r>
              <a:rPr lang="en-US" altLang="zh-CN" sz="2400" b="1">
                <a:solidFill>
                  <a:srgbClr val="FF0000"/>
                </a:solidFill>
              </a:rPr>
              <a:t>case</a:t>
            </a:r>
            <a:r>
              <a:rPr sz="2400" b="1">
                <a:solidFill>
                  <a:srgbClr val="FF0000"/>
                </a:solidFill>
              </a:rPr>
              <a:t>语句</a:t>
            </a:r>
            <a:r>
              <a:rPr sz="2400"/>
              <a:t>，如图所示：</a:t>
            </a:r>
          </a:p>
          <a:p>
            <a:endParaRPr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670" y="2456815"/>
            <a:ext cx="5268595" cy="18014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98880" y="280098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9200" y="467931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16660" y="279209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6760" y="280098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 rot="19620000">
            <a:off x="5848350" y="4069080"/>
            <a:ext cx="974725" cy="29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9200" y="5369560"/>
            <a:ext cx="680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没涉及的</a:t>
            </a:r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case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，都归类到</a:t>
            </a:r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default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语句当中</a:t>
            </a:r>
          </a:p>
        </p:txBody>
      </p:sp>
      <p:sp>
        <p:nvSpPr>
          <p:cNvPr id="2" name="上箭头 1"/>
          <p:cNvSpPr/>
          <p:nvPr/>
        </p:nvSpPr>
        <p:spPr>
          <a:xfrm>
            <a:off x="8846185" y="3902710"/>
            <a:ext cx="402590" cy="13995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02470692"/>
  <p:tag name="KSO_WM_UNIT_PLACING_PICTURE_USER_VIEWPORT" val="{&quot;height&quot;:1788,&quot;width&quot;:6928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2610</Words>
  <Application>WPS 演示</Application>
  <PresentationFormat>自定义</PresentationFormat>
  <Paragraphs>289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Office 主题​​</vt:lpstr>
      <vt:lpstr>Microsoft 公式 3.0</vt:lpstr>
      <vt:lpstr>计算机系统结构综合实验</vt:lpstr>
      <vt:lpstr>实验一 单周期CPU代码分析</vt:lpstr>
      <vt:lpstr>必备前驱知识一</vt:lpstr>
      <vt:lpstr>幻灯片 4</vt:lpstr>
      <vt:lpstr>必备前驱知识二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必备前驱知识三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CPU支持的指令集（32位）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计算机系统结构综合实验</dc:title>
  <dc:creator/>
  <cp:lastModifiedBy>AutoBVT</cp:lastModifiedBy>
  <cp:revision>305</cp:revision>
  <dcterms:created xsi:type="dcterms:W3CDTF">2019-06-19T02:08:00Z</dcterms:created>
  <dcterms:modified xsi:type="dcterms:W3CDTF">2021-04-28T14:11:25Z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BA9F1D75EBA64CB3AC828E3B83196064</vt:lpwstr>
  </property>
</Properties>
</file>