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09" r:id="rId3"/>
    <p:sldId id="430" r:id="rId4"/>
    <p:sldId id="496" r:id="rId5"/>
    <p:sldId id="460" r:id="rId6"/>
    <p:sldId id="488" r:id="rId7"/>
    <p:sldId id="489" r:id="rId8"/>
    <p:sldId id="487" r:id="rId9"/>
    <p:sldId id="511" r:id="rId10"/>
    <p:sldId id="512" r:id="rId11"/>
    <p:sldId id="533" r:id="rId12"/>
    <p:sldId id="535" r:id="rId13"/>
    <p:sldId id="536" r:id="rId14"/>
    <p:sldId id="514" r:id="rId15"/>
    <p:sldId id="515" r:id="rId16"/>
    <p:sldId id="537" r:id="rId17"/>
    <p:sldId id="551" r:id="rId18"/>
    <p:sldId id="490" r:id="rId19"/>
    <p:sldId id="484" r:id="rId20"/>
    <p:sldId id="525" r:id="rId21"/>
    <p:sldId id="485" r:id="rId22"/>
    <p:sldId id="507" r:id="rId23"/>
    <p:sldId id="508" r:id="rId24"/>
    <p:sldId id="509" r:id="rId25"/>
    <p:sldId id="510" r:id="rId26"/>
    <p:sldId id="516" r:id="rId27"/>
    <p:sldId id="552" r:id="rId28"/>
    <p:sldId id="463" r:id="rId29"/>
    <p:sldId id="53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75340" y="88900"/>
            <a:ext cx="1043940" cy="101028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26.png"/><Relationship Id="rId7" Type="http://schemas.openxmlformats.org/officeDocument/2006/relationships/image" Target="../media/image3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3.xml"/><Relationship Id="rId22" Type="http://schemas.openxmlformats.org/officeDocument/2006/relationships/image" Target="../media/image39.png"/><Relationship Id="rId21" Type="http://schemas.openxmlformats.org/officeDocument/2006/relationships/image" Target="../media/image38.png"/><Relationship Id="rId20" Type="http://schemas.openxmlformats.org/officeDocument/2006/relationships/image" Target="../media/image37.png"/><Relationship Id="rId2" Type="http://schemas.openxmlformats.org/officeDocument/2006/relationships/image" Target="../media/image21.png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74.xml"/><Relationship Id="rId33" Type="http://schemas.openxmlformats.org/officeDocument/2006/relationships/image" Target="../media/image72.png"/><Relationship Id="rId32" Type="http://schemas.openxmlformats.org/officeDocument/2006/relationships/image" Target="../media/image71.png"/><Relationship Id="rId31" Type="http://schemas.openxmlformats.org/officeDocument/2006/relationships/image" Target="../media/image70.png"/><Relationship Id="rId30" Type="http://schemas.openxmlformats.org/officeDocument/2006/relationships/image" Target="../media/image69.png"/><Relationship Id="rId3" Type="http://schemas.openxmlformats.org/officeDocument/2006/relationships/image" Target="../media/image42.png"/><Relationship Id="rId29" Type="http://schemas.openxmlformats.org/officeDocument/2006/relationships/image" Target="../media/image68.png"/><Relationship Id="rId28" Type="http://schemas.openxmlformats.org/officeDocument/2006/relationships/image" Target="../media/image67.png"/><Relationship Id="rId27" Type="http://schemas.openxmlformats.org/officeDocument/2006/relationships/image" Target="../media/image66.png"/><Relationship Id="rId26" Type="http://schemas.openxmlformats.org/officeDocument/2006/relationships/image" Target="../media/image65.png"/><Relationship Id="rId25" Type="http://schemas.openxmlformats.org/officeDocument/2006/relationships/image" Target="../media/image64.png"/><Relationship Id="rId24" Type="http://schemas.openxmlformats.org/officeDocument/2006/relationships/image" Target="../media/image63.png"/><Relationship Id="rId23" Type="http://schemas.openxmlformats.org/officeDocument/2006/relationships/image" Target="../media/image62.png"/><Relationship Id="rId22" Type="http://schemas.openxmlformats.org/officeDocument/2006/relationships/image" Target="../media/image61.png"/><Relationship Id="rId21" Type="http://schemas.openxmlformats.org/officeDocument/2006/relationships/image" Target="../media/image60.png"/><Relationship Id="rId20" Type="http://schemas.openxmlformats.org/officeDocument/2006/relationships/image" Target="../media/image59.png"/><Relationship Id="rId2" Type="http://schemas.openxmlformats.org/officeDocument/2006/relationships/image" Target="../media/image41.png"/><Relationship Id="rId19" Type="http://schemas.openxmlformats.org/officeDocument/2006/relationships/image" Target="../media/image58.png"/><Relationship Id="rId18" Type="http://schemas.openxmlformats.org/officeDocument/2006/relationships/image" Target="../media/image57.png"/><Relationship Id="rId17" Type="http://schemas.openxmlformats.org/officeDocument/2006/relationships/image" Target="../media/image56.png"/><Relationship Id="rId16" Type="http://schemas.openxmlformats.org/officeDocument/2006/relationships/image" Target="../media/image55.png"/><Relationship Id="rId15" Type="http://schemas.openxmlformats.org/officeDocument/2006/relationships/image" Target="../media/image54.png"/><Relationship Id="rId14" Type="http://schemas.openxmlformats.org/officeDocument/2006/relationships/image" Target="../media/image53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11" Type="http://schemas.openxmlformats.org/officeDocument/2006/relationships/image" Target="../media/image50.png"/><Relationship Id="rId10" Type="http://schemas.openxmlformats.org/officeDocument/2006/relationships/image" Target="../media/image49.png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73.png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75.png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1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计算机系统结构综合实验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931875"/>
            <a:ext cx="9799200" cy="1472400"/>
          </a:xfrm>
        </p:spPr>
        <p:txBody>
          <a:bodyPr/>
          <a:p>
            <a:r>
              <a:rPr lang="zh-CN" altLang="en-US" sz="3200"/>
              <a:t>国家级计算机实验教学示范中心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4324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68705"/>
            <a:ext cx="10398760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第一种情况（需要暂停两个周期）：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stall1= ((Rs == E_R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 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(Rt == E_R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(E_R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E_Wreg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r1,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  r4, r2, r1  	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rs=r2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取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rd=r4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rt=r1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1，因此，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0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，但是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stall2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综上，需暂停两个周期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4324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68705"/>
            <a:ext cx="10398760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第一种情况（需要暂停两个周期）：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stall1= ((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Rs == E_R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 (Rt == E_Rn)&amp;~regrt)&amp;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(E_R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E_Wreg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r1,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ori  r4,  r1,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rt=r4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是目标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1，因此，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0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，但是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stall2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综上，需暂停两个周期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4324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68705"/>
            <a:ext cx="10398760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第一种情况（需要暂停两个周期）：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stall1= ((Rs == E_Rn) | 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(Rt == E_Rn)&amp;~regrt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(E_R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E_Wreg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r1,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sw  r1, 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rs=r2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rt=r1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1，因此，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0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，但是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stall2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综上，需暂停两个周期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4705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11555"/>
            <a:ext cx="10398760" cy="5569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第二种情况（只需要暂停一个周期）：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stall2= (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(Rs == M_R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(Rt ==M_R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)&amp;~regrt)&amp;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(M_R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M_Wreg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and  r4, r2, r3		//</a:t>
            </a: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zh-CN" altLang="zh-CN" sz="24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数据无冲突</a:t>
            </a:r>
            <a:endParaRPr lang="en-US" altLang="zh-CN" sz="2800" b="1">
              <a:solidFill>
                <a:schemeClr val="tx1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  r5, r1, r2  		//ID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取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rd=r5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rt=r2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2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 = 1，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一个周期后，不满足暂停条件，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0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，因此只暂停一个周期；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3562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40130"/>
            <a:ext cx="10398760" cy="5569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第二种情况（只需要暂停一个周期）：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stall2= ((Rs == M_R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(Rt ==M_R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(M_R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M_Wreg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and  r4, r2, r3		//</a:t>
            </a: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zh-CN" altLang="zh-CN" sz="24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数据无冲突</a:t>
            </a:r>
            <a:endParaRPr lang="en-US" altLang="zh-CN" sz="2800" b="1">
              <a:solidFill>
                <a:schemeClr val="tx1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  r5, r2, r1  	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rs=r2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取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rd=r5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rt=r1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2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 = 1，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一个周期后，不满足暂停条件，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0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，因此只暂停一个周期；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3562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40130"/>
            <a:ext cx="10398760" cy="5569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第二种情况（只需要暂停一个周期）：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stall2= ((Rs == M_R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(Rt ==M_R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(M_R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M_Wreg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r1,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and  r4, r2, r3		//</a:t>
            </a: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zh-CN" altLang="zh-CN" sz="24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数据无冲突</a:t>
            </a:r>
            <a:endParaRPr lang="en-US" altLang="zh-CN" sz="2800" b="1">
              <a:solidFill>
                <a:schemeClr val="tx1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sw  r1,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rs=r2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rt=r1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2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 = 1，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一个周期后，不满足暂停条件，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0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，因此只暂停一个周期；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总结：需要进行哪些修改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</a:t>
            </a:r>
            <a:r>
              <a:rPr sz="2800"/>
              <a:t>、</a:t>
            </a:r>
            <a:r>
              <a:rPr lang="en-US" altLang="zh-CN" sz="2800"/>
              <a:t>IF_STAGE</a:t>
            </a:r>
            <a:r>
              <a:rPr sz="2800"/>
              <a:t>中的</a:t>
            </a:r>
            <a:r>
              <a:rPr lang="en-US" altLang="zh-CN" sz="2800"/>
              <a:t>PC</a:t>
            </a:r>
            <a:r>
              <a:rPr sz="2800"/>
              <a:t>模块（增加</a:t>
            </a:r>
            <a:r>
              <a:rPr lang="en-US" altLang="zh-CN" sz="2800"/>
              <a:t>STALL</a:t>
            </a:r>
            <a:r>
              <a:rPr sz="2800"/>
              <a:t>的影响）；</a:t>
            </a:r>
            <a:endParaRPr sz="2800"/>
          </a:p>
          <a:p>
            <a:r>
              <a:rPr lang="en-US" altLang="zh-CN" sz="2800"/>
              <a:t>2</a:t>
            </a:r>
            <a:r>
              <a:rPr sz="2800"/>
              <a:t>、</a:t>
            </a:r>
            <a:r>
              <a:rPr lang="en-US" altLang="zh-CN" sz="2800"/>
              <a:t>IR</a:t>
            </a:r>
            <a:r>
              <a:rPr sz="2800"/>
              <a:t>中也需要增加</a:t>
            </a:r>
            <a:r>
              <a:rPr lang="en-US" altLang="zh-CN" sz="2800"/>
              <a:t>STALL</a:t>
            </a:r>
            <a:r>
              <a:rPr sz="2800"/>
              <a:t>的影响；</a:t>
            </a:r>
            <a:endParaRPr sz="2800"/>
          </a:p>
          <a:p>
            <a:r>
              <a:rPr lang="en-US" altLang="zh-CN" sz="2800"/>
              <a:t>3</a:t>
            </a:r>
            <a:r>
              <a:rPr sz="2800"/>
              <a:t>、修改</a:t>
            </a:r>
            <a:r>
              <a:rPr lang="en-US" altLang="zh-CN" sz="2800"/>
              <a:t>ID_STAGE</a:t>
            </a:r>
            <a:r>
              <a:rPr sz="2800"/>
              <a:t>中产生的</a:t>
            </a:r>
            <a:r>
              <a:rPr lang="en-US" altLang="zh-CN" sz="2800"/>
              <a:t>wreg</a:t>
            </a:r>
            <a:r>
              <a:rPr sz="2800"/>
              <a:t>信号和</a:t>
            </a:r>
            <a:r>
              <a:rPr lang="en-US" altLang="zh-CN" sz="2800"/>
              <a:t>wmem</a:t>
            </a:r>
            <a:r>
              <a:rPr sz="2800"/>
              <a:t>信号，分别是</a:t>
            </a:r>
            <a:r>
              <a:rPr lang="en-US" altLang="zh-CN" sz="2800"/>
              <a:t>PPT</a:t>
            </a:r>
            <a:r>
              <a:rPr sz="2800"/>
              <a:t>中提到的</a:t>
            </a:r>
            <a:r>
              <a:rPr lang="en-US" altLang="zh-CN" sz="2800"/>
              <a:t>id_wreg_org</a:t>
            </a:r>
            <a:r>
              <a:rPr altLang="zh-CN" sz="2800"/>
              <a:t>和</a:t>
            </a:r>
            <a:r>
              <a:rPr lang="en-US" altLang="zh-CN" sz="2800"/>
              <a:t>id_wmem_org</a:t>
            </a:r>
            <a:r>
              <a:rPr sz="2800"/>
              <a:t>；</a:t>
            </a:r>
            <a:endParaRPr sz="2800"/>
          </a:p>
          <a:p>
            <a:r>
              <a:rPr lang="en-US" altLang="zh-CN" sz="2800"/>
              <a:t>4</a:t>
            </a:r>
            <a:r>
              <a:rPr sz="2800"/>
              <a:t>、</a:t>
            </a:r>
            <a:r>
              <a:rPr lang="en-US" altLang="zh-CN" sz="2800"/>
              <a:t>STALL</a:t>
            </a:r>
            <a:r>
              <a:rPr sz="2800"/>
              <a:t>信号表达式中的</a:t>
            </a:r>
            <a:r>
              <a:rPr lang="en-US" altLang="zh-CN" sz="2800"/>
              <a:t>rs</a:t>
            </a:r>
            <a:r>
              <a:rPr sz="2800"/>
              <a:t>、</a:t>
            </a:r>
            <a:r>
              <a:rPr lang="en-US" altLang="zh-CN" sz="2800"/>
              <a:t>rt</a:t>
            </a:r>
            <a:r>
              <a:rPr sz="2800"/>
              <a:t>、</a:t>
            </a:r>
            <a:r>
              <a:rPr lang="en-US" altLang="zh-CN" sz="2800"/>
              <a:t>regrt</a:t>
            </a:r>
            <a:r>
              <a:rPr sz="2800"/>
              <a:t>均需要重新引出（这些都是子模块中的</a:t>
            </a:r>
            <a:r>
              <a:rPr lang="en-US" altLang="zh-CN" sz="2800"/>
              <a:t>wire</a:t>
            </a:r>
            <a:r>
              <a:rPr sz="2800"/>
              <a:t>，在顶层模块中看不到）；</a:t>
            </a:r>
            <a:endParaRPr sz="2800"/>
          </a:p>
          <a:p>
            <a:r>
              <a:rPr lang="en-US" altLang="zh-CN" sz="2800"/>
              <a:t>5</a:t>
            </a:r>
            <a:r>
              <a:rPr sz="2800"/>
              <a:t>、为了方便观察，建议引出</a:t>
            </a:r>
            <a:r>
              <a:rPr lang="en-US" altLang="zh-CN" sz="2800"/>
              <a:t>STALL</a:t>
            </a:r>
            <a:r>
              <a:rPr sz="2800"/>
              <a:t>信号作为顶层输出信号。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2400">
                <a:solidFill>
                  <a:srgbClr val="FF0000"/>
                </a:solidFill>
                <a:sym typeface="+mn-ea"/>
              </a:rPr>
              <a:t>解决数据冒险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——</a:t>
            </a:r>
            <a:r>
              <a:rPr sz="2400">
                <a:solidFill>
                  <a:srgbClr val="FF0000"/>
                </a:solidFill>
                <a:sym typeface="+mn-ea"/>
              </a:rPr>
              <a:t>数据前推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0273" y="3400063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989283" y="4007195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712972" y="4614327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437162" y="5225213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166597" y="5828589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436169" y="3400063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161979" y="4007195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892645" y="4614326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625044" y="5221459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350010" y="5828590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42816" y="3476263"/>
                <a:ext cx="18885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/>
                        </a:rPr>
                        <m:t>. </m:t>
                      </m:r>
                      <m:r>
                        <a:rPr lang="en-US" altLang="zh-CN" sz="1600" b="1" i="1" smtClean="0">
                          <a:latin typeface="Cambria Math" panose="02040503050406030204"/>
                        </a:rPr>
                        <m:t>𝒔𝒖𝒃𝒊</m:t>
                      </m:r>
                      <m:r>
                        <a:rPr lang="en-US" altLang="zh-CN" sz="1600" b="1" i="1" smtClean="0">
                          <a:latin typeface="Cambria Math" panose="02040503050406030204"/>
                        </a:rPr>
                        <m:t> $</m:t>
                      </m:r>
                      <m:r>
                        <a:rPr lang="en-US" altLang="zh-CN" sz="1600" b="1" i="1" smtClean="0">
                          <a:latin typeface="Cambria Math" panose="02040503050406030204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/>
                        </a:rPr>
                        <m:t>,$</m:t>
                      </m:r>
                      <m:r>
                        <a:rPr lang="en-US" altLang="zh-CN" sz="1600" b="1" i="1" smtClean="0">
                          <a:latin typeface="Cambria Math" panose="02040503050406030204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1600" b="1" i="1" smtClean="0">
                          <a:latin typeface="Cambria Math" panose="02040503050406030204"/>
                        </a:rPr>
                        <m:t>𝟏𝟎𝟎</m:t>
                      </m:r>
                    </m:oMath>
                  </m:oMathPara>
                </a14:m>
                <a:endParaRPr lang="zh-CN" altLang="en-US" sz="1600" b="1" i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6" y="3476263"/>
                <a:ext cx="1888594" cy="338554"/>
              </a:xfrm>
              <a:prstGeom prst="rect">
                <a:avLst/>
              </a:prstGeom>
              <a:blipFill rotWithShape="1">
                <a:blip r:embed="rId1"/>
                <a:stretch>
                  <a:fillRect l="-29" t="-81" r="1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TextBox 570"/>
              <p:cNvSpPr txBox="1"/>
              <p:nvPr/>
            </p:nvSpPr>
            <p:spPr>
              <a:xfrm>
                <a:off x="342816" y="4068006"/>
                <a:ext cx="16716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/>
                      </a:rPr>
                      <m:t>𝒂𝒏𝒅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 $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𝟑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,$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𝟒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,$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𝟐</m:t>
                    </m:r>
                  </m:oMath>
                </a14:m>
                <a:endParaRPr lang="zh-CN" altLang="en-US" sz="1600" b="1" i="1" dirty="0"/>
              </a:p>
            </p:txBody>
          </p:sp>
        </mc:Choice>
        <mc:Fallback>
          <p:sp>
            <p:nvSpPr>
              <p:cNvPr id="571" name="TextBox 5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6" y="4068006"/>
                <a:ext cx="1671676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33" t="-58" r="16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TextBox 571"/>
              <p:cNvSpPr txBox="1"/>
              <p:nvPr/>
            </p:nvSpPr>
            <p:spPr>
              <a:xfrm>
                <a:off x="342816" y="4675138"/>
                <a:ext cx="17529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/>
                      </a:rPr>
                      <m:t>𝒍𝒘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 $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𝟖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𝟏𝟎𝟎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($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𝟐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)</m:t>
                    </m:r>
                  </m:oMath>
                </a14:m>
                <a:endParaRPr lang="zh-CN" altLang="en-US" sz="1600" b="1" i="1" dirty="0"/>
              </a:p>
            </p:txBody>
          </p:sp>
        </mc:Choice>
        <mc:Fallback>
          <p:sp>
            <p:nvSpPr>
              <p:cNvPr id="572" name="TextBox 5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6" y="4675138"/>
                <a:ext cx="175291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31" t="-79" r="13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TextBox 572"/>
              <p:cNvSpPr txBox="1"/>
              <p:nvPr/>
            </p:nvSpPr>
            <p:spPr>
              <a:xfrm>
                <a:off x="342816" y="5282270"/>
                <a:ext cx="16043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/>
                  <a:t>4.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/>
                      </a:rPr>
                      <m:t>𝒐𝒓𝒊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 $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𝟔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,$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𝟐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𝟐𝟎</m:t>
                    </m:r>
                  </m:oMath>
                </a14:m>
                <a:endParaRPr lang="zh-CN" altLang="en-US" sz="1600" b="1" i="1" dirty="0"/>
              </a:p>
            </p:txBody>
          </p:sp>
        </mc:Choice>
        <mc:Fallback>
          <p:sp>
            <p:nvSpPr>
              <p:cNvPr id="573" name="TextBox 5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6" y="5282270"/>
                <a:ext cx="160435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34" t="-100" r="16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TextBox 573"/>
              <p:cNvSpPr txBox="1"/>
              <p:nvPr/>
            </p:nvSpPr>
            <p:spPr>
              <a:xfrm>
                <a:off x="342816" y="5889401"/>
                <a:ext cx="16700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/>
                      </a:rPr>
                      <m:t>𝒂𝒅𝒅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 $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𝟓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,$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𝟒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,$</m:t>
                    </m:r>
                    <m:r>
                      <a:rPr lang="en-US" altLang="zh-CN" sz="1600" b="1" i="1" smtClean="0">
                        <a:latin typeface="Cambria Math" panose="02040503050406030204"/>
                      </a:rPr>
                      <m:t>𝟐</m:t>
                    </m:r>
                  </m:oMath>
                </a14:m>
                <a:endParaRPr lang="zh-CN" altLang="en-US" sz="1600" b="1" i="1" dirty="0"/>
              </a:p>
            </p:txBody>
          </p:sp>
        </mc:Choice>
        <mc:Fallback>
          <p:sp>
            <p:nvSpPr>
              <p:cNvPr id="574" name="TextBox 5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6" y="5889401"/>
                <a:ext cx="1670073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33" t="-121" r="34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3343157" y="3400063"/>
            <a:ext cx="6551370" cy="2736304"/>
            <a:chOff x="2228494" y="2812064"/>
            <a:chExt cx="6551370" cy="2736304"/>
          </a:xfrm>
        </p:grpSpPr>
        <p:grpSp>
          <p:nvGrpSpPr>
            <p:cNvPr id="13" name="组合 12"/>
            <p:cNvGrpSpPr/>
            <p:nvPr/>
          </p:nvGrpSpPr>
          <p:grpSpPr>
            <a:xfrm>
              <a:off x="2228494" y="2812064"/>
              <a:ext cx="3639650" cy="307777"/>
              <a:chOff x="2051720" y="3337560"/>
              <a:chExt cx="3639650" cy="3077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77965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$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𝟏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𝟏𝟎𝟎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65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9" name="TextBox 558"/>
                  <p:cNvSpPr txBox="1"/>
                  <p:nvPr/>
                </p:nvSpPr>
                <p:spPr>
                  <a:xfrm>
                    <a:off x="205172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latin typeface="Cambria Math" panose="02040503050406030204"/>
                            </a:rPr>
                            <m:t>𝐈𝐅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559" name="TextBox 5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172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0" name="TextBox 559"/>
                  <p:cNvSpPr txBox="1"/>
                  <p:nvPr/>
                </p:nvSpPr>
                <p:spPr>
                  <a:xfrm>
                    <a:off x="350758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latin typeface="Cambria Math" panose="02040503050406030204"/>
                            </a:rPr>
                            <m:t>𝐬𝐮𝐛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560" name="TextBox 5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758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8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1" name="TextBox 560"/>
                  <p:cNvSpPr txBox="1"/>
                  <p:nvPr/>
                </p:nvSpPr>
                <p:spPr>
                  <a:xfrm>
                    <a:off x="423551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561" name="TextBox 5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51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2" name="TextBox 561"/>
                  <p:cNvSpPr txBox="1"/>
                  <p:nvPr/>
                </p:nvSpPr>
                <p:spPr>
                  <a:xfrm>
                    <a:off x="496344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$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𝟐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62" name="TextBox 5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344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5" name="组合 574"/>
            <p:cNvGrpSpPr/>
            <p:nvPr/>
          </p:nvGrpSpPr>
          <p:grpSpPr>
            <a:xfrm>
              <a:off x="2956424" y="3419196"/>
              <a:ext cx="3639650" cy="307777"/>
              <a:chOff x="2051720" y="3337560"/>
              <a:chExt cx="3639650" cy="3077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6" name="TextBox 575"/>
                  <p:cNvSpPr txBox="1"/>
                  <p:nvPr/>
                </p:nvSpPr>
                <p:spPr>
                  <a:xfrm>
                    <a:off x="277965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$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𝟒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,$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𝟐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576" name="TextBox 5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65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7" name="TextBox 576"/>
                  <p:cNvSpPr txBox="1"/>
                  <p:nvPr/>
                </p:nvSpPr>
                <p:spPr>
                  <a:xfrm>
                    <a:off x="205172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latin typeface="Cambria Math" panose="02040503050406030204"/>
                            </a:rPr>
                            <m:t>𝐈𝐅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577" name="TextBox 5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172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350758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latin typeface="Cambria Math" panose="02040503050406030204"/>
                            </a:rPr>
                            <m:t>𝐚𝐧𝐝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578" name="TextBox 5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758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9" name="TextBox 578"/>
                  <p:cNvSpPr txBox="1"/>
                  <p:nvPr/>
                </p:nvSpPr>
                <p:spPr>
                  <a:xfrm>
                    <a:off x="423551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579" name="TextBox 5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51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0" name="TextBox 579"/>
                  <p:cNvSpPr txBox="1"/>
                  <p:nvPr/>
                </p:nvSpPr>
                <p:spPr>
                  <a:xfrm>
                    <a:off x="496344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$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𝟑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580" name="TextBox 5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344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1" name="组合 580"/>
            <p:cNvGrpSpPr/>
            <p:nvPr/>
          </p:nvGrpSpPr>
          <p:grpSpPr>
            <a:xfrm>
              <a:off x="3684354" y="4026328"/>
              <a:ext cx="3639650" cy="307777"/>
              <a:chOff x="2051720" y="3337560"/>
              <a:chExt cx="3639650" cy="3077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277965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$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𝟐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𝟏𝟎𝟎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582" name="TextBox 5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65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3" name="TextBox 582"/>
                  <p:cNvSpPr txBox="1"/>
                  <p:nvPr/>
                </p:nvSpPr>
                <p:spPr>
                  <a:xfrm>
                    <a:off x="205172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latin typeface="Cambria Math" panose="02040503050406030204"/>
                            </a:rPr>
                            <m:t>𝐈𝐅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583" name="TextBox 5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172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0" name="TextBox 619"/>
                  <p:cNvSpPr txBox="1"/>
                  <p:nvPr/>
                </p:nvSpPr>
                <p:spPr>
                  <a:xfrm>
                    <a:off x="350758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latin typeface="Cambria Math" panose="02040503050406030204"/>
                            </a:rPr>
                            <m:t>𝐚𝐝𝐝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20" name="TextBox 6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758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1" name="TextBox 620"/>
                  <p:cNvSpPr txBox="1"/>
                  <p:nvPr/>
                </p:nvSpPr>
                <p:spPr>
                  <a:xfrm>
                    <a:off x="423551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latin typeface="Cambria Math" panose="02040503050406030204"/>
                            </a:rPr>
                            <m:t>𝐌𝐄𝐌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21" name="TextBox 6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51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2" name="TextBox 621"/>
                  <p:cNvSpPr txBox="1"/>
                  <p:nvPr/>
                </p:nvSpPr>
                <p:spPr>
                  <a:xfrm>
                    <a:off x="496344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$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𝟖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22" name="TextBox 6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344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3" name="组合 622"/>
            <p:cNvGrpSpPr/>
            <p:nvPr/>
          </p:nvGrpSpPr>
          <p:grpSpPr>
            <a:xfrm>
              <a:off x="4412284" y="4633460"/>
              <a:ext cx="3639650" cy="307777"/>
              <a:chOff x="2051720" y="3337560"/>
              <a:chExt cx="3639650" cy="3077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4" name="TextBox 623"/>
                  <p:cNvSpPr txBox="1"/>
                  <p:nvPr/>
                </p:nvSpPr>
                <p:spPr>
                  <a:xfrm>
                    <a:off x="277965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$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𝟐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𝟐𝟎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24" name="TextBox 6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65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18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5" name="TextBox 624"/>
                  <p:cNvSpPr txBox="1"/>
                  <p:nvPr/>
                </p:nvSpPr>
                <p:spPr>
                  <a:xfrm>
                    <a:off x="205172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latin typeface="Cambria Math" panose="02040503050406030204"/>
                            </a:rPr>
                            <m:t>𝐈𝐅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25" name="TextBox 6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172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6" name="TextBox 625"/>
                  <p:cNvSpPr txBox="1"/>
                  <p:nvPr/>
                </p:nvSpPr>
                <p:spPr>
                  <a:xfrm>
                    <a:off x="350758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latin typeface="Cambria Math" panose="02040503050406030204"/>
                            </a:rPr>
                            <m:t>𝐨𝐫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26" name="TextBox 6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758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19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7" name="TextBox 626"/>
                  <p:cNvSpPr txBox="1"/>
                  <p:nvPr/>
                </p:nvSpPr>
                <p:spPr>
                  <a:xfrm>
                    <a:off x="423551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27" name="TextBox 6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51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8" name="TextBox 627"/>
                  <p:cNvSpPr txBox="1"/>
                  <p:nvPr/>
                </p:nvSpPr>
                <p:spPr>
                  <a:xfrm>
                    <a:off x="496344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$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𝟔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28" name="TextBox 6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344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20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9" name="组合 628"/>
            <p:cNvGrpSpPr/>
            <p:nvPr/>
          </p:nvGrpSpPr>
          <p:grpSpPr>
            <a:xfrm>
              <a:off x="5140214" y="5240591"/>
              <a:ext cx="3639650" cy="307777"/>
              <a:chOff x="2051720" y="3337560"/>
              <a:chExt cx="3639650" cy="3077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0" name="TextBox 629"/>
                  <p:cNvSpPr txBox="1"/>
                  <p:nvPr/>
                </p:nvSpPr>
                <p:spPr>
                  <a:xfrm>
                    <a:off x="277965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$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𝟒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,$</m:t>
                          </m:r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𝟐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30" name="TextBox 6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65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21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1" name="TextBox 630"/>
                  <p:cNvSpPr txBox="1"/>
                  <p:nvPr/>
                </p:nvSpPr>
                <p:spPr>
                  <a:xfrm>
                    <a:off x="205172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latin typeface="Cambria Math" panose="02040503050406030204"/>
                            </a:rPr>
                            <m:t>𝐈𝐅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31" name="TextBox 6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172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7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2" name="TextBox 631"/>
                  <p:cNvSpPr txBox="1"/>
                  <p:nvPr/>
                </p:nvSpPr>
                <p:spPr>
                  <a:xfrm>
                    <a:off x="350758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0" smtClean="0">
                              <a:latin typeface="Cambria Math" panose="02040503050406030204"/>
                            </a:rPr>
                            <m:t>𝐚𝐝𝐝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32" name="TextBox 6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758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3" name="TextBox 632"/>
                  <p:cNvSpPr txBox="1"/>
                  <p:nvPr/>
                </p:nvSpPr>
                <p:spPr>
                  <a:xfrm>
                    <a:off x="423551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33" name="TextBox 6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551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4" name="TextBox 633"/>
                  <p:cNvSpPr txBox="1"/>
                  <p:nvPr/>
                </p:nvSpPr>
                <p:spPr>
                  <a:xfrm>
                    <a:off x="4963440" y="3337560"/>
                    <a:ext cx="72793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$</m:t>
                          </m:r>
                          <m:r>
                            <a:rPr lang="en-US" altLang="zh-CN" sz="1400" b="1" i="1" smtClean="0">
                              <a:latin typeface="Cambria Math" panose="02040503050406030204"/>
                            </a:rPr>
                            <m:t>𝟓</m:t>
                          </m:r>
                        </m:oMath>
                      </m:oMathPara>
                    </a14:m>
                    <a:endParaRPr lang="zh-CN" altLang="en-US" sz="1400" b="1" dirty="0"/>
                  </a:p>
                </p:txBody>
              </p:sp>
            </mc:Choice>
            <mc:Fallback>
              <p:sp>
                <p:nvSpPr>
                  <p:cNvPr id="634" name="TextBox 6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3440" y="3337560"/>
                    <a:ext cx="727930" cy="307777"/>
                  </a:xfrm>
                  <a:prstGeom prst="rect">
                    <a:avLst/>
                  </a:prstGeom>
                  <a:blipFill rotWithShape="1">
                    <a:blip r:embed="rId22"/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组合 27"/>
          <p:cNvGrpSpPr/>
          <p:nvPr/>
        </p:nvGrpSpPr>
        <p:grpSpPr>
          <a:xfrm>
            <a:off x="3341652" y="3036989"/>
            <a:ext cx="6554380" cy="201536"/>
            <a:chOff x="2226989" y="2448990"/>
            <a:chExt cx="6554380" cy="201536"/>
          </a:xfrm>
        </p:grpSpPr>
        <p:grpSp>
          <p:nvGrpSpPr>
            <p:cNvPr id="27" name="组合 26"/>
            <p:cNvGrpSpPr/>
            <p:nvPr/>
          </p:nvGrpSpPr>
          <p:grpSpPr>
            <a:xfrm>
              <a:off x="2226989" y="2448990"/>
              <a:ext cx="729435" cy="187922"/>
              <a:chOff x="2226989" y="2448990"/>
              <a:chExt cx="729435" cy="187922"/>
            </a:xfrm>
          </p:grpSpPr>
          <p:cxnSp>
            <p:nvCxnSpPr>
              <p:cNvPr id="635" name="直接连接符 634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36" name="直接连接符 635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37" name="直接连接符 636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cxnSp>
          <p:nvCxnSpPr>
            <p:cNvPr id="638" name="直接连接符 637"/>
            <p:cNvCxnSpPr/>
            <p:nvPr/>
          </p:nvCxnSpPr>
          <p:spPr>
            <a:xfrm>
              <a:off x="2228494" y="2448990"/>
              <a:ext cx="0" cy="187922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</a:ln>
            <a:effectLst/>
          </p:spPr>
        </p:cxnSp>
        <p:grpSp>
          <p:nvGrpSpPr>
            <p:cNvPr id="639" name="组合 638"/>
            <p:cNvGrpSpPr/>
            <p:nvPr/>
          </p:nvGrpSpPr>
          <p:grpSpPr>
            <a:xfrm>
              <a:off x="2954919" y="2453528"/>
              <a:ext cx="729435" cy="187922"/>
              <a:chOff x="2226989" y="2448990"/>
              <a:chExt cx="729435" cy="187922"/>
            </a:xfrm>
          </p:grpSpPr>
          <p:cxnSp>
            <p:nvCxnSpPr>
              <p:cNvPr id="640" name="直接连接符 639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1" name="直接连接符 640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2" name="直接连接符 641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3" name="直接连接符 642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44" name="组合 643"/>
            <p:cNvGrpSpPr/>
            <p:nvPr/>
          </p:nvGrpSpPr>
          <p:grpSpPr>
            <a:xfrm>
              <a:off x="3682849" y="2448990"/>
              <a:ext cx="729435" cy="187922"/>
              <a:chOff x="2226989" y="2448990"/>
              <a:chExt cx="729435" cy="187922"/>
            </a:xfrm>
          </p:grpSpPr>
          <p:cxnSp>
            <p:nvCxnSpPr>
              <p:cNvPr id="645" name="直接连接符 644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6" name="直接连接符 645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7" name="直接连接符 646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8" name="直接连接符 647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49" name="组合 648"/>
            <p:cNvGrpSpPr/>
            <p:nvPr/>
          </p:nvGrpSpPr>
          <p:grpSpPr>
            <a:xfrm>
              <a:off x="4410779" y="2453528"/>
              <a:ext cx="729435" cy="187922"/>
              <a:chOff x="2226989" y="2448990"/>
              <a:chExt cx="729435" cy="187922"/>
            </a:xfrm>
          </p:grpSpPr>
          <p:cxnSp>
            <p:nvCxnSpPr>
              <p:cNvPr id="650" name="直接连接符 649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1" name="直接连接符 650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2" name="直接连接符 651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3" name="直接连接符 652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54" name="组合 653"/>
            <p:cNvGrpSpPr/>
            <p:nvPr/>
          </p:nvGrpSpPr>
          <p:grpSpPr>
            <a:xfrm>
              <a:off x="5138709" y="2453528"/>
              <a:ext cx="729435" cy="187922"/>
              <a:chOff x="2226989" y="2448990"/>
              <a:chExt cx="729435" cy="187922"/>
            </a:xfrm>
          </p:grpSpPr>
          <p:cxnSp>
            <p:nvCxnSpPr>
              <p:cNvPr id="655" name="直接连接符 654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6" name="直接连接符 655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7" name="直接连接符 656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8" name="直接连接符 657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59" name="组合 658"/>
            <p:cNvGrpSpPr/>
            <p:nvPr/>
          </p:nvGrpSpPr>
          <p:grpSpPr>
            <a:xfrm>
              <a:off x="5866639" y="2458066"/>
              <a:ext cx="729435" cy="187922"/>
              <a:chOff x="2226989" y="2448990"/>
              <a:chExt cx="729435" cy="187922"/>
            </a:xfrm>
          </p:grpSpPr>
          <p:cxnSp>
            <p:nvCxnSpPr>
              <p:cNvPr id="660" name="直接连接符 659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1" name="直接连接符 660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2" name="直接连接符 661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3" name="直接连接符 662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64" name="组合 663"/>
            <p:cNvGrpSpPr/>
            <p:nvPr/>
          </p:nvGrpSpPr>
          <p:grpSpPr>
            <a:xfrm>
              <a:off x="6594569" y="2458066"/>
              <a:ext cx="729435" cy="187922"/>
              <a:chOff x="2226989" y="2448990"/>
              <a:chExt cx="729435" cy="187922"/>
            </a:xfrm>
          </p:grpSpPr>
          <p:cxnSp>
            <p:nvCxnSpPr>
              <p:cNvPr id="665" name="直接连接符 664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6" name="直接连接符 665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7" name="直接连接符 666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8" name="直接连接符 667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69" name="组合 668"/>
            <p:cNvGrpSpPr/>
            <p:nvPr/>
          </p:nvGrpSpPr>
          <p:grpSpPr>
            <a:xfrm>
              <a:off x="7322499" y="2462604"/>
              <a:ext cx="729435" cy="187922"/>
              <a:chOff x="2226989" y="2448990"/>
              <a:chExt cx="729435" cy="187922"/>
            </a:xfrm>
          </p:grpSpPr>
          <p:cxnSp>
            <p:nvCxnSpPr>
              <p:cNvPr id="670" name="直接连接符 669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1" name="直接连接符 670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2" name="直接连接符 671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3" name="直接连接符 672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74" name="组合 673"/>
            <p:cNvGrpSpPr/>
            <p:nvPr/>
          </p:nvGrpSpPr>
          <p:grpSpPr>
            <a:xfrm>
              <a:off x="8051934" y="2462604"/>
              <a:ext cx="729435" cy="187922"/>
              <a:chOff x="2226989" y="2448990"/>
              <a:chExt cx="729435" cy="187922"/>
            </a:xfrm>
          </p:grpSpPr>
          <p:cxnSp>
            <p:nvCxnSpPr>
              <p:cNvPr id="675" name="直接连接符 674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6" name="直接连接符 675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7" name="直接连接符 676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8" name="直接连接符 677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</p:grpSp>
      <p:sp>
        <p:nvSpPr>
          <p:cNvPr id="679" name="Text Box 3"/>
          <p:cNvSpPr txBox="1">
            <a:spLocks noChangeArrowheads="1"/>
          </p:cNvSpPr>
          <p:nvPr/>
        </p:nvSpPr>
        <p:spPr bwMode="auto">
          <a:xfrm>
            <a:off x="1519246" y="2942421"/>
            <a:ext cx="1560353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 smtClean="0"/>
              <a:t>指令序列</a:t>
            </a:r>
            <a:endParaRPr lang="en-US" altLang="zh-CN" sz="1800" b="1" dirty="0" smtClean="0"/>
          </a:p>
        </p:txBody>
      </p:sp>
      <p:sp>
        <p:nvSpPr>
          <p:cNvPr id="680" name="Text Box 3"/>
          <p:cNvSpPr txBox="1">
            <a:spLocks noChangeArrowheads="1"/>
          </p:cNvSpPr>
          <p:nvPr/>
        </p:nvSpPr>
        <p:spPr bwMode="auto">
          <a:xfrm>
            <a:off x="3108427" y="2565364"/>
            <a:ext cx="1066068" cy="31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 smtClean="0"/>
              <a:t>时钟周期</a:t>
            </a:r>
            <a:endParaRPr lang="en-US" altLang="zh-CN" sz="1400" dirty="0" smtClean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252066" y="2723114"/>
            <a:ext cx="5539053" cy="0"/>
          </a:xfrm>
          <a:prstGeom prst="straightConnector1">
            <a:avLst/>
          </a:prstGeom>
          <a:noFill/>
          <a:ln w="22225" cap="flat" cmpd="sng" algn="ctr">
            <a:solidFill>
              <a:srgbClr val="262626"/>
            </a:solidFill>
            <a:prstDash val="solid"/>
            <a:tailEnd type="triangle"/>
          </a:ln>
          <a:effectLst/>
        </p:spPr>
      </p:cxnSp>
      <p:cxnSp>
        <p:nvCxnSpPr>
          <p:cNvPr id="5" name="直接箭头连接符 4"/>
          <p:cNvCxnSpPr/>
          <p:nvPr/>
        </p:nvCxnSpPr>
        <p:spPr>
          <a:xfrm flipH="1">
            <a:off x="5280660" y="3606165"/>
            <a:ext cx="1073150" cy="40259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tailEnd type="triangle"/>
          </a:ln>
          <a:effectLst/>
        </p:spPr>
      </p:cxnSp>
      <p:cxnSp>
        <p:nvCxnSpPr>
          <p:cNvPr id="110" name="直接箭头连接符 109"/>
          <p:cNvCxnSpPr>
            <a:endCxn id="582" idx="0"/>
          </p:cNvCxnSpPr>
          <p:nvPr/>
        </p:nvCxnSpPr>
        <p:spPr>
          <a:xfrm flipH="1">
            <a:off x="5890895" y="3590290"/>
            <a:ext cx="443865" cy="1024255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tailEnd type="triangle"/>
          </a:ln>
          <a:effectLst/>
        </p:spPr>
      </p:cxnSp>
      <p:sp>
        <p:nvSpPr>
          <p:cNvPr id="108" name="Text Box 3"/>
          <p:cNvSpPr txBox="1">
            <a:spLocks noChangeArrowheads="1"/>
          </p:cNvSpPr>
          <p:nvPr/>
        </p:nvSpPr>
        <p:spPr bwMode="auto">
          <a:xfrm>
            <a:off x="698500" y="1436370"/>
            <a:ext cx="10384790" cy="744855"/>
          </a:xfrm>
          <a:prstGeom prst="rect">
            <a:avLst/>
          </a:prstGeom>
          <a:solidFill>
            <a:srgbClr val="7BCF27">
              <a:lumMod val="20000"/>
              <a:lumOff val="80000"/>
            </a:srgbClr>
          </a:solidFill>
          <a:ln>
            <a:noFill/>
          </a:ln>
          <a:effectLst/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355600" algn="l">
              <a:lnSpc>
                <a:spcPct val="150000"/>
              </a:lnSpc>
            </a:pPr>
            <a:r>
              <a:rPr lang="zh-CN" altLang="en-US" dirty="0" smtClean="0"/>
              <a:t>在指令执行的</a:t>
            </a:r>
            <a:r>
              <a:rPr lang="en-US" altLang="zh-CN" dirty="0" smtClean="0"/>
              <a:t>MEM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WB</a:t>
            </a:r>
            <a:r>
              <a:rPr lang="zh-CN" altLang="en-US" dirty="0" smtClean="0"/>
              <a:t>级将要更新的数据提前送到</a:t>
            </a:r>
            <a:r>
              <a:rPr lang="en-US" altLang="zh-CN" dirty="0" smtClean="0"/>
              <a:t>EX</a:t>
            </a:r>
            <a:r>
              <a:rPr lang="zh-CN" altLang="en-US" dirty="0" smtClean="0"/>
              <a:t>级。</a:t>
            </a:r>
            <a:endParaRPr lang="en-US" altLang="zh-CN" dirty="0" smtClean="0"/>
          </a:p>
        </p:txBody>
      </p:sp>
    </p:spTree>
    <p:custDataLst>
      <p:tags r:id="rId2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555" y="156915"/>
            <a:ext cx="10969200" cy="705600"/>
          </a:xfrm>
        </p:spPr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解决数据冒险</a:t>
            </a:r>
            <a:r>
              <a:rPr lang="en-US" altLang="zh-CN" sz="2400">
                <a:solidFill>
                  <a:srgbClr val="FF0000"/>
                </a:solidFill>
              </a:rPr>
              <a:t>——</a:t>
            </a:r>
            <a:r>
              <a:rPr lang="zh-CN" altLang="en-US" sz="2400">
                <a:solidFill>
                  <a:srgbClr val="FF0000"/>
                </a:solidFill>
              </a:rPr>
              <a:t>数据前推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30300" y="798195"/>
            <a:ext cx="8425180" cy="1289685"/>
            <a:chOff x="1780" y="1257"/>
            <a:chExt cx="13268" cy="2031"/>
          </a:xfrm>
        </p:grpSpPr>
        <p:sp>
          <p:nvSpPr>
            <p:cNvPr id="5" name="矩形 4"/>
            <p:cNvSpPr/>
            <p:nvPr/>
          </p:nvSpPr>
          <p:spPr>
            <a:xfrm>
              <a:off x="1780" y="1257"/>
              <a:ext cx="13268" cy="194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236" y="1358"/>
              <a:ext cx="5731" cy="1931"/>
              <a:chOff x="425951" y="998773"/>
              <a:chExt cx="3639185" cy="122618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1"/>
                  <p:cNvSpPr txBox="1"/>
                  <p:nvPr/>
                </p:nvSpPr>
                <p:spPr>
                  <a:xfrm>
                    <a:off x="425951" y="998773"/>
                    <a:ext cx="1675765" cy="122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/>
                            </a:rPr>
                            <m:t>𝑭𝒘𝒅𝑨</m:t>
                          </m:r>
                          <m:r>
                            <a:rPr lang="en-US" altLang="zh-CN" sz="2000" i="1" smtClean="0">
                              <a:latin typeface="Cambria Math" panose="02040503050406030204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000" i="1" smtClean="0">
                                  <a:latin typeface="Cambria Math" panose="02040503050406030204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b="0" i="1" smtClean="0">
                                      <a:latin typeface="Cambria Math" panose="02040503050406030204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/>
                                    </a:rPr>
                                    <m:t>𝟎𝟎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𝟎𝟏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/>
                                    </a:rPr>
                                    <m:t>𝟏𝟎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/>
                                    </a:rPr>
                                    <m:t>𝟏𝟏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3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51" y="998773"/>
                    <a:ext cx="1675765" cy="1226185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010071"/>
                <a:ext cx="169164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en-US" sz="1400" dirty="0" smtClean="0"/>
                  <a:t>寄存器堆数据输入</a:t>
                </a:r>
                <a:endParaRPr lang="en-US" altLang="zh-CN" sz="1400" dirty="0" smtClean="0"/>
              </a:p>
            </p:txBody>
          </p:sp>
          <p:sp>
            <p:nvSpPr>
              <p:cNvPr id="198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307251"/>
                <a:ext cx="185928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latinLnBrk="1">
                  <a:defRPr sz="14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/>
                  <a:t>EXE</a:t>
                </a:r>
                <a:r>
                  <a:rPr lang="zh-CN" altLang="en-US" dirty="0"/>
                  <a:t>级</a:t>
                </a:r>
                <a:r>
                  <a:rPr lang="en-US" altLang="zh-CN" dirty="0"/>
                  <a:t>ALU</a:t>
                </a:r>
                <a:r>
                  <a:rPr lang="zh-CN" altLang="en-US" dirty="0"/>
                  <a:t>数据输入</a:t>
                </a:r>
                <a:endParaRPr lang="en-US" altLang="zh-CN" dirty="0"/>
              </a:p>
            </p:txBody>
          </p:sp>
          <p:sp>
            <p:nvSpPr>
              <p:cNvPr id="392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601256"/>
                <a:ext cx="200787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latinLnBrk="1">
                  <a:defRPr sz="14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/>
                  <a:t>MEM</a:t>
                </a:r>
                <a:r>
                  <a:rPr lang="zh-CN" altLang="en-US" dirty="0"/>
                  <a:t>级</a:t>
                </a:r>
                <a:r>
                  <a:rPr lang="en-US" altLang="zh-CN" dirty="0"/>
                  <a:t>ALU</a:t>
                </a:r>
                <a:r>
                  <a:rPr lang="zh-CN" altLang="en-US" dirty="0"/>
                  <a:t>数据输入</a:t>
                </a:r>
                <a:endParaRPr lang="en-US" altLang="zh-CN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451" y="1348"/>
              <a:ext cx="5731" cy="1931"/>
              <a:chOff x="425951" y="998773"/>
              <a:chExt cx="3639185" cy="122618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"/>
                  <p:cNvSpPr txBox="1"/>
                  <p:nvPr/>
                </p:nvSpPr>
                <p:spPr>
                  <a:xfrm>
                    <a:off x="425951" y="998773"/>
                    <a:ext cx="1691005" cy="122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/>
                            </a:rPr>
                            <m:t>𝑭𝒘𝒅𝑩</m:t>
                          </m:r>
                          <m:r>
                            <a:rPr lang="en-US" altLang="zh-CN" sz="2000" i="1" smtClean="0">
                              <a:latin typeface="Cambria Math" panose="02040503050406030204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000" i="1" smtClean="0">
                                  <a:latin typeface="Cambria Math" panose="02040503050406030204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b="0" i="1" smtClean="0">
                                      <a:latin typeface="Cambria Math" panose="02040503050406030204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/>
                                    </a:rPr>
                                    <m:t>𝟎𝟎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𝟎𝟏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/>
                                    </a:rPr>
                                    <m:t>𝟏𝟎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/>
                                    </a:rPr>
                                    <m:t>𝟏𝟏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>
              <p:sp>
                <p:nvSpPr>
                  <p:cNvPr id="19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51" y="998773"/>
                    <a:ext cx="1691005" cy="1226185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010071"/>
                <a:ext cx="169164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en-US" sz="1400" dirty="0" smtClean="0"/>
                  <a:t>寄存器堆数据输入</a:t>
                </a:r>
                <a:endParaRPr lang="en-US" altLang="zh-CN" sz="1400" dirty="0" smtClean="0"/>
              </a:p>
            </p:txBody>
          </p:sp>
          <p:sp>
            <p:nvSpPr>
              <p:cNvPr id="21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307251"/>
                <a:ext cx="185928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latinLnBrk="1">
                  <a:defRPr sz="14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/>
                  <a:t>EXE</a:t>
                </a:r>
                <a:r>
                  <a:rPr lang="zh-CN" altLang="en-US" dirty="0"/>
                  <a:t>级</a:t>
                </a:r>
                <a:r>
                  <a:rPr lang="en-US" altLang="zh-CN" dirty="0"/>
                  <a:t>ALU</a:t>
                </a:r>
                <a:r>
                  <a:rPr lang="zh-CN" altLang="en-US" dirty="0"/>
                  <a:t>数据输入</a:t>
                </a:r>
                <a:endParaRPr lang="en-US" altLang="zh-CN" dirty="0"/>
              </a:p>
            </p:txBody>
          </p:sp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601256"/>
                <a:ext cx="200787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latinLnBrk="1">
                  <a:defRPr sz="14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dirty="0"/>
                  <a:t>MEM</a:t>
                </a:r>
                <a:r>
                  <a:rPr lang="zh-CN" altLang="en-US" dirty="0"/>
                  <a:t>级</a:t>
                </a:r>
                <a:r>
                  <a:rPr lang="en-US" altLang="zh-CN" dirty="0"/>
                  <a:t>ALU</a:t>
                </a:r>
                <a:r>
                  <a:rPr lang="zh-CN" altLang="en-US" dirty="0"/>
                  <a:t>数据输入</a:t>
                </a:r>
                <a:endParaRPr lang="en-US" altLang="zh-CN" dirty="0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1687830" y="1779270"/>
            <a:ext cx="8119745" cy="4738370"/>
            <a:chOff x="2658" y="2802"/>
            <a:chExt cx="12787" cy="7462"/>
          </a:xfrm>
        </p:grpSpPr>
        <p:cxnSp>
          <p:nvCxnSpPr>
            <p:cNvPr id="201" name="直接箭头连接符 200"/>
            <p:cNvCxnSpPr/>
            <p:nvPr/>
          </p:nvCxnSpPr>
          <p:spPr>
            <a:xfrm flipV="1">
              <a:off x="6952" y="7623"/>
              <a:ext cx="2375" cy="23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3" name="直接箭头连接符 202"/>
            <p:cNvCxnSpPr>
              <a:stCxn id="263" idx="3"/>
            </p:cNvCxnSpPr>
            <p:nvPr/>
          </p:nvCxnSpPr>
          <p:spPr>
            <a:xfrm flipV="1">
              <a:off x="7367" y="6591"/>
              <a:ext cx="1054" cy="8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>
            <a:xfrm>
              <a:off x="7365" y="5551"/>
              <a:ext cx="101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>
            <a:xfrm>
              <a:off x="10380" y="6924"/>
              <a:ext cx="37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>
            <a:xfrm>
              <a:off x="13964" y="3398"/>
              <a:ext cx="0" cy="6334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>
            <a:xfrm>
              <a:off x="11888" y="3398"/>
              <a:ext cx="0" cy="6334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>
            <a:xfrm>
              <a:off x="9443" y="3367"/>
              <a:ext cx="0" cy="6334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>
            <a:xfrm>
              <a:off x="4977" y="3398"/>
              <a:ext cx="0" cy="6334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>
            <a:xfrm>
              <a:off x="5020" y="6180"/>
              <a:ext cx="21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oval" w="sm" len="sm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>
            <a:xfrm>
              <a:off x="7455" y="8216"/>
              <a:ext cx="4339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triangle" w="sm" len="sm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>
            <a:xfrm>
              <a:off x="11876" y="8216"/>
              <a:ext cx="1986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triangle" w="sm" len="sm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>
            <a:xfrm>
              <a:off x="3130" y="5825"/>
              <a:ext cx="42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220" name="矩形 219"/>
            <p:cNvSpPr/>
            <p:nvPr/>
          </p:nvSpPr>
          <p:spPr>
            <a:xfrm>
              <a:off x="12417" y="6623"/>
              <a:ext cx="1142" cy="1363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b="1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3554" y="5378"/>
              <a:ext cx="1087" cy="1588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n-US" altLang="zh-CN" b="1" dirty="0" smtClean="0">
                <a:solidFill>
                  <a:srgbClr val="262626"/>
                </a:solidFill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TextBox 225"/>
                <p:cNvSpPr txBox="1"/>
                <p:nvPr/>
              </p:nvSpPr>
              <p:spPr>
                <a:xfrm>
                  <a:off x="3389" y="7119"/>
                  <a:ext cx="1292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𝐈𝐍𝐒𝐓𝐌𝐄𝐌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26" name="TextBox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" y="7119"/>
                  <a:ext cx="1292" cy="48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3554" y="5620"/>
                  <a:ext cx="703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𝐴𝑑𝑑𝑟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" y="5620"/>
                  <a:ext cx="703" cy="33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4102" y="6010"/>
                  <a:ext cx="537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𝐼𝑛𝑠𝑡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" y="6010"/>
                  <a:ext cx="537" cy="33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矩形 228"/>
            <p:cNvSpPr/>
            <p:nvPr/>
          </p:nvSpPr>
          <p:spPr>
            <a:xfrm>
              <a:off x="2700" y="5239"/>
              <a:ext cx="460" cy="1159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TextBox 229"/>
                <p:cNvSpPr txBox="1"/>
                <p:nvPr/>
              </p:nvSpPr>
              <p:spPr>
                <a:xfrm>
                  <a:off x="2658" y="5545"/>
                  <a:ext cx="546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𝑃𝐶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30" name="TextBox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" y="5545"/>
                  <a:ext cx="546" cy="48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2" name="组合 231"/>
            <p:cNvGrpSpPr/>
            <p:nvPr/>
          </p:nvGrpSpPr>
          <p:grpSpPr>
            <a:xfrm rot="0">
              <a:off x="3731" y="4157"/>
              <a:ext cx="429" cy="882"/>
              <a:chOff x="2169360" y="2359227"/>
              <a:chExt cx="288032" cy="560350"/>
            </a:xfrm>
          </p:grpSpPr>
          <p:grpSp>
            <p:nvGrpSpPr>
              <p:cNvPr id="234" name="组合 233"/>
              <p:cNvGrpSpPr/>
              <p:nvPr/>
            </p:nvGrpSpPr>
            <p:grpSpPr>
              <a:xfrm>
                <a:off x="2169360" y="2359227"/>
                <a:ext cx="288032" cy="560350"/>
                <a:chOff x="1763688" y="4835413"/>
                <a:chExt cx="288032" cy="560350"/>
              </a:xfrm>
            </p:grpSpPr>
            <p:cxnSp>
              <p:nvCxnSpPr>
                <p:cNvPr id="236" name="直接连接符 235"/>
                <p:cNvCxnSpPr/>
                <p:nvPr/>
              </p:nvCxnSpPr>
              <p:spPr>
                <a:xfrm>
                  <a:off x="1763688" y="4835413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37" name="直接连接符 236"/>
                <p:cNvCxnSpPr/>
                <p:nvPr/>
              </p:nvCxnSpPr>
              <p:spPr>
                <a:xfrm>
                  <a:off x="2051720" y="4989301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39" name="直接连接符 238"/>
                <p:cNvCxnSpPr/>
                <p:nvPr/>
              </p:nvCxnSpPr>
              <p:spPr>
                <a:xfrm>
                  <a:off x="1763688" y="4846264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41" name="直接连接符 240"/>
                <p:cNvCxnSpPr/>
                <p:nvPr/>
              </p:nvCxnSpPr>
              <p:spPr>
                <a:xfrm>
                  <a:off x="1763688" y="5053927"/>
                  <a:ext cx="72008" cy="6462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42" name="直接连接符 241"/>
                <p:cNvCxnSpPr/>
                <p:nvPr/>
              </p:nvCxnSpPr>
              <p:spPr>
                <a:xfrm flipV="1">
                  <a:off x="1763688" y="5241875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43" name="直接连接符 242"/>
                <p:cNvCxnSpPr/>
                <p:nvPr/>
              </p:nvCxnSpPr>
              <p:spPr>
                <a:xfrm flipV="1">
                  <a:off x="2051720" y="5112623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44" name="直接连接符 243"/>
                <p:cNvCxnSpPr/>
                <p:nvPr/>
              </p:nvCxnSpPr>
              <p:spPr>
                <a:xfrm flipV="1">
                  <a:off x="1763688" y="5177249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46" name="直接连接符 245"/>
                <p:cNvCxnSpPr/>
                <p:nvPr/>
              </p:nvCxnSpPr>
              <p:spPr>
                <a:xfrm flipV="1">
                  <a:off x="1763688" y="5118553"/>
                  <a:ext cx="72008" cy="5869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2169360" y="2443333"/>
                    <a:ext cx="28505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 panose="02040503050406030204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>
              <p:sp>
                <p:nvSpPr>
                  <p:cNvPr id="235" name="TextBox 2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60" y="2443333"/>
                    <a:ext cx="285054" cy="338554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7" name="直接箭头连接符 246"/>
            <p:cNvCxnSpPr/>
            <p:nvPr/>
          </p:nvCxnSpPr>
          <p:spPr>
            <a:xfrm>
              <a:off x="3448" y="4356"/>
              <a:ext cx="28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3110" y="4077"/>
                  <a:ext cx="425" cy="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/>
                          </a:rPr>
                          <m:t>4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" y="4077"/>
                  <a:ext cx="425" cy="533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0" name="组合 249"/>
            <p:cNvGrpSpPr/>
            <p:nvPr/>
          </p:nvGrpSpPr>
          <p:grpSpPr>
            <a:xfrm rot="0">
              <a:off x="5943" y="5038"/>
              <a:ext cx="1424" cy="2137"/>
              <a:chOff x="5716037" y="4880244"/>
              <a:chExt cx="955365" cy="1357068"/>
            </a:xfrm>
          </p:grpSpPr>
          <p:sp>
            <p:nvSpPr>
              <p:cNvPr id="251" name="矩形 250"/>
              <p:cNvSpPr/>
              <p:nvPr/>
            </p:nvSpPr>
            <p:spPr>
              <a:xfrm>
                <a:off x="5716041" y="4880244"/>
                <a:ext cx="955361" cy="1357068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262626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n-US" altLang="zh-CN" b="1" dirty="0" smtClean="0">
                  <a:solidFill>
                    <a:srgbClr val="262626"/>
                  </a:solidFill>
                  <a:latin typeface="+mn-ea"/>
                  <a:ea typeface="+mn-ea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2" name="TextBox 251"/>
                  <p:cNvSpPr txBox="1"/>
                  <p:nvPr/>
                </p:nvSpPr>
                <p:spPr>
                  <a:xfrm>
                    <a:off x="5716041" y="4880245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𝑅𝑎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2" name="TextBox 2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41" y="4880245"/>
                    <a:ext cx="379079" cy="307777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5716037" y="5115578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𝑅𝑏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3" name="TextBox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37" y="5115578"/>
                    <a:ext cx="379079" cy="307777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5716041" y="5446435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𝑊𝑟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5" name="TextBox 2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41" y="5446435"/>
                    <a:ext cx="379079" cy="307777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5716041" y="5848478"/>
                    <a:ext cx="32460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7" name="TextBox 2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41" y="5848478"/>
                    <a:ext cx="324606" cy="307777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6291312" y="5129021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𝑄𝑎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60" name="TextBox 2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1312" y="5129021"/>
                    <a:ext cx="379079" cy="307777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6292320" y="5717700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𝑄𝑏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63" name="TextBox 2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2320" y="5717700"/>
                    <a:ext cx="379079" cy="307777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4" name="直接箭头连接符 263"/>
            <p:cNvCxnSpPr/>
            <p:nvPr/>
          </p:nvCxnSpPr>
          <p:spPr>
            <a:xfrm>
              <a:off x="5235" y="5650"/>
              <a:ext cx="70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triangle" w="sm" len="sm"/>
            </a:ln>
            <a:effectLst/>
          </p:spPr>
        </p:cxnSp>
        <p:grpSp>
          <p:nvGrpSpPr>
            <p:cNvPr id="266" name="组合 265"/>
            <p:cNvGrpSpPr/>
            <p:nvPr/>
          </p:nvGrpSpPr>
          <p:grpSpPr>
            <a:xfrm rot="0">
              <a:off x="10751" y="5588"/>
              <a:ext cx="751" cy="1544"/>
              <a:chOff x="5652120" y="5085183"/>
              <a:chExt cx="504056" cy="980613"/>
            </a:xfrm>
          </p:grpSpPr>
          <p:grpSp>
            <p:nvGrpSpPr>
              <p:cNvPr id="267" name="组合 266"/>
              <p:cNvGrpSpPr/>
              <p:nvPr/>
            </p:nvGrpSpPr>
            <p:grpSpPr>
              <a:xfrm>
                <a:off x="5652120" y="5085183"/>
                <a:ext cx="504056" cy="980613"/>
                <a:chOff x="1763688" y="4835413"/>
                <a:chExt cx="288032" cy="560350"/>
              </a:xfrm>
            </p:grpSpPr>
            <p:cxnSp>
              <p:nvCxnSpPr>
                <p:cNvPr id="269" name="直接连接符 268"/>
                <p:cNvCxnSpPr/>
                <p:nvPr/>
              </p:nvCxnSpPr>
              <p:spPr>
                <a:xfrm>
                  <a:off x="1763688" y="4835413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0" name="直接连接符 269"/>
                <p:cNvCxnSpPr/>
                <p:nvPr/>
              </p:nvCxnSpPr>
              <p:spPr>
                <a:xfrm>
                  <a:off x="2051720" y="4989301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1" name="直接连接符 270"/>
                <p:cNvCxnSpPr/>
                <p:nvPr/>
              </p:nvCxnSpPr>
              <p:spPr>
                <a:xfrm>
                  <a:off x="1763688" y="4846264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2" name="直接连接符 271"/>
                <p:cNvCxnSpPr/>
                <p:nvPr/>
              </p:nvCxnSpPr>
              <p:spPr>
                <a:xfrm>
                  <a:off x="1763688" y="5053927"/>
                  <a:ext cx="72008" cy="6462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3" name="直接连接符 272"/>
                <p:cNvCxnSpPr/>
                <p:nvPr/>
              </p:nvCxnSpPr>
              <p:spPr>
                <a:xfrm flipV="1">
                  <a:off x="1763688" y="5241875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5" name="直接连接符 274"/>
                <p:cNvCxnSpPr/>
                <p:nvPr/>
              </p:nvCxnSpPr>
              <p:spPr>
                <a:xfrm flipV="1">
                  <a:off x="2051720" y="5112623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6" name="直接连接符 275"/>
                <p:cNvCxnSpPr/>
                <p:nvPr/>
              </p:nvCxnSpPr>
              <p:spPr>
                <a:xfrm flipV="1">
                  <a:off x="1763688" y="5177249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7" name="直接连接符 276"/>
                <p:cNvCxnSpPr/>
                <p:nvPr/>
              </p:nvCxnSpPr>
              <p:spPr>
                <a:xfrm flipV="1">
                  <a:off x="1763688" y="5118553"/>
                  <a:ext cx="72008" cy="5869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5685265" y="5426790"/>
                    <a:ext cx="44104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/>
                            </a:rPr>
                            <m:t>ALU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68" name="TextBox 2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265" y="5426790"/>
                    <a:ext cx="441049" cy="307777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8" name="直接箭头连接符 277"/>
            <p:cNvCxnSpPr/>
            <p:nvPr/>
          </p:nvCxnSpPr>
          <p:spPr>
            <a:xfrm>
              <a:off x="5235" y="5272"/>
              <a:ext cx="70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>
            <a:xfrm>
              <a:off x="5557" y="6180"/>
              <a:ext cx="37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280" name="直接连接符 279"/>
            <p:cNvCxnSpPr/>
            <p:nvPr/>
          </p:nvCxnSpPr>
          <p:spPr>
            <a:xfrm>
              <a:off x="5235" y="4894"/>
              <a:ext cx="0" cy="3492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sp>
          <p:nvSpPr>
            <p:cNvPr id="281" name="流程图: 手动操作 280"/>
            <p:cNvSpPr/>
            <p:nvPr/>
          </p:nvSpPr>
          <p:spPr>
            <a:xfrm rot="5400000">
              <a:off x="6788" y="7434"/>
              <a:ext cx="561" cy="424"/>
            </a:xfrm>
            <a:prstGeom prst="flowChartManualOperation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b="1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TextBox 281"/>
                <p:cNvSpPr txBox="1"/>
                <p:nvPr/>
              </p:nvSpPr>
              <p:spPr>
                <a:xfrm flipH="1">
                  <a:off x="6888" y="7518"/>
                  <a:ext cx="339" cy="2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bIns="0" rtlCol="0">
                  <a:spAutoFit/>
                </a:bodyPr>
                <a:lstStyle/>
                <a:p>
                  <a:pPr>
                    <a:lnSpc>
                      <a:spcPts val="11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/>
                          </a:rPr>
                          <m:t>E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82" name="TextBox 2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88" y="7518"/>
                  <a:ext cx="339" cy="295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直接箭头连接符 283"/>
            <p:cNvCxnSpPr>
              <a:endCxn id="281" idx="2"/>
            </p:cNvCxnSpPr>
            <p:nvPr/>
          </p:nvCxnSpPr>
          <p:spPr>
            <a:xfrm>
              <a:off x="5235" y="7646"/>
              <a:ext cx="1622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triangle" w="sm" len="sm"/>
            </a:ln>
            <a:effectLst/>
          </p:spPr>
        </p:cxnSp>
        <p:cxnSp>
          <p:nvCxnSpPr>
            <p:cNvPr id="285" name="直接箭头连接符 284"/>
            <p:cNvCxnSpPr/>
            <p:nvPr/>
          </p:nvCxnSpPr>
          <p:spPr>
            <a:xfrm>
              <a:off x="7844" y="6722"/>
              <a:ext cx="57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headEnd type="oval"/>
              <a:tailEnd type="triangle" w="sm" len="sm"/>
            </a:ln>
            <a:effectLst/>
          </p:spPr>
        </p:cxnSp>
        <p:grpSp>
          <p:nvGrpSpPr>
            <p:cNvPr id="289" name="组合 288"/>
            <p:cNvGrpSpPr/>
            <p:nvPr/>
          </p:nvGrpSpPr>
          <p:grpSpPr>
            <a:xfrm rot="0">
              <a:off x="8443" y="4292"/>
              <a:ext cx="501" cy="831"/>
              <a:chOff x="2169360" y="2359227"/>
              <a:chExt cx="288032" cy="560350"/>
            </a:xfrm>
          </p:grpSpPr>
          <p:grpSp>
            <p:nvGrpSpPr>
              <p:cNvPr id="290" name="组合 289"/>
              <p:cNvGrpSpPr/>
              <p:nvPr/>
            </p:nvGrpSpPr>
            <p:grpSpPr>
              <a:xfrm>
                <a:off x="2169360" y="2359227"/>
                <a:ext cx="288032" cy="560350"/>
                <a:chOff x="1763688" y="4835413"/>
                <a:chExt cx="288032" cy="560350"/>
              </a:xfrm>
            </p:grpSpPr>
            <p:cxnSp>
              <p:nvCxnSpPr>
                <p:cNvPr id="292" name="直接连接符 291"/>
                <p:cNvCxnSpPr/>
                <p:nvPr/>
              </p:nvCxnSpPr>
              <p:spPr>
                <a:xfrm>
                  <a:off x="1763688" y="4835413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3" name="直接连接符 292"/>
                <p:cNvCxnSpPr/>
                <p:nvPr/>
              </p:nvCxnSpPr>
              <p:spPr>
                <a:xfrm>
                  <a:off x="2051720" y="4989301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4" name="直接连接符 293"/>
                <p:cNvCxnSpPr/>
                <p:nvPr/>
              </p:nvCxnSpPr>
              <p:spPr>
                <a:xfrm>
                  <a:off x="1763688" y="4846264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5" name="直接连接符 294"/>
                <p:cNvCxnSpPr/>
                <p:nvPr/>
              </p:nvCxnSpPr>
              <p:spPr>
                <a:xfrm>
                  <a:off x="1763688" y="5053927"/>
                  <a:ext cx="72008" cy="6462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6" name="直接连接符 295"/>
                <p:cNvCxnSpPr/>
                <p:nvPr/>
              </p:nvCxnSpPr>
              <p:spPr>
                <a:xfrm flipV="1">
                  <a:off x="1763688" y="5241875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7" name="直接连接符 296"/>
                <p:cNvCxnSpPr/>
                <p:nvPr/>
              </p:nvCxnSpPr>
              <p:spPr>
                <a:xfrm flipV="1">
                  <a:off x="2051720" y="5112623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8" name="直接连接符 297"/>
                <p:cNvCxnSpPr/>
                <p:nvPr/>
              </p:nvCxnSpPr>
              <p:spPr>
                <a:xfrm flipV="1">
                  <a:off x="1763688" y="5177249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300" name="直接连接符 299"/>
                <p:cNvCxnSpPr/>
                <p:nvPr/>
              </p:nvCxnSpPr>
              <p:spPr>
                <a:xfrm flipV="1">
                  <a:off x="1763688" y="5118553"/>
                  <a:ext cx="72008" cy="5869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1" name="TextBox 290"/>
                  <p:cNvSpPr txBox="1"/>
                  <p:nvPr/>
                </p:nvSpPr>
                <p:spPr>
                  <a:xfrm>
                    <a:off x="2172338" y="2452446"/>
                    <a:ext cx="28505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 panose="02040503050406030204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>
              <p:sp>
                <p:nvSpPr>
                  <p:cNvPr id="291" name="TextBox 2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2338" y="2452446"/>
                    <a:ext cx="285054" cy="338554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矩形 301"/>
                <p:cNvSpPr/>
                <p:nvPr/>
              </p:nvSpPr>
              <p:spPr>
                <a:xfrm>
                  <a:off x="7586" y="4761"/>
                  <a:ext cx="624" cy="3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l-GR" altLang="zh-CN" sz="12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≪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2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>
            <p:sp>
              <p:nvSpPr>
                <p:cNvPr id="302" name="矩形 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" y="4761"/>
                  <a:ext cx="624" cy="314"/>
                </a:xfrm>
                <a:prstGeom prst="rect">
                  <a:avLst/>
                </a:prstGeom>
                <a:blipFill rotWithShape="1">
                  <a:blip r:embed="rId18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7" name="直接箭头连接符 306"/>
            <p:cNvCxnSpPr/>
            <p:nvPr/>
          </p:nvCxnSpPr>
          <p:spPr>
            <a:xfrm>
              <a:off x="8195" y="4932"/>
              <a:ext cx="256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08" name="直接箭头连接符 307"/>
            <p:cNvCxnSpPr/>
            <p:nvPr/>
          </p:nvCxnSpPr>
          <p:spPr>
            <a:xfrm>
              <a:off x="3110" y="3623"/>
              <a:ext cx="602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triangle" w="sm" len="med"/>
              <a:tailEnd type="none" w="sm" len="sm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>
            <a:xfrm>
              <a:off x="3302" y="4857"/>
              <a:ext cx="0" cy="968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oval" w="sm" len="sm"/>
            </a:ln>
            <a:effectLst/>
          </p:spPr>
        </p:cxnSp>
        <p:cxnSp>
          <p:nvCxnSpPr>
            <p:cNvPr id="310" name="直接箭头连接符 309"/>
            <p:cNvCxnSpPr/>
            <p:nvPr/>
          </p:nvCxnSpPr>
          <p:spPr>
            <a:xfrm>
              <a:off x="3302" y="4888"/>
              <a:ext cx="42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/>
            </a:ln>
            <a:effectLst/>
          </p:spPr>
        </p:cxnSp>
        <p:cxnSp>
          <p:nvCxnSpPr>
            <p:cNvPr id="311" name="直接箭头连接符 310"/>
            <p:cNvCxnSpPr/>
            <p:nvPr/>
          </p:nvCxnSpPr>
          <p:spPr>
            <a:xfrm>
              <a:off x="3110" y="3984"/>
              <a:ext cx="130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triangle" w="sm" len="med"/>
              <a:tailEnd type="none" w="sm" len="sm"/>
            </a:ln>
            <a:effectLst/>
          </p:spPr>
        </p:cxnSp>
        <p:cxnSp>
          <p:nvCxnSpPr>
            <p:cNvPr id="312" name="直接箭头连接符 311"/>
            <p:cNvCxnSpPr/>
            <p:nvPr/>
          </p:nvCxnSpPr>
          <p:spPr>
            <a:xfrm>
              <a:off x="5079" y="4604"/>
              <a:ext cx="335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>
            <a:xfrm>
              <a:off x="4414" y="3984"/>
              <a:ext cx="0" cy="624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oval" w="sm" len="sm"/>
            </a:ln>
            <a:effectLst/>
          </p:spPr>
        </p:cxnSp>
        <p:cxnSp>
          <p:nvCxnSpPr>
            <p:cNvPr id="314" name="直接箭头连接符 313"/>
            <p:cNvCxnSpPr>
              <a:stCxn id="291" idx="3"/>
            </p:cNvCxnSpPr>
            <p:nvPr/>
          </p:nvCxnSpPr>
          <p:spPr>
            <a:xfrm>
              <a:off x="8944" y="4681"/>
              <a:ext cx="186" cy="27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>
            <a:xfrm>
              <a:off x="9152" y="3604"/>
              <a:ext cx="0" cy="1090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316" name="直接箭头连接符 165"/>
            <p:cNvCxnSpPr>
              <a:stCxn id="361" idx="0"/>
              <a:endCxn id="229" idx="1"/>
            </p:cNvCxnSpPr>
            <p:nvPr/>
          </p:nvCxnSpPr>
          <p:spPr>
            <a:xfrm rot="10800000" flipV="1">
              <a:off x="2700" y="3794"/>
              <a:ext cx="45" cy="2025"/>
            </a:xfrm>
            <a:prstGeom prst="bentConnector3">
              <a:avLst>
                <a:gd name="adj1" fmla="val 1267845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9" name="TextBox 318"/>
                <p:cNvSpPr txBox="1"/>
                <p:nvPr/>
              </p:nvSpPr>
              <p:spPr>
                <a:xfrm>
                  <a:off x="12428" y="6760"/>
                  <a:ext cx="835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𝐴𝑑𝑑𝑟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19" name="TextBox 3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" y="6760"/>
                  <a:ext cx="835" cy="485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12417" y="7425"/>
                  <a:ext cx="751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𝐷𝑖𝑛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7" y="7425"/>
                  <a:ext cx="751" cy="485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1" name="TextBox 320"/>
                <p:cNvSpPr txBox="1"/>
                <p:nvPr/>
              </p:nvSpPr>
              <p:spPr>
                <a:xfrm>
                  <a:off x="12723" y="7119"/>
                  <a:ext cx="835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𝐷𝑜𝑢𝑡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3" y="7119"/>
                  <a:ext cx="835" cy="485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直接箭头连接符 321"/>
            <p:cNvCxnSpPr/>
            <p:nvPr/>
          </p:nvCxnSpPr>
          <p:spPr>
            <a:xfrm>
              <a:off x="5771" y="9007"/>
              <a:ext cx="96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none" w="sm" len="sm"/>
            </a:ln>
            <a:effectLst/>
          </p:spPr>
        </p:cxnSp>
        <p:cxnSp>
          <p:nvCxnSpPr>
            <p:cNvPr id="324" name="直接箭头连接符 323"/>
            <p:cNvCxnSpPr/>
            <p:nvPr/>
          </p:nvCxnSpPr>
          <p:spPr>
            <a:xfrm>
              <a:off x="5771" y="6827"/>
              <a:ext cx="16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>
            <a:xfrm>
              <a:off x="5771" y="6827"/>
              <a:ext cx="0" cy="2179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</p:cxnSp>
        <p:cxnSp>
          <p:nvCxnSpPr>
            <p:cNvPr id="327" name="直接箭头连接符 326"/>
            <p:cNvCxnSpPr/>
            <p:nvPr/>
          </p:nvCxnSpPr>
          <p:spPr>
            <a:xfrm>
              <a:off x="11981" y="6355"/>
              <a:ext cx="188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28" name="直接连接符 327"/>
            <p:cNvCxnSpPr/>
            <p:nvPr/>
          </p:nvCxnSpPr>
          <p:spPr>
            <a:xfrm>
              <a:off x="12196" y="6355"/>
              <a:ext cx="0" cy="661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none"/>
            </a:ln>
            <a:effectLst/>
          </p:spPr>
        </p:cxnSp>
        <p:cxnSp>
          <p:nvCxnSpPr>
            <p:cNvPr id="329" name="直接箭头连接符 328"/>
            <p:cNvCxnSpPr/>
            <p:nvPr/>
          </p:nvCxnSpPr>
          <p:spPr>
            <a:xfrm>
              <a:off x="12196" y="7002"/>
              <a:ext cx="22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32" name="直接箭头连接符 331"/>
            <p:cNvCxnSpPr/>
            <p:nvPr/>
          </p:nvCxnSpPr>
          <p:spPr>
            <a:xfrm>
              <a:off x="13559" y="7377"/>
              <a:ext cx="30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333" name="矩形 332"/>
            <p:cNvSpPr/>
            <p:nvPr/>
          </p:nvSpPr>
          <p:spPr>
            <a:xfrm>
              <a:off x="4875" y="4290"/>
              <a:ext cx="204" cy="415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35" name="直接箭头连接符 334"/>
            <p:cNvCxnSpPr/>
            <p:nvPr/>
          </p:nvCxnSpPr>
          <p:spPr>
            <a:xfrm>
              <a:off x="4641" y="6180"/>
              <a:ext cx="23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36" name="直接箭头连接符 335"/>
            <p:cNvCxnSpPr/>
            <p:nvPr/>
          </p:nvCxnSpPr>
          <p:spPr>
            <a:xfrm>
              <a:off x="4168" y="4604"/>
              <a:ext cx="706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337" name="矩形 336"/>
            <p:cNvSpPr/>
            <p:nvPr/>
          </p:nvSpPr>
          <p:spPr>
            <a:xfrm>
              <a:off x="9365" y="4290"/>
              <a:ext cx="206" cy="415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38" name="直接箭头连接符 337"/>
            <p:cNvCxnSpPr/>
            <p:nvPr/>
          </p:nvCxnSpPr>
          <p:spPr>
            <a:xfrm>
              <a:off x="9885" y="7646"/>
              <a:ext cx="191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339" name="矩形 338"/>
            <p:cNvSpPr/>
            <p:nvPr/>
          </p:nvSpPr>
          <p:spPr>
            <a:xfrm>
              <a:off x="11794" y="4268"/>
              <a:ext cx="187" cy="417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40" name="直接箭头连接符 339"/>
            <p:cNvCxnSpPr/>
            <p:nvPr/>
          </p:nvCxnSpPr>
          <p:spPr>
            <a:xfrm>
              <a:off x="11508" y="6355"/>
              <a:ext cx="28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41" name="直接箭头连接符 340"/>
            <p:cNvCxnSpPr/>
            <p:nvPr/>
          </p:nvCxnSpPr>
          <p:spPr>
            <a:xfrm>
              <a:off x="11981" y="7646"/>
              <a:ext cx="43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342" name="矩形 341"/>
            <p:cNvSpPr/>
            <p:nvPr/>
          </p:nvSpPr>
          <p:spPr>
            <a:xfrm>
              <a:off x="13862" y="4292"/>
              <a:ext cx="204" cy="417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43" name="直接箭头连接符 342"/>
            <p:cNvCxnSpPr/>
            <p:nvPr/>
          </p:nvCxnSpPr>
          <p:spPr>
            <a:xfrm>
              <a:off x="14066" y="6355"/>
              <a:ext cx="599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44" name="直接箭头连接符 343"/>
            <p:cNvCxnSpPr/>
            <p:nvPr/>
          </p:nvCxnSpPr>
          <p:spPr>
            <a:xfrm>
              <a:off x="14487" y="6845"/>
              <a:ext cx="17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45" name="直接连接符 344"/>
            <p:cNvCxnSpPr/>
            <p:nvPr/>
          </p:nvCxnSpPr>
          <p:spPr>
            <a:xfrm>
              <a:off x="14487" y="6835"/>
              <a:ext cx="0" cy="542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346" name="直接箭头连接符 345"/>
            <p:cNvCxnSpPr/>
            <p:nvPr/>
          </p:nvCxnSpPr>
          <p:spPr>
            <a:xfrm>
              <a:off x="14077" y="7377"/>
              <a:ext cx="41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347" name="直接箭头连接符 346"/>
            <p:cNvCxnSpPr>
              <a:stCxn id="362" idx="2"/>
            </p:cNvCxnSpPr>
            <p:nvPr/>
          </p:nvCxnSpPr>
          <p:spPr>
            <a:xfrm>
              <a:off x="15043" y="6581"/>
              <a:ext cx="402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348" name="直接连接符 347"/>
            <p:cNvCxnSpPr/>
            <p:nvPr/>
          </p:nvCxnSpPr>
          <p:spPr>
            <a:xfrm>
              <a:off x="15436" y="6581"/>
              <a:ext cx="0" cy="2425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350" name="直接连接符 349"/>
            <p:cNvCxnSpPr/>
            <p:nvPr/>
          </p:nvCxnSpPr>
          <p:spPr>
            <a:xfrm>
              <a:off x="5557" y="6190"/>
              <a:ext cx="0" cy="3057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</p:cxnSp>
        <p:cxnSp>
          <p:nvCxnSpPr>
            <p:cNvPr id="351" name="直接箭头连接符 350"/>
            <p:cNvCxnSpPr/>
            <p:nvPr/>
          </p:nvCxnSpPr>
          <p:spPr>
            <a:xfrm>
              <a:off x="7849" y="8684"/>
              <a:ext cx="3787" cy="15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headEnd type="none" w="sm" len="med"/>
              <a:tailEnd type="none" w="sm" len="sm"/>
            </a:ln>
            <a:effectLst/>
          </p:spPr>
        </p:cxnSp>
        <p:cxnSp>
          <p:nvCxnSpPr>
            <p:cNvPr id="352" name="直接箭头连接符 351"/>
            <p:cNvCxnSpPr/>
            <p:nvPr/>
          </p:nvCxnSpPr>
          <p:spPr>
            <a:xfrm>
              <a:off x="14066" y="8216"/>
              <a:ext cx="80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353" name="直接连接符 352"/>
            <p:cNvCxnSpPr/>
            <p:nvPr/>
          </p:nvCxnSpPr>
          <p:spPr>
            <a:xfrm>
              <a:off x="14864" y="8216"/>
              <a:ext cx="0" cy="1031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TextBox 353"/>
                <p:cNvSpPr txBox="1"/>
                <p:nvPr/>
              </p:nvSpPr>
              <p:spPr>
                <a:xfrm>
                  <a:off x="6415" y="5564"/>
                  <a:ext cx="597" cy="1297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𝐑𝐞𝐠𝐅𝐢𝐥𝐞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354" name="TextBox 3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" y="5564"/>
                  <a:ext cx="597" cy="1297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TextBox 354"/>
                <p:cNvSpPr txBox="1"/>
                <p:nvPr/>
              </p:nvSpPr>
              <p:spPr>
                <a:xfrm>
                  <a:off x="11980" y="5768"/>
                  <a:ext cx="1882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𝐃𝐀𝐓𝐀𝐓𝐌𝐄𝐌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5" name="TextBox 3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" y="5768"/>
                  <a:ext cx="1882" cy="485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TextBox 356"/>
                <p:cNvSpPr txBox="1"/>
                <p:nvPr/>
              </p:nvSpPr>
              <p:spPr>
                <a:xfrm>
                  <a:off x="4407" y="9718"/>
                  <a:ext cx="1062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IF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ID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57" name="TextBox 3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7" y="9718"/>
                  <a:ext cx="1062" cy="533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TextBox 357"/>
                <p:cNvSpPr txBox="1"/>
                <p:nvPr/>
              </p:nvSpPr>
              <p:spPr>
                <a:xfrm>
                  <a:off x="8894" y="9732"/>
                  <a:ext cx="1148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ID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EX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58" name="TextBox 3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" y="9732"/>
                  <a:ext cx="1148" cy="533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9" name="TextBox 358"/>
                <p:cNvSpPr txBox="1"/>
                <p:nvPr/>
              </p:nvSpPr>
              <p:spPr>
                <a:xfrm>
                  <a:off x="11117" y="9718"/>
                  <a:ext cx="1518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EX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MEM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59" name="TextBox 3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" y="9718"/>
                  <a:ext cx="1518" cy="533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TextBox 359"/>
                <p:cNvSpPr txBox="1"/>
                <p:nvPr/>
              </p:nvSpPr>
              <p:spPr>
                <a:xfrm>
                  <a:off x="12921" y="9718"/>
                  <a:ext cx="1635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MEM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WB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60" name="TextBox 3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1" y="9718"/>
                  <a:ext cx="1635" cy="533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流程图: 终止 360"/>
            <p:cNvSpPr/>
            <p:nvPr/>
          </p:nvSpPr>
          <p:spPr>
            <a:xfrm rot="16200000" flipH="1">
              <a:off x="2538" y="3605"/>
              <a:ext cx="792" cy="379"/>
            </a:xfrm>
            <a:prstGeom prst="flowChartTerminator">
              <a:avLst/>
            </a:prstGeom>
            <a:solidFill>
              <a:sysClr val="window" lastClr="FFFFFF">
                <a:alpha val="59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sp>
          <p:nvSpPr>
            <p:cNvPr id="362" name="流程图: 终止 361"/>
            <p:cNvSpPr/>
            <p:nvPr/>
          </p:nvSpPr>
          <p:spPr>
            <a:xfrm rot="16200000" flipH="1">
              <a:off x="14458" y="6392"/>
              <a:ext cx="792" cy="378"/>
            </a:xfrm>
            <a:prstGeom prst="flowChartTerminator">
              <a:avLst/>
            </a:prstGeom>
            <a:solidFill>
              <a:sysClr val="window" lastClr="FFFFFF">
                <a:alpha val="59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sp>
          <p:nvSpPr>
            <p:cNvPr id="363" name="流程图: 终止 362"/>
            <p:cNvSpPr/>
            <p:nvPr/>
          </p:nvSpPr>
          <p:spPr>
            <a:xfrm rot="16200000" flipH="1">
              <a:off x="9939" y="6735"/>
              <a:ext cx="656" cy="378"/>
            </a:xfrm>
            <a:prstGeom prst="flowChartTerminator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sp>
          <p:nvSpPr>
            <p:cNvPr id="364" name="流程图: 终止 363"/>
            <p:cNvSpPr/>
            <p:nvPr/>
          </p:nvSpPr>
          <p:spPr>
            <a:xfrm rot="16200000" flipH="1">
              <a:off x="8115" y="5596"/>
              <a:ext cx="925" cy="378"/>
            </a:xfrm>
            <a:prstGeom prst="flowChartTerminator">
              <a:avLst/>
            </a:prstGeom>
            <a:solidFill>
              <a:srgbClr val="FFC000">
                <a:alpha val="59000"/>
              </a:srgb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sp>
          <p:nvSpPr>
            <p:cNvPr id="365" name="流程图: 终止 364"/>
            <p:cNvSpPr/>
            <p:nvPr/>
          </p:nvSpPr>
          <p:spPr>
            <a:xfrm rot="16200000" flipH="1">
              <a:off x="8143" y="6608"/>
              <a:ext cx="925" cy="378"/>
            </a:xfrm>
            <a:prstGeom prst="flowChartTerminator">
              <a:avLst/>
            </a:prstGeom>
            <a:solidFill>
              <a:srgbClr val="FFC000">
                <a:alpha val="59000"/>
              </a:srgb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cxnSp>
          <p:nvCxnSpPr>
            <p:cNvPr id="366" name="直接箭头连接符 365"/>
            <p:cNvCxnSpPr/>
            <p:nvPr/>
          </p:nvCxnSpPr>
          <p:spPr>
            <a:xfrm>
              <a:off x="7844" y="5690"/>
              <a:ext cx="54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67" name="直接箭头连接符 366"/>
            <p:cNvCxnSpPr/>
            <p:nvPr/>
          </p:nvCxnSpPr>
          <p:spPr>
            <a:xfrm>
              <a:off x="8071" y="5829"/>
              <a:ext cx="31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00FF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68" name="直接连接符 367"/>
            <p:cNvCxnSpPr/>
            <p:nvPr/>
          </p:nvCxnSpPr>
          <p:spPr>
            <a:xfrm>
              <a:off x="8077" y="5815"/>
              <a:ext cx="0" cy="3034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00FF"/>
              </a:solidFill>
              <a:prstDash val="solid"/>
              <a:headEnd type="none" w="sm" len="sm"/>
              <a:tailEnd type="oval"/>
            </a:ln>
            <a:effectLst/>
          </p:spPr>
        </p:cxnSp>
        <p:cxnSp>
          <p:nvCxnSpPr>
            <p:cNvPr id="369" name="直接箭头连接符 368"/>
            <p:cNvCxnSpPr/>
            <p:nvPr/>
          </p:nvCxnSpPr>
          <p:spPr>
            <a:xfrm>
              <a:off x="8799" y="6816"/>
              <a:ext cx="536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70" name="直接箭头连接符 369"/>
            <p:cNvCxnSpPr>
              <a:stCxn id="364" idx="2"/>
            </p:cNvCxnSpPr>
            <p:nvPr/>
          </p:nvCxnSpPr>
          <p:spPr>
            <a:xfrm>
              <a:off x="8767" y="5785"/>
              <a:ext cx="560" cy="1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71" name="直接箭头连接符 370"/>
            <p:cNvCxnSpPr/>
            <p:nvPr/>
          </p:nvCxnSpPr>
          <p:spPr>
            <a:xfrm>
              <a:off x="9734" y="7081"/>
              <a:ext cx="33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74" name="直接连接符 373"/>
            <p:cNvCxnSpPr/>
            <p:nvPr/>
          </p:nvCxnSpPr>
          <p:spPr>
            <a:xfrm>
              <a:off x="9880" y="6797"/>
              <a:ext cx="0" cy="849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none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>
            <a:xfrm>
              <a:off x="7844" y="5679"/>
              <a:ext cx="0" cy="3007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379" name="直接箭头连接符 378"/>
            <p:cNvCxnSpPr/>
            <p:nvPr/>
          </p:nvCxnSpPr>
          <p:spPr>
            <a:xfrm>
              <a:off x="8078" y="6852"/>
              <a:ext cx="34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00FF"/>
              </a:solidFill>
              <a:prstDash val="solid"/>
              <a:headEnd type="oval"/>
              <a:tailEnd type="triangle" w="sm" len="sm"/>
            </a:ln>
            <a:effectLst/>
          </p:spPr>
        </p:cxnSp>
        <p:cxnSp>
          <p:nvCxnSpPr>
            <p:cNvPr id="380" name="直接连接符 379"/>
            <p:cNvCxnSpPr/>
            <p:nvPr/>
          </p:nvCxnSpPr>
          <p:spPr>
            <a:xfrm>
              <a:off x="11651" y="6379"/>
              <a:ext cx="0" cy="2303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headEnd type="oval" w="sm" len="sm"/>
              <a:tailEnd type="none"/>
            </a:ln>
            <a:effectLst/>
          </p:spPr>
        </p:cxnSp>
        <p:sp>
          <p:nvSpPr>
            <p:cNvPr id="381" name="流程图: 终止 380"/>
            <p:cNvSpPr/>
            <p:nvPr/>
          </p:nvSpPr>
          <p:spPr>
            <a:xfrm rot="16200000" flipH="1">
              <a:off x="6129" y="8020"/>
              <a:ext cx="792" cy="378"/>
            </a:xfrm>
            <a:prstGeom prst="flowChartTerminator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cxnSp>
          <p:nvCxnSpPr>
            <p:cNvPr id="382" name="直接箭头连接符 381"/>
            <p:cNvCxnSpPr/>
            <p:nvPr/>
          </p:nvCxnSpPr>
          <p:spPr>
            <a:xfrm>
              <a:off x="6698" y="8209"/>
              <a:ext cx="94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83" name="直接箭头连接符 382"/>
            <p:cNvCxnSpPr/>
            <p:nvPr/>
          </p:nvCxnSpPr>
          <p:spPr>
            <a:xfrm>
              <a:off x="5235" y="8046"/>
              <a:ext cx="111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triangle" w="sm" len="sm"/>
            </a:ln>
            <a:effectLst/>
          </p:spPr>
        </p:cxnSp>
        <p:cxnSp>
          <p:nvCxnSpPr>
            <p:cNvPr id="384" name="直接箭头连接符 383"/>
            <p:cNvCxnSpPr/>
            <p:nvPr/>
          </p:nvCxnSpPr>
          <p:spPr>
            <a:xfrm>
              <a:off x="5235" y="8386"/>
              <a:ext cx="110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5" name="TextBox 384"/>
                <p:cNvSpPr txBox="1"/>
                <p:nvPr/>
              </p:nvSpPr>
              <p:spPr>
                <a:xfrm>
                  <a:off x="5785" y="7646"/>
                  <a:ext cx="565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/>
                          </a:rPr>
                          <m:t>𝑅𝑡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385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" y="7646"/>
                  <a:ext cx="565" cy="436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6" name="TextBox 385"/>
                <p:cNvSpPr txBox="1"/>
                <p:nvPr/>
              </p:nvSpPr>
              <p:spPr>
                <a:xfrm>
                  <a:off x="5786" y="8027"/>
                  <a:ext cx="565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/>
                          </a:rPr>
                          <m:t>𝑅𝑑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386" name="TextBox 3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" y="8027"/>
                  <a:ext cx="565" cy="436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7" name="直接箭头连接符 386"/>
            <p:cNvCxnSpPr/>
            <p:nvPr/>
          </p:nvCxnSpPr>
          <p:spPr>
            <a:xfrm>
              <a:off x="5557" y="9247"/>
              <a:ext cx="930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none" w="sm" len="sm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8" name="TextBox 387"/>
                <p:cNvSpPr txBox="1"/>
                <p:nvPr/>
              </p:nvSpPr>
              <p:spPr>
                <a:xfrm>
                  <a:off x="9508" y="4899"/>
                  <a:ext cx="1126" cy="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𝑭𝒘𝒅𝑨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88" name="TextBox 3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" y="4899"/>
                  <a:ext cx="1126" cy="485"/>
                </a:xfrm>
                <a:prstGeom prst="rect">
                  <a:avLst/>
                </a:prstGeom>
                <a:blipFill rotWithShape="1">
                  <a:blip r:embed="rId3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9" name="TextBox 388"/>
                <p:cNvSpPr txBox="1"/>
                <p:nvPr/>
              </p:nvSpPr>
              <p:spPr>
                <a:xfrm>
                  <a:off x="8034" y="7716"/>
                  <a:ext cx="1144" cy="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𝑭𝒘𝒅𝑩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89" name="TextBox 3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" y="7716"/>
                  <a:ext cx="1144" cy="485"/>
                </a:xfrm>
                <a:prstGeom prst="rect">
                  <a:avLst/>
                </a:prstGeom>
                <a:blipFill rotWithShape="1">
                  <a:blip r:embed="rId3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0" name="直接箭头连接符 166"/>
            <p:cNvCxnSpPr>
              <a:endCxn id="364" idx="1"/>
            </p:cNvCxnSpPr>
            <p:nvPr/>
          </p:nvCxnSpPr>
          <p:spPr>
            <a:xfrm rot="10800000" flipV="1">
              <a:off x="8578" y="5135"/>
              <a:ext cx="930" cy="188"/>
            </a:xfrm>
            <a:prstGeom prst="bentConnector2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6" name="直接连接符 5"/>
            <p:cNvCxnSpPr/>
            <p:nvPr/>
          </p:nvCxnSpPr>
          <p:spPr>
            <a:xfrm flipV="1">
              <a:off x="12089" y="6354"/>
              <a:ext cx="0" cy="2495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00FF"/>
              </a:solidFill>
              <a:prstDash val="solid"/>
              <a:headEnd type="none" w="sm" len="sm"/>
              <a:tailEnd type="oval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>
            <a:xfrm>
              <a:off x="8075" y="8837"/>
              <a:ext cx="4011" cy="12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00FF"/>
              </a:solidFill>
              <a:prstDash val="solid"/>
              <a:headEnd type="none" w="sm" len="sm"/>
              <a:tailEnd type="oval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384"/>
                <p:cNvSpPr txBox="1"/>
                <p:nvPr/>
              </p:nvSpPr>
              <p:spPr>
                <a:xfrm>
                  <a:off x="5355" y="5340"/>
                  <a:ext cx="565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/>
                          </a:rPr>
                          <m:t>𝑅𝑡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" y="5340"/>
                  <a:ext cx="565" cy="436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384"/>
                <p:cNvSpPr txBox="1"/>
                <p:nvPr/>
              </p:nvSpPr>
              <p:spPr>
                <a:xfrm>
                  <a:off x="5385" y="4950"/>
                  <a:ext cx="56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/>
                          </a:rPr>
                          <m:t>𝑅𝑠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0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" y="4950"/>
                  <a:ext cx="565" cy="434"/>
                </a:xfrm>
                <a:prstGeom prst="rect">
                  <a:avLst/>
                </a:prstGeom>
                <a:blipFill rotWithShape="1">
                  <a:blip r:embed="rId3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384"/>
                <p:cNvSpPr txBox="1"/>
                <p:nvPr/>
              </p:nvSpPr>
              <p:spPr>
                <a:xfrm>
                  <a:off x="6800" y="8120"/>
                  <a:ext cx="56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/>
                          </a:rPr>
                          <m:t>𝑅𝑛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" y="8120"/>
                  <a:ext cx="565" cy="434"/>
                </a:xfrm>
                <a:prstGeom prst="rect">
                  <a:avLst/>
                </a:prstGeom>
                <a:blipFill rotWithShape="1">
                  <a:blip r:embed="rId3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 flipV="1">
              <a:off x="13699" y="7349"/>
              <a:ext cx="0" cy="2149"/>
            </a:xfrm>
            <a:prstGeom prst="line">
              <a:avLst/>
            </a:prstGeom>
            <a:ln>
              <a:headEnd type="none" w="sm" len="sm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7670" y="6992"/>
              <a:ext cx="752" cy="0"/>
            </a:xfrm>
            <a:prstGeom prst="straightConnector1">
              <a:avLst/>
            </a:prstGeom>
            <a:ln>
              <a:headEnd type="oval" w="med" len="med"/>
              <a:tailEnd type="triangle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7637" y="9483"/>
              <a:ext cx="6038" cy="17"/>
            </a:xfrm>
            <a:prstGeom prst="straightConnector1">
              <a:avLst/>
            </a:prstGeom>
            <a:ln>
              <a:headEnd type="none" w="sm" len="sm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7660" y="5996"/>
              <a:ext cx="0" cy="3486"/>
            </a:xfrm>
            <a:prstGeom prst="line">
              <a:avLst/>
            </a:prstGeom>
            <a:ln>
              <a:headEnd type="none" w="sm" len="sm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660" y="5992"/>
              <a:ext cx="752" cy="0"/>
            </a:xfrm>
            <a:prstGeom prst="straightConnector1">
              <a:avLst/>
            </a:prstGeom>
            <a:ln>
              <a:headEnd type="oval" w="med" len="med"/>
              <a:tailEnd type="triangle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4808" y="2802"/>
              <a:ext cx="2755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489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26262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latinLnBrk="1">
                <a:defRPr sz="1400" b="0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MEM</a:t>
              </a:r>
              <a:r>
                <a:rPr lang="zh-CN" altLang="en-US" dirty="0"/>
                <a:t>级</a:t>
              </a:r>
              <a:r>
                <a:rPr lang="en-US" altLang="zh-CN" dirty="0"/>
                <a:t>Mo</a:t>
              </a:r>
              <a:r>
                <a:rPr lang="zh-CN" altLang="en-US" dirty="0"/>
                <a:t>数据输入</a:t>
              </a:r>
              <a:endParaRPr lang="en-US" altLang="zh-CN" dirty="0"/>
            </a:p>
          </p:txBody>
        </p:sp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1020" y="2802"/>
              <a:ext cx="2755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489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26262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latinLnBrk="1">
                <a:defRPr sz="1400" b="0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MEM</a:t>
              </a:r>
              <a:r>
                <a:rPr lang="zh-CN" altLang="en-US" dirty="0"/>
                <a:t>级</a:t>
              </a:r>
              <a:r>
                <a:rPr lang="en-US" altLang="zh-CN" dirty="0"/>
                <a:t>Mo</a:t>
              </a:r>
              <a:r>
                <a:rPr lang="zh-CN" altLang="en-US" dirty="0"/>
                <a:t>数据输入</a:t>
              </a:r>
              <a:endParaRPr lang="en-US" altLang="zh-CN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221" y="4892"/>
              <a:ext cx="23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>
            <a:xfrm flipV="1">
              <a:off x="9553" y="5801"/>
              <a:ext cx="529" cy="2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>
            <a:xfrm>
              <a:off x="9568" y="6805"/>
              <a:ext cx="52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>
            <a:xfrm flipV="1">
              <a:off x="8606" y="7242"/>
              <a:ext cx="0" cy="5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流程图: 终止 38"/>
            <p:cNvSpPr/>
            <p:nvPr/>
          </p:nvSpPr>
          <p:spPr>
            <a:xfrm rot="16200000" flipH="1">
              <a:off x="9944" y="5795"/>
              <a:ext cx="656" cy="378"/>
            </a:xfrm>
            <a:prstGeom prst="flowChartTerminator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9734" y="6042"/>
              <a:ext cx="0" cy="1570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>
            <a:xfrm>
              <a:off x="9568" y="7604"/>
              <a:ext cx="18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>
            <a:xfrm>
              <a:off x="9739" y="6051"/>
              <a:ext cx="33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>
            <a:xfrm>
              <a:off x="10459" y="5984"/>
              <a:ext cx="282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</p:grpSp>
    </p:spTree>
    <p:custDataLst>
      <p:tags r:id="rId3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1012" y="413420"/>
            <a:ext cx="3708282" cy="46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思考：</a:t>
            </a:r>
            <a:endParaRPr lang="en-US" altLang="zh-CN" sz="24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896620" y="935990"/>
            <a:ext cx="103987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FwdA涉及的选项，不包括哪些指令？（移位指令）</a:t>
            </a:r>
            <a:endParaRPr lang="zh-CN" altLang="en-US" sz="2400" b="1" dirty="0">
              <a:solidFill>
                <a:srgbClr val="7030A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：Fwd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涉及的选项，不包括哪些指令？（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型指令）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不需要检测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regrt</a:t>
            </a:r>
            <a:endParaRPr lang="en-US" altLang="zh-CN" sz="2400" b="1" dirty="0">
              <a:solidFill>
                <a:srgbClr val="7030A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6620" y="2005330"/>
            <a:ext cx="6287770" cy="4349750"/>
            <a:chOff x="4648" y="3227"/>
            <a:chExt cx="9902" cy="685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648" y="3227"/>
              <a:ext cx="9903" cy="685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882" y="3239"/>
              <a:ext cx="1675" cy="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en-US" altLang="zh-CN" sz="1400"/>
                <a:t>func[25:20]</a:t>
              </a:r>
              <a:endParaRPr lang="en-US" altLang="zh-CN" sz="1400"/>
            </a:p>
          </p:txBody>
        </p:sp>
      </p:grpSp>
      <p:sp>
        <p:nvSpPr>
          <p:cNvPr id="3" name="右箭头 2"/>
          <p:cNvSpPr/>
          <p:nvPr/>
        </p:nvSpPr>
        <p:spPr>
          <a:xfrm>
            <a:off x="8232775" y="1612265"/>
            <a:ext cx="536575" cy="22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09180" y="34518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assign shift=i_sll|i_srl;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09180" y="4280535"/>
            <a:ext cx="4445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assign aluimm=i_addi|i_andi|i_ori|i_xori|i_lw|i_sw;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09180" y="2319655"/>
            <a:ext cx="4445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EXE_STAGE stage3 (aluc, aluimm, ra, rb, imm, shift, Alu_Result, z);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3650"/>
            <a:ext cx="10969200" cy="705600"/>
          </a:xfrm>
        </p:spPr>
        <p:txBody>
          <a:bodyPr/>
          <a:p>
            <a:r>
              <a:rPr lang="zh-CN" altLang="en-US"/>
              <a:t>实验三 解决数据冒险问题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857375"/>
            <a:ext cx="10968990" cy="3794760"/>
          </a:xfrm>
        </p:spPr>
        <p:txBody>
          <a:bodyPr>
            <a:noAutofit/>
          </a:bodyPr>
          <a:p>
            <a:r>
              <a:rPr sz="2400">
                <a:solidFill>
                  <a:srgbClr val="FF0000"/>
                </a:solidFill>
                <a:sym typeface="+mn-ea"/>
              </a:rPr>
              <a:t>实验内容：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sz="2400">
                <a:sym typeface="+mn-ea"/>
              </a:rPr>
              <a:t>1. 使用</a:t>
            </a:r>
            <a:r>
              <a:rPr sz="2400" b="1">
                <a:sym typeface="+mn-ea"/>
              </a:rPr>
              <a:t>纯暂停</a:t>
            </a:r>
            <a:r>
              <a:rPr sz="2400">
                <a:sym typeface="+mn-ea"/>
              </a:rPr>
              <a:t>流水线方法解决数据冒险问题：</a:t>
            </a:r>
            <a:endParaRPr sz="2400">
              <a:sym typeface="+mn-ea"/>
            </a:endParaRPr>
          </a:p>
          <a:p>
            <a:r>
              <a:rPr lang="zh-CN" altLang="en-US" sz="2400"/>
              <a:t>    a)分析数据冒险出现的情况有哪些；</a:t>
            </a:r>
            <a:endParaRPr lang="zh-CN" altLang="en-US" sz="2400"/>
          </a:p>
          <a:p>
            <a:r>
              <a:rPr lang="zh-CN" altLang="en-US" sz="2400"/>
              <a:t>    b)如何检测数据冒险是否发生；</a:t>
            </a:r>
            <a:endParaRPr lang="zh-CN" altLang="en-US" sz="2400"/>
          </a:p>
          <a:p>
            <a:r>
              <a:rPr lang="zh-CN" altLang="en-US" sz="2400"/>
              <a:t>    c)修改流水线CPU代码，当数据冒险发生时用暂停流水线的方式处理，保证程序运行结果的正确性。</a:t>
            </a:r>
            <a:r>
              <a:rPr sz="2400"/>
              <a:t>  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1012" y="708695"/>
            <a:ext cx="3708282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当前指令的译码：</a:t>
            </a:r>
            <a:endParaRPr lang="en-US" altLang="zh-CN" sz="24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 Box 3"/>
              <p:cNvSpPr txBox="1">
                <a:spLocks noChangeArrowheads="1"/>
              </p:cNvSpPr>
              <p:nvPr/>
            </p:nvSpPr>
            <p:spPr bwMode="auto">
              <a:xfrm>
                <a:off x="1229360" y="1395730"/>
                <a:ext cx="9848215" cy="25920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/>
                      </a:rPr>
                      <m:t>𝑅𝑠</m:t>
                    </m:r>
                    <m:r>
                      <a:rPr lang="zh-CN" altLang="en-US" sz="1800" b="0" i="1" smtClean="0">
                        <a:latin typeface="Cambria Math" panose="02040503050406030204"/>
                      </a:rPr>
                      <m:t>、</m:t>
                    </m:r>
                    <m:r>
                      <a:rPr lang="en-US" altLang="zh-CN" sz="1800" b="0" i="1" smtClean="0">
                        <a:latin typeface="Cambria Math" panose="02040503050406030204"/>
                      </a:rPr>
                      <m:t>𝑅𝑡</m:t>
                    </m:r>
                  </m:oMath>
                </a14:m>
                <a:r>
                  <a:rPr lang="zh-CN" altLang="en-US" sz="1800" dirty="0"/>
                  <a:t>：</a:t>
                </a:r>
                <a:r>
                  <a:rPr lang="zh-CN" altLang="en-US" sz="1800" dirty="0" smtClean="0"/>
                  <a:t>表示当前译码指令的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个源操作数</a:t>
                </a:r>
                <a:endParaRPr lang="en-US" altLang="zh-CN" sz="1800" dirty="0" smtClean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/>
                      </a:rPr>
                      <m:t>E</m:t>
                    </m:r>
                    <m:r>
                      <a:rPr lang="en-US" altLang="zh-CN" sz="1800" b="0" i="1" smtClean="0">
                        <a:latin typeface="Cambria Math" panose="02040503050406030204"/>
                      </a:rPr>
                      <m:t>_</m:t>
                    </m:r>
                    <m:r>
                      <a:rPr lang="en-US" altLang="zh-CN" sz="1800" b="0" i="1" smtClean="0">
                        <a:latin typeface="Cambria Math" panose="02040503050406030204"/>
                      </a:rPr>
                      <m:t>𝑊𝑟𝑒𝑔</m:t>
                    </m:r>
                  </m:oMath>
                </a14:m>
                <a:r>
                  <a:rPr lang="zh-CN" altLang="en-US" sz="1800" dirty="0"/>
                  <a:t>：</a:t>
                </a:r>
                <a:r>
                  <a:rPr lang="zh-CN" altLang="en-US" sz="1800" dirty="0" smtClean="0"/>
                  <a:t>表示</a:t>
                </a:r>
                <a:r>
                  <a:rPr lang="en-US" altLang="zh-CN" sz="1800" dirty="0" smtClean="0"/>
                  <a:t>EXE</a:t>
                </a:r>
                <a:r>
                  <a:rPr lang="zh-CN" altLang="en-US" sz="1800" dirty="0" smtClean="0"/>
                  <a:t>级寄存器堆写信号（</a:t>
                </a:r>
                <a:r>
                  <a:rPr lang="en-US" altLang="zh-CN" sz="1800" dirty="0" smtClean="0"/>
                  <a:t>=1</a:t>
                </a:r>
                <a:r>
                  <a:rPr lang="zh-CN" altLang="en-US" sz="1800" dirty="0" smtClean="0"/>
                  <a:t>为需要写回寄存器，</a:t>
                </a:r>
                <a:r>
                  <a:rPr lang="en-US" altLang="zh-CN" sz="1800" dirty="0" smtClean="0"/>
                  <a:t>=0</a:t>
                </a:r>
                <a:r>
                  <a:rPr lang="zh-CN" altLang="en-US" sz="1800" dirty="0" smtClean="0"/>
                  <a:t>为不需要写回寄存器）</a:t>
                </a:r>
                <a:endParaRPr lang="en-US" altLang="zh-CN" sz="1800" dirty="0" smtClean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>
                        <a:latin typeface="Cambria Math" panose="02040503050406030204"/>
                      </a:rPr>
                      <m:t>E</m:t>
                    </m:r>
                    <m:r>
                      <a:rPr lang="en-US" altLang="zh-CN" sz="1800" b="0" i="1">
                        <a:latin typeface="Cambria Math" panose="02040503050406030204"/>
                      </a:rPr>
                      <m:t>_</m:t>
                    </m:r>
                    <m:r>
                      <a:rPr lang="en-US" altLang="zh-CN" sz="1800" b="0" i="1" smtClean="0">
                        <a:latin typeface="Cambria Math" panose="02040503050406030204"/>
                      </a:rPr>
                      <m:t>𝑅</m:t>
                    </m:r>
                  </m:oMath>
                </a14:m>
                <a:r>
                  <a:rPr lang="en-US" altLang="zh-CN" sz="1800" i="1" smtClean="0">
                    <a:latin typeface="Cambria Math" panose="02040503050406030204"/>
                  </a:rPr>
                  <a:t>n</a:t>
                </a:r>
                <a:r>
                  <a:rPr lang="en-US" altLang="zh-CN" sz="1800" i="1" smtClean="0">
                    <a:latin typeface="Cambria Math" panose="02040503050406030204"/>
                  </a:rPr>
                  <a:t>：</a:t>
                </a:r>
                <a:r>
                  <a:rPr lang="zh-CN" altLang="en-US" sz="1800" dirty="0"/>
                  <a:t>表</a:t>
                </a:r>
                <a:r>
                  <a:rPr lang="zh-CN" altLang="en-US" sz="1800" dirty="0" smtClean="0"/>
                  <a:t>示</a:t>
                </a:r>
                <a:r>
                  <a:rPr lang="en-US" altLang="zh-CN" sz="1800" dirty="0"/>
                  <a:t>EXE</a:t>
                </a:r>
                <a:r>
                  <a:rPr lang="zh-CN" altLang="en-US" sz="1800" dirty="0" smtClean="0"/>
                  <a:t>级要写的寄存器号</a:t>
                </a:r>
                <a:endParaRPr lang="en-US" altLang="zh-CN" sz="1800" dirty="0" smtClean="0"/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800" dirty="0" smtClean="0">
                    <a:sym typeface="+mn-ea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/>
                      </a:rPr>
                      <m:t>_</m:t>
                    </m:r>
                    <m:r>
                      <a:rPr lang="en-US" altLang="zh-CN" sz="1800" b="0" i="1">
                        <a:latin typeface="Cambria Math" panose="02040503050406030204"/>
                      </a:rPr>
                      <m:t>𝑅𝑛</m:t>
                    </m:r>
                  </m:oMath>
                </a14:m>
                <a:r>
                  <a:rPr lang="en-US" altLang="zh-CN" sz="1800" i="1" smtClean="0">
                    <a:latin typeface="Cambria Math" panose="02040503050406030204"/>
                    <a:sym typeface="+mn-ea"/>
                  </a:rPr>
                  <a:t>：</a:t>
                </a:r>
                <a:r>
                  <a:rPr lang="zh-CN" altLang="en-US" sz="1800" dirty="0" smtClean="0">
                    <a:sym typeface="+mn-ea"/>
                  </a:rPr>
                  <a:t>表示</a:t>
                </a:r>
                <a:r>
                  <a:rPr lang="en-US" altLang="zh-CN" sz="1800" dirty="0" smtClean="0">
                    <a:sym typeface="+mn-ea"/>
                  </a:rPr>
                  <a:t>MEM</a:t>
                </a:r>
                <a:r>
                  <a:rPr lang="zh-CN" altLang="en-US" sz="1800" dirty="0" smtClean="0">
                    <a:sym typeface="+mn-ea"/>
                  </a:rPr>
                  <a:t>级</a:t>
                </a:r>
                <a:r>
                  <a:rPr lang="zh-CN" altLang="en-US" sz="1800" dirty="0">
                    <a:sym typeface="+mn-ea"/>
                  </a:rPr>
                  <a:t>要写的寄存器</a:t>
                </a:r>
                <a:r>
                  <a:rPr lang="zh-CN" altLang="en-US" sz="1800" dirty="0" smtClean="0">
                    <a:sym typeface="+mn-ea"/>
                  </a:rPr>
                  <a:t>号</a:t>
                </a:r>
                <a:endParaRPr lang="en-US" altLang="zh-CN" sz="1800" dirty="0"/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800" dirty="0" smtClean="0">
                    <a:sym typeface="+mn-ea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/>
                      </a:rPr>
                      <m:t>_</m:t>
                    </m:r>
                    <m:r>
                      <a:rPr lang="en-US" altLang="zh-CN" sz="1800" i="1">
                        <a:latin typeface="Cambria Math" panose="02040503050406030204"/>
                      </a:rPr>
                      <m:t>𝑚</m:t>
                    </m:r>
                    <m:r>
                      <a:rPr lang="en-US" altLang="zh-CN" sz="1800" i="1">
                        <a:latin typeface="Cambria Math" panose="02040503050406030204"/>
                      </a:rPr>
                      <m:t>2</m:t>
                    </m:r>
                    <m:r>
                      <a:rPr lang="en-US" altLang="zh-CN" sz="1800" i="1">
                        <a:latin typeface="Cambria Math" panose="02040503050406030204"/>
                      </a:rPr>
                      <m:t>𝑟𝑒𝑔</m:t>
                    </m:r>
                  </m:oMath>
                </a14:m>
                <a:r>
                  <a:rPr lang="zh-CN" altLang="en-US" sz="1800" dirty="0">
                    <a:sym typeface="+mn-ea"/>
                  </a:rPr>
                  <a:t>：</a:t>
                </a:r>
                <a:r>
                  <a:rPr lang="zh-CN" altLang="en-US" sz="1800" dirty="0" smtClean="0">
                    <a:sym typeface="+mn-ea"/>
                  </a:rPr>
                  <a:t>表示</a:t>
                </a:r>
                <a:r>
                  <a:rPr lang="en-US" altLang="zh-CN" sz="1800" dirty="0" smtClean="0">
                    <a:sym typeface="+mn-ea"/>
                  </a:rPr>
                  <a:t>EXE</a:t>
                </a:r>
                <a:r>
                  <a:rPr lang="zh-CN" altLang="en-US" sz="1800" dirty="0" smtClean="0">
                    <a:sym typeface="+mn-ea"/>
                  </a:rPr>
                  <a:t>级</a:t>
                </a:r>
                <a:r>
                  <a:rPr lang="zh-CN" altLang="en-US" sz="1800" dirty="0">
                    <a:sym typeface="+mn-ea"/>
                  </a:rPr>
                  <a:t>要写入寄存器堆的数据来自数据存储器（</a:t>
                </a:r>
                <a:r>
                  <a:rPr lang="en-US" altLang="zh-CN" sz="1800" dirty="0">
                    <a:sym typeface="+mn-ea"/>
                  </a:rPr>
                  <a:t>=1</a:t>
                </a:r>
                <a:r>
                  <a:rPr lang="zh-CN" altLang="en-US" sz="1800" dirty="0">
                    <a:sym typeface="+mn-ea"/>
                  </a:rPr>
                  <a:t>取</a:t>
                </a:r>
                <a:r>
                  <a:rPr lang="en-US" altLang="zh-CN" sz="1800" dirty="0">
                    <a:sym typeface="+mn-ea"/>
                  </a:rPr>
                  <a:t>Mo</a:t>
                </a:r>
                <a:r>
                  <a:rPr lang="zh-CN" altLang="en-US" sz="1800" dirty="0">
                    <a:sym typeface="+mn-ea"/>
                  </a:rPr>
                  <a:t>；</a:t>
                </a:r>
                <a:r>
                  <a:rPr lang="en-US" altLang="zh-CN" sz="1800" dirty="0">
                    <a:sym typeface="+mn-ea"/>
                  </a:rPr>
                  <a:t>=0</a:t>
                </a:r>
                <a:r>
                  <a:rPr lang="zh-CN" altLang="en-US" sz="1800" dirty="0">
                    <a:sym typeface="+mn-ea"/>
                  </a:rPr>
                  <a:t>取</a:t>
                </a:r>
                <a:r>
                  <a:rPr lang="en-US" altLang="zh-CN" sz="1800" dirty="0">
                    <a:sym typeface="+mn-ea"/>
                  </a:rPr>
                  <a:t>ALU_result</a:t>
                </a:r>
                <a:r>
                  <a:rPr lang="zh-CN" altLang="en-US" sz="1800" dirty="0">
                    <a:sym typeface="+mn-ea"/>
                  </a:rPr>
                  <a:t>）</a:t>
                </a:r>
                <a:endParaRPr lang="en-US" altLang="zh-CN" sz="1800" dirty="0" smtClean="0"/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800" dirty="0"/>
                  <a:t>M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/>
                      </a:rPr>
                      <m:t>_</m:t>
                    </m:r>
                    <m:r>
                      <a:rPr lang="en-US" altLang="zh-CN" sz="1800" b="0" i="1" smtClean="0">
                        <a:latin typeface="Cambria Math" panose="02040503050406030204"/>
                      </a:rPr>
                      <m:t>𝑚</m:t>
                    </m:r>
                    <m:r>
                      <a:rPr lang="en-US" altLang="zh-CN" sz="1800" b="0" i="1" smtClean="0">
                        <a:latin typeface="Cambria Math" panose="02040503050406030204"/>
                      </a:rPr>
                      <m:t>2</m:t>
                    </m:r>
                    <m:r>
                      <a:rPr lang="en-US" altLang="zh-CN" sz="1800" b="0" i="1" smtClean="0">
                        <a:latin typeface="Cambria Math" panose="02040503050406030204"/>
                      </a:rPr>
                      <m:t>𝑟𝑒𝑔</m:t>
                    </m:r>
                  </m:oMath>
                </a14:m>
                <a:r>
                  <a:rPr lang="zh-CN" altLang="en-US" sz="1800" dirty="0"/>
                  <a:t>：表示</a:t>
                </a:r>
                <a:r>
                  <a:rPr lang="en-US" altLang="zh-CN" sz="1800" dirty="0"/>
                  <a:t>MEM</a:t>
                </a:r>
                <a:r>
                  <a:rPr lang="zh-CN" altLang="en-US" sz="1800" dirty="0"/>
                  <a:t>级要</a:t>
                </a:r>
                <a:r>
                  <a:rPr lang="zh-CN" altLang="en-US" sz="1800" dirty="0" smtClean="0"/>
                  <a:t>写入寄存器堆的数据来自数据存储器</a:t>
                </a:r>
                <a:endParaRPr lang="en-US" altLang="zh-CN" sz="1800" dirty="0" smtClean="0"/>
              </a:p>
            </p:txBody>
          </p:sp>
        </mc:Choice>
        <mc:Fallback>
          <p:sp>
            <p:nvSpPr>
              <p:cNvPr id="14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9360" y="1395730"/>
                <a:ext cx="9848215" cy="25920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896620" y="4134485"/>
            <a:ext cx="103987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FwdA = ((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 5'b0) &amp;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 ~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2'b01 : // 选 E_Alu</a:t>
            </a:r>
            <a:endParaRPr lang="zh-CN" altLang="en-US" sz="1800" b="1"/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  ((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 5'b0) &amp;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~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2'b10 : // 选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lu</a:t>
            </a:r>
            <a:endParaRPr lang="zh-CN" altLang="en-US" sz="1800" b="1"/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  ((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= 5'b0) &amp;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2'b11 : 2'b00;  // 2'b11 选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_mo(load)，2b'00 直接选regfile输出</a:t>
            </a:r>
            <a:endParaRPr lang="zh-CN" altLang="en-US"/>
          </a:p>
          <a:p>
            <a:r>
              <a:rPr lang="zh-CN" altLang="en-US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自己写（后面只讨论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FwdA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的情况，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FwdB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类似，只是需要比较的源操作数是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rt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800" b="1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4045" y="5698490"/>
            <a:ext cx="8959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【思考】</a:t>
            </a:r>
            <a:r>
              <a:rPr 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FwdA/</a:t>
            </a:r>
            <a:r>
              <a:rPr 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FwdB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应该出现在哪个逻辑层次？影响哪些模块？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需要构造什么电路使用该信号？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708660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数据冒险情况举例（针对数据前推）：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287780"/>
            <a:ext cx="10398760" cy="4923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FwdA = ((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 5'b0) &amp;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 ~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2'b01 : // 选 E_Alu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M2reg=0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ori   r4, r1,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</a:rPr>
              <a:t>当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运行到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EXE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的时候，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需要数据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，因此，可以将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在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EXE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级的结果进行前推，正好满足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的需要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Monotype Corsiva" panose="03010101010201010101" charset="0"/>
              <a:ea typeface="微软雅黑" panose="020B0503020204020204" pitchFamily="34" charset="-122"/>
              <a:cs typeface="Monotype Corsiva" panose="03010101010201010101" charset="0"/>
              <a:sym typeface="Wingdings" panose="05000000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6620" y="773430"/>
            <a:ext cx="10398760" cy="5569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第二种情况：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FwdA =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((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 5'b0) &amp;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~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2'b10 : // 选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lu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M2reg=0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</a:rPr>
              <a:t>ori   r4, r2, imm  	//</a:t>
            </a: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zh-CN" altLang="en-US" sz="24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无冒险</a:t>
            </a:r>
            <a:endParaRPr lang="en-US" altLang="zh-CN" sz="2800" b="1">
              <a:solidFill>
                <a:schemeClr val="tx1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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addi  r5, r1, imm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</a:rPr>
              <a:t>当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运行到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的时候，需要数据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，因此，可以将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在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级的结果进行前推，正好满足的需要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Monotype Corsiva" panose="03010101010201010101" charset="0"/>
              <a:ea typeface="微软雅黑" panose="020B0503020204020204" pitchFamily="34" charset="-122"/>
              <a:cs typeface="Monotype Corsiva" panose="03010101010201010101" charset="0"/>
              <a:sym typeface="Wingdings" panose="05000000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6620" y="773430"/>
            <a:ext cx="10398760" cy="5569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第三种情况：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FwdA =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((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 5'b0) &amp;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2'b11 : // 选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o(load)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r4, r1,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M2reg=1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</a:rPr>
              <a:t>add   r2, r7, r8  	//</a:t>
            </a: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zh-CN" altLang="en-US" sz="24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无冒险</a:t>
            </a:r>
            <a:endParaRPr lang="en-US" altLang="zh-CN" sz="2400" b="1">
              <a:solidFill>
                <a:schemeClr val="tx1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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ori  r5, r4, imm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rs=r4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</a:rPr>
              <a:t>当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运行到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的时候，需要数据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r4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，因此，可以将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在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级的结果进行前推，正好满足的需要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Monotype Corsiva" panose="03010101010201010101" charset="0"/>
              <a:ea typeface="微软雅黑" panose="020B0503020204020204" pitchFamily="34" charset="-122"/>
              <a:cs typeface="Monotype Corsiva" panose="03010101010201010101" charset="0"/>
              <a:sym typeface="Wingdings" panose="05000000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6620" y="773430"/>
            <a:ext cx="10398760" cy="520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分析下列情况该如何处理？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r4, r1,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M2reg=1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addi  r5, r4, imm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rs=r4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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or   r3, r4, r2	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rs=r4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</a:rPr>
              <a:t>只有当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运行到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的时候，需要的数据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r4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才能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“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出炉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”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，因此，必须将暂停一次，当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进行到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级的时候，才能将结果进行前推。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与有没有冲突？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6620" y="773430"/>
            <a:ext cx="1039876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如何处理在数据前推的设计下必须暂停的情况？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r4, r1,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M2reg=1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addi  r5, r4, imm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rs=r4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stall= ((Rs == E_R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 (Rt == E_R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)&amp;~regrt)&amp;(E_R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!=0)&amp;（E_Wreg&amp;E_M2reg）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6620" y="4998720"/>
            <a:ext cx="8959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【思考】该情况暂停几个周期？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暂停后满足哪种前推条件？前推数据是什么？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0275"/>
            <a:ext cx="10969200" cy="705600"/>
          </a:xfrm>
        </p:spPr>
        <p:txBody>
          <a:bodyPr/>
          <a:p>
            <a:r>
              <a:rPr lang="zh-CN" altLang="en-US"/>
              <a:t>总结：需要进行哪些修改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204650"/>
            <a:ext cx="10969200" cy="4759200"/>
          </a:xfrm>
        </p:spPr>
        <p:txBody>
          <a:bodyPr>
            <a:noAutofit/>
          </a:bodyPr>
          <a:p>
            <a:r>
              <a:rPr lang="en-US" altLang="zh-CN" sz="2400"/>
              <a:t>1</a:t>
            </a:r>
            <a:r>
              <a:rPr sz="2400"/>
              <a:t>、由于纯前推不能解决所有问题，仍然需要考虑暂停</a:t>
            </a:r>
            <a:r>
              <a:rPr lang="en-US" altLang="zh-CN" sz="2400"/>
              <a:t>STALL</a:t>
            </a:r>
            <a:r>
              <a:rPr sz="2400"/>
              <a:t>，所以需要修改</a:t>
            </a:r>
            <a:r>
              <a:rPr lang="en-US" altLang="zh-CN" sz="2400"/>
              <a:t>IF_STAGE</a:t>
            </a:r>
            <a:r>
              <a:rPr sz="2400"/>
              <a:t>中的</a:t>
            </a:r>
            <a:r>
              <a:rPr lang="en-US" altLang="zh-CN" sz="2400"/>
              <a:t>PC</a:t>
            </a:r>
            <a:r>
              <a:rPr sz="2400"/>
              <a:t>和</a:t>
            </a:r>
            <a:r>
              <a:rPr lang="en-US" altLang="zh-CN" sz="2400"/>
              <a:t>IR;</a:t>
            </a:r>
            <a:endParaRPr lang="en-US" altLang="zh-CN" sz="2400"/>
          </a:p>
          <a:p>
            <a:r>
              <a:rPr lang="en-US" altLang="zh-CN" sz="2400"/>
              <a:t>2</a:t>
            </a:r>
            <a:r>
              <a:rPr sz="2400"/>
              <a:t>、</a:t>
            </a:r>
            <a:r>
              <a:rPr lang="en-US" altLang="zh-CN" sz="2400"/>
              <a:t>STALL</a:t>
            </a:r>
            <a:r>
              <a:rPr sz="2400"/>
              <a:t>的表达式中涉及到的</a:t>
            </a:r>
            <a:r>
              <a:rPr lang="en-US" altLang="zh-CN" sz="2400"/>
              <a:t>rs</a:t>
            </a:r>
            <a:r>
              <a:rPr sz="2400"/>
              <a:t>、</a:t>
            </a:r>
            <a:r>
              <a:rPr lang="en-US" altLang="zh-CN" sz="2400"/>
              <a:t>rt</a:t>
            </a:r>
            <a:r>
              <a:rPr sz="2400"/>
              <a:t>、</a:t>
            </a:r>
            <a:r>
              <a:rPr lang="en-US" altLang="zh-CN" sz="2400"/>
              <a:t>regrt</a:t>
            </a:r>
            <a:r>
              <a:rPr sz="2400"/>
              <a:t>均为下层模块中的</a:t>
            </a:r>
            <a:r>
              <a:rPr lang="en-US" altLang="zh-CN" sz="2400"/>
              <a:t>wire</a:t>
            </a:r>
            <a:r>
              <a:rPr sz="2400"/>
              <a:t>，所以仍然需要引出来；</a:t>
            </a:r>
            <a:endParaRPr sz="2400"/>
          </a:p>
          <a:p>
            <a:r>
              <a:rPr lang="en-US" altLang="zh-CN" sz="2400"/>
              <a:t>3</a:t>
            </a:r>
            <a:r>
              <a:rPr sz="2400"/>
              <a:t>、仍然需要修改</a:t>
            </a:r>
            <a:r>
              <a:rPr lang="en-US" altLang="zh-CN" sz="2400"/>
              <a:t>ID_STAGE</a:t>
            </a:r>
            <a:r>
              <a:rPr sz="2400"/>
              <a:t>中的</a:t>
            </a:r>
            <a:r>
              <a:rPr lang="en-US" altLang="zh-CN" sz="2400"/>
              <a:t>wreg</a:t>
            </a:r>
            <a:r>
              <a:rPr sz="2400"/>
              <a:t>和</a:t>
            </a:r>
            <a:r>
              <a:rPr lang="en-US" altLang="zh-CN" sz="2400"/>
              <a:t>wmem</a:t>
            </a:r>
            <a:r>
              <a:rPr sz="2400"/>
              <a:t>信号为</a:t>
            </a:r>
            <a:r>
              <a:rPr lang="en-US" altLang="zh-CN" sz="2400"/>
              <a:t>id_wreg_org</a:t>
            </a:r>
            <a:r>
              <a:rPr altLang="zh-CN" sz="2400"/>
              <a:t>和</a:t>
            </a:r>
            <a:r>
              <a:rPr lang="en-US" altLang="zh-CN" sz="2400"/>
              <a:t>id_wmem_org;</a:t>
            </a:r>
            <a:endParaRPr lang="en-US" altLang="zh-CN" sz="2400"/>
          </a:p>
          <a:p>
            <a:r>
              <a:rPr lang="en-US" altLang="zh-CN" sz="2400"/>
              <a:t>4</a:t>
            </a:r>
            <a:r>
              <a:rPr sz="2400"/>
              <a:t>、需要构造两个</a:t>
            </a:r>
            <a:r>
              <a:rPr lang="en-US" altLang="zh-CN" sz="2400"/>
              <a:t>32</a:t>
            </a:r>
            <a:r>
              <a:rPr sz="2400"/>
              <a:t>位</a:t>
            </a:r>
            <a:r>
              <a:rPr lang="en-US" altLang="zh-CN" sz="2400"/>
              <a:t>4</a:t>
            </a:r>
            <a:r>
              <a:rPr sz="2400"/>
              <a:t>选</a:t>
            </a:r>
            <a:r>
              <a:rPr lang="en-US" altLang="zh-CN" sz="2400"/>
              <a:t>1</a:t>
            </a:r>
            <a:r>
              <a:rPr sz="2400"/>
              <a:t>多路选择器，调用现成的mux32_4_1模块（注意变量顺序）；</a:t>
            </a:r>
            <a:endParaRPr sz="2400"/>
          </a:p>
          <a:p>
            <a:r>
              <a:rPr lang="en-US" altLang="zh-CN" sz="2400"/>
              <a:t>5</a:t>
            </a:r>
            <a:r>
              <a:rPr sz="2400"/>
              <a:t>、需要对控制信号</a:t>
            </a:r>
            <a:r>
              <a:rPr lang="en-US" altLang="zh-CN" sz="2400"/>
              <a:t>FwdA</a:t>
            </a:r>
            <a:r>
              <a:rPr sz="2400"/>
              <a:t>和</a:t>
            </a:r>
            <a:r>
              <a:rPr lang="en-US" altLang="zh-CN" sz="2400"/>
              <a:t>FwdB</a:t>
            </a:r>
            <a:r>
              <a:rPr sz="2400"/>
              <a:t>进行设置；</a:t>
            </a:r>
            <a:endParaRPr sz="2400"/>
          </a:p>
          <a:p>
            <a:r>
              <a:rPr lang="en-US" altLang="zh-CN" sz="2400"/>
              <a:t>6</a:t>
            </a:r>
            <a:r>
              <a:rPr sz="2400"/>
              <a:t>、对</a:t>
            </a:r>
            <a:r>
              <a:rPr lang="en-US" altLang="zh-CN" sz="2400"/>
              <a:t>ID_STAGE</a:t>
            </a:r>
            <a:r>
              <a:rPr sz="2400"/>
              <a:t>中出现的</a:t>
            </a:r>
            <a:r>
              <a:rPr lang="en-US" altLang="zh-CN" sz="2400"/>
              <a:t>id_a</a:t>
            </a:r>
            <a:r>
              <a:rPr altLang="zh-CN" sz="2400"/>
              <a:t>和</a:t>
            </a:r>
            <a:r>
              <a:rPr lang="en-US" altLang="zh-CN" sz="2400"/>
              <a:t>id_b</a:t>
            </a:r>
            <a:r>
              <a:rPr altLang="zh-CN" sz="2400"/>
              <a:t>修改为</a:t>
            </a:r>
            <a:r>
              <a:rPr lang="en-US" altLang="zh-CN" sz="2400"/>
              <a:t>id_a_org</a:t>
            </a:r>
            <a:r>
              <a:rPr altLang="zh-CN" sz="2400"/>
              <a:t>和</a:t>
            </a:r>
            <a:r>
              <a:rPr lang="en-US" altLang="zh-CN" sz="2400"/>
              <a:t>id_b_org;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63295"/>
            <a:ext cx="10968990" cy="4493260"/>
          </a:xfrm>
        </p:spPr>
        <p:txBody>
          <a:bodyPr>
            <a:noAutofit/>
          </a:bodyPr>
          <a:p>
            <a:r>
              <a:rPr sz="2400" b="1">
                <a:solidFill>
                  <a:srgbClr val="FF0000"/>
                </a:solidFill>
                <a:sym typeface="+mn-ea"/>
              </a:rPr>
              <a:t>实验报告要求：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sz="2300">
                <a:sym typeface="+mn-ea"/>
              </a:rPr>
              <a:t>1. 阐述数据冒险问题的成因，说明采用暂停流水线与内部前推两种方式解决数据冒险问题的原理；</a:t>
            </a:r>
            <a:endParaRPr sz="2300">
              <a:sym typeface="+mn-ea"/>
            </a:endParaRPr>
          </a:p>
          <a:p>
            <a:pPr>
              <a:lnSpc>
                <a:spcPct val="200000"/>
              </a:lnSpc>
            </a:pPr>
            <a:r>
              <a:rPr sz="2300">
                <a:sym typeface="+mn-ea"/>
              </a:rPr>
              <a:t>2. 针对两种解决方式，分别分析为解决数据冒险问题必须添加或修改的流水线CPU代码（仅分析）；</a:t>
            </a:r>
            <a:endParaRPr sz="2300"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300">
                <a:sym typeface="+mn-ea"/>
              </a:rPr>
              <a:t>3. </a:t>
            </a:r>
            <a:r>
              <a:rPr sz="2300" b="1">
                <a:solidFill>
                  <a:srgbClr val="FF0000"/>
                </a:solidFill>
                <a:sym typeface="+mn-ea"/>
              </a:rPr>
              <a:t>至少完成一种</a:t>
            </a:r>
            <a:r>
              <a:rPr sz="2300">
                <a:sym typeface="+mn-ea"/>
              </a:rPr>
              <a:t>方式解决数据冒险问题，分析具体代码并给出仿真结果，结合inst_</a:t>
            </a:r>
            <a:r>
              <a:rPr lang="en-US" altLang="zh-CN" sz="2300">
                <a:sym typeface="+mn-ea"/>
              </a:rPr>
              <a:t>ROM</a:t>
            </a:r>
            <a:r>
              <a:rPr sz="2300">
                <a:sym typeface="+mn-ea"/>
              </a:rPr>
              <a:t>中的指令序列进行详尽分析说明（</a:t>
            </a:r>
            <a:r>
              <a:rPr sz="2300">
                <a:solidFill>
                  <a:srgbClr val="FF0000"/>
                </a:solidFill>
                <a:sym typeface="+mn-ea"/>
              </a:rPr>
              <a:t>指令的安排需尽可能考虑所有情况</a:t>
            </a:r>
            <a:r>
              <a:rPr sz="2300">
                <a:sym typeface="+mn-ea"/>
              </a:rPr>
              <a:t>）</a:t>
            </a:r>
            <a:endParaRPr lang="zh-CN" altLang="en-US"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3235960" y="5612130"/>
            <a:ext cx="471170" cy="46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755650"/>
            <a:ext cx="10014585" cy="5920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99155"/>
            <a:ext cx="10969200" cy="705600"/>
          </a:xfrm>
        </p:spPr>
        <p:txBody>
          <a:bodyPr/>
          <a:p>
            <a:r>
              <a:rPr lang="zh-CN" altLang="en-US" sz="2400"/>
              <a:t>流水线</a:t>
            </a:r>
            <a:r>
              <a:rPr lang="en-US" altLang="zh-CN" sz="2400"/>
              <a:t>CPU</a:t>
            </a:r>
            <a:r>
              <a:rPr lang="zh-CN" altLang="en-US" sz="2400"/>
              <a:t>结构图</a:t>
            </a:r>
            <a:endParaRPr lang="zh-CN" altLang="en-US" sz="2400"/>
          </a:p>
        </p:txBody>
      </p:sp>
      <p:sp>
        <p:nvSpPr>
          <p:cNvPr id="5" name="椭圆 4"/>
          <p:cNvSpPr/>
          <p:nvPr/>
        </p:nvSpPr>
        <p:spPr>
          <a:xfrm>
            <a:off x="3216910" y="5612130"/>
            <a:ext cx="507365" cy="480060"/>
          </a:xfrm>
          <a:prstGeom prst="ellipse">
            <a:avLst/>
          </a:prstGeom>
          <a:solidFill>
            <a:schemeClr val="accent5">
              <a:lumMod val="7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6805" y="902335"/>
            <a:ext cx="10144760" cy="5347335"/>
          </a:xfrm>
        </p:spPr>
        <p:txBody>
          <a:bodyPr>
            <a:normAutofit/>
          </a:bodyPr>
          <a:p>
            <a:pPr algn="l">
              <a:buClrTx/>
              <a:buSzTx/>
            </a:pPr>
            <a:r>
              <a:rPr sz="2400">
                <a:sym typeface="+mn-ea"/>
              </a:rPr>
              <a:t>2. 使用</a:t>
            </a:r>
            <a:r>
              <a:rPr sz="2400" b="1">
                <a:sym typeface="+mn-ea"/>
              </a:rPr>
              <a:t>内部前推技术+暂停</a:t>
            </a:r>
            <a:r>
              <a:rPr sz="2400">
                <a:sym typeface="+mn-ea"/>
              </a:rPr>
              <a:t>流水线方法解决数据冒险问题：</a:t>
            </a:r>
            <a:endParaRPr sz="2400"/>
          </a:p>
          <a:p>
            <a:pPr algn="l">
              <a:buClrTx/>
              <a:buSzTx/>
            </a:pPr>
            <a:r>
              <a:rPr sz="2400">
                <a:sym typeface="+mn-ea"/>
              </a:rPr>
              <a:t>    a)</a:t>
            </a:r>
            <a:r>
              <a:rPr sz="2400">
                <a:sym typeface="+mn-ea"/>
              </a:rPr>
              <a:t>分析数据冒险出现的情况有哪些；</a:t>
            </a:r>
            <a:endParaRPr lang="zh-CN" altLang="en-US" sz="2400"/>
          </a:p>
          <a:p>
            <a:pPr algn="l">
              <a:buClrTx/>
              <a:buSzTx/>
            </a:pPr>
            <a:r>
              <a:rPr sz="2400">
                <a:sym typeface="+mn-ea"/>
              </a:rPr>
              <a:t>    b)如何检测数据冒险是否发生；</a:t>
            </a:r>
            <a:endParaRPr lang="zh-CN" altLang="en-US" sz="2400"/>
          </a:p>
          <a:p>
            <a:pPr algn="l">
              <a:buClrTx/>
              <a:buSzTx/>
            </a:pPr>
            <a:r>
              <a:rPr sz="2400">
                <a:sym typeface="+mn-ea"/>
              </a:rPr>
              <a:t>    </a:t>
            </a:r>
            <a:r>
              <a:rPr sz="2400">
                <a:sym typeface="+mn-ea"/>
              </a:rPr>
              <a:t>c)修改流水线CPU代码，当数据冒险发生时用数据前推的方式处理，保证程序运行结果的正确性：</a:t>
            </a:r>
            <a:endParaRPr sz="2400"/>
          </a:p>
          <a:p>
            <a:pPr marL="342900" indent="-342900" algn="l"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sz="2400">
                <a:sym typeface="+mn-ea"/>
              </a:rPr>
              <a:t>分析在非</a:t>
            </a:r>
            <a:r>
              <a:rPr lang="en-US" altLang="zh-CN" sz="2400">
                <a:sym typeface="+mn-ea"/>
              </a:rPr>
              <a:t>Load</a:t>
            </a:r>
            <a:r>
              <a:rPr sz="2400">
                <a:sym typeface="+mn-ea"/>
              </a:rPr>
              <a:t>指令后产生数据冒险时，是否能通过纯内部前推技术得到正确结果。</a:t>
            </a:r>
            <a:endParaRPr sz="2400">
              <a:sym typeface="+mn-ea"/>
            </a:endParaRPr>
          </a:p>
          <a:p>
            <a:pPr marL="342900" indent="-342900" algn="l"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sz="2400">
                <a:sym typeface="+mn-ea"/>
              </a:rPr>
              <a:t>分析当检测到Load指令后数据冒险时，是否能通过内部前推数据+暂停流水线技术得到正确的计算结果。</a:t>
            </a:r>
            <a:endParaRPr sz="2400"/>
          </a:p>
          <a:p>
            <a:pPr marL="342900" indent="-342900" algn="l">
              <a:buClrTx/>
              <a:buSzTx/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880" y="821690"/>
            <a:ext cx="10556240" cy="5347335"/>
          </a:xfrm>
        </p:spPr>
        <p:txBody>
          <a:bodyPr>
            <a:noAutofit/>
          </a:bodyPr>
          <a:p>
            <a:r>
              <a:rPr lang="en-US" altLang="zh-CN" sz="2400">
                <a:sym typeface="+mn-ea"/>
              </a:rPr>
              <a:t>3. </a:t>
            </a:r>
            <a:r>
              <a:rPr sz="2400">
                <a:sym typeface="+mn-ea"/>
              </a:rPr>
              <a:t>重新初始化指令存储器</a:t>
            </a:r>
            <a:r>
              <a:rPr lang="en-US" altLang="zh-CN" sz="2400">
                <a:sym typeface="+mn-ea"/>
              </a:rPr>
              <a:t>，</a:t>
            </a:r>
            <a:r>
              <a:rPr sz="2400">
                <a:sym typeface="+mn-ea"/>
              </a:rPr>
              <a:t>要求包括所有指令类型之间能产生的数据冒险，</a:t>
            </a:r>
            <a:r>
              <a:rPr lang="en-US" altLang="zh-CN" sz="2400">
                <a:sym typeface="+mn-ea"/>
              </a:rPr>
              <a:t>验证所实现流水线CPU</a:t>
            </a:r>
            <a:r>
              <a:rPr sz="2400">
                <a:sym typeface="+mn-ea"/>
              </a:rPr>
              <a:t>是否</a:t>
            </a:r>
            <a:r>
              <a:rPr lang="en-US" altLang="zh-CN" sz="2400">
                <a:sym typeface="+mn-ea"/>
              </a:rPr>
              <a:t>能够解决数据冒险问题</a:t>
            </a:r>
            <a:r>
              <a:rPr sz="2400">
                <a:sym typeface="+mn-ea"/>
              </a:rPr>
              <a:t>。</a:t>
            </a:r>
            <a:endParaRPr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 </a:t>
            </a:r>
            <a:r>
              <a:rPr sz="2400">
                <a:sym typeface="+mn-ea"/>
              </a:rPr>
              <a:t>按照</a:t>
            </a:r>
            <a:r>
              <a:rPr lang="en-US" altLang="zh-CN" sz="2400">
                <a:sym typeface="+mn-ea"/>
              </a:rPr>
              <a:t>“</a:t>
            </a:r>
            <a:r>
              <a:rPr sz="2400">
                <a:sym typeface="+mn-ea"/>
              </a:rPr>
              <a:t>计算机系统结构综合实验</a:t>
            </a:r>
            <a:r>
              <a:rPr lang="en-US" altLang="zh-CN" sz="2400">
                <a:sym typeface="+mn-ea"/>
              </a:rPr>
              <a:t>2.ppt”</a:t>
            </a:r>
            <a:r>
              <a:rPr sz="2400">
                <a:sym typeface="+mn-ea"/>
              </a:rPr>
              <a:t>的要求，初始化</a:t>
            </a:r>
            <a:r>
              <a:rPr lang="en-US" altLang="zh-CN" sz="2400">
                <a:sym typeface="+mn-ea"/>
              </a:rPr>
              <a:t>寄存器与</a:t>
            </a:r>
            <a:r>
              <a:rPr sz="2400">
                <a:sym typeface="+mn-ea"/>
              </a:rPr>
              <a:t>数据</a:t>
            </a:r>
            <a:r>
              <a:rPr lang="en-US" altLang="zh-CN" sz="2400">
                <a:sym typeface="+mn-ea"/>
              </a:rPr>
              <a:t>存储器</a:t>
            </a:r>
            <a:r>
              <a:rPr sz="2400">
                <a:sym typeface="+mn-ea"/>
              </a:rPr>
              <a:t>。</a:t>
            </a:r>
            <a:endParaRPr sz="2400">
              <a:sym typeface="+mn-ea"/>
            </a:endParaRPr>
          </a:p>
          <a:p>
            <a:endParaRPr sz="2400">
              <a:sym typeface="+mn-ea"/>
            </a:endParaRPr>
          </a:p>
          <a:p>
            <a:r>
              <a:rPr sz="2400">
                <a:solidFill>
                  <a:srgbClr val="FF0000"/>
                </a:solidFill>
                <a:sym typeface="+mn-ea"/>
              </a:rPr>
              <a:t>实验目的：</a:t>
            </a:r>
            <a:endParaRPr sz="2400">
              <a:solidFill>
                <a:srgbClr val="FF0000"/>
              </a:solidFill>
            </a:endParaRPr>
          </a:p>
          <a:p>
            <a:r>
              <a:rPr lang="en-US" altLang="zh-CN" sz="2400">
                <a:sym typeface="+mn-ea"/>
              </a:rPr>
              <a:t>1. </a:t>
            </a:r>
            <a:r>
              <a:rPr sz="2400">
                <a:sym typeface="+mn-ea"/>
              </a:rPr>
              <a:t>进一步掌握流水线</a:t>
            </a:r>
            <a:r>
              <a:rPr lang="en-US" altLang="zh-CN" sz="2400">
                <a:sym typeface="+mn-ea"/>
              </a:rPr>
              <a:t>CPU</a:t>
            </a:r>
            <a:r>
              <a:rPr sz="2400">
                <a:sym typeface="+mn-ea"/>
              </a:rPr>
              <a:t>和单周期</a:t>
            </a:r>
            <a:r>
              <a:rPr lang="en-US" altLang="zh-CN" sz="2400">
                <a:sym typeface="+mn-ea"/>
              </a:rPr>
              <a:t>CPU</a:t>
            </a:r>
            <a:r>
              <a:rPr sz="2400">
                <a:sym typeface="+mn-ea"/>
              </a:rPr>
              <a:t>的区别；</a:t>
            </a:r>
            <a:endParaRPr sz="2400"/>
          </a:p>
          <a:p>
            <a:r>
              <a:rPr lang="en-US" altLang="zh-CN" sz="2400">
                <a:sym typeface="+mn-ea"/>
              </a:rPr>
              <a:t>2. </a:t>
            </a:r>
            <a:r>
              <a:rPr sz="2400">
                <a:sym typeface="+mn-ea"/>
              </a:rPr>
              <a:t>进一步熟悉</a:t>
            </a:r>
            <a:r>
              <a:rPr lang="en-US" altLang="zh-CN" sz="2400">
                <a:sym typeface="+mn-ea"/>
              </a:rPr>
              <a:t>Verilog HDL</a:t>
            </a:r>
            <a:r>
              <a:rPr sz="2400">
                <a:sym typeface="+mn-ea"/>
              </a:rPr>
              <a:t>硬件设计语言；</a:t>
            </a:r>
            <a:endParaRPr sz="2400">
              <a:sym typeface="+mn-ea"/>
            </a:endParaRPr>
          </a:p>
          <a:p>
            <a:pPr algn="l">
              <a:buClrTx/>
              <a:buSzTx/>
            </a:pPr>
            <a:r>
              <a:rPr sz="2400">
                <a:sym typeface="+mn-ea"/>
              </a:rPr>
              <a:t>3. 熟悉和掌握开发平台Xilinx ISE Design Suite 14.7集成开发系统的操作方法；</a:t>
            </a:r>
            <a:endParaRPr sz="2400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>
                <a:sym typeface="+mn-ea"/>
              </a:rPr>
              <a:t>4. </a:t>
            </a:r>
            <a:r>
              <a:rPr sz="2400">
                <a:sym typeface="+mn-ea"/>
              </a:rPr>
              <a:t>进一步理解和掌握流水线数据冒险的概念和解决方法。</a:t>
            </a:r>
            <a:endParaRPr lang="zh-CN" altLang="en-US" sz="2400"/>
          </a:p>
          <a:p>
            <a:endParaRPr lang="en-US" altLang="zh-CN" sz="2400">
              <a:sym typeface="+mn-ea"/>
            </a:endParaRPr>
          </a:p>
          <a:p>
            <a:r>
              <a:rPr sz="2400">
                <a:sym typeface="+mn-ea"/>
              </a:rPr>
              <a:t>		</a:t>
            </a:r>
            <a:endParaRPr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210" y="329635"/>
            <a:ext cx="10969200" cy="705600"/>
          </a:xfrm>
        </p:spPr>
        <p:txBody>
          <a:bodyPr/>
          <a:p>
            <a:r>
              <a:rPr sz="2400">
                <a:solidFill>
                  <a:srgbClr val="FF0000"/>
                </a:solidFill>
                <a:sym typeface="+mn-ea"/>
              </a:rPr>
              <a:t>解决数据冒险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——</a:t>
            </a:r>
            <a:r>
              <a:rPr altLang="zh-CN" sz="2400">
                <a:solidFill>
                  <a:srgbClr val="FF0000"/>
                </a:solidFill>
                <a:sym typeface="+mn-ea"/>
              </a:rPr>
              <a:t>暂停流水线</a:t>
            </a: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591529" y="4524687"/>
            <a:ext cx="3639650" cy="307777"/>
            <a:chOff x="2051720" y="3337560"/>
            <a:chExt cx="3639650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𝒍𝒘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blipFill rotWithShape="1">
                  <a:blip r:embed="rId1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𝐈𝐅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blipFill rotWithShape="1">
                  <a:blip r:embed="rId2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622935" y="2950210"/>
                <a:ext cx="4384040" cy="45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𝒍𝒘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$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𝟑𝟎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($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)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          ;指令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𝑳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𝟏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2950210"/>
                <a:ext cx="4384040" cy="454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622935" y="3903980"/>
                <a:ext cx="3953510" cy="455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𝒂𝒏𝒅𝒊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 $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$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𝟐𝟎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       ;指令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𝑳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𝟑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3903980"/>
                <a:ext cx="3953510" cy="4552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76"/>
          <p:cNvGrpSpPr/>
          <p:nvPr/>
        </p:nvGrpSpPr>
        <p:grpSpPr>
          <a:xfrm>
            <a:off x="1315429" y="4915311"/>
            <a:ext cx="3639650" cy="307777"/>
            <a:chOff x="2051720" y="3337560"/>
            <a:chExt cx="3639650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i="1" dirty="0" smtClean="0">
                      <a:solidFill>
                        <a:srgbClr val="FF0000"/>
                      </a:solidFill>
                    </a:rPr>
                    <a:t>sub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𝒊</m:t>
                      </m:r>
                    </m:oMath>
                  </a14:m>
                  <a:endParaRPr lang="zh-CN" altLang="en-US" sz="14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blipFill rotWithShape="1">
                  <a:blip r:embed="rId6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𝐈𝐅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blipFill rotWithShape="1">
                  <a:blip r:embed="rId2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𝒍𝒘</m:t>
                        </m:r>
                      </m:oMath>
                    </m:oMathPara>
                  </a14:m>
                  <a:endParaRPr lang="zh-CN" altLang="en-US" sz="1400" b="1" i="1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blipFill rotWithShape="1">
                  <a:blip r:embed="rId1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组合 95"/>
          <p:cNvGrpSpPr/>
          <p:nvPr/>
        </p:nvGrpSpPr>
        <p:grpSpPr>
          <a:xfrm>
            <a:off x="2046949" y="5305935"/>
            <a:ext cx="3639650" cy="307777"/>
            <a:chOff x="2051720" y="3337560"/>
            <a:chExt cx="3639650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779650" y="3337560"/>
                  <a:ext cx="727930" cy="306705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i="1" smtClean="0">
                      <a:solidFill>
                        <a:srgbClr val="FF0000"/>
                      </a:solidFill>
                      <a:cs typeface="+mn-lt"/>
                    </a:rPr>
                    <a:t>and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𝒊</m:t>
                      </m:r>
                    </m:oMath>
                  </a14:m>
                  <a:endParaRPr lang="en-US" altLang="zh-CN" sz="1400" b="1" i="1" dirty="0" smtClean="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50" y="3337560"/>
                  <a:ext cx="727930" cy="306705"/>
                </a:xfrm>
                <a:prstGeom prst="rect">
                  <a:avLst/>
                </a:prstGeom>
                <a:blipFill rotWithShape="1">
                  <a:blip r:embed="rId7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𝐈𝐅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blipFill rotWithShape="1">
                  <a:blip r:embed="rId2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𝒔𝒖𝒃𝒊</m:t>
                        </m:r>
                      </m:oMath>
                    </m:oMathPara>
                  </a14:m>
                  <a:endParaRPr lang="zh-CN" altLang="en-US" sz="1400" b="1" i="1" dirty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blipFill rotWithShape="1">
                  <a:blip r:embed="rId8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/>
            <p:cNvSpPr txBox="1"/>
            <p:nvPr/>
          </p:nvSpPr>
          <p:spPr>
            <a:xfrm>
              <a:off x="4235510" y="3337560"/>
              <a:ext cx="727930" cy="30670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400" b="1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622935" y="3427095"/>
                <a:ext cx="4384675" cy="455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𝒔𝒖𝒃𝒊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 $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$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𝟏𝟎𝟎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     ;指令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𝑳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𝟐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3427095"/>
                <a:ext cx="4384675" cy="4552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12140" y="1091565"/>
            <a:ext cx="10969625" cy="1657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如何检测出数据冒险？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比较：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1指令写目的寄存器rd，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2和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3的源操作数假设分别在寄存器rs1或rs2中，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2、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3的rs1或rs2与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1的目的寄存器号rd相等，就可能发生数据冒险。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19520" y="3146425"/>
                <a:ext cx="5320030" cy="231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>
                  <a:lnSpc>
                    <a:spcPct val="150000"/>
                  </a:lnSpc>
                </a:pPr>
                <a:r>
                  <a:rPr lang="en-US" altLang="zh-CN" sz="2400"/>
                  <a:t>L2&amp;L3</a:t>
                </a:r>
                <a:r>
                  <a:rPr lang="zh-CN" altLang="en-US" sz="2400"/>
                  <a:t>的操作数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$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是</m:t>
                    </m:r>
                  </m:oMath>
                </a14:m>
                <a:r>
                  <a:rPr lang="en-US" altLang="zh-CN" sz="2400"/>
                  <a:t>L1</a:t>
                </a:r>
                <a:r>
                  <a:rPr lang="zh-CN" altLang="en-US" sz="2400"/>
                  <a:t>的目标操作数；</a:t>
                </a:r>
                <a:endParaRPr lang="zh-CN" altLang="en-US" sz="2400"/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400"/>
                  <a:t>lw</a:t>
                </a:r>
                <a:r>
                  <a:rPr lang="zh-CN" altLang="en-US" sz="2400"/>
                  <a:t>指令在</a:t>
                </a:r>
                <a:r>
                  <a:rPr lang="en-US" altLang="zh-CN" sz="2400"/>
                  <a:t>clk4</a:t>
                </a:r>
                <a:r>
                  <a:rPr lang="zh-CN" altLang="en-US" sz="2400"/>
                  <a:t>才能将数据写回寄存器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$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𝟐</m:t>
                    </m:r>
                  </m:oMath>
                </a14:m>
                <a:r>
                  <a:rPr lang="zh-CN" altLang="en-US" sz="2400" smtClean="0">
                    <a:solidFill>
                      <a:schemeClr val="tx1"/>
                    </a:solidFill>
                    <a:latin typeface="Cambria Math" panose="02040503050406030204"/>
                  </a:rPr>
                  <a:t>；</a:t>
                </a:r>
                <a:endParaRPr lang="zh-CN" altLang="en-US" sz="2400" smtClean="0">
                  <a:solidFill>
                    <a:schemeClr val="tx1"/>
                  </a:solidFill>
                  <a:latin typeface="Cambria Math" panose="02040503050406030204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400" smtClean="0">
                    <a:solidFill>
                      <a:schemeClr val="tx1"/>
                    </a:solidFill>
                    <a:latin typeface="Cambria Math" panose="02040503050406030204"/>
                  </a:rPr>
                  <a:t>subi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Cambria Math" panose="02040503050406030204"/>
                  </a:rPr>
                  <a:t>指令在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Cambria Math" panose="02040503050406030204"/>
                  </a:rPr>
                  <a:t>clk2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Cambria Math" panose="02040503050406030204"/>
                  </a:rPr>
                  <a:t>需要用操作数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$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𝟐</m:t>
                    </m:r>
                  </m:oMath>
                </a14:m>
                <a:r>
                  <a:rPr lang="zh-CN" altLang="en-US" sz="2400" smtClean="0">
                    <a:solidFill>
                      <a:schemeClr val="tx1"/>
                    </a:solidFill>
                    <a:latin typeface="Cambria Math" panose="02040503050406030204"/>
                  </a:rPr>
                  <a:t>；</a:t>
                </a:r>
                <a:endParaRPr lang="zh-CN" altLang="en-US" sz="2400" smtClean="0">
                  <a:solidFill>
                    <a:schemeClr val="tx1"/>
                  </a:solidFill>
                  <a:latin typeface="Cambria Math" panose="02040503050406030204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400" smtClean="0">
                    <a:solidFill>
                      <a:schemeClr val="tx1"/>
                    </a:solidFill>
                    <a:latin typeface="Cambria Math" panose="02040503050406030204"/>
                  </a:rPr>
                  <a:t>andi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Cambria Math" panose="02040503050406030204"/>
                  </a:rPr>
                  <a:t>指令在</a:t>
                </a:r>
                <a:r>
                  <a:rPr lang="en-US" altLang="zh-CN" sz="2400" smtClean="0">
                    <a:solidFill>
                      <a:schemeClr val="tx1"/>
                    </a:solidFill>
                    <a:latin typeface="Cambria Math" panose="02040503050406030204"/>
                  </a:rPr>
                  <a:t>clk3</a:t>
                </a:r>
                <a:r>
                  <a:rPr lang="zh-CN" altLang="en-US" sz="2400" smtClean="0">
                    <a:solidFill>
                      <a:schemeClr val="tx1"/>
                    </a:solidFill>
                    <a:latin typeface="Cambria Math" panose="02040503050406030204"/>
                  </a:rPr>
                  <a:t>需要用操作数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$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𝟐</m:t>
                    </m:r>
                  </m:oMath>
                </a14:m>
                <a:r>
                  <a:rPr lang="zh-CN" altLang="en-US" sz="2400" smtClean="0">
                    <a:latin typeface="Cambria Math" panose="02040503050406030204"/>
                    <a:sym typeface="+mn-ea"/>
                  </a:rPr>
                  <a:t>；</a:t>
                </a:r>
                <a:endParaRPr lang="zh-CN" altLang="en-US" sz="2400" smtClean="0">
                  <a:solidFill>
                    <a:schemeClr val="tx1"/>
                  </a:solidFill>
                  <a:latin typeface="Cambria Math" panose="02040503050406030204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20" y="3146425"/>
                <a:ext cx="5320030" cy="2316480"/>
              </a:xfrm>
              <a:prstGeom prst="rect">
                <a:avLst/>
              </a:prstGeom>
              <a:blipFill rotWithShape="1">
                <a:blip r:embed="rId10"/>
                <a:stretch>
                  <a:fillRect r="-3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43890" y="5640070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371600" y="5639435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099310" y="5639435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827020" y="5640070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clk3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521710" y="5639435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clk4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282440" y="5641975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clk5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010150" y="5641975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clk6</a:t>
            </a:r>
            <a:endParaRPr lang="en-US" altLang="zh-CN"/>
          </a:p>
        </p:txBody>
      </p:sp>
      <p:sp>
        <p:nvSpPr>
          <p:cNvPr id="3" name="右箭头 2"/>
          <p:cNvSpPr/>
          <p:nvPr/>
        </p:nvSpPr>
        <p:spPr>
          <a:xfrm>
            <a:off x="5356860" y="4070350"/>
            <a:ext cx="814705" cy="469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19520" y="5462905"/>
            <a:ext cx="5320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【思考】需要多少个周期才能取得正确的结果（结合写入时刻进行分析）？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20745"/>
            <a:ext cx="10969200" cy="705600"/>
          </a:xfrm>
        </p:spPr>
        <p:txBody>
          <a:bodyPr>
            <a:normAutofit/>
          </a:bodyPr>
          <a:p>
            <a:r>
              <a:rPr sz="2400">
                <a:solidFill>
                  <a:srgbClr val="FF0000"/>
                </a:solidFill>
                <a:sym typeface="+mn-ea"/>
              </a:rPr>
              <a:t>解决数据冒险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——</a:t>
            </a:r>
            <a:r>
              <a:rPr altLang="zh-CN" sz="2400">
                <a:solidFill>
                  <a:srgbClr val="FF0000"/>
                </a:solidFill>
                <a:sym typeface="+mn-ea"/>
              </a:rPr>
              <a:t>暂停流水线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26160"/>
            <a:ext cx="5503545" cy="4759325"/>
          </a:xfrm>
        </p:spPr>
        <p:txBody>
          <a:bodyPr/>
          <a:p>
            <a:r>
              <a:rPr lang="zh-CN" altLang="en-US" sz="2200"/>
              <a:t>1）封锁当前译码后和写回数据操作相关的控制信号；</a:t>
            </a:r>
            <a:endParaRPr lang="zh-CN" altLang="en-US" sz="2200"/>
          </a:p>
          <a:p>
            <a:r>
              <a:rPr lang="zh-CN" altLang="en-US" sz="2200"/>
              <a:t>2）不把从存储器取来的下一条指令打入IR；</a:t>
            </a:r>
            <a:endParaRPr lang="zh-CN" altLang="en-US" sz="2200"/>
          </a:p>
          <a:p>
            <a:r>
              <a:rPr lang="zh-CN" altLang="en-US" sz="2200"/>
              <a:t>3）不改变当前PC值。</a:t>
            </a:r>
            <a:endParaRPr lang="zh-CN" altLang="en-US" sz="2200"/>
          </a:p>
        </p:txBody>
      </p:sp>
      <p:grpSp>
        <p:nvGrpSpPr>
          <p:cNvPr id="17" name="组合 16"/>
          <p:cNvGrpSpPr/>
          <p:nvPr/>
        </p:nvGrpSpPr>
        <p:grpSpPr>
          <a:xfrm>
            <a:off x="920584" y="3258661"/>
            <a:ext cx="3894123" cy="1904167"/>
            <a:chOff x="470941" y="4327850"/>
            <a:chExt cx="3894123" cy="1904167"/>
          </a:xfrm>
        </p:grpSpPr>
        <p:sp>
          <p:nvSpPr>
            <p:cNvPr id="20" name="矩形 19"/>
            <p:cNvSpPr/>
            <p:nvPr/>
          </p:nvSpPr>
          <p:spPr>
            <a:xfrm>
              <a:off x="2728090" y="5488974"/>
              <a:ext cx="1197543" cy="743043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endParaRPr lang="en-US" altLang="zh-CN" b="1" dirty="0" smtClean="0">
                <a:solidFill>
                  <a:srgbClr val="262626"/>
                </a:solidFill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763194" y="5877070"/>
                  <a:ext cx="11680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𝐈𝐍𝐒𝐓𝐌𝐄𝐌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194" y="5877070"/>
                  <a:ext cx="1168072" cy="30777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63194" y="5595273"/>
                  <a:ext cx="4466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𝑨𝒅𝒅𝒓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194" y="5595273"/>
                  <a:ext cx="446651" cy="21544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500968" y="5595273"/>
                  <a:ext cx="34086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𝑰𝒏𝒔𝒕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968" y="5595273"/>
                  <a:ext cx="340860" cy="21544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173" idx="0"/>
              <a:endCxn id="53" idx="1"/>
            </p:cNvCxnSpPr>
            <p:nvPr/>
          </p:nvCxnSpPr>
          <p:spPr>
            <a:xfrm rot="16200000">
              <a:off x="2173542" y="4794734"/>
              <a:ext cx="340995" cy="583565"/>
            </a:xfrm>
            <a:prstGeom prst="bentConnector2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62626"/>
              </a:solidFill>
              <a:prstDash val="solid"/>
              <a:headEnd type="triangle" w="sm" len="med"/>
              <a:tailEnd type="none" w="sm" len="sm"/>
            </a:ln>
            <a:effectLst/>
          </p:spPr>
        </p:cxnSp>
        <p:cxnSp>
          <p:nvCxnSpPr>
            <p:cNvPr id="54" name="直接箭头连接符 165"/>
            <p:cNvCxnSpPr>
              <a:stCxn id="94" idx="0"/>
              <a:endCxn id="24" idx="1"/>
            </p:cNvCxnSpPr>
            <p:nvPr/>
          </p:nvCxnSpPr>
          <p:spPr>
            <a:xfrm>
              <a:off x="1236918" y="5727521"/>
              <a:ext cx="488025" cy="6021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>
            <a:xfrm>
              <a:off x="470941" y="5506691"/>
              <a:ext cx="4485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94" name="流程图: 终止 93"/>
            <p:cNvSpPr/>
            <p:nvPr/>
          </p:nvSpPr>
          <p:spPr>
            <a:xfrm rot="5400000">
              <a:off x="691158" y="5570451"/>
              <a:ext cx="777380" cy="314139"/>
            </a:xfrm>
            <a:prstGeom prst="flowChartTerminator">
              <a:avLst/>
            </a:prstGeom>
            <a:solidFill>
              <a:sysClr val="window" lastClr="FFFFFF">
                <a:alpha val="59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r>
                <a:rPr lang="en-US" altLang="zh-CN" sz="1600" dirty="0" smtClean="0">
                  <a:solidFill>
                    <a:srgbClr val="262626"/>
                  </a:solidFill>
                </a:rPr>
                <a:t>MUX</a:t>
              </a:r>
              <a:endParaRPr lang="zh-CN" altLang="en-US" sz="1600" dirty="0">
                <a:solidFill>
                  <a:srgbClr val="262626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24943" y="5251640"/>
              <a:ext cx="656592" cy="963803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5" name="等腰三角形 164"/>
            <p:cNvSpPr/>
            <p:nvPr/>
          </p:nvSpPr>
          <p:spPr>
            <a:xfrm>
              <a:off x="1945923" y="6125673"/>
              <a:ext cx="214633" cy="85200"/>
            </a:xfrm>
            <a:prstGeom prst="triangl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endParaRPr lang="zh-CN" altLang="en-US" sz="140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879784" y="5256956"/>
                  <a:ext cx="34691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𝑾𝒆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784" y="5256956"/>
                  <a:ext cx="346911" cy="215444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矩形 173"/>
            <p:cNvSpPr/>
            <p:nvPr/>
          </p:nvSpPr>
          <p:spPr>
            <a:xfrm>
              <a:off x="2629295" y="4327850"/>
              <a:ext cx="1276959" cy="757334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endParaRPr lang="en-US" altLang="zh-CN" b="1" dirty="0" smtClean="0">
                <a:solidFill>
                  <a:srgbClr val="262626"/>
                </a:solidFill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3219937" y="4515374"/>
                  <a:ext cx="6863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/>
                          </a:rPr>
                          <m:t>𝐂𝐔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937" y="4515374"/>
                  <a:ext cx="686317" cy="40011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79784" y="5601431"/>
                  <a:ext cx="3469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/>
                          </a:rPr>
                          <m:t>𝐏𝐂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784" y="5601431"/>
                  <a:ext cx="346911" cy="338554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接箭头连接符 175"/>
            <p:cNvCxnSpPr/>
            <p:nvPr/>
          </p:nvCxnSpPr>
          <p:spPr>
            <a:xfrm>
              <a:off x="470941" y="5657278"/>
              <a:ext cx="4485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77" name="直接箭头连接符 176"/>
            <p:cNvCxnSpPr/>
            <p:nvPr/>
          </p:nvCxnSpPr>
          <p:spPr>
            <a:xfrm>
              <a:off x="470941" y="5807865"/>
              <a:ext cx="4485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78" name="直接箭头连接符 177"/>
            <p:cNvCxnSpPr/>
            <p:nvPr/>
          </p:nvCxnSpPr>
          <p:spPr>
            <a:xfrm>
              <a:off x="470941" y="5958453"/>
              <a:ext cx="4485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50" name="直接箭头连接符 165"/>
            <p:cNvCxnSpPr/>
            <p:nvPr/>
          </p:nvCxnSpPr>
          <p:spPr>
            <a:xfrm>
              <a:off x="2381533" y="5727521"/>
              <a:ext cx="34655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52" name="直接箭头连接符 165"/>
            <p:cNvCxnSpPr/>
            <p:nvPr/>
          </p:nvCxnSpPr>
          <p:spPr>
            <a:xfrm>
              <a:off x="3931266" y="5719858"/>
              <a:ext cx="43379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636491" y="4808470"/>
                  <a:ext cx="4381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𝒔𝒕𝒂𝒍𝒍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491" y="4808470"/>
                  <a:ext cx="438157" cy="21544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636491" y="4441625"/>
                  <a:ext cx="5637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𝑷𝑪𝒔𝒓𝒄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491" y="4441625"/>
                  <a:ext cx="563726" cy="21544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箭头连接符 48"/>
            <p:cNvCxnSpPr>
              <a:stCxn id="94" idx="1"/>
              <a:endCxn id="55" idx="1"/>
            </p:cNvCxnSpPr>
            <p:nvPr/>
          </p:nvCxnSpPr>
          <p:spPr>
            <a:xfrm rot="5400000" flipH="1" flipV="1">
              <a:off x="1463427" y="4165768"/>
              <a:ext cx="789484" cy="1556643"/>
            </a:xfrm>
            <a:prstGeom prst="bentConnector2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62626"/>
              </a:solidFill>
              <a:prstDash val="solid"/>
              <a:headEnd type="triangle" w="sm" len="med"/>
              <a:tailEnd type="none" w="sm" len="sm"/>
            </a:ln>
            <a:effectLst/>
          </p:spPr>
        </p:cxnSp>
      </p:grpSp>
      <p:sp>
        <p:nvSpPr>
          <p:cNvPr id="4" name="文本框 3"/>
          <p:cNvSpPr txBox="1"/>
          <p:nvPr/>
        </p:nvSpPr>
        <p:spPr>
          <a:xfrm>
            <a:off x="6334760" y="4087495"/>
            <a:ext cx="5166360" cy="1178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id_wreg = ~stall &amp; id_wreg_org</a:t>
            </a:r>
            <a:endParaRPr lang="en-US" altLang="zh-CN" sz="2400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id_wmem = ~stall &amp; id_wmem_org</a:t>
            </a:r>
            <a:endParaRPr lang="en-US" altLang="zh-CN" sz="2400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58560" y="1119505"/>
            <a:ext cx="5539740" cy="2861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/>
              <a:t>假设</a:t>
            </a:r>
            <a:r>
              <a:rPr lang="en-US" altLang="zh-CN" sz="2000"/>
              <a:t>stall</a:t>
            </a:r>
            <a:r>
              <a:rPr lang="zh-CN" altLang="en-US" sz="2000"/>
              <a:t>是暂停信号；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 i="1">
                <a:sym typeface="+mn-ea"/>
              </a:rPr>
              <a:t>id_wreg</a:t>
            </a:r>
            <a:r>
              <a:rPr lang="zh-CN" altLang="en-US" sz="2000" i="1">
                <a:sym typeface="+mn-ea"/>
              </a:rPr>
              <a:t>：</a:t>
            </a:r>
            <a:r>
              <a:rPr lang="en-US" altLang="zh-CN" sz="2000" i="1">
                <a:sym typeface="+mn-ea"/>
              </a:rPr>
              <a:t>id</a:t>
            </a:r>
            <a:r>
              <a:rPr lang="zh-CN" altLang="en-US" sz="2000" i="1">
                <a:sym typeface="+mn-ea"/>
              </a:rPr>
              <a:t>级最终写寄存器堆使能信号；</a:t>
            </a:r>
            <a:endParaRPr lang="zh-CN" altLang="en-US" sz="2000" i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i="1">
                <a:sym typeface="+mn-ea"/>
              </a:rPr>
              <a:t>id_wreg_org</a:t>
            </a:r>
            <a:r>
              <a:rPr lang="zh-CN" altLang="en-US" sz="2000" i="1">
                <a:sym typeface="+mn-ea"/>
              </a:rPr>
              <a:t>：</a:t>
            </a:r>
            <a:r>
              <a:rPr lang="en-US" altLang="zh-CN" sz="2000" i="1">
                <a:sym typeface="+mn-ea"/>
              </a:rPr>
              <a:t>id</a:t>
            </a:r>
            <a:r>
              <a:rPr lang="zh-CN" altLang="en-US" sz="2000" i="1">
                <a:sym typeface="+mn-ea"/>
              </a:rPr>
              <a:t>级译码后写寄存器堆使能信号；</a:t>
            </a:r>
            <a:endParaRPr lang="zh-CN" altLang="en-US" sz="2000" i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i="1">
                <a:sym typeface="+mn-ea"/>
              </a:rPr>
              <a:t>id_wmem</a:t>
            </a:r>
            <a:r>
              <a:rPr lang="zh-CN" altLang="en-US" sz="2000" i="1">
                <a:sym typeface="+mn-ea"/>
              </a:rPr>
              <a:t>：</a:t>
            </a:r>
            <a:r>
              <a:rPr lang="en-US" altLang="zh-CN" sz="2000" i="1">
                <a:sym typeface="+mn-ea"/>
              </a:rPr>
              <a:t>id</a:t>
            </a:r>
            <a:r>
              <a:rPr lang="zh-CN" altLang="en-US" sz="2000" i="1">
                <a:sym typeface="+mn-ea"/>
              </a:rPr>
              <a:t>级最终写数据存储器使能信号；</a:t>
            </a:r>
            <a:endParaRPr lang="zh-CN" altLang="en-US" sz="2000" i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i="1">
                <a:sym typeface="+mn-ea"/>
              </a:rPr>
              <a:t>id_wmem_org</a:t>
            </a:r>
            <a:r>
              <a:rPr lang="zh-CN" altLang="en-US" sz="2000" i="1">
                <a:sym typeface="+mn-ea"/>
              </a:rPr>
              <a:t>：</a:t>
            </a:r>
            <a:r>
              <a:rPr lang="en-US" altLang="zh-CN" sz="2000" i="1">
                <a:sym typeface="+mn-ea"/>
              </a:rPr>
              <a:t>id</a:t>
            </a:r>
            <a:r>
              <a:rPr lang="zh-CN" altLang="en-US" sz="2000" i="1">
                <a:sym typeface="+mn-ea"/>
              </a:rPr>
              <a:t>级译码后写数据存储器使能信号；</a:t>
            </a:r>
            <a:endParaRPr lang="zh-CN" altLang="en-US" sz="2000" i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4045" y="5566410"/>
            <a:ext cx="8423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【思考】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stall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PC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的影响应该修改哪个模块？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stall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wreg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wmem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信号的影响应该修改哪些模块？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stall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的有效电平是？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065" y="351860"/>
            <a:ext cx="10969200" cy="705600"/>
          </a:xfrm>
        </p:spPr>
        <p:txBody>
          <a:bodyPr/>
          <a:p>
            <a:r>
              <a:rPr sz="2400">
                <a:solidFill>
                  <a:srgbClr val="FF0000"/>
                </a:solidFill>
                <a:sym typeface="+mn-ea"/>
              </a:rPr>
              <a:t>解决数据冒险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——</a:t>
            </a:r>
            <a:r>
              <a:rPr altLang="zh-CN" sz="2400">
                <a:solidFill>
                  <a:srgbClr val="FF0000"/>
                </a:solidFill>
                <a:sym typeface="+mn-ea"/>
              </a:rPr>
              <a:t>暂停流水线</a:t>
            </a:r>
            <a:endParaRPr altLang="zh-CN" sz="2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3853180"/>
            <a:ext cx="9297670" cy="1671955"/>
          </a:xfrm>
        </p:spPr>
        <p:txBody>
          <a:bodyPr>
            <a:noAutofit/>
          </a:bodyPr>
          <a:p>
            <a:pPr algn="l"/>
            <a:r>
              <a:rPr lang="en-US" altLang="zh-CN" sz="2000" i="1"/>
              <a:t>stall1 = ((Rs == E_Rn) | (</a:t>
            </a:r>
            <a:r>
              <a:rPr lang="en-US" altLang="zh-CN" sz="2000" i="1">
                <a:sym typeface="+mn-ea"/>
              </a:rPr>
              <a:t>Rt == E_Rn)&amp;~regrt</a:t>
            </a:r>
            <a:r>
              <a:rPr lang="en-US" altLang="zh-CN" sz="2000" i="1">
                <a:sym typeface="+mn-ea"/>
              </a:rPr>
              <a:t>)&amp;(E_Rn !=0)&amp;E_Wreg</a:t>
            </a:r>
            <a:endParaRPr lang="en-US" altLang="zh-CN" sz="2000" i="1">
              <a:sym typeface="+mn-ea"/>
            </a:endParaRPr>
          </a:p>
          <a:p>
            <a:pPr algn="l"/>
            <a:r>
              <a:rPr lang="en-US" altLang="zh-CN" sz="2000" i="1">
                <a:sym typeface="+mn-ea"/>
              </a:rPr>
              <a:t>stall2 = ((Rs == M_Rn) | (Rt ==M_Rn)</a:t>
            </a:r>
            <a:r>
              <a:rPr lang="en-US" altLang="zh-CN" sz="2000" i="1">
                <a:sym typeface="+mn-ea"/>
              </a:rPr>
              <a:t>&amp;~regrt</a:t>
            </a:r>
            <a:r>
              <a:rPr lang="en-US" altLang="zh-CN" sz="2000" i="1">
                <a:sym typeface="+mn-ea"/>
              </a:rPr>
              <a:t>)&amp;(M_Rn !=0)&amp;M_Wreg</a:t>
            </a:r>
            <a:endParaRPr sz="2000" i="1">
              <a:sym typeface="+mn-ea"/>
            </a:endParaRPr>
          </a:p>
          <a:p>
            <a:pPr algn="l"/>
            <a:r>
              <a:rPr lang="en-US" altLang="zh-CN" sz="2000" i="1">
                <a:sym typeface="+mn-ea"/>
              </a:rPr>
              <a:t>stall = stall1 | stall2 </a:t>
            </a:r>
            <a:endParaRPr lang="en-US" altLang="zh-CN" sz="2000" i="1">
              <a:sym typeface="+mn-ea"/>
            </a:endParaRPr>
          </a:p>
        </p:txBody>
      </p:sp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721995" y="1103630"/>
            <a:ext cx="7513955" cy="46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发生数据冒险后，需要考虑的相关控制信号有：</a:t>
            </a:r>
            <a:endParaRPr lang="en-US" altLang="zh-CN" sz="2400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85445" y="1784985"/>
            <a:ext cx="11421745" cy="1938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/>
              <a:t>E_Wreg:</a:t>
            </a:r>
            <a:r>
              <a:rPr lang="zh-CN" altLang="en-US" sz="2000"/>
              <a:t>表示</a:t>
            </a:r>
            <a:r>
              <a:rPr lang="en-US" altLang="zh-CN" sz="2000"/>
              <a:t>EXE</a:t>
            </a:r>
            <a:r>
              <a:rPr lang="zh-CN" altLang="en-US" sz="2000"/>
              <a:t>级寄存器堆写信号；</a:t>
            </a:r>
            <a:r>
              <a:rPr lang="en-US" altLang="zh-CN" sz="2000"/>
              <a:t>		</a:t>
            </a:r>
            <a:r>
              <a:rPr lang="en-US" altLang="zh-CN" sz="2000">
                <a:sym typeface="+mn-ea"/>
              </a:rPr>
              <a:t>M_Wreg:</a:t>
            </a:r>
            <a:r>
              <a:rPr lang="zh-CN" altLang="en-US" sz="2000">
                <a:sym typeface="+mn-ea"/>
              </a:rPr>
              <a:t>表示</a:t>
            </a:r>
            <a:r>
              <a:rPr lang="en-US" altLang="zh-CN" sz="2000">
                <a:sym typeface="+mn-ea"/>
              </a:rPr>
              <a:t>MEM</a:t>
            </a:r>
            <a:r>
              <a:rPr lang="zh-CN" altLang="en-US" sz="2000">
                <a:sym typeface="+mn-ea"/>
              </a:rPr>
              <a:t>级寄存器堆写信号；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E_Rn:</a:t>
            </a:r>
            <a:r>
              <a:rPr lang="zh-CN" altLang="en-US" sz="2000"/>
              <a:t>表示</a:t>
            </a:r>
            <a:r>
              <a:rPr lang="en-US" altLang="zh-CN" sz="2000"/>
              <a:t>EXE</a:t>
            </a:r>
            <a:r>
              <a:rPr lang="zh-CN" altLang="en-US" sz="2000"/>
              <a:t>级要写的寄存器号；</a:t>
            </a:r>
            <a:r>
              <a:rPr lang="en-US" altLang="zh-CN" sz="2000"/>
              <a:t>		</a:t>
            </a:r>
            <a:r>
              <a:rPr lang="en-US" altLang="zh-CN" sz="2000">
                <a:sym typeface="+mn-ea"/>
              </a:rPr>
              <a:t>M_Rn:</a:t>
            </a:r>
            <a:r>
              <a:rPr lang="zh-CN" altLang="en-US" sz="2000">
                <a:sym typeface="+mn-ea"/>
              </a:rPr>
              <a:t>表示</a:t>
            </a:r>
            <a:r>
              <a:rPr lang="en-US" altLang="zh-CN" sz="2000">
                <a:sym typeface="+mn-ea"/>
              </a:rPr>
              <a:t>MEM</a:t>
            </a:r>
            <a:r>
              <a:rPr lang="zh-CN" altLang="en-US" sz="2000">
                <a:sym typeface="+mn-ea"/>
              </a:rPr>
              <a:t>级要写的寄存器号；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E_M2reg:</a:t>
            </a:r>
            <a:r>
              <a:rPr lang="zh-CN" altLang="en-US" sz="2000"/>
              <a:t>表示</a:t>
            </a:r>
            <a:r>
              <a:rPr lang="en-US" altLang="zh-CN" sz="2000"/>
              <a:t>EXE</a:t>
            </a:r>
            <a:r>
              <a:rPr lang="zh-CN" altLang="en-US" sz="2000"/>
              <a:t>级写入数据来源信号；</a:t>
            </a:r>
            <a:r>
              <a:rPr lang="en-US" altLang="zh-CN" sz="2000"/>
              <a:t>	M_</a:t>
            </a:r>
            <a:r>
              <a:rPr lang="en-US" altLang="zh-CN" sz="2000">
                <a:sym typeface="+mn-ea"/>
              </a:rPr>
              <a:t>M2reg</a:t>
            </a:r>
            <a:r>
              <a:rPr lang="zh-CN" altLang="en-US" sz="2000"/>
              <a:t>：表示</a:t>
            </a:r>
            <a:r>
              <a:rPr lang="en-US" altLang="zh-CN" sz="2000"/>
              <a:t>MEM</a:t>
            </a:r>
            <a:r>
              <a:rPr lang="zh-CN" altLang="en-US" sz="2000"/>
              <a:t>级</a:t>
            </a:r>
            <a:r>
              <a:rPr lang="zh-CN" altLang="en-US" sz="2000">
                <a:sym typeface="+mn-ea"/>
              </a:rPr>
              <a:t>写入数据来源信号</a:t>
            </a:r>
            <a:r>
              <a:rPr lang="zh-CN" altLang="en-US" sz="2000"/>
              <a:t>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Rs/Rt:</a:t>
            </a:r>
            <a:r>
              <a:rPr lang="zh-CN" altLang="zh-CN" sz="2000">
                <a:sym typeface="+mn-ea"/>
              </a:rPr>
              <a:t>表示当前译码指令的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个源操作数；</a:t>
            </a:r>
            <a:r>
              <a:rPr lang="en-US" altLang="zh-CN" sz="2000"/>
              <a:t>	</a:t>
            </a:r>
            <a:r>
              <a:rPr lang="zh-CN" altLang="en-US" sz="2000"/>
              <a:t>（</a:t>
            </a:r>
            <a:r>
              <a:rPr lang="en-US" altLang="zh-CN" sz="2000"/>
              <a:t>=1</a:t>
            </a:r>
            <a:r>
              <a:rPr lang="zh-CN" altLang="en-US" sz="2000"/>
              <a:t>取</a:t>
            </a:r>
            <a:r>
              <a:rPr lang="en-US" altLang="zh-CN" sz="2000"/>
              <a:t>Mo</a:t>
            </a:r>
            <a:r>
              <a:rPr lang="zh-CN" altLang="en-US" sz="2000"/>
              <a:t>，</a:t>
            </a:r>
            <a:r>
              <a:rPr lang="en-US" altLang="zh-CN" sz="2000"/>
              <a:t>=0</a:t>
            </a:r>
            <a:r>
              <a:rPr lang="zh-CN" altLang="en-US" sz="2000"/>
              <a:t>取</a:t>
            </a:r>
            <a:r>
              <a:rPr lang="en-US" altLang="zh-CN" sz="2000"/>
              <a:t>ALU_result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154430" y="5525135"/>
            <a:ext cx="1010475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【说明】在</a:t>
            </a:r>
            <a:r>
              <a:rPr lang="en-US" altLang="zh-CN" sz="2400" b="1">
                <a:solidFill>
                  <a:srgbClr val="7030A0"/>
                </a:solidFill>
              </a:rPr>
              <a:t>CU</a:t>
            </a:r>
            <a:r>
              <a:rPr lang="zh-CN" altLang="en-US" sz="2400" b="1">
                <a:solidFill>
                  <a:srgbClr val="7030A0"/>
                </a:solidFill>
              </a:rPr>
              <a:t>中</a:t>
            </a:r>
            <a:r>
              <a:rPr lang="en-US" altLang="zh-CN" sz="2400" b="1">
                <a:solidFill>
                  <a:srgbClr val="7030A0"/>
                </a:solidFill>
              </a:rPr>
              <a:t>	</a:t>
            </a:r>
            <a:r>
              <a:rPr lang="zh-CN" altLang="en-US" sz="2400" b="1">
                <a:solidFill>
                  <a:srgbClr val="7030A0"/>
                </a:solidFill>
              </a:rPr>
              <a:t>assign regrt=i_addi|i_andi|i_ori|i_xori|i_lw;</a:t>
            </a:r>
            <a:r>
              <a:rPr lang="en-US" altLang="zh-CN" b="1">
                <a:solidFill>
                  <a:srgbClr val="7030A0"/>
                </a:solidFill>
              </a:rPr>
              <a:t>			</a:t>
            </a:r>
            <a:endParaRPr lang="zh-CN" altLang="en-US" b="1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384810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49655"/>
            <a:ext cx="10398760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第一种情况（需要暂停两个周期）：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stall1= (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(Rs == E_R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(Rt == E_R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)&amp;~regrt)&amp;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(E_R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E_Wreg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//EXE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  r4, r1, r2  		//ID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取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rd=r4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rt=r2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1，因此，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0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，但是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stall2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综上，需暂停两个周期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4324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68705"/>
            <a:ext cx="10398760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第一种情况（需要暂停两个周期）：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stall1= ((Rs == E_R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 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(Rt == E_R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(E_R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E_Wreg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  r4, r2, r1  	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rs=r2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取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rd=r4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rt=r1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1，因此，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0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，但是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stall2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综上，需暂停两个周期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6850,&quot;width&quot;:9903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UNIT_PLACING_PICTURE_USER_VIEWPORT" val="{&quot;height&quot;:9960,&quot;width&quot;:11805}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7593</Words>
  <Application>WPS 演示</Application>
  <PresentationFormat>宽屏</PresentationFormat>
  <Paragraphs>535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Cambria Math</vt:lpstr>
      <vt:lpstr>Cambria Math</vt:lpstr>
      <vt:lpstr>黑体</vt:lpstr>
      <vt:lpstr>华文中宋</vt:lpstr>
      <vt:lpstr>Tahoma</vt:lpstr>
      <vt:lpstr>方正粗黑宋简体</vt:lpstr>
      <vt:lpstr>Monotype Corsiva</vt:lpstr>
      <vt:lpstr>Wingdings</vt:lpstr>
      <vt:lpstr>Arial Unicode MS</vt:lpstr>
      <vt:lpstr>Office 主题​​</vt:lpstr>
      <vt:lpstr>计算机系统结构综合实验</vt:lpstr>
      <vt:lpstr>实验三 解决数据冒险问题</vt:lpstr>
      <vt:lpstr>PowerPoint 演示文稿</vt:lpstr>
      <vt:lpstr>PowerPoint 演示文稿</vt:lpstr>
      <vt:lpstr>解决数据冒险——暂停流水线</vt:lpstr>
      <vt:lpstr>解决数据冒险——暂停流水线</vt:lpstr>
      <vt:lpstr>解决数据冒险——暂停流水线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总结：需要进行哪些修改</vt:lpstr>
      <vt:lpstr>解决数据冒险——数据前推</vt:lpstr>
      <vt:lpstr>解决数据冒险——数据前推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总结：需要进行哪些修改</vt:lpstr>
      <vt:lpstr>PowerPoint 演示文稿</vt:lpstr>
      <vt:lpstr>流水线CPU结构图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王华</cp:lastModifiedBy>
  <cp:revision>313</cp:revision>
  <dcterms:created xsi:type="dcterms:W3CDTF">2019-06-19T02:08:00Z</dcterms:created>
  <dcterms:modified xsi:type="dcterms:W3CDTF">2021-05-21T10:22:33Z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01028DFEE492490FB1562C6D469068E9</vt:lpwstr>
  </property>
  <property fmtid="{D5CDD505-2E9C-101B-9397-08002B2CF9AE}" pid="4" name="KSOSaveFontToCloudKey">
    <vt:lpwstr>252743768_btnclosed</vt:lpwstr>
  </property>
</Properties>
</file>