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409" r:id="rId3"/>
    <p:sldId id="431" r:id="rId4"/>
    <p:sldId id="461" r:id="rId5"/>
    <p:sldId id="463" r:id="rId6"/>
    <p:sldId id="470" r:id="rId7"/>
    <p:sldId id="478" r:id="rId8"/>
    <p:sldId id="474" r:id="rId9"/>
    <p:sldId id="479" r:id="rId10"/>
    <p:sldId id="469" r:id="rId11"/>
    <p:sldId id="486" r:id="rId12"/>
    <p:sldId id="471" r:id="rId13"/>
    <p:sldId id="480" r:id="rId14"/>
    <p:sldId id="460" r:id="rId15"/>
    <p:sldId id="43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custDataLst>
              <p:tags r:id="rId4"/>
            </p:custDataLst>
          </p:nvPr>
        </p:nvSpPr>
        <p:spPr/>
        <p:txBody>
          <a:bodyPr/>
          <a:lstStyle/>
          <a:p>
            <a:endParaRPr lang="zh-CN" altLang="en-US"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12000" y="6314400"/>
            <a:ext cx="2700000" cy="316800"/>
          </a:xfrm>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12000" y="6314400"/>
            <a:ext cx="2700000" cy="316800"/>
          </a:xfrm>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5" name="页脚占位符 4"/>
          <p:cNvSpPr>
            <a:spLocks noGrp="1"/>
          </p:cNvSpPr>
          <p:nvPr>
            <p:ph type="ftr" sz="quarter" idx="11"/>
            <p:custDataLst>
              <p:tags r:id="rId4"/>
            </p:custDataLst>
          </p:nvPr>
        </p:nvSpPr>
        <p:spPr/>
        <p:txBody>
          <a:bodyPr/>
          <a:lstStyle/>
          <a:p>
            <a:endParaRPr lang="zh-CN" altLang="en-US"/>
          </a:p>
        </p:txBody>
      </p:sp>
      <p:pic>
        <p:nvPicPr>
          <p:cNvPr id="7" name="图片 6"/>
          <p:cNvPicPr>
            <a:picLocks noChangeAspect="1"/>
          </p:cNvPicPr>
          <p:nvPr userDrawn="1"/>
        </p:nvPicPr>
        <p:blipFill>
          <a:blip r:embed="rId5"/>
          <a:stretch>
            <a:fillRect/>
          </a:stretch>
        </p:blipFill>
        <p:spPr>
          <a:xfrm>
            <a:off x="10975340" y="88900"/>
            <a:ext cx="1043940" cy="1010285"/>
          </a:xfrm>
          <a:prstGeom prst="rect">
            <a:avLst/>
          </a:prstGeom>
        </p:spPr>
      </p:pic>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5" name="页脚占位符 4"/>
          <p:cNvSpPr>
            <a:spLocks noGrp="1"/>
          </p:cNvSpPr>
          <p:nvPr>
            <p:ph type="ftr" sz="quarter" idx="11"/>
            <p:custDataLst>
              <p:tags r:id="rId4"/>
            </p:custDataLst>
          </p:nvPr>
        </p:nvSpPr>
        <p:spPr/>
        <p:txBody>
          <a:bodyPr/>
          <a:lstStyle/>
          <a:p>
            <a:endParaRPr lang="zh-CN" alt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a:xfrm>
            <a:off x="612000" y="6314400"/>
            <a:ext cx="2700000" cy="316800"/>
          </a:xfrm>
        </p:spPr>
        <p:txBody>
          <a:bodyPr/>
          <a:lstStyle/>
          <a:p>
            <a:fld id="{760FBDFE-C587-4B4C-A407-44438C67B59E}" type="datetime1">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a:xfrm>
            <a:off x="612000" y="6314400"/>
            <a:ext cx="2700000" cy="316800"/>
          </a:xfrm>
        </p:spPr>
        <p:txBody>
          <a:bodyPr/>
          <a:lstStyle/>
          <a:p>
            <a:fld id="{760FBDFE-C587-4B4C-A407-44438C67B59E}" type="datetime1">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12000" y="6314400"/>
            <a:ext cx="2700000" cy="316800"/>
          </a:xfrm>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12000" y="6314400"/>
            <a:ext cx="2700000" cy="316800"/>
          </a:xfrm>
        </p:spPr>
        <p:txBody>
          <a:bodyPr/>
          <a:lstStyle/>
          <a:p>
            <a:fld id="{760FBDFE-C587-4B4C-A407-44438C67B59E}" type="datetime1">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a:xfrm>
            <a:off x="612000" y="6314400"/>
            <a:ext cx="2700000" cy="316800"/>
          </a:xfrm>
        </p:spPr>
        <p:txBody>
          <a:bodyPr/>
          <a:lstStyle/>
          <a:p>
            <a:fld id="{9EFD9D74-47D9-4702-A33C-335B63B48DBF}" type="datetime1">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877600" y="6314400"/>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custDataLst>
              <p:tags r:id="rId1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0.xml"/><Relationship Id="rId2" Type="http://schemas.openxmlformats.org/officeDocument/2006/relationships/image" Target="../media/image2.png"/><Relationship Id="rId1" Type="http://schemas.openxmlformats.org/officeDocument/2006/relationships/tags" Target="../tags/tag5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计算机系统结构综合实验</a:t>
            </a:r>
            <a:endParaRPr lang="zh-CN" altLang="zh-CN"/>
          </a:p>
        </p:txBody>
      </p:sp>
      <p:sp>
        <p:nvSpPr>
          <p:cNvPr id="3" name="副标题 2"/>
          <p:cNvSpPr>
            <a:spLocks noGrp="1"/>
          </p:cNvSpPr>
          <p:nvPr>
            <p:ph type="subTitle" idx="1"/>
            <p:custDataLst>
              <p:tags r:id="rId2"/>
            </p:custDataLst>
          </p:nvPr>
        </p:nvSpPr>
        <p:spPr>
          <a:xfrm>
            <a:off x="1198800" y="3960450"/>
            <a:ext cx="9799200" cy="1472400"/>
          </a:xfrm>
        </p:spPr>
        <p:txBody>
          <a:bodyPr/>
          <a:p>
            <a:r>
              <a:rPr lang="zh-CN" altLang="en-US" sz="3200"/>
              <a:t>国家级计算机实验教学示范中心</a:t>
            </a:r>
            <a:endParaRPr lang="zh-CN" altLang="en-US"/>
          </a:p>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ID</a:t>
            </a:r>
            <a:r>
              <a:rPr altLang="zh-CN">
                <a:sym typeface="+mn-ea"/>
              </a:rPr>
              <a:t>级处理控制冒险（跳转）</a:t>
            </a:r>
            <a:endParaRPr lang="zh-CN" altLang="en-US"/>
          </a:p>
        </p:txBody>
      </p:sp>
      <p:sp>
        <p:nvSpPr>
          <p:cNvPr id="3" name="内容占位符 2"/>
          <p:cNvSpPr>
            <a:spLocks noGrp="1"/>
          </p:cNvSpPr>
          <p:nvPr>
            <p:ph idx="1"/>
          </p:nvPr>
        </p:nvSpPr>
        <p:spPr>
          <a:xfrm>
            <a:off x="608400" y="1480875"/>
            <a:ext cx="10969200" cy="4759200"/>
          </a:xfrm>
        </p:spPr>
        <p:txBody>
          <a:bodyPr>
            <a:normAutofit fontScale="90000"/>
          </a:bodyPr>
          <a:p>
            <a:r>
              <a:rPr lang="zh-CN" altLang="en-US" sz="2400" b="1">
                <a:solidFill>
                  <a:srgbClr val="FF0000"/>
                </a:solidFill>
              </a:rPr>
              <a:t>【思考】</a:t>
            </a:r>
            <a:endParaRPr lang="zh-CN" altLang="en-US" sz="2400" b="1">
              <a:solidFill>
                <a:srgbClr val="FF0000"/>
              </a:solidFill>
            </a:endParaRPr>
          </a:p>
          <a:p>
            <a:r>
              <a:rPr lang="en-US" altLang="zh-CN" sz="2400"/>
              <a:t>1</a:t>
            </a:r>
            <a:r>
              <a:rPr sz="2400"/>
              <a:t>、跳转指令在哪级检测？（</a:t>
            </a:r>
            <a:r>
              <a:rPr lang="en-US" altLang="zh-CN" sz="2400"/>
              <a:t>ID</a:t>
            </a:r>
            <a:r>
              <a:rPr sz="2400"/>
              <a:t>级）</a:t>
            </a:r>
            <a:endParaRPr sz="2400"/>
          </a:p>
          <a:p>
            <a:r>
              <a:rPr lang="en-US" altLang="zh-CN" sz="2400"/>
              <a:t>2</a:t>
            </a:r>
            <a:r>
              <a:rPr sz="2400"/>
              <a:t>、需要暂停流水线吗？（不需要，因为不需要运行后面的指令）</a:t>
            </a:r>
            <a:endParaRPr sz="2400"/>
          </a:p>
          <a:p>
            <a:r>
              <a:rPr lang="en-US" altLang="zh-CN" sz="2400"/>
              <a:t>3</a:t>
            </a:r>
            <a:r>
              <a:rPr sz="2400"/>
              <a:t>、需要废弃顺序执行的指令吗？（需要废掉</a:t>
            </a:r>
            <a:r>
              <a:rPr lang="en-US" altLang="zh-CN" sz="2400"/>
              <a:t>IF</a:t>
            </a:r>
            <a:r>
              <a:rPr sz="2400"/>
              <a:t>级的指令）</a:t>
            </a:r>
            <a:endParaRPr sz="2400"/>
          </a:p>
          <a:p>
            <a:r>
              <a:rPr sz="2400" b="1">
                <a:solidFill>
                  <a:srgbClr val="FF0000"/>
                </a:solidFill>
              </a:rPr>
              <a:t>【操作方案】</a:t>
            </a:r>
            <a:endParaRPr sz="2400" b="1">
              <a:solidFill>
                <a:srgbClr val="FF0000"/>
              </a:solidFill>
            </a:endParaRPr>
          </a:p>
          <a:p>
            <a:r>
              <a:rPr sz="2400">
                <a:sym typeface="+mn-ea"/>
              </a:rPr>
              <a:t> IF_Inst = (pcsource ==2'b</a:t>
            </a:r>
            <a:r>
              <a:rPr lang="en-US" altLang="zh-CN" sz="2400">
                <a:sym typeface="+mn-ea"/>
              </a:rPr>
              <a:t>10</a:t>
            </a:r>
            <a:r>
              <a:rPr sz="2400">
                <a:sym typeface="+mn-ea"/>
              </a:rPr>
              <a:t>) ? 32'h0 : IF_Inst_org;</a:t>
            </a:r>
            <a:endParaRPr sz="2400"/>
          </a:p>
          <a:p>
            <a:r>
              <a:rPr sz="2400" b="1">
                <a:solidFill>
                  <a:srgbClr val="FF0000"/>
                </a:solidFill>
              </a:rPr>
              <a:t>【综合分支</a:t>
            </a:r>
            <a:r>
              <a:rPr lang="en-US" altLang="zh-CN" sz="2400" b="1">
                <a:solidFill>
                  <a:srgbClr val="FF0000"/>
                </a:solidFill>
              </a:rPr>
              <a:t>+</a:t>
            </a:r>
            <a:r>
              <a:rPr sz="2400" b="1">
                <a:solidFill>
                  <a:srgbClr val="FF0000"/>
                </a:solidFill>
              </a:rPr>
              <a:t>跳转】</a:t>
            </a:r>
            <a:endParaRPr sz="2400" b="1">
              <a:solidFill>
                <a:srgbClr val="FF0000"/>
              </a:solidFill>
            </a:endParaRPr>
          </a:p>
          <a:p>
            <a:r>
              <a:rPr sz="2400" b="1">
                <a:solidFill>
                  <a:schemeClr val="tx1"/>
                </a:solidFill>
              </a:rPr>
              <a:t> </a:t>
            </a:r>
            <a:r>
              <a:rPr sz="2400" b="1">
                <a:solidFill>
                  <a:schemeClr val="tx1"/>
                </a:solidFill>
                <a:sym typeface="+mn-ea"/>
              </a:rPr>
              <a:t>IF_Inst = (</a:t>
            </a:r>
            <a:r>
              <a:rPr sz="2400" b="1">
                <a:solidFill>
                  <a:schemeClr val="tx1"/>
                </a:solidFill>
                <a:sym typeface="+mn-ea"/>
              </a:rPr>
              <a:t>pcsource ==2'b01</a:t>
            </a:r>
            <a:r>
              <a:rPr sz="2400" b="1">
                <a:solidFill>
                  <a:schemeClr val="tx1"/>
                </a:solidFill>
                <a:sym typeface="+mn-ea"/>
              </a:rPr>
              <a:t> || </a:t>
            </a:r>
            <a:r>
              <a:rPr sz="2400" b="1">
                <a:solidFill>
                  <a:schemeClr val="tx1"/>
                </a:solidFill>
                <a:sym typeface="+mn-ea"/>
              </a:rPr>
              <a:t>pcsource ==2'b10</a:t>
            </a:r>
            <a:r>
              <a:rPr sz="2400" b="1">
                <a:solidFill>
                  <a:schemeClr val="tx1"/>
                </a:solidFill>
                <a:sym typeface="+mn-ea"/>
              </a:rPr>
              <a:t>) ? 32'h0 : IF_Inst_org;</a:t>
            </a:r>
            <a:endParaRPr sz="2400" b="1">
              <a:solidFill>
                <a:schemeClr val="tx1"/>
              </a:solidFill>
            </a:endParaRPr>
          </a:p>
          <a:p>
            <a:endParaRPr sz="2400" b="1">
              <a:solidFill>
                <a:schemeClr val="tx1"/>
              </a:solidFill>
            </a:endParaRPr>
          </a:p>
        </p:txBody>
      </p:sp>
      <p:sp>
        <p:nvSpPr>
          <p:cNvPr id="4" name="下箭头 3"/>
          <p:cNvSpPr/>
          <p:nvPr/>
        </p:nvSpPr>
        <p:spPr>
          <a:xfrm>
            <a:off x="3420110" y="4889500"/>
            <a:ext cx="699770" cy="546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扩展：执行级检测（分支）</a:t>
            </a:r>
            <a:endParaRPr lang="zh-CN" altLang="en-US"/>
          </a:p>
        </p:txBody>
      </p:sp>
      <p:sp>
        <p:nvSpPr>
          <p:cNvPr id="3" name="内容占位符 2"/>
          <p:cNvSpPr>
            <a:spLocks noGrp="1"/>
          </p:cNvSpPr>
          <p:nvPr>
            <p:ph idx="1"/>
          </p:nvPr>
        </p:nvSpPr>
        <p:spPr>
          <a:xfrm>
            <a:off x="608330" y="1271270"/>
            <a:ext cx="10968990" cy="5218430"/>
          </a:xfrm>
        </p:spPr>
        <p:txBody>
          <a:bodyPr>
            <a:normAutofit/>
          </a:bodyPr>
          <a:p>
            <a:r>
              <a:rPr lang="en-US" altLang="zh-CN" sz="2000">
                <a:solidFill>
                  <a:schemeClr val="tx1">
                    <a:lumMod val="65000"/>
                    <a:lumOff val="35000"/>
                  </a:schemeClr>
                </a:solidFill>
                <a:uFillTx/>
              </a:rPr>
              <a:t>1</a:t>
            </a:r>
            <a:r>
              <a:rPr sz="2000">
                <a:solidFill>
                  <a:schemeClr val="tx1">
                    <a:lumMod val="65000"/>
                    <a:lumOff val="35000"/>
                  </a:schemeClr>
                </a:solidFill>
                <a:uFillTx/>
              </a:rPr>
              <a:t>、在</a:t>
            </a:r>
            <a:r>
              <a:rPr lang="en-US" altLang="zh-CN" sz="2000">
                <a:solidFill>
                  <a:schemeClr val="tx1">
                    <a:lumMod val="65000"/>
                    <a:lumOff val="35000"/>
                  </a:schemeClr>
                </a:solidFill>
                <a:uFillTx/>
              </a:rPr>
              <a:t>EXE</a:t>
            </a:r>
            <a:r>
              <a:rPr sz="2000">
                <a:solidFill>
                  <a:schemeClr val="tx1">
                    <a:lumMod val="65000"/>
                    <a:lumOff val="35000"/>
                  </a:schemeClr>
                </a:solidFill>
                <a:uFillTx/>
              </a:rPr>
              <a:t>级检测出</a:t>
            </a:r>
            <a:r>
              <a:rPr lang="en-US" altLang="zh-CN" sz="2000">
                <a:solidFill>
                  <a:schemeClr val="tx1">
                    <a:lumMod val="65000"/>
                    <a:lumOff val="35000"/>
                  </a:schemeClr>
                </a:solidFill>
                <a:uFillTx/>
              </a:rPr>
              <a:t>exe_a</a:t>
            </a:r>
            <a:r>
              <a:rPr sz="2000">
                <a:solidFill>
                  <a:schemeClr val="tx1">
                    <a:lumMod val="65000"/>
                    <a:lumOff val="35000"/>
                  </a:schemeClr>
                </a:solidFill>
                <a:uFillTx/>
              </a:rPr>
              <a:t>和</a:t>
            </a:r>
            <a:r>
              <a:rPr lang="en-US" altLang="zh-CN" sz="2000">
                <a:solidFill>
                  <a:schemeClr val="tx1">
                    <a:lumMod val="65000"/>
                    <a:lumOff val="35000"/>
                  </a:schemeClr>
                </a:solidFill>
                <a:uFillTx/>
              </a:rPr>
              <a:t>exe_b</a:t>
            </a:r>
            <a:r>
              <a:rPr sz="2000">
                <a:solidFill>
                  <a:schemeClr val="tx1">
                    <a:lumMod val="65000"/>
                    <a:lumOff val="35000"/>
                  </a:schemeClr>
                </a:solidFill>
                <a:uFillTx/>
              </a:rPr>
              <a:t>是否相等，产生</a:t>
            </a:r>
            <a:r>
              <a:rPr lang="en-US" altLang="zh-CN" sz="2000">
                <a:solidFill>
                  <a:schemeClr val="tx1">
                    <a:lumMod val="65000"/>
                    <a:lumOff val="35000"/>
                  </a:schemeClr>
                </a:solidFill>
                <a:uFillTx/>
              </a:rPr>
              <a:t>exe_z</a:t>
            </a:r>
            <a:r>
              <a:rPr sz="2000">
                <a:solidFill>
                  <a:schemeClr val="tx1">
                    <a:lumMod val="65000"/>
                    <a:lumOff val="35000"/>
                  </a:schemeClr>
                </a:solidFill>
                <a:uFillTx/>
              </a:rPr>
              <a:t>信号；</a:t>
            </a:r>
            <a:endParaRPr sz="2000">
              <a:solidFill>
                <a:schemeClr val="tx1">
                  <a:lumMod val="65000"/>
                  <a:lumOff val="35000"/>
                </a:schemeClr>
              </a:solidFill>
              <a:uFillTx/>
            </a:endParaRPr>
          </a:p>
          <a:p>
            <a:r>
              <a:rPr lang="en-US" altLang="zh-CN" sz="2000">
                <a:solidFill>
                  <a:schemeClr val="tx1">
                    <a:lumMod val="65000"/>
                    <a:lumOff val="35000"/>
                  </a:schemeClr>
                </a:solidFill>
                <a:uFillTx/>
              </a:rPr>
              <a:t>2</a:t>
            </a:r>
            <a:r>
              <a:rPr sz="2000">
                <a:solidFill>
                  <a:schemeClr val="tx1">
                    <a:lumMod val="65000"/>
                    <a:lumOff val="35000"/>
                  </a:schemeClr>
                </a:solidFill>
                <a:uFillTx/>
              </a:rPr>
              <a:t>、结合前述</a:t>
            </a:r>
            <a:r>
              <a:rPr lang="en-US" altLang="zh-CN" sz="2000">
                <a:solidFill>
                  <a:schemeClr val="tx1">
                    <a:lumMod val="65000"/>
                    <a:lumOff val="35000"/>
                  </a:schemeClr>
                </a:solidFill>
                <a:uFillTx/>
              </a:rPr>
              <a:t>ID</a:t>
            </a:r>
            <a:r>
              <a:rPr sz="2000">
                <a:solidFill>
                  <a:schemeClr val="tx1">
                    <a:lumMod val="65000"/>
                    <a:lumOff val="35000"/>
                  </a:schemeClr>
                </a:solidFill>
                <a:uFillTx/>
              </a:rPr>
              <a:t>级检测方法，如果在</a:t>
            </a:r>
            <a:r>
              <a:rPr lang="en-US" altLang="zh-CN" sz="2000">
                <a:solidFill>
                  <a:schemeClr val="tx1">
                    <a:lumMod val="65000"/>
                    <a:lumOff val="35000"/>
                  </a:schemeClr>
                </a:solidFill>
                <a:uFillTx/>
              </a:rPr>
              <a:t>EXE</a:t>
            </a:r>
            <a:r>
              <a:rPr sz="2000">
                <a:solidFill>
                  <a:schemeClr val="tx1">
                    <a:lumMod val="65000"/>
                    <a:lumOff val="35000"/>
                  </a:schemeClr>
                </a:solidFill>
                <a:uFillTx/>
              </a:rPr>
              <a:t>级才能判断是否分支，需要哪些信号的辅助？</a:t>
            </a:r>
            <a:endParaRPr sz="2000">
              <a:solidFill>
                <a:schemeClr val="tx1">
                  <a:lumMod val="65000"/>
                  <a:lumOff val="35000"/>
                </a:schemeClr>
              </a:solidFill>
              <a:uFillTx/>
            </a:endParaRPr>
          </a:p>
          <a:p>
            <a:r>
              <a:rPr sz="2000">
                <a:solidFill>
                  <a:schemeClr val="tx1">
                    <a:lumMod val="65000"/>
                    <a:lumOff val="35000"/>
                  </a:schemeClr>
                </a:solidFill>
                <a:uFillTx/>
              </a:rPr>
              <a:t>【解答】指令信号（</a:t>
            </a:r>
            <a:r>
              <a:rPr sz="2000" b="1">
                <a:solidFill>
                  <a:srgbClr val="FF0000"/>
                </a:solidFill>
                <a:uFillTx/>
              </a:rPr>
              <a:t>增加</a:t>
            </a:r>
            <a:r>
              <a:rPr lang="en-US" altLang="zh-CN" sz="2000" b="1">
                <a:solidFill>
                  <a:srgbClr val="FF0000"/>
                </a:solidFill>
                <a:sym typeface="+mn-ea"/>
              </a:rPr>
              <a:t>EXE</a:t>
            </a:r>
            <a:r>
              <a:rPr sz="2000" b="1">
                <a:solidFill>
                  <a:srgbClr val="FF0000"/>
                </a:solidFill>
                <a:sym typeface="+mn-ea"/>
              </a:rPr>
              <a:t>级指令序列</a:t>
            </a:r>
            <a:r>
              <a:rPr lang="en-US" altLang="zh-CN" sz="2000" b="1">
                <a:solidFill>
                  <a:srgbClr val="FF0000"/>
                </a:solidFill>
                <a:sym typeface="+mn-ea"/>
              </a:rPr>
              <a:t>EXE</a:t>
            </a:r>
            <a:r>
              <a:rPr sz="2000" b="1">
                <a:solidFill>
                  <a:srgbClr val="FF0000"/>
                </a:solidFill>
                <a:sym typeface="+mn-ea"/>
              </a:rPr>
              <a:t>_Inst</a:t>
            </a:r>
            <a:r>
              <a:rPr sz="2000">
                <a:sym typeface="+mn-ea"/>
              </a:rPr>
              <a:t>）</a:t>
            </a:r>
            <a:r>
              <a:rPr sz="2000">
                <a:solidFill>
                  <a:schemeClr val="tx1">
                    <a:lumMod val="65000"/>
                    <a:lumOff val="35000"/>
                  </a:schemeClr>
                </a:solidFill>
                <a:uFillTx/>
              </a:rPr>
              <a:t>，判断是否为分支指令；</a:t>
            </a:r>
            <a:endParaRPr sz="2000">
              <a:solidFill>
                <a:schemeClr val="tx1">
                  <a:lumMod val="65000"/>
                  <a:lumOff val="35000"/>
                </a:schemeClr>
              </a:solidFill>
              <a:uFillTx/>
            </a:endParaRPr>
          </a:p>
          <a:p>
            <a:r>
              <a:rPr sz="2000">
                <a:sym typeface="+mn-ea"/>
              </a:rPr>
              <a:t>assign branch = ( (</a:t>
            </a:r>
            <a:r>
              <a:rPr lang="en-US" altLang="zh-CN" sz="2000">
                <a:sym typeface="+mn-ea"/>
              </a:rPr>
              <a:t>EXE</a:t>
            </a:r>
            <a:r>
              <a:rPr sz="2000">
                <a:sym typeface="+mn-ea"/>
              </a:rPr>
              <a:t>_Inst</a:t>
            </a:r>
            <a:r>
              <a:rPr sz="2000">
                <a:sym typeface="+mn-ea"/>
              </a:rPr>
              <a:t>[31:26]==6'b001111 &amp;&amp; exe_z == 1'b1) || (</a:t>
            </a:r>
            <a:r>
              <a:rPr lang="en-US" altLang="zh-CN" sz="2000">
                <a:sym typeface="+mn-ea"/>
              </a:rPr>
              <a:t>EXE</a:t>
            </a:r>
            <a:r>
              <a:rPr sz="2000">
                <a:sym typeface="+mn-ea"/>
              </a:rPr>
              <a:t>_Inst</a:t>
            </a:r>
            <a:r>
              <a:rPr sz="2000">
                <a:sym typeface="+mn-ea"/>
              </a:rPr>
              <a:t>[31:26]==6'b010000 &amp;&amp; exe_z == 1'b0)) ? 1'b1 : 1'b0; </a:t>
            </a:r>
            <a:endParaRPr sz="2000">
              <a:solidFill>
                <a:schemeClr val="tx1">
                  <a:lumMod val="65000"/>
                  <a:lumOff val="35000"/>
                </a:schemeClr>
              </a:solidFill>
              <a:uFillTx/>
            </a:endParaRPr>
          </a:p>
          <a:p>
            <a:r>
              <a:rPr lang="en-US" altLang="zh-CN" sz="2000">
                <a:solidFill>
                  <a:schemeClr val="tx1">
                    <a:lumMod val="65000"/>
                    <a:lumOff val="35000"/>
                  </a:schemeClr>
                </a:solidFill>
                <a:uFillTx/>
              </a:rPr>
              <a:t>3</a:t>
            </a:r>
            <a:r>
              <a:rPr sz="2000">
                <a:solidFill>
                  <a:schemeClr val="tx1">
                    <a:lumMod val="65000"/>
                    <a:lumOff val="35000"/>
                  </a:schemeClr>
                </a:solidFill>
                <a:uFillTx/>
              </a:rPr>
              <a:t>、由于在</a:t>
            </a:r>
            <a:r>
              <a:rPr lang="en-US" altLang="zh-CN" sz="2000">
                <a:solidFill>
                  <a:schemeClr val="tx1">
                    <a:lumMod val="65000"/>
                    <a:lumOff val="35000"/>
                  </a:schemeClr>
                </a:solidFill>
                <a:uFillTx/>
              </a:rPr>
              <a:t>EXE</a:t>
            </a:r>
            <a:r>
              <a:rPr sz="2000">
                <a:solidFill>
                  <a:schemeClr val="tx1">
                    <a:lumMod val="65000"/>
                    <a:lumOff val="35000"/>
                  </a:schemeClr>
                </a:solidFill>
                <a:uFillTx/>
              </a:rPr>
              <a:t>级才能影响</a:t>
            </a:r>
            <a:r>
              <a:rPr lang="en-US" altLang="zh-CN" sz="2000">
                <a:solidFill>
                  <a:schemeClr val="tx1">
                    <a:lumMod val="65000"/>
                    <a:lumOff val="35000"/>
                  </a:schemeClr>
                </a:solidFill>
                <a:uFillTx/>
              </a:rPr>
              <a:t>pcsource</a:t>
            </a:r>
            <a:r>
              <a:rPr sz="2000">
                <a:solidFill>
                  <a:schemeClr val="tx1">
                    <a:lumMod val="65000"/>
                    <a:lumOff val="35000"/>
                  </a:schemeClr>
                </a:solidFill>
                <a:uFillTx/>
              </a:rPr>
              <a:t>信号，一旦分支成功，可能导致哪些信号产生错误？</a:t>
            </a:r>
            <a:endParaRPr sz="2000">
              <a:solidFill>
                <a:schemeClr val="tx1">
                  <a:lumMod val="65000"/>
                  <a:lumOff val="35000"/>
                </a:schemeClr>
              </a:solidFill>
              <a:uFillTx/>
            </a:endParaRPr>
          </a:p>
          <a:p>
            <a:r>
              <a:rPr lang="en-US" altLang="zh-CN" sz="2000">
                <a:solidFill>
                  <a:schemeClr val="tx1">
                    <a:lumMod val="65000"/>
                    <a:lumOff val="35000"/>
                  </a:schemeClr>
                </a:solidFill>
                <a:uFillTx/>
              </a:rPr>
              <a:t>1</a:t>
            </a:r>
            <a:r>
              <a:rPr sz="2000">
                <a:solidFill>
                  <a:schemeClr val="tx1">
                    <a:lumMod val="65000"/>
                    <a:lumOff val="35000"/>
                  </a:schemeClr>
                </a:solidFill>
                <a:uFillTx/>
              </a:rPr>
              <a:t>）顺序进入两条多余的指令应该修改（所以</a:t>
            </a:r>
            <a:r>
              <a:rPr sz="2000" b="1">
                <a:solidFill>
                  <a:srgbClr val="FF0000"/>
                </a:solidFill>
                <a:uFillTx/>
              </a:rPr>
              <a:t>需修改</a:t>
            </a:r>
            <a:r>
              <a:rPr lang="en-US" altLang="zh-CN" sz="2000" b="1">
                <a:solidFill>
                  <a:srgbClr val="FF0000"/>
                </a:solidFill>
                <a:uFillTx/>
              </a:rPr>
              <a:t>IF_Inst</a:t>
            </a:r>
            <a:r>
              <a:rPr sz="2000" b="1">
                <a:solidFill>
                  <a:srgbClr val="FF0000"/>
                </a:solidFill>
                <a:uFillTx/>
              </a:rPr>
              <a:t>和</a:t>
            </a:r>
            <a:r>
              <a:rPr lang="en-US" altLang="zh-CN" sz="2000" b="1">
                <a:solidFill>
                  <a:srgbClr val="FF0000"/>
                </a:solidFill>
                <a:uFillTx/>
              </a:rPr>
              <a:t>ID_Inst</a:t>
            </a:r>
            <a:r>
              <a:rPr sz="2000">
                <a:solidFill>
                  <a:schemeClr val="tx1">
                    <a:lumMod val="65000"/>
                    <a:lumOff val="35000"/>
                  </a:schemeClr>
                </a:solidFill>
                <a:uFillTx/>
              </a:rPr>
              <a:t>）</a:t>
            </a:r>
            <a:endParaRPr sz="2000">
              <a:solidFill>
                <a:schemeClr val="tx1">
                  <a:lumMod val="65000"/>
                  <a:lumOff val="35000"/>
                </a:schemeClr>
              </a:solidFill>
              <a:uFillTx/>
            </a:endParaRPr>
          </a:p>
          <a:p>
            <a:r>
              <a:rPr lang="en-US" altLang="zh-CN" sz="2000">
                <a:solidFill>
                  <a:schemeClr val="tx1">
                    <a:lumMod val="65000"/>
                    <a:lumOff val="35000"/>
                  </a:schemeClr>
                </a:solidFill>
                <a:uFillTx/>
              </a:rPr>
              <a:t>2</a:t>
            </a:r>
            <a:r>
              <a:rPr sz="2000">
                <a:solidFill>
                  <a:schemeClr val="tx1">
                    <a:lumMod val="65000"/>
                    <a:lumOff val="35000"/>
                  </a:schemeClr>
                </a:solidFill>
                <a:uFillTx/>
              </a:rPr>
              <a:t>）</a:t>
            </a:r>
            <a:r>
              <a:rPr lang="en-US" altLang="zh-CN" sz="2000">
                <a:solidFill>
                  <a:schemeClr val="tx1">
                    <a:lumMod val="65000"/>
                    <a:lumOff val="35000"/>
                  </a:schemeClr>
                </a:solidFill>
                <a:uFillTx/>
              </a:rPr>
              <a:t>ID</a:t>
            </a:r>
            <a:r>
              <a:rPr sz="2000">
                <a:solidFill>
                  <a:schemeClr val="tx1">
                    <a:lumMod val="65000"/>
                    <a:lumOff val="35000"/>
                  </a:schemeClr>
                </a:solidFill>
                <a:uFillTx/>
              </a:rPr>
              <a:t>级产生的写信号</a:t>
            </a:r>
            <a:r>
              <a:rPr sz="2000" b="1">
                <a:solidFill>
                  <a:srgbClr val="FF0000"/>
                </a:solidFill>
                <a:uFillTx/>
              </a:rPr>
              <a:t>是否需要修改？（</a:t>
            </a:r>
            <a:r>
              <a:rPr lang="en-US" altLang="zh-CN" sz="2000" b="1">
                <a:solidFill>
                  <a:srgbClr val="FF0000"/>
                </a:solidFill>
                <a:uFillTx/>
              </a:rPr>
              <a:t>id_wreg</a:t>
            </a:r>
            <a:r>
              <a:rPr altLang="zh-CN" sz="2000" b="1">
                <a:solidFill>
                  <a:srgbClr val="FF0000"/>
                </a:solidFill>
                <a:uFillTx/>
              </a:rPr>
              <a:t>和</a:t>
            </a:r>
            <a:r>
              <a:rPr lang="en-US" altLang="zh-CN" sz="2000" b="1">
                <a:solidFill>
                  <a:srgbClr val="FF0000"/>
                </a:solidFill>
                <a:uFillTx/>
              </a:rPr>
              <a:t>id_wmem</a:t>
            </a:r>
            <a:r>
              <a:rPr sz="2000">
                <a:solidFill>
                  <a:schemeClr val="tx1">
                    <a:lumMod val="65000"/>
                    <a:lumOff val="35000"/>
                  </a:schemeClr>
                </a:solidFill>
                <a:uFillTx/>
              </a:rPr>
              <a:t>）</a:t>
            </a:r>
            <a:endParaRPr sz="2000">
              <a:solidFill>
                <a:schemeClr val="tx1">
                  <a:lumMod val="65000"/>
                  <a:lumOff val="35000"/>
                </a:schemeClr>
              </a:solidFill>
              <a:uFillTx/>
            </a:endParaRPr>
          </a:p>
          <a:p>
            <a:r>
              <a:rPr lang="en-US" altLang="zh-CN" sz="2000">
                <a:solidFill>
                  <a:schemeClr val="tx1">
                    <a:lumMod val="65000"/>
                    <a:lumOff val="35000"/>
                  </a:schemeClr>
                </a:solidFill>
                <a:uFillTx/>
              </a:rPr>
              <a:t>3</a:t>
            </a:r>
            <a:r>
              <a:rPr sz="2000">
                <a:solidFill>
                  <a:schemeClr val="tx1">
                    <a:lumMod val="65000"/>
                    <a:lumOff val="35000"/>
                  </a:schemeClr>
                </a:solidFill>
                <a:uFillTx/>
              </a:rPr>
              <a:t>）生成跳转地址</a:t>
            </a:r>
            <a:r>
              <a:rPr lang="en-US" altLang="zh-CN" sz="2000">
                <a:solidFill>
                  <a:schemeClr val="tx1">
                    <a:lumMod val="65000"/>
                    <a:lumOff val="35000"/>
                  </a:schemeClr>
                </a:solidFill>
                <a:uFillTx/>
              </a:rPr>
              <a:t>bpc</a:t>
            </a:r>
            <a:r>
              <a:rPr sz="2000">
                <a:solidFill>
                  <a:schemeClr val="tx1">
                    <a:lumMod val="65000"/>
                    <a:lumOff val="35000"/>
                  </a:schemeClr>
                </a:solidFill>
                <a:uFillTx/>
              </a:rPr>
              <a:t>的变量</a:t>
            </a:r>
            <a:r>
              <a:rPr lang="en-US" altLang="zh-CN" sz="2000">
                <a:solidFill>
                  <a:schemeClr val="tx1">
                    <a:lumMod val="65000"/>
                    <a:lumOff val="35000"/>
                  </a:schemeClr>
                </a:solidFill>
                <a:uFillTx/>
              </a:rPr>
              <a:t>pc4</a:t>
            </a:r>
            <a:r>
              <a:rPr sz="2000">
                <a:solidFill>
                  <a:schemeClr val="tx1">
                    <a:lumMod val="65000"/>
                    <a:lumOff val="35000"/>
                  </a:schemeClr>
                </a:solidFill>
                <a:uFillTx/>
              </a:rPr>
              <a:t>和</a:t>
            </a:r>
            <a:r>
              <a:rPr lang="en-US" altLang="zh-CN" sz="2000">
                <a:solidFill>
                  <a:schemeClr val="tx1">
                    <a:lumMod val="65000"/>
                    <a:lumOff val="35000"/>
                  </a:schemeClr>
                </a:solidFill>
                <a:uFillTx/>
              </a:rPr>
              <a:t>imm</a:t>
            </a:r>
            <a:r>
              <a:rPr sz="2000">
                <a:solidFill>
                  <a:schemeClr val="tx1">
                    <a:lumMod val="65000"/>
                    <a:lumOff val="35000"/>
                  </a:schemeClr>
                </a:solidFill>
                <a:uFillTx/>
              </a:rPr>
              <a:t>已经改变，</a:t>
            </a:r>
            <a:r>
              <a:rPr sz="2000" b="1">
                <a:solidFill>
                  <a:srgbClr val="FF0000"/>
                </a:solidFill>
                <a:uFillTx/>
              </a:rPr>
              <a:t>需要矫正</a:t>
            </a:r>
            <a:r>
              <a:rPr lang="en-US" altLang="zh-CN" sz="2000" b="1">
                <a:solidFill>
                  <a:srgbClr val="FF0000"/>
                </a:solidFill>
                <a:uFillTx/>
              </a:rPr>
              <a:t>bpc</a:t>
            </a:r>
            <a:r>
              <a:rPr sz="2000">
                <a:solidFill>
                  <a:schemeClr val="tx1">
                    <a:lumMod val="65000"/>
                    <a:lumOff val="35000"/>
                  </a:schemeClr>
                </a:solidFill>
                <a:uFillTx/>
              </a:rPr>
              <a:t>（这里</a:t>
            </a:r>
            <a:r>
              <a:rPr sz="2000" b="1">
                <a:solidFill>
                  <a:srgbClr val="FF0000"/>
                </a:solidFill>
                <a:uFillTx/>
              </a:rPr>
              <a:t>还需要传递</a:t>
            </a:r>
            <a:r>
              <a:rPr lang="en-US" altLang="zh-CN" sz="2000" b="1">
                <a:solidFill>
                  <a:srgbClr val="FF0000"/>
                </a:solidFill>
                <a:uFillTx/>
              </a:rPr>
              <a:t>exe_pc4</a:t>
            </a:r>
            <a:r>
              <a:rPr sz="2000">
                <a:solidFill>
                  <a:schemeClr val="tx1">
                    <a:lumMod val="65000"/>
                    <a:lumOff val="35000"/>
                  </a:schemeClr>
                </a:solidFill>
                <a:uFillTx/>
              </a:rPr>
              <a:t>）</a:t>
            </a:r>
            <a:endParaRPr sz="2000">
              <a:solidFill>
                <a:schemeClr val="tx1">
                  <a:lumMod val="65000"/>
                  <a:lumOff val="35000"/>
                </a:schemeClr>
              </a:solidFill>
              <a:uFillTx/>
            </a:endParaRPr>
          </a:p>
          <a:p>
            <a:r>
              <a:rPr sz="2000">
                <a:solidFill>
                  <a:schemeClr val="tx1">
                    <a:lumMod val="65000"/>
                    <a:lumOff val="35000"/>
                  </a:schemeClr>
                </a:solidFill>
                <a:uFillTx/>
              </a:rPr>
              <a:t>assign bpc =  branch ? </a:t>
            </a:r>
            <a:r>
              <a:rPr lang="en-US" altLang="zh-CN" sz="2000">
                <a:solidFill>
                  <a:schemeClr val="tx1">
                    <a:lumMod val="65000"/>
                    <a:lumOff val="35000"/>
                  </a:schemeClr>
                </a:solidFill>
                <a:uFillTx/>
              </a:rPr>
              <a:t>( exe</a:t>
            </a:r>
            <a:r>
              <a:rPr sz="2000">
                <a:solidFill>
                  <a:schemeClr val="tx1">
                    <a:lumMod val="65000"/>
                    <a:lumOff val="35000"/>
                  </a:schemeClr>
                </a:solidFill>
                <a:uFillTx/>
              </a:rPr>
              <a:t>_pc4 + { {14{</a:t>
            </a:r>
            <a:r>
              <a:rPr lang="en-US" altLang="zh-CN" sz="2000">
                <a:sym typeface="+mn-ea"/>
              </a:rPr>
              <a:t>EXE</a:t>
            </a:r>
            <a:r>
              <a:rPr sz="2000">
                <a:sym typeface="+mn-ea"/>
              </a:rPr>
              <a:t>_Inst</a:t>
            </a:r>
            <a:r>
              <a:rPr sz="2000">
                <a:solidFill>
                  <a:schemeClr val="tx1">
                    <a:lumMod val="65000"/>
                    <a:lumOff val="35000"/>
                  </a:schemeClr>
                </a:solidFill>
                <a:uFillTx/>
              </a:rPr>
              <a:t>[25]}}  ,</a:t>
            </a:r>
            <a:r>
              <a:rPr lang="en-US" altLang="zh-CN" sz="2000">
                <a:sym typeface="+mn-ea"/>
              </a:rPr>
              <a:t>EXE</a:t>
            </a:r>
            <a:r>
              <a:rPr sz="2000">
                <a:sym typeface="+mn-ea"/>
              </a:rPr>
              <a:t>_Inst</a:t>
            </a:r>
            <a:r>
              <a:rPr sz="2000">
                <a:solidFill>
                  <a:schemeClr val="tx1">
                    <a:lumMod val="65000"/>
                    <a:lumOff val="35000"/>
                  </a:schemeClr>
                </a:solidFill>
                <a:uFillTx/>
              </a:rPr>
              <a:t>[25:10],2'b00}</a:t>
            </a:r>
            <a:r>
              <a:rPr lang="en-US" altLang="zh-CN" sz="2000">
                <a:solidFill>
                  <a:schemeClr val="tx1">
                    <a:lumMod val="65000"/>
                    <a:lumOff val="35000"/>
                  </a:schemeClr>
                </a:solidFill>
                <a:uFillTx/>
              </a:rPr>
              <a:t> )</a:t>
            </a:r>
            <a:r>
              <a:rPr sz="2000">
                <a:solidFill>
                  <a:schemeClr val="tx1">
                    <a:lumMod val="65000"/>
                    <a:lumOff val="35000"/>
                  </a:schemeClr>
                </a:solidFill>
                <a:uFillTx/>
              </a:rPr>
              <a:t> : bpc_</a:t>
            </a:r>
            <a:r>
              <a:rPr lang="en-US" altLang="zh-CN" sz="2000">
                <a:solidFill>
                  <a:schemeClr val="tx1">
                    <a:lumMod val="65000"/>
                    <a:lumOff val="35000"/>
                  </a:schemeClr>
                </a:solidFill>
                <a:uFillTx/>
              </a:rPr>
              <a:t>org</a:t>
            </a:r>
            <a:r>
              <a:rPr sz="2000">
                <a:solidFill>
                  <a:schemeClr val="tx1">
                    <a:lumMod val="65000"/>
                    <a:lumOff val="35000"/>
                  </a:schemeClr>
                </a:solidFill>
                <a:uFillTx/>
              </a:rPr>
              <a:t>;</a:t>
            </a:r>
            <a:endParaRPr sz="2000">
              <a:solidFill>
                <a:schemeClr val="tx1">
                  <a:lumMod val="65000"/>
                  <a:lumOff val="35000"/>
                </a:schemeClr>
              </a:solidFill>
              <a:uFillTx/>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rgbClr val="FF0000"/>
                </a:solidFill>
              </a:rPr>
              <a:t>【思考】</a:t>
            </a:r>
            <a:r>
              <a:rPr lang="en-US" altLang="zh-CN">
                <a:sym typeface="+mn-ea"/>
              </a:rPr>
              <a:t>pcsource</a:t>
            </a:r>
            <a:r>
              <a:rPr>
                <a:sym typeface="+mn-ea"/>
              </a:rPr>
              <a:t>的取值问题</a:t>
            </a:r>
            <a:endParaRPr lang="zh-CN" altLang="en-US"/>
          </a:p>
        </p:txBody>
      </p:sp>
      <p:sp>
        <p:nvSpPr>
          <p:cNvPr id="3" name="内容占位符 2"/>
          <p:cNvSpPr>
            <a:spLocks noGrp="1"/>
          </p:cNvSpPr>
          <p:nvPr>
            <p:ph idx="1"/>
          </p:nvPr>
        </p:nvSpPr>
        <p:spPr>
          <a:xfrm>
            <a:off x="608330" y="1490345"/>
            <a:ext cx="10968990" cy="5266690"/>
          </a:xfrm>
        </p:spPr>
        <p:txBody>
          <a:bodyPr>
            <a:normAutofit/>
          </a:bodyPr>
          <a:p>
            <a:r>
              <a:rPr lang="en-US" altLang="zh-CN" sz="2400" b="1">
                <a:solidFill>
                  <a:srgbClr val="7030A0"/>
                </a:solidFill>
              </a:rPr>
              <a:t>EXE</a:t>
            </a:r>
            <a:r>
              <a:rPr sz="2400" b="1">
                <a:solidFill>
                  <a:srgbClr val="7030A0"/>
                </a:solidFill>
              </a:rPr>
              <a:t>级检测时，</a:t>
            </a:r>
            <a:r>
              <a:rPr lang="en-US" altLang="zh-CN" sz="2400" b="1">
                <a:solidFill>
                  <a:srgbClr val="7030A0"/>
                </a:solidFill>
              </a:rPr>
              <a:t>pcsource</a:t>
            </a:r>
            <a:r>
              <a:rPr sz="2400" b="1">
                <a:solidFill>
                  <a:srgbClr val="7030A0"/>
                </a:solidFill>
              </a:rPr>
              <a:t>应该利用</a:t>
            </a:r>
            <a:r>
              <a:rPr lang="en-US" altLang="zh-CN" sz="2400" b="1">
                <a:solidFill>
                  <a:srgbClr val="7030A0"/>
                </a:solidFill>
              </a:rPr>
              <a:t>exe_op</a:t>
            </a:r>
            <a:r>
              <a:rPr sz="2400" b="1">
                <a:solidFill>
                  <a:srgbClr val="7030A0"/>
                </a:solidFill>
              </a:rPr>
              <a:t>及</a:t>
            </a:r>
            <a:r>
              <a:rPr lang="en-US" altLang="zh-CN" sz="2400" b="1">
                <a:solidFill>
                  <a:srgbClr val="7030A0"/>
                </a:solidFill>
              </a:rPr>
              <a:t>exe_z</a:t>
            </a:r>
            <a:r>
              <a:rPr sz="2400" b="1">
                <a:solidFill>
                  <a:srgbClr val="7030A0"/>
                </a:solidFill>
              </a:rPr>
              <a:t>进行判定</a:t>
            </a:r>
            <a:endParaRPr lang="en-US" altLang="zh-CN" sz="2400" b="1">
              <a:solidFill>
                <a:srgbClr val="7030A0"/>
              </a:solidFill>
            </a:endParaRPr>
          </a:p>
          <a:p>
            <a:pPr marL="342900" indent="-342900">
              <a:buClr>
                <a:srgbClr val="000000"/>
              </a:buClr>
              <a:buFont typeface="Wingdings" panose="05000000000000000000" charset="0"/>
              <a:buChar char="Ø"/>
            </a:pPr>
            <a:r>
              <a:rPr sz="2400">
                <a:sym typeface="+mn-ea"/>
              </a:rPr>
              <a:t>分支（</a:t>
            </a:r>
            <a:r>
              <a:rPr lang="en-US" altLang="zh-CN" sz="2400">
                <a:sym typeface="+mn-ea"/>
              </a:rPr>
              <a:t>EXE</a:t>
            </a:r>
            <a:r>
              <a:rPr sz="2400">
                <a:sym typeface="+mn-ea"/>
              </a:rPr>
              <a:t>级检测）</a:t>
            </a:r>
            <a:endParaRPr sz="2400">
              <a:sym typeface="+mn-ea"/>
            </a:endParaRPr>
          </a:p>
          <a:p>
            <a:pPr marL="342900" indent="-342900">
              <a:buClr>
                <a:srgbClr val="000000"/>
              </a:buClr>
              <a:buFont typeface="Wingdings" panose="05000000000000000000" charset="0"/>
              <a:buChar char="Ø"/>
            </a:pPr>
            <a:r>
              <a:rPr sz="2400">
                <a:sym typeface="+mn-ea"/>
              </a:rPr>
              <a:t>跳转（</a:t>
            </a:r>
            <a:r>
              <a:rPr lang="en-US" altLang="zh-CN" sz="2400">
                <a:sym typeface="+mn-ea"/>
              </a:rPr>
              <a:t>ID</a:t>
            </a:r>
            <a:r>
              <a:rPr sz="2400">
                <a:sym typeface="+mn-ea"/>
              </a:rPr>
              <a:t>级检测）</a:t>
            </a:r>
            <a:endParaRPr sz="2400">
              <a:sym typeface="+mn-ea"/>
            </a:endParaRPr>
          </a:p>
          <a:p>
            <a:pPr marL="342900" indent="-342900">
              <a:buClr>
                <a:srgbClr val="000000"/>
              </a:buClr>
              <a:buFont typeface="Wingdings" panose="05000000000000000000" charset="0"/>
              <a:buChar char="Ø"/>
            </a:pPr>
            <a:r>
              <a:rPr sz="2400">
                <a:sym typeface="+mn-ea"/>
              </a:rPr>
              <a:t>顺序（不用检测）</a:t>
            </a:r>
            <a:endParaRPr sz="2400">
              <a:sym typeface="+mn-ea"/>
            </a:endParaRPr>
          </a:p>
          <a:p>
            <a:pPr marL="342900" indent="-342900">
              <a:buClr>
                <a:srgbClr val="000000"/>
              </a:buClr>
              <a:buFont typeface="Wingdings" panose="05000000000000000000" charset="0"/>
              <a:buChar char="Ø"/>
            </a:pPr>
            <a:endParaRPr sz="2400">
              <a:sym typeface="+mn-ea"/>
            </a:endParaRPr>
          </a:p>
          <a:p>
            <a:pPr algn="l">
              <a:buClr>
                <a:srgbClr val="000000"/>
              </a:buClr>
              <a:buFont typeface="Wingdings" panose="05000000000000000000" charset="0"/>
            </a:pPr>
            <a:r>
              <a:rPr lang="en-US" altLang="zh-CN" sz="2400" b="1">
                <a:solidFill>
                  <a:schemeClr val="tx1"/>
                </a:solidFill>
              </a:rPr>
              <a:t>assign pcsource = branch ?                                     	2'b01: </a:t>
            </a:r>
            <a:endParaRPr lang="en-US" altLang="zh-CN" sz="2400" b="1">
              <a:solidFill>
                <a:schemeClr val="tx1"/>
              </a:solidFill>
            </a:endParaRPr>
          </a:p>
          <a:p>
            <a:pPr algn="l">
              <a:buClr>
                <a:srgbClr val="000000"/>
              </a:buClr>
              <a:buFont typeface="Wingdings" panose="05000000000000000000" charset="0"/>
            </a:pPr>
            <a:r>
              <a:rPr lang="en-US" altLang="zh-CN" sz="2400" b="1">
                <a:solidFill>
                  <a:schemeClr val="tx1"/>
                </a:solidFill>
              </a:rPr>
              <a:t>                                ID_Inst[31:26] == 6'b010010 ?  	2'b10:</a:t>
            </a:r>
            <a:endParaRPr lang="en-US" altLang="zh-CN" sz="2400" b="1">
              <a:solidFill>
                <a:schemeClr val="tx1"/>
              </a:solidFill>
            </a:endParaRPr>
          </a:p>
          <a:p>
            <a:pPr algn="l">
              <a:buClr>
                <a:srgbClr val="000000"/>
              </a:buClr>
              <a:buFont typeface="Wingdings" panose="05000000000000000000" charset="0"/>
            </a:pPr>
            <a:r>
              <a:rPr lang="en-US" altLang="zh-CN" sz="2400" b="1">
                <a:solidFill>
                  <a:schemeClr val="tx1"/>
                </a:solidFill>
              </a:rPr>
              <a:t>                                                                                     	2'b00;</a:t>
            </a:r>
            <a:endParaRPr lang="en-US" altLang="zh-CN" sz="2400" b="1">
              <a:solidFill>
                <a:schemeClr val="tx1"/>
              </a:solidFill>
            </a:endParaRPr>
          </a:p>
          <a:p>
            <a:pPr algn="ctr"/>
            <a:endParaRPr lang="en-US" altLang="zh-CN" sz="2400" b="1">
              <a:solidFill>
                <a:schemeClr val="tx1"/>
              </a:solidFill>
            </a:endParaRPr>
          </a:p>
        </p:txBody>
      </p:sp>
      <p:sp>
        <p:nvSpPr>
          <p:cNvPr id="4" name="下箭头 3"/>
          <p:cNvSpPr/>
          <p:nvPr/>
        </p:nvSpPr>
        <p:spPr>
          <a:xfrm>
            <a:off x="5107940" y="3970020"/>
            <a:ext cx="622935" cy="546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730875" y="3939540"/>
            <a:ext cx="3861435" cy="368300"/>
          </a:xfrm>
          <a:prstGeom prst="rect">
            <a:avLst/>
          </a:prstGeom>
          <a:noFill/>
        </p:spPr>
        <p:txBody>
          <a:bodyPr wrap="square" rtlCol="0">
            <a:spAutoFit/>
          </a:bodyPr>
          <a:p>
            <a:r>
              <a:rPr lang="zh-CN" altLang="en-US" b="1">
                <a:solidFill>
                  <a:srgbClr val="FF0000"/>
                </a:solidFill>
              </a:rPr>
              <a:t>【思考】该语句的选择顺序能变吗？</a:t>
            </a:r>
            <a:endParaRPr lang="zh-CN" altLang="en-US" b="1">
              <a:solidFill>
                <a:srgbClr val="FF0000"/>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400" y="1280850"/>
            <a:ext cx="10969200" cy="4759200"/>
          </a:xfrm>
        </p:spPr>
        <p:txBody>
          <a:bodyPr>
            <a:normAutofit/>
          </a:bodyPr>
          <a:p>
            <a:r>
              <a:rPr sz="2400" b="1">
                <a:solidFill>
                  <a:srgbClr val="FF0000"/>
                </a:solidFill>
                <a:sym typeface="+mn-ea"/>
              </a:rPr>
              <a:t>实验报告要求：</a:t>
            </a:r>
            <a:endParaRPr sz="2400" b="1">
              <a:solidFill>
                <a:srgbClr val="FF0000"/>
              </a:solidFill>
              <a:sym typeface="+mn-ea"/>
            </a:endParaRPr>
          </a:p>
          <a:p>
            <a:pPr algn="l">
              <a:lnSpc>
                <a:spcPct val="150000"/>
              </a:lnSpc>
              <a:buClrTx/>
              <a:buSzTx/>
            </a:pPr>
            <a:r>
              <a:rPr sz="2000">
                <a:sym typeface="+mn-ea"/>
              </a:rPr>
              <a:t>1. 阐述控制冒险问题的成因，说明解决控制冒险问题的设计思路；</a:t>
            </a:r>
            <a:endParaRPr sz="2000">
              <a:sym typeface="+mn-ea"/>
            </a:endParaRPr>
          </a:p>
          <a:p>
            <a:pPr algn="l">
              <a:lnSpc>
                <a:spcPct val="150000"/>
              </a:lnSpc>
              <a:buClrTx/>
              <a:buSzTx/>
            </a:pPr>
            <a:r>
              <a:rPr sz="2000">
                <a:sym typeface="+mn-ea"/>
              </a:rPr>
              <a:t>2. 给出为解决控制冒险问题所添加或修改的流水线CPU代码部分（代码需含有注释）；给出解决控制冒险问题的仿真结果，结合inst_mem中的指令序列进行详尽分析说明。</a:t>
            </a:r>
            <a:endParaRPr sz="2000">
              <a:sym typeface="+mn-ea"/>
            </a:endParaRPr>
          </a:p>
          <a:p>
            <a:pPr algn="l">
              <a:lnSpc>
                <a:spcPct val="150000"/>
              </a:lnSpc>
              <a:buClrTx/>
              <a:buSzTx/>
            </a:pPr>
            <a:r>
              <a:rPr sz="2000">
                <a:sym typeface="+mn-ea"/>
              </a:rPr>
              <a:t>3. 画出完整的五级流水线CPU电路结构图，该结构可以处理数据冒险与控制冒险问题。标明图中哪些部件用于处理数据冒险问题，哪些部件用于处理控制冒险问题，并添加必要的文字说明。</a:t>
            </a:r>
            <a:endParaRPr sz="2000">
              <a:sym typeface="+mn-ea"/>
            </a:endParaRPr>
          </a:p>
          <a:p>
            <a:pPr algn="l">
              <a:lnSpc>
                <a:spcPct val="150000"/>
              </a:lnSpc>
              <a:buClrTx/>
              <a:buSzTx/>
            </a:pPr>
            <a:r>
              <a:rPr lang="en-US" altLang="zh-CN" sz="2000">
                <a:sym typeface="+mn-ea"/>
              </a:rPr>
              <a:t>4. </a:t>
            </a:r>
            <a:r>
              <a:rPr sz="2000">
                <a:sym typeface="+mn-ea"/>
              </a:rPr>
              <a:t>必须完成</a:t>
            </a:r>
            <a:r>
              <a:rPr lang="en-US" altLang="zh-CN" sz="2000">
                <a:sym typeface="+mn-ea"/>
              </a:rPr>
              <a:t>ID</a:t>
            </a:r>
            <a:r>
              <a:rPr sz="2000">
                <a:sym typeface="+mn-ea"/>
              </a:rPr>
              <a:t>级</a:t>
            </a:r>
            <a:r>
              <a:rPr lang="en-US" altLang="zh-CN" sz="2000">
                <a:sym typeface="+mn-ea"/>
              </a:rPr>
              <a:t>/EXE</a:t>
            </a:r>
            <a:r>
              <a:rPr sz="2000">
                <a:sym typeface="+mn-ea"/>
              </a:rPr>
              <a:t>级检测中的至少一种，且结合数据冒险（可选任意一种解决方案）一起进行仿真测试。</a:t>
            </a:r>
            <a:endParaRPr sz="2000">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972890"/>
            <a:ext cx="10969200" cy="705600"/>
          </a:xfrm>
        </p:spPr>
        <p:txBody>
          <a:bodyPr/>
          <a:p>
            <a:r>
              <a:rPr lang="zh-CN" altLang="en-US"/>
              <a:t>其他注意事项</a:t>
            </a:r>
            <a:endParaRPr lang="zh-CN" altLang="en-US"/>
          </a:p>
        </p:txBody>
      </p:sp>
      <p:sp>
        <p:nvSpPr>
          <p:cNvPr id="3" name="内容占位符 2"/>
          <p:cNvSpPr>
            <a:spLocks noGrp="1"/>
          </p:cNvSpPr>
          <p:nvPr>
            <p:ph idx="1"/>
          </p:nvPr>
        </p:nvSpPr>
        <p:spPr>
          <a:xfrm>
            <a:off x="611505" y="2160905"/>
            <a:ext cx="10968990" cy="4012565"/>
          </a:xfrm>
        </p:spPr>
        <p:txBody>
          <a:bodyPr/>
          <a:p>
            <a:pPr marL="285750" indent="-285750">
              <a:buClr>
                <a:srgbClr val="000000"/>
              </a:buClr>
              <a:buFont typeface="Wingdings" panose="05000000000000000000" charset="0"/>
              <a:buChar char="Ø"/>
            </a:pPr>
            <a:r>
              <a:rPr lang="zh-CN" altLang="en-US" sz="2400"/>
              <a:t>所有内容写在</a:t>
            </a:r>
            <a:r>
              <a:rPr lang="zh-CN" altLang="en-US" sz="2400" b="1">
                <a:solidFill>
                  <a:srgbClr val="FF0000"/>
                </a:solidFill>
              </a:rPr>
              <a:t>一份实验报告文档</a:t>
            </a:r>
            <a:r>
              <a:rPr lang="zh-CN" altLang="en-US" sz="2400"/>
              <a:t>（转换为</a:t>
            </a:r>
            <a:r>
              <a:rPr lang="en-US" altLang="zh-CN" sz="2400" b="1">
                <a:solidFill>
                  <a:srgbClr val="FF0000"/>
                </a:solidFill>
              </a:rPr>
              <a:t>PDF</a:t>
            </a:r>
            <a:r>
              <a:rPr sz="2400" b="1">
                <a:solidFill>
                  <a:srgbClr val="FF0000"/>
                </a:solidFill>
              </a:rPr>
              <a:t>格式</a:t>
            </a:r>
            <a:r>
              <a:rPr lang="zh-CN" altLang="en-US" sz="2400"/>
              <a:t>）中；</a:t>
            </a:r>
            <a:endParaRPr lang="zh-CN" altLang="en-US" sz="2400"/>
          </a:p>
          <a:p>
            <a:pPr marL="285750" indent="-285750">
              <a:buClr>
                <a:srgbClr val="000000"/>
              </a:buClr>
              <a:buFont typeface="Wingdings" panose="05000000000000000000" charset="0"/>
              <a:buChar char="Ø"/>
            </a:pPr>
            <a:r>
              <a:rPr lang="zh-CN" altLang="en-US" sz="2400"/>
              <a:t>实验报告提交至学生实验报告平台；</a:t>
            </a:r>
            <a:endParaRPr lang="zh-CN" altLang="en-US" sz="2400"/>
          </a:p>
          <a:p>
            <a:pPr marL="285750" indent="-285750">
              <a:buClr>
                <a:srgbClr val="000000"/>
              </a:buClr>
              <a:buFont typeface="Wingdings" panose="05000000000000000000" charset="0"/>
              <a:buChar char="Ø"/>
            </a:pPr>
            <a:r>
              <a:rPr lang="zh-CN" altLang="en-US" sz="2400"/>
              <a:t>报告提交</a:t>
            </a:r>
            <a:r>
              <a:rPr lang="zh-CN" altLang="en-US" sz="2400" b="1">
                <a:solidFill>
                  <a:srgbClr val="FF0000"/>
                </a:solidFill>
              </a:rPr>
              <a:t>截止时间</a:t>
            </a:r>
            <a:r>
              <a:rPr lang="zh-CN" altLang="en-US" sz="2400"/>
              <a:t>：</a:t>
            </a:r>
            <a:r>
              <a:rPr lang="en-US" altLang="zh-CN" sz="2400" b="1">
                <a:solidFill>
                  <a:srgbClr val="FF0000"/>
                </a:solidFill>
              </a:rPr>
              <a:t>6</a:t>
            </a:r>
            <a:r>
              <a:rPr lang="zh-CN" altLang="en-US" sz="2400" b="1">
                <a:solidFill>
                  <a:srgbClr val="FF0000"/>
                </a:solidFill>
              </a:rPr>
              <a:t>月</a:t>
            </a:r>
            <a:r>
              <a:rPr lang="en-US" altLang="zh-CN" sz="2400" b="1">
                <a:solidFill>
                  <a:srgbClr val="FF0000"/>
                </a:solidFill>
              </a:rPr>
              <a:t>24</a:t>
            </a:r>
            <a:r>
              <a:rPr lang="zh-CN" altLang="en-US" sz="2400" b="1">
                <a:solidFill>
                  <a:srgbClr val="FF0000"/>
                </a:solidFill>
              </a:rPr>
              <a:t>日（周四）15:30</a:t>
            </a:r>
            <a:r>
              <a:rPr lang="zh-CN" altLang="en-US" sz="2400"/>
              <a:t>；</a:t>
            </a:r>
            <a:endParaRPr lang="zh-CN" altLang="en-US" sz="2400"/>
          </a:p>
          <a:p>
            <a:pPr marL="285750" indent="-285750">
              <a:buClr>
                <a:srgbClr val="000000"/>
              </a:buClr>
              <a:buFont typeface="Wingdings" panose="05000000000000000000" charset="0"/>
              <a:buChar char="Ø"/>
            </a:pPr>
            <a:r>
              <a:rPr lang="zh-CN" altLang="en-US" sz="2400"/>
              <a:t>请于</a:t>
            </a:r>
            <a:r>
              <a:rPr lang="zh-CN" altLang="en-US" sz="2400" b="1">
                <a:solidFill>
                  <a:srgbClr val="FF0000"/>
                </a:solidFill>
              </a:rPr>
              <a:t>工作日</a:t>
            </a:r>
            <a:r>
              <a:rPr lang="zh-CN" altLang="en-US" sz="2400"/>
              <a:t>提交报告，时间为</a:t>
            </a:r>
            <a:r>
              <a:rPr lang="en-US" altLang="zh-CN" sz="2400" b="1">
                <a:solidFill>
                  <a:srgbClr val="FF0000"/>
                </a:solidFill>
              </a:rPr>
              <a:t>9</a:t>
            </a:r>
            <a:r>
              <a:rPr sz="2400" b="1">
                <a:solidFill>
                  <a:srgbClr val="FF0000"/>
                </a:solidFill>
              </a:rPr>
              <a:t>：</a:t>
            </a:r>
            <a:r>
              <a:rPr lang="en-US" altLang="zh-CN" sz="2400" b="1">
                <a:solidFill>
                  <a:srgbClr val="FF0000"/>
                </a:solidFill>
              </a:rPr>
              <a:t>00—17</a:t>
            </a:r>
            <a:r>
              <a:rPr sz="2400" b="1">
                <a:solidFill>
                  <a:srgbClr val="FF0000"/>
                </a:solidFill>
              </a:rPr>
              <a:t>：</a:t>
            </a:r>
            <a:r>
              <a:rPr lang="en-US" altLang="zh-CN" sz="2400" b="1">
                <a:solidFill>
                  <a:srgbClr val="FF0000"/>
                </a:solidFill>
              </a:rPr>
              <a:t>00</a:t>
            </a:r>
            <a:r>
              <a:rPr sz="2400"/>
              <a:t>（中午不休息）</a:t>
            </a:r>
            <a:endParaRPr lang="zh-CN" altLang="en-US" sz="2400"/>
          </a:p>
          <a:p>
            <a:pPr marL="285750" indent="-285750">
              <a:buClr>
                <a:srgbClr val="000000"/>
              </a:buClr>
              <a:buFont typeface="Wingdings" panose="05000000000000000000" charset="0"/>
              <a:buChar char="Ø"/>
            </a:pPr>
            <a:r>
              <a:rPr lang="zh-CN" altLang="en-US" sz="2400" b="1">
                <a:solidFill>
                  <a:srgbClr val="FF0000"/>
                </a:solidFill>
              </a:rPr>
              <a:t>报告严禁抄袭</a:t>
            </a:r>
            <a:r>
              <a:rPr lang="zh-CN" altLang="en-US" sz="2400"/>
              <a:t>，一经发现，视情节轻重扣分，相似度高的双方</a:t>
            </a:r>
            <a:r>
              <a:rPr lang="zh-CN" altLang="en-US" sz="2400" b="1">
                <a:solidFill>
                  <a:srgbClr val="FF0000"/>
                </a:solidFill>
              </a:rPr>
              <a:t>均按不通过处理</a:t>
            </a:r>
            <a:r>
              <a:rPr lang="zh-CN" altLang="en-US" sz="2400"/>
              <a:t>！！！</a:t>
            </a:r>
            <a:endParaRPr lang="zh-CN" altLang="en-US" sz="2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实验四 控制冒险问题</a:t>
            </a:r>
            <a:endParaRPr lang="zh-CN" altLang="en-US"/>
          </a:p>
        </p:txBody>
      </p:sp>
      <p:sp>
        <p:nvSpPr>
          <p:cNvPr id="3" name="内容占位符 2"/>
          <p:cNvSpPr>
            <a:spLocks noGrp="1"/>
          </p:cNvSpPr>
          <p:nvPr>
            <p:ph idx="1"/>
          </p:nvPr>
        </p:nvSpPr>
        <p:spPr/>
        <p:txBody>
          <a:bodyPr>
            <a:noAutofit/>
          </a:bodyPr>
          <a:p>
            <a:r>
              <a:rPr sz="2400">
                <a:solidFill>
                  <a:srgbClr val="FF0000"/>
                </a:solidFill>
                <a:sym typeface="+mn-ea"/>
              </a:rPr>
              <a:t>实验内容：</a:t>
            </a:r>
            <a:endParaRPr lang="zh-CN" altLang="en-US" sz="2400">
              <a:solidFill>
                <a:srgbClr val="FF0000"/>
              </a:solidFill>
            </a:endParaRPr>
          </a:p>
          <a:p>
            <a:r>
              <a:rPr sz="2400">
                <a:sym typeface="+mn-ea"/>
              </a:rPr>
              <a:t>1. 修改流水线CPU代码，解决无条件跳转指令（JUMP指令）的控制冒险问题。</a:t>
            </a:r>
            <a:endParaRPr sz="2400">
              <a:sym typeface="+mn-ea"/>
            </a:endParaRPr>
          </a:p>
          <a:p>
            <a:r>
              <a:rPr sz="2400">
                <a:sym typeface="+mn-ea"/>
              </a:rPr>
              <a:t>    a)消除无条件跳转指令的后续指令所产生的影响；</a:t>
            </a:r>
            <a:endParaRPr sz="2400">
              <a:sym typeface="+mn-ea"/>
            </a:endParaRPr>
          </a:p>
          <a:p>
            <a:r>
              <a:rPr sz="2400">
                <a:sym typeface="+mn-ea"/>
              </a:rPr>
              <a:t>2. 修改流水线CPU代码，解决条件跳转指令（BNE与BEQ指令）的控制冒险问题。</a:t>
            </a:r>
            <a:endParaRPr sz="2400">
              <a:sym typeface="+mn-ea"/>
            </a:endParaRPr>
          </a:p>
          <a:p>
            <a:r>
              <a:rPr sz="2400">
                <a:sym typeface="+mn-ea"/>
              </a:rPr>
              <a:t>    a)当条件跳转指令的Z信号还未准备好时，需要暂停流水线；</a:t>
            </a:r>
            <a:endParaRPr sz="2400">
              <a:sym typeface="+mn-ea"/>
            </a:endParaRPr>
          </a:p>
          <a:p>
            <a:r>
              <a:rPr sz="2400">
                <a:sym typeface="+mn-ea"/>
              </a:rPr>
              <a:t>    b)消除条件跳转指令的后续指令所产生的影响；</a:t>
            </a:r>
            <a:endParaRPr sz="2400">
              <a:sym typeface="+mn-ea"/>
            </a:endParaRPr>
          </a:p>
          <a:p>
            <a:r>
              <a:rPr lang="en-US" altLang="zh-CN" sz="2400">
                <a:sym typeface="+mn-ea"/>
              </a:rPr>
              <a:t>3. </a:t>
            </a:r>
            <a:r>
              <a:rPr sz="2400">
                <a:sym typeface="+mn-ea"/>
              </a:rPr>
              <a:t>如下所示，设置</a:t>
            </a:r>
            <a:r>
              <a:rPr lang="en-US" altLang="zh-CN" sz="2400">
                <a:sym typeface="+mn-ea"/>
              </a:rPr>
              <a:t>指令序列进行仿真，验证所实现流水线CPU能够解决控制冒险问题：</a:t>
            </a:r>
            <a:r>
              <a:rPr sz="2400">
                <a:sym typeface="+mn-ea"/>
              </a:rPr>
              <a:t>（见下页）</a:t>
            </a:r>
            <a:endParaRPr sz="2400">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886460"/>
            <a:ext cx="10968990" cy="5363210"/>
          </a:xfrm>
        </p:spPr>
        <p:txBody>
          <a:bodyPr>
            <a:normAutofit lnSpcReduction="20000"/>
          </a:bodyPr>
          <a:p>
            <a:pPr algn="l">
              <a:buClrTx/>
              <a:buSzTx/>
            </a:pPr>
            <a:r>
              <a:rPr sz="2000">
                <a:sym typeface="+mn-ea"/>
              </a:rPr>
              <a:t>0x00:  nop;</a:t>
            </a:r>
            <a:endParaRPr sz="2000">
              <a:sym typeface="+mn-ea"/>
            </a:endParaRPr>
          </a:p>
          <a:p>
            <a:pPr algn="l">
              <a:buClrTx/>
              <a:buSzTx/>
            </a:pPr>
            <a:r>
              <a:rPr sz="2000">
                <a:sym typeface="+mn-ea"/>
              </a:rPr>
              <a:t>0x04:  add  r1, r2, r3;</a:t>
            </a:r>
            <a:endParaRPr sz="2000">
              <a:sym typeface="+mn-ea"/>
            </a:endParaRPr>
          </a:p>
          <a:p>
            <a:pPr algn="l">
              <a:buClrTx/>
              <a:buSzTx/>
            </a:pPr>
            <a:r>
              <a:rPr sz="2000">
                <a:sym typeface="+mn-ea"/>
              </a:rPr>
              <a:t>0x08:  and  r4, r1, r5;</a:t>
            </a:r>
            <a:endParaRPr sz="2000">
              <a:sym typeface="+mn-ea"/>
            </a:endParaRPr>
          </a:p>
          <a:p>
            <a:pPr algn="l">
              <a:buClrTx/>
              <a:buSzTx/>
            </a:pPr>
            <a:r>
              <a:rPr sz="2000">
                <a:sym typeface="+mn-ea"/>
              </a:rPr>
              <a:t>0x0C:  or  r6, r7, r1;</a:t>
            </a:r>
            <a:endParaRPr sz="2000">
              <a:sym typeface="+mn-ea"/>
            </a:endParaRPr>
          </a:p>
          <a:p>
            <a:pPr algn="l">
              <a:buClrTx/>
              <a:buSzTx/>
            </a:pPr>
            <a:r>
              <a:rPr sz="2000">
                <a:sym typeface="+mn-ea"/>
              </a:rPr>
              <a:t>0x10:  addi  r8, r1, 0x000a;	</a:t>
            </a:r>
            <a:endParaRPr sz="2000">
              <a:sym typeface="+mn-ea"/>
            </a:endParaRPr>
          </a:p>
          <a:p>
            <a:pPr algn="l">
              <a:buClrTx/>
              <a:buSzTx/>
            </a:pPr>
            <a:r>
              <a:rPr sz="2000">
                <a:sym typeface="+mn-ea"/>
              </a:rPr>
              <a:t>0x14:  load  r1, 0xfff5(r8);</a:t>
            </a:r>
            <a:endParaRPr sz="2000">
              <a:sym typeface="+mn-ea"/>
            </a:endParaRPr>
          </a:p>
          <a:p>
            <a:pPr algn="l">
              <a:buClrTx/>
              <a:buSzTx/>
            </a:pPr>
            <a:r>
              <a:rPr sz="2000">
                <a:sym typeface="+mn-ea"/>
              </a:rPr>
              <a:t>0x18:  bne  r1, r8, 0x00000024;</a:t>
            </a:r>
            <a:endParaRPr sz="2000">
              <a:sym typeface="+mn-ea"/>
            </a:endParaRPr>
          </a:p>
          <a:p>
            <a:pPr algn="l">
              <a:buClrTx/>
              <a:buSzTx/>
            </a:pPr>
            <a:r>
              <a:rPr sz="2000">
                <a:sym typeface="+mn-ea"/>
              </a:rPr>
              <a:t>0x1C:  sll  r9, r1, 0x02;</a:t>
            </a:r>
            <a:endParaRPr sz="2000">
              <a:sym typeface="+mn-ea"/>
            </a:endParaRPr>
          </a:p>
          <a:p>
            <a:pPr algn="l">
              <a:buClrTx/>
              <a:buSzTx/>
            </a:pPr>
            <a:r>
              <a:rPr sz="2000">
                <a:sym typeface="+mn-ea"/>
              </a:rPr>
              <a:t>0x20:  store  r9, 0x0027(r1);</a:t>
            </a:r>
            <a:endParaRPr sz="2000">
              <a:sym typeface="+mn-ea"/>
            </a:endParaRPr>
          </a:p>
          <a:p>
            <a:pPr algn="l">
              <a:buClrTx/>
              <a:buSzTx/>
            </a:pPr>
            <a:r>
              <a:rPr sz="2000">
                <a:sym typeface="+mn-ea"/>
              </a:rPr>
              <a:t>0x24:  jump  0x00000004;</a:t>
            </a:r>
            <a:endParaRPr sz="2000">
              <a:sym typeface="+mn-ea"/>
            </a:endParaRPr>
          </a:p>
          <a:p>
            <a:pPr algn="l">
              <a:buClrTx/>
              <a:buSzTx/>
            </a:pPr>
            <a:r>
              <a:rPr sz="2000">
                <a:sym typeface="+mn-ea"/>
              </a:rPr>
              <a:t>（</a:t>
            </a:r>
            <a:r>
              <a:rPr sz="2000" b="1">
                <a:solidFill>
                  <a:srgbClr val="7030A0"/>
                </a:solidFill>
                <a:sym typeface="+mn-ea"/>
              </a:rPr>
              <a:t>请自行设计含有控制冒险的指令序列进行验证。</a:t>
            </a:r>
            <a:r>
              <a:rPr sz="2000">
                <a:sym typeface="+mn-ea"/>
              </a:rPr>
              <a:t>）</a:t>
            </a:r>
            <a:endParaRPr sz="2000">
              <a:sym typeface="+mn-ea"/>
            </a:endParaRPr>
          </a:p>
        </p:txBody>
      </p:sp>
      <p:sp>
        <p:nvSpPr>
          <p:cNvPr id="5" name="文本框 4"/>
          <p:cNvSpPr txBox="1"/>
          <p:nvPr/>
        </p:nvSpPr>
        <p:spPr>
          <a:xfrm>
            <a:off x="608330" y="5966460"/>
            <a:ext cx="8107680" cy="491490"/>
          </a:xfrm>
          <a:prstGeom prst="rect">
            <a:avLst/>
          </a:prstGeom>
          <a:noFill/>
        </p:spPr>
        <p:txBody>
          <a:bodyPr wrap="square" rtlCol="0">
            <a:spAutoFit/>
          </a:bodyPr>
          <a:p>
            <a:pPr algn="l">
              <a:lnSpc>
                <a:spcPct val="130000"/>
              </a:lnSpc>
              <a:spcBef>
                <a:spcPts val="0"/>
              </a:spcBef>
              <a:spcAft>
                <a:spcPts val="1000"/>
              </a:spcAft>
              <a:buClrTx/>
              <a:buSzTx/>
              <a:buFont typeface="Arial" panose="020B0604020202020204" pitchFamily="34" charset="0"/>
            </a:pPr>
            <a:r>
              <a:rPr lang="zh-CN" altLang="en-US" sz="2000">
                <a:solidFill>
                  <a:srgbClr val="FF0000"/>
                </a:solidFill>
                <a:uFillTx/>
                <a:latin typeface="Arial" panose="020B0604020202020204" pitchFamily="34" charset="0"/>
                <a:ea typeface="微软雅黑" panose="020B0503020204020204" pitchFamily="34" charset="-122"/>
              </a:rPr>
              <a:t>【注意】</a:t>
            </a:r>
            <a:r>
              <a:rPr lang="zh-CN" altLang="en-US" sz="2000">
                <a:solidFill>
                  <a:schemeClr val="tx1">
                    <a:lumMod val="65000"/>
                    <a:lumOff val="35000"/>
                  </a:schemeClr>
                </a:solidFill>
                <a:uFillTx/>
                <a:latin typeface="Arial" panose="020B0604020202020204" pitchFamily="34" charset="0"/>
                <a:ea typeface="微软雅黑" panose="020B0503020204020204" pitchFamily="34" charset="-122"/>
              </a:rPr>
              <a:t>首先对相应寄存器与存储器进行初始化。</a:t>
            </a:r>
            <a:endParaRPr lang="zh-CN" altLang="en-US" sz="2000">
              <a:solidFill>
                <a:schemeClr val="tx1">
                  <a:lumMod val="65000"/>
                  <a:lumOff val="35000"/>
                </a:schemeClr>
              </a:solidFill>
              <a:uFillTx/>
              <a:latin typeface="Arial" panose="020B0604020202020204" pitchFamily="34" charset="0"/>
              <a:ea typeface="微软雅黑" panose="020B0503020204020204" pitchFamily="34" charset="-122"/>
            </a:endParaRPr>
          </a:p>
        </p:txBody>
      </p:sp>
      <p:grpSp>
        <p:nvGrpSpPr>
          <p:cNvPr id="9" name="组合 8"/>
          <p:cNvGrpSpPr/>
          <p:nvPr/>
        </p:nvGrpSpPr>
        <p:grpSpPr>
          <a:xfrm>
            <a:off x="4471035" y="886460"/>
            <a:ext cx="6287770" cy="4349750"/>
            <a:chOff x="4648" y="3227"/>
            <a:chExt cx="9902" cy="6850"/>
          </a:xfrm>
        </p:grpSpPr>
        <p:pic>
          <p:nvPicPr>
            <p:cNvPr id="2" name="图片 1"/>
            <p:cNvPicPr>
              <a:picLocks noChangeAspect="1"/>
            </p:cNvPicPr>
            <p:nvPr>
              <p:custDataLst>
                <p:tags r:id="rId1"/>
              </p:custDataLst>
            </p:nvPr>
          </p:nvPicPr>
          <p:blipFill>
            <a:blip r:embed="rId2"/>
            <a:stretch>
              <a:fillRect/>
            </a:stretch>
          </p:blipFill>
          <p:spPr>
            <a:xfrm>
              <a:off x="4648" y="3227"/>
              <a:ext cx="9903" cy="6850"/>
            </a:xfrm>
            <a:prstGeom prst="rect">
              <a:avLst/>
            </a:prstGeom>
          </p:spPr>
        </p:pic>
        <p:sp>
          <p:nvSpPr>
            <p:cNvPr id="4" name="文本框 3"/>
            <p:cNvSpPr txBox="1"/>
            <p:nvPr/>
          </p:nvSpPr>
          <p:spPr>
            <a:xfrm>
              <a:off x="8882" y="3239"/>
              <a:ext cx="1675" cy="483"/>
            </a:xfrm>
            <a:prstGeom prst="rect">
              <a:avLst/>
            </a:prstGeom>
            <a:solidFill>
              <a:schemeClr val="bg1"/>
            </a:solidFill>
          </p:spPr>
          <p:txBody>
            <a:bodyPr wrap="square" rtlCol="0">
              <a:spAutoFit/>
            </a:bodyPr>
            <a:p>
              <a:r>
                <a:rPr lang="en-US" altLang="zh-CN" sz="1400"/>
                <a:t>func[25:20]</a:t>
              </a:r>
              <a:endParaRPr lang="en-US" altLang="zh-CN" sz="1400"/>
            </a:p>
          </p:txBody>
        </p:sp>
      </p:gr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502920"/>
            <a:ext cx="10968990" cy="6158230"/>
          </a:xfrm>
        </p:spPr>
        <p:txBody>
          <a:bodyPr>
            <a:normAutofit/>
          </a:bodyPr>
          <a:p>
            <a:r>
              <a:rPr lang="en-US" altLang="zh-CN" sz="2220">
                <a:sym typeface="+mn-ea"/>
              </a:rPr>
              <a:t>4</a:t>
            </a:r>
            <a:r>
              <a:rPr sz="2220">
                <a:sym typeface="+mn-ea"/>
              </a:rPr>
              <a:t>. 在流水线CPU结构图中做出相应修改：</a:t>
            </a:r>
            <a:endParaRPr sz="2220">
              <a:sym typeface="+mn-ea"/>
            </a:endParaRPr>
          </a:p>
          <a:p>
            <a:r>
              <a:rPr sz="2220">
                <a:sym typeface="+mn-ea"/>
              </a:rPr>
              <a:t>    a)画出为流水线解决数据冒险与控制冒险问题所增加的功能部件及相应控制信号；</a:t>
            </a:r>
            <a:endParaRPr sz="2220">
              <a:sym typeface="+mn-ea"/>
            </a:endParaRPr>
          </a:p>
          <a:p>
            <a:r>
              <a:rPr sz="2220">
                <a:sym typeface="+mn-ea"/>
              </a:rPr>
              <a:t>    d)说明所增加功能部件及相应控制信号是如何被使用。</a:t>
            </a:r>
            <a:endParaRPr sz="2220">
              <a:sym typeface="+mn-ea"/>
            </a:endParaRPr>
          </a:p>
          <a:p>
            <a:r>
              <a:rPr sz="2220" b="1">
                <a:solidFill>
                  <a:srgbClr val="FF0000"/>
                </a:solidFill>
                <a:sym typeface="+mn-ea"/>
              </a:rPr>
              <a:t>【说明】尽量给出能想到的所有情况进行仿真和检验。</a:t>
            </a:r>
            <a:endParaRPr sz="2220" b="1">
              <a:solidFill>
                <a:srgbClr val="FF0000"/>
              </a:solidFill>
              <a:sym typeface="+mn-ea"/>
            </a:endParaRPr>
          </a:p>
          <a:p>
            <a:endParaRPr lang="en-US" altLang="zh-CN" sz="2220">
              <a:sym typeface="+mn-ea"/>
            </a:endParaRPr>
          </a:p>
          <a:p>
            <a:r>
              <a:rPr lang="en-US" altLang="zh-CN" sz="2220">
                <a:solidFill>
                  <a:srgbClr val="FF0000"/>
                </a:solidFill>
                <a:sym typeface="+mn-ea"/>
              </a:rPr>
              <a:t>实验目的：</a:t>
            </a:r>
            <a:endParaRPr lang="en-US" altLang="zh-CN" sz="2220">
              <a:solidFill>
                <a:srgbClr val="FF0000"/>
              </a:solidFill>
              <a:sym typeface="+mn-ea"/>
            </a:endParaRPr>
          </a:p>
          <a:p>
            <a:r>
              <a:rPr lang="en-US" altLang="zh-CN" sz="2220">
                <a:sym typeface="+mn-ea"/>
              </a:rPr>
              <a:t>1. 进一步掌握流水线CPU和单周期CPU的区别；</a:t>
            </a:r>
            <a:endParaRPr lang="en-US" altLang="zh-CN" sz="2220">
              <a:sym typeface="+mn-ea"/>
            </a:endParaRPr>
          </a:p>
          <a:p>
            <a:r>
              <a:rPr lang="en-US" altLang="zh-CN" sz="2220">
                <a:sym typeface="+mn-ea"/>
              </a:rPr>
              <a:t>2. 进一步熟悉Verilog HDL硬件设计语言；</a:t>
            </a:r>
            <a:endParaRPr lang="en-US" altLang="zh-CN" sz="2220">
              <a:sym typeface="+mn-ea"/>
            </a:endParaRPr>
          </a:p>
          <a:p>
            <a:r>
              <a:rPr lang="en-US" altLang="zh-CN" sz="2220">
                <a:sym typeface="+mn-ea"/>
              </a:rPr>
              <a:t>3. 熟悉和掌握开发平台Xilinx ISE Design Suite 14.7集成开发系统的操作方法；</a:t>
            </a:r>
            <a:endParaRPr lang="en-US" altLang="zh-CN" sz="2220">
              <a:sym typeface="+mn-ea"/>
            </a:endParaRPr>
          </a:p>
          <a:p>
            <a:r>
              <a:rPr lang="en-US" altLang="zh-CN" sz="2220">
                <a:sym typeface="+mn-ea"/>
              </a:rPr>
              <a:t>4. 进一步理解和掌握流水线控制冒险的概念和解决方法。</a:t>
            </a:r>
            <a:r>
              <a:rPr lang="en-US" altLang="zh-CN" sz="2000">
                <a:sym typeface="+mn-ea"/>
              </a:rPr>
              <a:t>	</a:t>
            </a:r>
            <a:endParaRPr lang="en-US" altLang="zh-CN" sz="2000">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译码级检测（分支）</a:t>
            </a:r>
            <a:endParaRPr altLang="zh-CN"/>
          </a:p>
        </p:txBody>
      </p:sp>
      <p:sp>
        <p:nvSpPr>
          <p:cNvPr id="3" name="内容占位符 2"/>
          <p:cNvSpPr>
            <a:spLocks noGrp="1"/>
          </p:cNvSpPr>
          <p:nvPr>
            <p:ph idx="1"/>
          </p:nvPr>
        </p:nvSpPr>
        <p:spPr/>
        <p:txBody>
          <a:bodyPr>
            <a:normAutofit lnSpcReduction="20000"/>
          </a:bodyPr>
          <a:p>
            <a:r>
              <a:rPr lang="zh-CN" altLang="en-US" sz="2000"/>
              <a:t>要点：</a:t>
            </a:r>
            <a:endParaRPr lang="zh-CN" altLang="en-US" sz="2000"/>
          </a:p>
          <a:p>
            <a:r>
              <a:rPr lang="en-US" altLang="zh-CN" sz="2000"/>
              <a:t>1</a:t>
            </a:r>
            <a:r>
              <a:rPr sz="2000"/>
              <a:t>、</a:t>
            </a:r>
            <a:r>
              <a:rPr lang="zh-CN" altLang="en-US" sz="2000"/>
              <a:t>在</a:t>
            </a:r>
            <a:r>
              <a:rPr lang="en-US" altLang="zh-CN" sz="2000"/>
              <a:t>ID</a:t>
            </a:r>
            <a:r>
              <a:rPr sz="2000"/>
              <a:t>级增加比较电路，</a:t>
            </a:r>
            <a:r>
              <a:rPr sz="2000">
                <a:sym typeface="+mn-ea"/>
              </a:rPr>
              <a:t>判断</a:t>
            </a:r>
            <a:r>
              <a:rPr lang="en-US" altLang="zh-CN" sz="2000"/>
              <a:t>id_a</a:t>
            </a:r>
            <a:r>
              <a:rPr sz="2000"/>
              <a:t>和</a:t>
            </a:r>
            <a:r>
              <a:rPr lang="en-US" altLang="zh-CN" sz="2000"/>
              <a:t>id_b</a:t>
            </a:r>
            <a:r>
              <a:rPr sz="2000"/>
              <a:t>是否相等，产生</a:t>
            </a:r>
            <a:r>
              <a:rPr lang="en-US" altLang="zh-CN" sz="2000"/>
              <a:t>id_z</a:t>
            </a:r>
            <a:r>
              <a:rPr altLang="zh-CN" sz="2000"/>
              <a:t>信号</a:t>
            </a:r>
            <a:r>
              <a:rPr lang="en-US" altLang="zh-CN" sz="2000"/>
              <a:t>(</a:t>
            </a:r>
            <a:r>
              <a:rPr altLang="zh-CN" sz="2000"/>
              <a:t>即</a:t>
            </a:r>
            <a:r>
              <a:rPr sz="2000">
                <a:sym typeface="+mn-ea"/>
              </a:rPr>
              <a:t>提前获取</a:t>
            </a:r>
            <a:r>
              <a:rPr lang="en-US" altLang="zh-CN" sz="2000"/>
              <a:t>rsrtequ</a:t>
            </a:r>
            <a:r>
              <a:rPr sz="2000"/>
              <a:t>信号</a:t>
            </a:r>
            <a:r>
              <a:rPr lang="en-US" altLang="zh-CN" sz="2000"/>
              <a:t>)</a:t>
            </a:r>
            <a:r>
              <a:rPr altLang="zh-CN" sz="2000"/>
              <a:t>；</a:t>
            </a:r>
            <a:endParaRPr altLang="zh-CN" sz="2000"/>
          </a:p>
          <a:p>
            <a:r>
              <a:rPr altLang="zh-CN" sz="2000"/>
              <a:t>【例】</a:t>
            </a:r>
            <a:r>
              <a:rPr lang="en-US" altLang="zh-CN" sz="2000"/>
              <a:t>wire </a:t>
            </a:r>
            <a:r>
              <a:rPr altLang="zh-CN" sz="2000"/>
              <a:t>id_z = </a:t>
            </a:r>
            <a:r>
              <a:rPr lang="en-US" altLang="zh-CN" sz="2000"/>
              <a:t> </a:t>
            </a:r>
            <a:r>
              <a:rPr altLang="zh-CN" sz="2000"/>
              <a:t>(</a:t>
            </a:r>
            <a:r>
              <a:rPr lang="en-US" altLang="zh-CN" sz="2000"/>
              <a:t> </a:t>
            </a:r>
            <a:r>
              <a:rPr altLang="zh-CN" sz="2000"/>
              <a:t>id_a == id_b</a:t>
            </a:r>
            <a:r>
              <a:rPr lang="en-US" altLang="zh-CN" sz="2000"/>
              <a:t> </a:t>
            </a:r>
            <a:r>
              <a:rPr altLang="zh-CN" sz="2000"/>
              <a:t>) </a:t>
            </a:r>
            <a:r>
              <a:rPr lang="en-US" altLang="zh-CN" sz="2000"/>
              <a:t> </a:t>
            </a:r>
            <a:r>
              <a:rPr altLang="zh-CN" sz="2000"/>
              <a:t>? </a:t>
            </a:r>
            <a:r>
              <a:rPr lang="en-US" altLang="zh-CN" sz="2000"/>
              <a:t> </a:t>
            </a:r>
            <a:r>
              <a:rPr altLang="zh-CN" sz="2000"/>
              <a:t>1'b1</a:t>
            </a:r>
            <a:r>
              <a:rPr lang="en-US" altLang="zh-CN" sz="2000"/>
              <a:t> </a:t>
            </a:r>
            <a:r>
              <a:rPr altLang="zh-CN" sz="2000"/>
              <a:t>:</a:t>
            </a:r>
            <a:r>
              <a:rPr lang="en-US" altLang="zh-CN" sz="2000"/>
              <a:t> </a:t>
            </a:r>
            <a:r>
              <a:rPr altLang="zh-CN" sz="2000"/>
              <a:t>1'b0;</a:t>
            </a:r>
            <a:endParaRPr altLang="zh-CN" sz="2000"/>
          </a:p>
          <a:p>
            <a:r>
              <a:rPr altLang="zh-CN" sz="2000"/>
              <a:t>或者</a:t>
            </a:r>
            <a:r>
              <a:rPr lang="en-US" altLang="zh-CN" sz="2000"/>
              <a:t>    wire id_z = ~|( id_a ^ id_b );</a:t>
            </a:r>
            <a:endParaRPr altLang="zh-CN" sz="2000"/>
          </a:p>
          <a:p>
            <a:r>
              <a:rPr lang="en-US" altLang="zh-CN" sz="2000"/>
              <a:t>2</a:t>
            </a:r>
            <a:r>
              <a:rPr sz="2000"/>
              <a:t>、</a:t>
            </a:r>
            <a:r>
              <a:rPr altLang="zh-CN" sz="2000"/>
              <a:t>在</a:t>
            </a:r>
            <a:r>
              <a:rPr lang="en-US" altLang="zh-CN" sz="2000"/>
              <a:t>ID</a:t>
            </a:r>
            <a:r>
              <a:rPr sz="2000"/>
              <a:t>级判断是否是分支指令，假设</a:t>
            </a:r>
            <a:r>
              <a:rPr lang="en-US" altLang="zh-CN" sz="2000"/>
              <a:t>ID</a:t>
            </a:r>
            <a:r>
              <a:rPr sz="2000"/>
              <a:t>级指令序列为</a:t>
            </a:r>
            <a:r>
              <a:rPr lang="en-US" altLang="zh-CN" sz="2000">
                <a:sym typeface="+mn-ea"/>
              </a:rPr>
              <a:t>ID_Inst</a:t>
            </a:r>
            <a:r>
              <a:rPr sz="2000"/>
              <a:t>，通过对</a:t>
            </a:r>
            <a:r>
              <a:rPr lang="en-US" altLang="zh-CN" sz="2000"/>
              <a:t>pcsource</a:t>
            </a:r>
            <a:r>
              <a:rPr sz="2000"/>
              <a:t>信号定义，检测是否是分支指令（这部分判断本身就是</a:t>
            </a:r>
            <a:r>
              <a:rPr lang="en-US" altLang="zh-CN" sz="2000"/>
              <a:t>ID</a:t>
            </a:r>
            <a:r>
              <a:rPr sz="2000"/>
              <a:t>级完成的）；</a:t>
            </a:r>
            <a:endParaRPr sz="2000"/>
          </a:p>
          <a:p>
            <a:r>
              <a:rPr sz="2000"/>
              <a:t>【例】</a:t>
            </a:r>
            <a:r>
              <a:rPr lang="en-US" altLang="zh-CN" sz="2000"/>
              <a:t>assign pcsource = (ID_Inst[31:26] == 6'b001111 &amp;&amp; id_z) || (ID_Inst[31:26] == 6'b010000 &amp;&amp; ~id_z) ? 2'b01: (ID_Inst[31:26] == 6'b010010) ? 2'b10 : 2'b00;</a:t>
            </a:r>
            <a:endParaRPr lang="en-US" altLang="zh-CN" sz="2000"/>
          </a:p>
          <a:p>
            <a:pPr algn="l">
              <a:buClrTx/>
              <a:buSzTx/>
            </a:pPr>
            <a:r>
              <a:rPr sz="2400" b="1">
                <a:solidFill>
                  <a:srgbClr val="FF0000"/>
                </a:solidFill>
              </a:rPr>
              <a:t>【思考】</a:t>
            </a:r>
            <a:r>
              <a:rPr lang="en-US" altLang="zh-CN" sz="2400" b="1"/>
              <a:t> 	</a:t>
            </a:r>
            <a:r>
              <a:rPr lang="en-US" altLang="zh-CN" sz="2400" b="1">
                <a:sym typeface="Wingdings" panose="05000000000000000000" charset="0"/>
              </a:rPr>
              <a:t></a:t>
            </a:r>
            <a:r>
              <a:rPr sz="2400" b="1">
                <a:sym typeface="Wingdings" panose="05000000000000000000" charset="0"/>
              </a:rPr>
              <a:t>必须这样</a:t>
            </a:r>
            <a:r>
              <a:rPr sz="2400" b="1"/>
              <a:t>修改</a:t>
            </a:r>
            <a:r>
              <a:rPr sz="2400" b="1">
                <a:sym typeface="+mn-ea"/>
              </a:rPr>
              <a:t>pcsource吗？</a:t>
            </a:r>
            <a:endParaRPr sz="2400" b="1">
              <a:sym typeface="+mn-ea"/>
            </a:endParaRPr>
          </a:p>
          <a:p>
            <a:r>
              <a:rPr sz="2400">
                <a:sym typeface="+mn-ea"/>
              </a:rPr>
              <a:t> </a:t>
            </a:r>
            <a:r>
              <a:rPr lang="en-US" altLang="zh-CN" sz="2400">
                <a:sym typeface="+mn-ea"/>
              </a:rPr>
              <a:t>              	</a:t>
            </a:r>
            <a:r>
              <a:rPr lang="en-US" altLang="zh-CN" sz="2400">
                <a:sym typeface="Wingdings" panose="05000000000000000000" charset="0"/>
              </a:rPr>
              <a:t></a:t>
            </a:r>
            <a:r>
              <a:rPr sz="2400" b="1">
                <a:sym typeface="+mn-ea"/>
              </a:rPr>
              <a:t>仅仅</a:t>
            </a:r>
            <a:r>
              <a:rPr sz="2400" b="1"/>
              <a:t>这样就对了吗？（进入流水线的指令是否按照预期执行）</a:t>
            </a:r>
            <a:endParaRPr sz="2400" b="1"/>
          </a:p>
          <a:p>
            <a:endParaRPr sz="2400" b="1"/>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分析下列指令的结果：</a:t>
            </a:r>
            <a:endParaRPr lang="zh-CN" altLang="en-US"/>
          </a:p>
        </p:txBody>
      </p:sp>
      <p:sp>
        <p:nvSpPr>
          <p:cNvPr id="3" name="内容占位符 2"/>
          <p:cNvSpPr>
            <a:spLocks noGrp="1"/>
          </p:cNvSpPr>
          <p:nvPr>
            <p:ph idx="1"/>
          </p:nvPr>
        </p:nvSpPr>
        <p:spPr>
          <a:xfrm>
            <a:off x="-144145" y="1490345"/>
            <a:ext cx="11524615" cy="3877945"/>
          </a:xfrm>
        </p:spPr>
        <p:txBody>
          <a:bodyPr>
            <a:normAutofit lnSpcReduction="20000"/>
          </a:bodyPr>
          <a:p>
            <a:r>
              <a:rPr lang="en-US" altLang="zh-CN" sz="2000" b="1">
                <a:sym typeface="+mn-ea"/>
              </a:rPr>
              <a:t>	         ...                 ...                 ...</a:t>
            </a:r>
            <a:r>
              <a:rPr sz="2000" b="1">
                <a:sym typeface="+mn-ea"/>
              </a:rPr>
              <a:t>  </a:t>
            </a:r>
            <a:r>
              <a:rPr lang="en-US" altLang="zh-CN" sz="2000" b="1"/>
              <a:t>              </a:t>
            </a:r>
            <a:endParaRPr lang="en-US" altLang="zh-CN" sz="2000" b="1"/>
          </a:p>
          <a:p>
            <a:r>
              <a:rPr lang="en-US" altLang="zh-CN" sz="2000" b="1"/>
              <a:t>	 assign rom[6'h01]=32'h14001021;		//addi r1,r1,0x0004  </a:t>
            </a:r>
            <a:r>
              <a:rPr lang="en-US" altLang="zh-CN" sz="2000" b="1">
                <a:solidFill>
                  <a:srgbClr val="FF0000"/>
                </a:solidFill>
              </a:rPr>
              <a:t>r1=0x00000005</a:t>
            </a:r>
            <a:endParaRPr lang="en-US" altLang="zh-CN" sz="2000" b="1"/>
          </a:p>
          <a:p>
            <a:r>
              <a:rPr lang="en-US" altLang="zh-CN" sz="2000" b="1"/>
              <a:t>              </a:t>
            </a:r>
            <a:r>
              <a:rPr lang="zh-CN" altLang="en-US" sz="2000" b="1"/>
              <a:t>assign rom[6'h09]=32'h042010a6;		//or r4,r5,r6 </a:t>
            </a:r>
            <a:r>
              <a:rPr lang="zh-CN" altLang="en-US" sz="2000" b="1">
                <a:solidFill>
                  <a:srgbClr val="FF0000"/>
                </a:solidFill>
              </a:rPr>
              <a:t> r4=0x00000007</a:t>
            </a:r>
            <a:endParaRPr lang="zh-CN" altLang="en-US" sz="2000" b="1"/>
          </a:p>
          <a:p>
            <a:r>
              <a:rPr lang="zh-CN" altLang="en-US" sz="2000" b="1"/>
              <a:t>	 assign rom[6'h0A]=32'h14000043;		//addi r3,r2,0x0  </a:t>
            </a:r>
            <a:r>
              <a:rPr lang="zh-CN" altLang="en-US" sz="2000" b="1">
                <a:solidFill>
                  <a:srgbClr val="FF0000"/>
                </a:solidFill>
              </a:rPr>
              <a:t>r3=0x00000007</a:t>
            </a:r>
            <a:endParaRPr lang="zh-CN" altLang="en-US" sz="2000" b="1"/>
          </a:p>
          <a:p>
            <a:r>
              <a:rPr lang="zh-CN" altLang="en-US" sz="2000" b="1"/>
              <a:t>	 assign rom[6'h0D]=32'h3c001883;   </a:t>
            </a:r>
            <a:r>
              <a:rPr lang="en-US" altLang="zh-CN" sz="2000" b="1"/>
              <a:t>		</a:t>
            </a:r>
            <a:r>
              <a:rPr lang="zh-CN" altLang="en-US" sz="2000" b="1"/>
              <a:t>//</a:t>
            </a:r>
            <a:r>
              <a:rPr lang="zh-CN" altLang="en-US" sz="2000" b="1">
                <a:solidFill>
                  <a:srgbClr val="FF0000"/>
                </a:solidFill>
              </a:rPr>
              <a:t>beq r3,r4,0x0006  跳转到6'h14</a:t>
            </a:r>
            <a:r>
              <a:rPr lang="zh-CN" altLang="en-US" sz="2000" b="1"/>
              <a:t> </a:t>
            </a:r>
            <a:endParaRPr lang="zh-CN" altLang="en-US" sz="2000" b="1"/>
          </a:p>
          <a:p>
            <a:r>
              <a:rPr lang="en-US" altLang="zh-CN" sz="2000" b="1"/>
              <a:t>              </a:t>
            </a:r>
            <a:r>
              <a:rPr lang="zh-CN" altLang="en-US" sz="2000" b="1"/>
              <a:t>assign rom[6'h0E]=32'h14001021;		//addi r1,r1,0x0004  r1=？</a:t>
            </a:r>
            <a:endParaRPr lang="zh-CN" altLang="en-US" sz="2000" b="1"/>
          </a:p>
          <a:p>
            <a:r>
              <a:rPr lang="zh-CN" altLang="en-US" sz="2000" b="1"/>
              <a:t>	 </a:t>
            </a:r>
            <a:r>
              <a:rPr lang="en-US" altLang="zh-CN" sz="2000" b="1"/>
              <a:t>        ...                 ...                 ...</a:t>
            </a:r>
            <a:r>
              <a:rPr lang="zh-CN" altLang="en-US" sz="2000" b="1"/>
              <a:t>  </a:t>
            </a:r>
            <a:endParaRPr lang="zh-CN" altLang="en-US" sz="2000" b="1"/>
          </a:p>
          <a:p>
            <a:r>
              <a:rPr lang="zh-CN" altLang="en-US" sz="2000" b="1"/>
              <a:t>	 </a:t>
            </a:r>
            <a:r>
              <a:rPr lang="zh-CN" altLang="en-US" sz="2000" b="1">
                <a:solidFill>
                  <a:srgbClr val="FF0000"/>
                </a:solidFill>
              </a:rPr>
              <a:t>assign rom[6'h14]=32'h14001021;		//addi r1,r1,0x0004	r1=？</a:t>
            </a:r>
            <a:endParaRPr lang="zh-CN" altLang="en-US" sz="2000" b="1">
              <a:solidFill>
                <a:srgbClr val="FF0000"/>
              </a:solidFill>
            </a:endParaRPr>
          </a:p>
        </p:txBody>
      </p:sp>
      <p:sp>
        <p:nvSpPr>
          <p:cNvPr id="4" name="文本框 3"/>
          <p:cNvSpPr txBox="1"/>
          <p:nvPr/>
        </p:nvSpPr>
        <p:spPr>
          <a:xfrm>
            <a:off x="937260" y="5494020"/>
            <a:ext cx="9287510" cy="460375"/>
          </a:xfrm>
          <a:prstGeom prst="rect">
            <a:avLst/>
          </a:prstGeom>
          <a:noFill/>
        </p:spPr>
        <p:txBody>
          <a:bodyPr wrap="square" rtlCol="0">
            <a:spAutoFit/>
          </a:bodyPr>
          <a:p>
            <a:r>
              <a:rPr lang="zh-CN" altLang="en-US" sz="2400" b="1"/>
              <a:t>【思考】理论上</a:t>
            </a:r>
            <a:r>
              <a:rPr lang="en-US" altLang="zh-CN" sz="2400" b="1"/>
              <a:t>R1</a:t>
            </a:r>
            <a:r>
              <a:rPr lang="zh-CN" altLang="en-US" sz="2400" b="1"/>
              <a:t>应该等于多少才对？</a:t>
            </a:r>
            <a:endParaRPr lang="zh-CN" altLang="en-US" sz="2400" b="1"/>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541725"/>
            <a:ext cx="10969200" cy="705600"/>
          </a:xfrm>
        </p:spPr>
        <p:txBody>
          <a:bodyPr/>
          <a:p>
            <a:r>
              <a:rPr altLang="zh-CN"/>
              <a:t>仅仅增加</a:t>
            </a:r>
            <a:r>
              <a:rPr lang="en-US" altLang="zh-CN"/>
              <a:t>ID</a:t>
            </a:r>
            <a:r>
              <a:t>级检测的状态：</a:t>
            </a:r>
          </a:p>
        </p:txBody>
      </p:sp>
      <p:graphicFrame>
        <p:nvGraphicFramePr>
          <p:cNvPr id="4" name="内容占位符 3"/>
          <p:cNvGraphicFramePr/>
          <p:nvPr>
            <p:ph idx="1"/>
            <p:custDataLst>
              <p:tags r:id="rId1"/>
            </p:custDataLst>
          </p:nvPr>
        </p:nvGraphicFramePr>
        <p:xfrm>
          <a:off x="608400" y="1252275"/>
          <a:ext cx="10968990" cy="1905000"/>
        </p:xfrm>
        <a:graphic>
          <a:graphicData uri="http://schemas.openxmlformats.org/drawingml/2006/table">
            <a:tbl>
              <a:tblPr firstRow="1" bandRow="1">
                <a:tableStyleId>{5C22544A-7EE6-4342-B048-85BDC9FD1C3A}</a:tableStyleId>
              </a:tblPr>
              <a:tblGrid>
                <a:gridCol w="2491105"/>
                <a:gridCol w="3986403"/>
                <a:gridCol w="1497118"/>
                <a:gridCol w="1497118"/>
                <a:gridCol w="1497118"/>
              </a:tblGrid>
              <a:tr h="381000">
                <a:tc>
                  <a:txBody>
                    <a:bodyPr/>
                    <a:p>
                      <a:pPr>
                        <a:buNone/>
                      </a:pPr>
                      <a:r>
                        <a:rPr lang="en-US" altLang="zh-CN"/>
                        <a:t>IF</a:t>
                      </a:r>
                      <a:endParaRPr lang="en-US" altLang="zh-CN"/>
                    </a:p>
                  </a:txBody>
                  <a:tcPr/>
                </a:tc>
                <a:tc>
                  <a:txBody>
                    <a:bodyPr/>
                    <a:p>
                      <a:pPr>
                        <a:buNone/>
                      </a:pPr>
                      <a:r>
                        <a:rPr lang="en-US" altLang="zh-CN"/>
                        <a:t>ID</a:t>
                      </a:r>
                      <a:endParaRPr lang="en-US" altLang="zh-CN"/>
                    </a:p>
                  </a:txBody>
                  <a:tcPr/>
                </a:tc>
                <a:tc>
                  <a:txBody>
                    <a:bodyPr/>
                    <a:p>
                      <a:pPr>
                        <a:buNone/>
                      </a:pPr>
                      <a:r>
                        <a:rPr lang="en-US" altLang="zh-CN"/>
                        <a:t>EXE</a:t>
                      </a:r>
                      <a:endParaRPr lang="en-US" altLang="zh-CN"/>
                    </a:p>
                  </a:txBody>
                  <a:tcPr/>
                </a:tc>
                <a:tc>
                  <a:txBody>
                    <a:bodyPr/>
                    <a:p>
                      <a:pPr>
                        <a:buNone/>
                      </a:pPr>
                      <a:r>
                        <a:rPr lang="en-US" altLang="zh-CN"/>
                        <a:t>MEM</a:t>
                      </a:r>
                      <a:endParaRPr lang="en-US" altLang="zh-CN"/>
                    </a:p>
                  </a:txBody>
                  <a:tcPr/>
                </a:tc>
                <a:tc>
                  <a:txBody>
                    <a:bodyPr/>
                    <a:p>
                      <a:pPr>
                        <a:buNone/>
                      </a:pPr>
                      <a:r>
                        <a:rPr lang="en-US" altLang="zh-CN"/>
                        <a:t>WB</a:t>
                      </a:r>
                      <a:endParaRPr lang="en-US" altLang="zh-CN"/>
                    </a:p>
                  </a:txBody>
                  <a:tcPr/>
                </a:tc>
              </a:tr>
              <a:tr h="381000">
                <a:tc>
                  <a:txBody>
                    <a:bodyPr/>
                    <a:p>
                      <a:pPr>
                        <a:buNone/>
                      </a:pPr>
                      <a:r>
                        <a:rPr lang="en-US" altLang="zh-CN"/>
                        <a:t>beq</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r h="381000">
                <a:tc>
                  <a:txBody>
                    <a:bodyPr/>
                    <a:p>
                      <a:pPr>
                        <a:buNone/>
                      </a:pPr>
                      <a:r>
                        <a:rPr lang="en-US" altLang="zh-CN" sz="1800">
                          <a:solidFill>
                            <a:srgbClr val="FF0000"/>
                          </a:solidFill>
                          <a:latin typeface="Arial" panose="020B0604020202020204" pitchFamily="34" charset="0"/>
                          <a:sym typeface="+mn-ea"/>
                        </a:rPr>
                        <a:t>addi</a:t>
                      </a:r>
                      <a:endParaRPr lang="en-US" altLang="zh-CN" sz="1800">
                        <a:solidFill>
                          <a:srgbClr val="FF0000"/>
                        </a:solidFill>
                        <a:sym typeface="+mn-ea"/>
                      </a:endParaRPr>
                    </a:p>
                  </a:txBody>
                  <a:tcPr/>
                </a:tc>
                <a:tc>
                  <a:txBody>
                    <a:bodyPr/>
                    <a:p>
                      <a:pPr>
                        <a:buNone/>
                      </a:pPr>
                      <a:r>
                        <a:rPr lang="en-US" altLang="zh-CN"/>
                        <a:t>beq</a:t>
                      </a:r>
                      <a:r>
                        <a:rPr lang="zh-CN" altLang="en-US"/>
                        <a:t>（</a:t>
                      </a:r>
                      <a:r>
                        <a:rPr lang="en-US" altLang="zh-CN"/>
                        <a:t>id_z</a:t>
                      </a:r>
                      <a:r>
                        <a:rPr lang="zh-CN" altLang="en-US"/>
                        <a:t>仅仅</a:t>
                      </a:r>
                      <a:r>
                        <a:rPr lang="zh-CN" altLang="zh-CN"/>
                        <a:t>影响</a:t>
                      </a:r>
                      <a:r>
                        <a:rPr lang="en-US" altLang="zh-CN"/>
                        <a:t>pcsource</a:t>
                      </a:r>
                      <a:r>
                        <a:rPr lang="zh-CN" altLang="en-US"/>
                        <a:t>）</a:t>
                      </a:r>
                      <a:endParaRPr lang="zh-CN" altLang="en-US"/>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r h="381000">
                <a:tc>
                  <a:txBody>
                    <a:bodyPr/>
                    <a:p>
                      <a:pPr>
                        <a:buNone/>
                      </a:pPr>
                      <a:r>
                        <a:rPr lang="zh-CN" altLang="en-US" sz="1800">
                          <a:sym typeface="+mn-ea"/>
                        </a:rPr>
                        <a:t>转移的指令</a:t>
                      </a:r>
                      <a:endParaRPr lang="en-US" altLang="zh-CN" sz="1800"/>
                    </a:p>
                  </a:txBody>
                  <a:tcPr/>
                </a:tc>
                <a:tc>
                  <a:txBody>
                    <a:bodyPr/>
                    <a:p>
                      <a:pPr>
                        <a:buNone/>
                      </a:pPr>
                      <a:r>
                        <a:rPr lang="en-US" altLang="zh-CN">
                          <a:solidFill>
                            <a:srgbClr val="FF0000"/>
                          </a:solidFill>
                        </a:rPr>
                        <a:t>addi</a:t>
                      </a:r>
                      <a:endParaRPr lang="en-US" altLang="zh-CN">
                        <a:solidFill>
                          <a:srgbClr val="FF0000"/>
                        </a:solidFill>
                      </a:endParaRPr>
                    </a:p>
                  </a:txBody>
                  <a:tcPr>
                    <a:solidFill>
                      <a:srgbClr val="FFFF00"/>
                    </a:solidFill>
                  </a:tcPr>
                </a:tc>
                <a:tc>
                  <a:txBody>
                    <a:bodyPr/>
                    <a:p>
                      <a:pPr>
                        <a:buNone/>
                      </a:pPr>
                      <a:r>
                        <a:rPr lang="en-US" altLang="zh-CN"/>
                        <a:t>beq</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r h="381000">
                <a:tc>
                  <a:txBody>
                    <a:bodyPr/>
                    <a:p>
                      <a:pPr>
                        <a:buNone/>
                      </a:pPr>
                      <a:r>
                        <a:rPr lang="zh-CN" altLang="en-US" sz="1800"/>
                        <a:t>后续指令</a:t>
                      </a:r>
                      <a:endParaRPr lang="zh-CN" altLang="en-US" sz="1800"/>
                    </a:p>
                  </a:txBody>
                  <a:tcPr/>
                </a:tc>
                <a:tc>
                  <a:txBody>
                    <a:bodyPr/>
                    <a:p>
                      <a:pPr>
                        <a:buNone/>
                      </a:pPr>
                      <a:r>
                        <a:rPr lang="zh-CN" altLang="en-US">
                          <a:solidFill>
                            <a:srgbClr val="FF0000"/>
                          </a:solidFill>
                        </a:rPr>
                        <a:t>转移的指令</a:t>
                      </a:r>
                      <a:endParaRPr lang="zh-CN" altLang="en-US">
                        <a:solidFill>
                          <a:srgbClr val="FF0000"/>
                        </a:solidFill>
                      </a:endParaRPr>
                    </a:p>
                  </a:txBody>
                  <a:tcPr>
                    <a:solidFill>
                      <a:srgbClr val="FFFF00"/>
                    </a:solidFill>
                  </a:tcPr>
                </a:tc>
                <a:tc>
                  <a:txBody>
                    <a:bodyPr/>
                    <a:p>
                      <a:pPr>
                        <a:buNone/>
                      </a:pPr>
                      <a:r>
                        <a:rPr lang="en-US" altLang="zh-CN"/>
                        <a:t>addi</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bl>
          </a:graphicData>
        </a:graphic>
      </p:graphicFrame>
      <p:graphicFrame>
        <p:nvGraphicFramePr>
          <p:cNvPr id="5" name="表格 4"/>
          <p:cNvGraphicFramePr/>
          <p:nvPr>
            <p:custDataLst>
              <p:tags r:id="rId2"/>
            </p:custDataLst>
          </p:nvPr>
        </p:nvGraphicFramePr>
        <p:xfrm>
          <a:off x="611575" y="3981505"/>
          <a:ext cx="10968990" cy="3108960"/>
        </p:xfrm>
        <a:graphic>
          <a:graphicData uri="http://schemas.openxmlformats.org/drawingml/2006/table">
            <a:tbl>
              <a:tblPr firstRow="1" bandRow="1">
                <a:tableStyleId>{5C22544A-7EE6-4342-B048-85BDC9FD1C3A}</a:tableStyleId>
              </a:tblPr>
              <a:tblGrid>
                <a:gridCol w="2500630"/>
                <a:gridCol w="4015740"/>
                <a:gridCol w="1484206"/>
                <a:gridCol w="1484206"/>
                <a:gridCol w="1484206"/>
              </a:tblGrid>
              <a:tr h="381000">
                <a:tc>
                  <a:txBody>
                    <a:bodyPr/>
                    <a:p>
                      <a:pPr>
                        <a:buNone/>
                      </a:pPr>
                      <a:r>
                        <a:rPr lang="en-US" altLang="zh-CN"/>
                        <a:t>IF</a:t>
                      </a:r>
                      <a:endParaRPr lang="en-US" altLang="zh-CN"/>
                    </a:p>
                  </a:txBody>
                  <a:tcPr/>
                </a:tc>
                <a:tc>
                  <a:txBody>
                    <a:bodyPr/>
                    <a:p>
                      <a:pPr>
                        <a:buNone/>
                      </a:pPr>
                      <a:r>
                        <a:rPr lang="en-US" altLang="zh-CN"/>
                        <a:t>ID</a:t>
                      </a:r>
                      <a:endParaRPr lang="en-US" altLang="zh-CN"/>
                    </a:p>
                  </a:txBody>
                  <a:tcPr/>
                </a:tc>
                <a:tc>
                  <a:txBody>
                    <a:bodyPr/>
                    <a:p>
                      <a:pPr>
                        <a:buNone/>
                      </a:pPr>
                      <a:r>
                        <a:rPr lang="en-US" altLang="zh-CN"/>
                        <a:t>EXE</a:t>
                      </a:r>
                      <a:endParaRPr lang="en-US" altLang="zh-CN"/>
                    </a:p>
                  </a:txBody>
                  <a:tcPr/>
                </a:tc>
                <a:tc>
                  <a:txBody>
                    <a:bodyPr/>
                    <a:p>
                      <a:pPr>
                        <a:buNone/>
                      </a:pPr>
                      <a:r>
                        <a:rPr lang="en-US" altLang="zh-CN"/>
                        <a:t>MEM</a:t>
                      </a:r>
                      <a:endParaRPr lang="en-US" altLang="zh-CN"/>
                    </a:p>
                  </a:txBody>
                  <a:tcPr/>
                </a:tc>
                <a:tc>
                  <a:txBody>
                    <a:bodyPr/>
                    <a:p>
                      <a:pPr>
                        <a:buNone/>
                      </a:pPr>
                      <a:r>
                        <a:rPr lang="en-US" altLang="zh-CN"/>
                        <a:t>WB</a:t>
                      </a:r>
                      <a:endParaRPr lang="en-US" altLang="zh-CN"/>
                    </a:p>
                  </a:txBody>
                  <a:tcPr/>
                </a:tc>
              </a:tr>
              <a:tr h="381000">
                <a:tc>
                  <a:txBody>
                    <a:bodyPr/>
                    <a:p>
                      <a:pPr>
                        <a:buNone/>
                      </a:pPr>
                      <a:r>
                        <a:rPr lang="en-US" altLang="zh-CN"/>
                        <a:t>beq</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r h="381000">
                <a:tc>
                  <a:txBody>
                    <a:bodyPr/>
                    <a:p>
                      <a:pPr>
                        <a:buNone/>
                      </a:pPr>
                      <a:r>
                        <a:rPr lang="en-US" altLang="zh-CN">
                          <a:solidFill>
                            <a:srgbClr val="FF0000"/>
                          </a:solidFill>
                        </a:rPr>
                        <a:t>addi</a:t>
                      </a:r>
                      <a:r>
                        <a:rPr lang="en-US" altLang="zh-CN"/>
                        <a:t>      </a:t>
                      </a:r>
                      <a:r>
                        <a:rPr lang="zh-CN" altLang="zh-CN">
                          <a:solidFill>
                            <a:srgbClr val="FF0000"/>
                          </a:solidFill>
                        </a:rPr>
                        <a:t>转移的指令</a:t>
                      </a:r>
                      <a:endParaRPr lang="zh-CN" altLang="zh-CN">
                        <a:solidFill>
                          <a:srgbClr val="FF0000"/>
                        </a:solidFill>
                      </a:endParaRPr>
                    </a:p>
                  </a:txBody>
                  <a:tcPr/>
                </a:tc>
                <a:tc>
                  <a:txBody>
                    <a:bodyPr/>
                    <a:p>
                      <a:pPr>
                        <a:buNone/>
                      </a:pPr>
                      <a:r>
                        <a:rPr lang="en-US" altLang="zh-CN"/>
                        <a:t>beq</a:t>
                      </a:r>
                      <a:r>
                        <a:rPr lang="zh-CN" altLang="en-US" sz="1800">
                          <a:sym typeface="+mn-ea"/>
                        </a:rPr>
                        <a:t>（</a:t>
                      </a:r>
                      <a:r>
                        <a:rPr lang="en-US" altLang="zh-CN" sz="1800">
                          <a:sym typeface="+mn-ea"/>
                        </a:rPr>
                        <a:t>id_z</a:t>
                      </a:r>
                      <a:r>
                        <a:rPr lang="zh-CN" altLang="zh-CN" sz="1800">
                          <a:sym typeface="+mn-ea"/>
                        </a:rPr>
                        <a:t>影响</a:t>
                      </a:r>
                      <a:r>
                        <a:rPr lang="en-US" altLang="zh-CN" sz="1800">
                          <a:sym typeface="+mn-ea"/>
                        </a:rPr>
                        <a:t>pcsource</a:t>
                      </a:r>
                      <a:r>
                        <a:rPr lang="zh-CN" altLang="en-US" sz="1800">
                          <a:sym typeface="+mn-ea"/>
                        </a:rPr>
                        <a:t>及</a:t>
                      </a:r>
                      <a:r>
                        <a:rPr lang="en-US" altLang="zh-CN" sz="1800">
                          <a:sym typeface="+mn-ea"/>
                        </a:rPr>
                        <a:t>IF_Inst</a:t>
                      </a:r>
                      <a:r>
                        <a:rPr lang="zh-CN" altLang="en-US" sz="1800">
                          <a:sym typeface="+mn-ea"/>
                        </a:rPr>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r h="381000">
                <a:tc>
                  <a:txBody>
                    <a:bodyPr/>
                    <a:p>
                      <a:pPr>
                        <a:buNone/>
                      </a:pPr>
                      <a:r>
                        <a:rPr lang="zh-CN" altLang="en-US"/>
                        <a:t>后续指令</a:t>
                      </a:r>
                      <a:endParaRPr lang="zh-CN" altLang="en-US"/>
                    </a:p>
                  </a:txBody>
                  <a:tcPr/>
                </a:tc>
                <a:tc>
                  <a:txBody>
                    <a:bodyPr/>
                    <a:p>
                      <a:pPr>
                        <a:buNone/>
                      </a:pPr>
                      <a:r>
                        <a:rPr lang="zh-CN" altLang="en-US" sz="1800">
                          <a:solidFill>
                            <a:srgbClr val="FF0000"/>
                          </a:solidFill>
                          <a:sym typeface="+mn-ea"/>
                        </a:rPr>
                        <a:t>转移的指令</a:t>
                      </a:r>
                      <a:endParaRPr lang="en-US" altLang="zh-CN">
                        <a:solidFill>
                          <a:srgbClr val="FF0000"/>
                        </a:solidFill>
                      </a:endParaRPr>
                    </a:p>
                  </a:txBody>
                  <a:tcPr>
                    <a:solidFill>
                      <a:srgbClr val="FFFF00"/>
                    </a:solidFill>
                  </a:tcPr>
                </a:tc>
                <a:tc>
                  <a:txBody>
                    <a:bodyPr/>
                    <a:p>
                      <a:pPr>
                        <a:buNone/>
                      </a:pPr>
                      <a:r>
                        <a:rPr lang="en-US" altLang="zh-CN"/>
                        <a:t>beq</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bl>
          </a:graphicData>
        </a:graphic>
      </p:graphicFrame>
      <p:sp>
        <p:nvSpPr>
          <p:cNvPr id="3" name="标题 1"/>
          <p:cNvSpPr>
            <a:spLocks noGrp="1"/>
          </p:cNvSpPr>
          <p:nvPr/>
        </p:nvSpPr>
        <p:spPr>
          <a:xfrm>
            <a:off x="611575" y="3262700"/>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t>理想的运行状态：</a:t>
            </a:r>
          </a:p>
        </p:txBody>
      </p:sp>
      <p:sp>
        <p:nvSpPr>
          <p:cNvPr id="6" name="文本框 5"/>
          <p:cNvSpPr txBox="1"/>
          <p:nvPr/>
        </p:nvSpPr>
        <p:spPr>
          <a:xfrm>
            <a:off x="608330" y="5886450"/>
            <a:ext cx="9287510" cy="460375"/>
          </a:xfrm>
          <a:prstGeom prst="rect">
            <a:avLst/>
          </a:prstGeom>
          <a:noFill/>
        </p:spPr>
        <p:txBody>
          <a:bodyPr wrap="square" rtlCol="0">
            <a:spAutoFit/>
          </a:bodyPr>
          <a:p>
            <a:r>
              <a:rPr lang="zh-CN" altLang="en-US" sz="2400" b="1">
                <a:solidFill>
                  <a:srgbClr val="FF0000"/>
                </a:solidFill>
              </a:rPr>
              <a:t>【思考】</a:t>
            </a:r>
            <a:r>
              <a:rPr lang="zh-CN" altLang="en-US" sz="2400" b="1"/>
              <a:t>应该修改什么？</a:t>
            </a:r>
            <a:endParaRPr lang="zh-CN" altLang="en-US" sz="2400" b="1"/>
          </a:p>
        </p:txBody>
      </p:sp>
      <p:sp>
        <p:nvSpPr>
          <p:cNvPr id="7" name="右箭头 6"/>
          <p:cNvSpPr/>
          <p:nvPr/>
        </p:nvSpPr>
        <p:spPr>
          <a:xfrm>
            <a:off x="1206500" y="4851400"/>
            <a:ext cx="249555" cy="172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a:t>
            </a:r>
            <a:r>
              <a:rPr altLang="zh-CN"/>
              <a:t>级处理控制冒险总结（分支）</a:t>
            </a:r>
            <a:endParaRPr altLang="zh-CN"/>
          </a:p>
        </p:txBody>
      </p:sp>
      <p:sp>
        <p:nvSpPr>
          <p:cNvPr id="3" name="内容占位符 2"/>
          <p:cNvSpPr>
            <a:spLocks noGrp="1"/>
          </p:cNvSpPr>
          <p:nvPr>
            <p:ph idx="1"/>
          </p:nvPr>
        </p:nvSpPr>
        <p:spPr/>
        <p:txBody>
          <a:bodyPr/>
          <a:p>
            <a:r>
              <a:rPr lang="en-US" altLang="zh-CN" sz="2400"/>
              <a:t>1</a:t>
            </a:r>
            <a:r>
              <a:rPr sz="2400"/>
              <a:t>、在</a:t>
            </a:r>
            <a:r>
              <a:rPr lang="en-US" altLang="zh-CN" sz="2400"/>
              <a:t>ID</a:t>
            </a:r>
            <a:r>
              <a:rPr sz="2400"/>
              <a:t>级增加比较电路</a:t>
            </a:r>
            <a:endParaRPr sz="2400"/>
          </a:p>
          <a:p>
            <a:r>
              <a:rPr sz="2400"/>
              <a:t>【例】</a:t>
            </a:r>
            <a:r>
              <a:rPr lang="en-US" altLang="zh-CN" sz="2400"/>
              <a:t>	</a:t>
            </a:r>
            <a:r>
              <a:rPr lang="en-US" altLang="zh-CN" sz="2400">
                <a:sym typeface="+mn-ea"/>
              </a:rPr>
              <a:t>wire </a:t>
            </a:r>
            <a:r>
              <a:rPr altLang="zh-CN" sz="2400">
                <a:sym typeface="+mn-ea"/>
              </a:rPr>
              <a:t>id_z = </a:t>
            </a:r>
            <a:r>
              <a:rPr lang="en-US" altLang="zh-CN" sz="2400">
                <a:sym typeface="+mn-ea"/>
              </a:rPr>
              <a:t> </a:t>
            </a:r>
            <a:r>
              <a:rPr altLang="zh-CN" sz="2400">
                <a:sym typeface="+mn-ea"/>
              </a:rPr>
              <a:t>(</a:t>
            </a:r>
            <a:r>
              <a:rPr lang="en-US" altLang="zh-CN" sz="2400">
                <a:sym typeface="+mn-ea"/>
              </a:rPr>
              <a:t> </a:t>
            </a:r>
            <a:r>
              <a:rPr altLang="zh-CN" sz="2400">
                <a:sym typeface="+mn-ea"/>
              </a:rPr>
              <a:t>id_a == id_b</a:t>
            </a:r>
            <a:r>
              <a:rPr lang="en-US" altLang="zh-CN" sz="2400">
                <a:sym typeface="+mn-ea"/>
              </a:rPr>
              <a:t> </a:t>
            </a:r>
            <a:r>
              <a:rPr altLang="zh-CN" sz="2400">
                <a:sym typeface="+mn-ea"/>
              </a:rPr>
              <a:t>) </a:t>
            </a:r>
            <a:r>
              <a:rPr lang="en-US" altLang="zh-CN" sz="2400">
                <a:sym typeface="+mn-ea"/>
              </a:rPr>
              <a:t> </a:t>
            </a:r>
            <a:r>
              <a:rPr altLang="zh-CN" sz="2400">
                <a:sym typeface="+mn-ea"/>
              </a:rPr>
              <a:t>? </a:t>
            </a:r>
            <a:r>
              <a:rPr lang="en-US" altLang="zh-CN" sz="2400">
                <a:sym typeface="+mn-ea"/>
              </a:rPr>
              <a:t> </a:t>
            </a:r>
            <a:r>
              <a:rPr altLang="zh-CN" sz="2400">
                <a:sym typeface="+mn-ea"/>
              </a:rPr>
              <a:t>1'b1</a:t>
            </a:r>
            <a:r>
              <a:rPr lang="en-US" altLang="zh-CN" sz="2400">
                <a:sym typeface="+mn-ea"/>
              </a:rPr>
              <a:t> </a:t>
            </a:r>
            <a:r>
              <a:rPr altLang="zh-CN" sz="2400">
                <a:sym typeface="+mn-ea"/>
              </a:rPr>
              <a:t>:</a:t>
            </a:r>
            <a:r>
              <a:rPr lang="en-US" altLang="zh-CN" sz="2400">
                <a:sym typeface="+mn-ea"/>
              </a:rPr>
              <a:t> </a:t>
            </a:r>
            <a:r>
              <a:rPr altLang="zh-CN" sz="2400">
                <a:sym typeface="+mn-ea"/>
              </a:rPr>
              <a:t>1'b0;</a:t>
            </a:r>
            <a:endParaRPr altLang="zh-CN" sz="2400"/>
          </a:p>
          <a:p>
            <a:r>
              <a:rPr lang="en-US" altLang="zh-CN" sz="2400">
                <a:sym typeface="+mn-ea"/>
              </a:rPr>
              <a:t>  </a:t>
            </a:r>
            <a:r>
              <a:rPr altLang="zh-CN" sz="2400">
                <a:sym typeface="+mn-ea"/>
              </a:rPr>
              <a:t>或者</a:t>
            </a:r>
            <a:r>
              <a:rPr lang="en-US" altLang="zh-CN" sz="2400">
                <a:sym typeface="+mn-ea"/>
              </a:rPr>
              <a:t>    	wire id_z = ~|( id_a ^ id_b );</a:t>
            </a:r>
            <a:br>
              <a:rPr sz="2400"/>
            </a:br>
            <a:r>
              <a:rPr lang="en-US" altLang="zh-CN" sz="2400"/>
              <a:t>2</a:t>
            </a:r>
            <a:r>
              <a:rPr sz="2400"/>
              <a:t>、修改</a:t>
            </a:r>
            <a:r>
              <a:rPr sz="2400">
                <a:sym typeface="+mn-ea"/>
              </a:rPr>
              <a:t>IF_Inst（</a:t>
            </a:r>
            <a:r>
              <a:rPr sz="2400">
                <a:solidFill>
                  <a:srgbClr val="7030A0"/>
                </a:solidFill>
                <a:sym typeface="+mn-ea"/>
              </a:rPr>
              <a:t>要阻止顺序的下一条指令进入流水线</a:t>
            </a:r>
            <a:r>
              <a:rPr sz="2400">
                <a:sym typeface="+mn-ea"/>
              </a:rPr>
              <a:t>）</a:t>
            </a:r>
            <a:endParaRPr sz="2400"/>
          </a:p>
          <a:p>
            <a:r>
              <a:rPr sz="2400"/>
              <a:t>【例】wire [31:0] IF_Inst = (pcsource ==2'b01) ? 32'h0 : IF_Inst_org;</a:t>
            </a:r>
            <a:endParaRPr sz="2400"/>
          </a:p>
          <a:p>
            <a:r>
              <a:rPr sz="2400" b="1">
                <a:solidFill>
                  <a:srgbClr val="FF0000"/>
                </a:solidFill>
              </a:rPr>
              <a:t>【思考】</a:t>
            </a:r>
            <a:r>
              <a:rPr sz="2400">
                <a:sym typeface="+mn-ea"/>
              </a:rPr>
              <a:t>IF_Inst_org和IF_Inst分别应该对应哪些模块？</a:t>
            </a:r>
            <a:endParaRPr sz="2400">
              <a:sym typeface="+mn-ea"/>
            </a:endParaRPr>
          </a:p>
          <a:p>
            <a:r>
              <a:rPr sz="2400">
                <a:sym typeface="+mn-ea"/>
              </a:rPr>
              <a:t> </a:t>
            </a:r>
            <a:r>
              <a:rPr lang="en-US" altLang="zh-CN" sz="2400">
                <a:sym typeface="+mn-ea"/>
              </a:rPr>
              <a:t>             </a:t>
            </a:r>
            <a:r>
              <a:rPr sz="2400">
                <a:sym typeface="+mn-ea"/>
              </a:rPr>
              <a:t>废掉一条指令和暂停一条指令有什么区别？</a:t>
            </a:r>
            <a:endParaRPr sz="2400">
              <a:sym typeface="+mn-ea"/>
            </a:endParaRPr>
          </a:p>
          <a:p>
            <a:r>
              <a:rPr sz="2400" b="1">
                <a:solidFill>
                  <a:srgbClr val="FF0000"/>
                </a:solidFill>
              </a:rPr>
              <a:t>【注意】</a:t>
            </a:r>
            <a:r>
              <a:rPr sz="2400"/>
              <a:t>在完成数据冒险的基础上完成</a:t>
            </a:r>
            <a:r>
              <a:rPr lang="en-US" altLang="zh-CN" sz="2400"/>
              <a:t>ID</a:t>
            </a:r>
            <a:r>
              <a:rPr sz="2400"/>
              <a:t>级控制冒险的处理</a:t>
            </a:r>
            <a:endParaRPr sz="24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p:cNvPicPr>
            <a:picLocks noChangeAspect="1"/>
          </p:cNvPicPr>
          <p:nvPr/>
        </p:nvPicPr>
        <p:blipFill>
          <a:blip r:embed="rId1"/>
          <a:stretch>
            <a:fillRect/>
          </a:stretch>
        </p:blipFill>
        <p:spPr>
          <a:xfrm>
            <a:off x="1597025" y="170815"/>
            <a:ext cx="9025890" cy="6516370"/>
          </a:xfrm>
          <a:prstGeom prst="rect">
            <a:avLst/>
          </a:prstGeom>
        </p:spPr>
      </p:pic>
      <p:sp>
        <p:nvSpPr>
          <p:cNvPr id="2" name="文本框 1"/>
          <p:cNvSpPr txBox="1"/>
          <p:nvPr/>
        </p:nvSpPr>
        <p:spPr>
          <a:xfrm>
            <a:off x="913765" y="1660525"/>
            <a:ext cx="551815" cy="3536950"/>
          </a:xfrm>
          <a:prstGeom prst="rect">
            <a:avLst/>
          </a:prstGeom>
          <a:noFill/>
        </p:spPr>
        <p:txBody>
          <a:bodyPr vert="eaVert" wrap="square" rtlCol="0">
            <a:spAutoFit/>
          </a:bodyPr>
          <a:p>
            <a:r>
              <a:rPr lang="zh-CN" altLang="en-US" sz="2400" b="1">
                <a:solidFill>
                  <a:srgbClr val="FF0000"/>
                </a:solidFill>
              </a:rPr>
              <a:t>流水线</a:t>
            </a:r>
            <a:r>
              <a:rPr lang="en-US" altLang="zh-CN" sz="2400" b="1">
                <a:solidFill>
                  <a:srgbClr val="FF0000"/>
                </a:solidFill>
              </a:rPr>
              <a:t>CPU</a:t>
            </a:r>
            <a:r>
              <a:rPr lang="zh-CN" altLang="en-US" sz="2400" b="1">
                <a:solidFill>
                  <a:srgbClr val="FF0000"/>
                </a:solidFill>
              </a:rPr>
              <a:t>参考电路图</a:t>
            </a:r>
            <a:endParaRPr lang="zh-CN" altLang="en-US" sz="2400" b="1">
              <a:solidFill>
                <a:srgbClr val="FF0000"/>
              </a:solidFill>
            </a:endParaRPr>
          </a:p>
        </p:txBody>
      </p:sp>
      <p:sp>
        <p:nvSpPr>
          <p:cNvPr id="5" name="椭圆 4"/>
          <p:cNvSpPr/>
          <p:nvPr/>
        </p:nvSpPr>
        <p:spPr>
          <a:xfrm>
            <a:off x="3731260" y="5516880"/>
            <a:ext cx="507365" cy="480060"/>
          </a:xfrm>
          <a:prstGeom prst="ellipse">
            <a:avLst/>
          </a:prstGeom>
          <a:solidFill>
            <a:schemeClr val="accent5">
              <a:lumMod val="75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5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5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5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58.xml><?xml version="1.0" encoding="utf-8"?>
<p:tagLst xmlns:p="http://schemas.openxmlformats.org/presentationml/2006/main">
  <p:tag name="KSO_WM_BEAUTIFY_FLAG" val="#wm#"/>
  <p:tag name="KSO_WM_TEMPLATE_CATEGORY" val="custom"/>
  <p:tag name="KSO_WM_TEMPLATE_INDEX" val="20205176"/>
</p:tagLst>
</file>

<file path=ppt/tags/tag59.xml><?xml version="1.0" encoding="utf-8"?>
<p:tagLst xmlns:p="http://schemas.openxmlformats.org/presentationml/2006/main">
  <p:tag name="KSO_WM_UNIT_PLACING_PICTURE_USER_VIEWPORT" val="{&quot;height&quot;:6850,&quot;width&quot;:9903}"/>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BEAUTIFY_FLAG" val="#wm#"/>
  <p:tag name="KSO_WM_TEMPLATE_CATEGORY" val="custom"/>
  <p:tag name="KSO_WM_TEMPLATE_INDEX" val="20205176"/>
</p:tagLst>
</file>

<file path=ppt/tags/tag61.xml><?xml version="1.0" encoding="utf-8"?>
<p:tagLst xmlns:p="http://schemas.openxmlformats.org/presentationml/2006/main">
  <p:tag name="KSO_WM_BEAUTIFY_FLAG" val="#wm#"/>
  <p:tag name="KSO_WM_TEMPLATE_CATEGORY" val="custom"/>
  <p:tag name="KSO_WM_TEMPLATE_INDEX" val="20205176"/>
</p:tagLst>
</file>

<file path=ppt/tags/tag62.xml><?xml version="1.0" encoding="utf-8"?>
<p:tagLst xmlns:p="http://schemas.openxmlformats.org/presentationml/2006/main">
  <p:tag name="KSO_WM_BEAUTIFY_FLAG" val="#wm#"/>
  <p:tag name="KSO_WM_TEMPLATE_CATEGORY" val="custom"/>
  <p:tag name="KSO_WM_TEMPLATE_INDEX" val="20205176"/>
</p:tagLst>
</file>

<file path=ppt/tags/tag63.xml><?xml version="1.0" encoding="utf-8"?>
<p:tagLst xmlns:p="http://schemas.openxmlformats.org/presentationml/2006/main">
  <p:tag name="KSO_WM_BEAUTIFY_FLAG" val="#wm#"/>
  <p:tag name="KSO_WM_TEMPLATE_CATEGORY" val="custom"/>
  <p:tag name="KSO_WM_TEMPLATE_INDEX" val="20205176"/>
</p:tagLst>
</file>

<file path=ppt/tags/tag64.xml><?xml version="1.0" encoding="utf-8"?>
<p:tagLst xmlns:p="http://schemas.openxmlformats.org/presentationml/2006/main">
  <p:tag name="KSO_WM_UNIT_TABLE_BEAUTIFY" val="smartTable{7da5cc5b-fdac-400e-9e59-52ecc519dca8}"/>
</p:tagLst>
</file>

<file path=ppt/tags/tag65.xml><?xml version="1.0" encoding="utf-8"?>
<p:tagLst xmlns:p="http://schemas.openxmlformats.org/presentationml/2006/main">
  <p:tag name="KSO_WM_UNIT_TABLE_BEAUTIFY" val="smartTable{af102913-5da3-4f83-9201-3d2d0bb05ed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3828</Words>
  <Application>WPS 演示</Application>
  <PresentationFormat>宽屏</PresentationFormat>
  <Paragraphs>227</Paragraphs>
  <Slides>14</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Wingdings</vt:lpstr>
      <vt:lpstr>微软雅黑</vt:lpstr>
      <vt:lpstr>Wingdings</vt:lpstr>
      <vt:lpstr>Arial Unicode MS</vt:lpstr>
      <vt:lpstr>Office 主题​​</vt:lpstr>
      <vt:lpstr>计算机系统结构综合实验</vt:lpstr>
      <vt:lpstr>实验四 控制冒险问题</vt:lpstr>
      <vt:lpstr>PowerPoint 演示文稿</vt:lpstr>
      <vt:lpstr>PowerPoint 演示文稿</vt:lpstr>
      <vt:lpstr>译码级检测（分支）</vt:lpstr>
      <vt:lpstr>分析下列指令的结果：</vt:lpstr>
      <vt:lpstr>仅仅增加ID级检测的状态：</vt:lpstr>
      <vt:lpstr>ID级处理控制冒险总结（分支）</vt:lpstr>
      <vt:lpstr>PowerPoint 演示文稿</vt:lpstr>
      <vt:lpstr>ID级处理控制冒险（跳转）</vt:lpstr>
      <vt:lpstr>扩展：执行级检测（分支）</vt:lpstr>
      <vt:lpstr>【思考】pcsource的取值问题</vt:lpstr>
      <vt:lpstr>PowerPoint 演示文稿</vt:lpstr>
      <vt:lpstr>其他注意事项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王华</cp:lastModifiedBy>
  <cp:revision>250</cp:revision>
  <dcterms:created xsi:type="dcterms:W3CDTF">2019-06-19T02:08:00Z</dcterms:created>
  <dcterms:modified xsi:type="dcterms:W3CDTF">2021-06-09T05:45:29Z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56375FEC1F30410F88741483CE8AAD0B</vt:lpwstr>
  </property>
</Properties>
</file>