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2" r:id="rId6"/>
    <p:sldId id="259" r:id="rId7"/>
    <p:sldId id="260" r:id="rId8"/>
    <p:sldId id="265" r:id="rId9"/>
    <p:sldId id="264" r:id="rId10"/>
    <p:sldId id="266" r:id="rId11"/>
    <p:sldId id="294"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88" r:id="rId25"/>
    <p:sldId id="286" r:id="rId26"/>
    <p:sldId id="289" r:id="rId27"/>
    <p:sldId id="291" r:id="rId28"/>
    <p:sldId id="280" r:id="rId29"/>
    <p:sldId id="281" r:id="rId30"/>
    <p:sldId id="282" r:id="rId31"/>
    <p:sldId id="283" r:id="rId32"/>
    <p:sldId id="284" r:id="rId33"/>
    <p:sldId id="285" r:id="rId34"/>
    <p:sldId id="29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3512" autoAdjust="0"/>
  </p:normalViewPr>
  <p:slideViewPr>
    <p:cSldViewPr snapToGrid="0">
      <p:cViewPr varScale="1">
        <p:scale>
          <a:sx n="84" d="100"/>
          <a:sy n="84"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8E889-835F-433B-9771-EAE2E4DC480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9E38B-CE92-419E-9F86-D1E3BE46309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顺带说一句，为什么选用 </a:t>
            </a:r>
            <a:r>
              <a:rPr lang="en-US" altLang="zh-CN" sz="1200" b="0" i="0" kern="1200" dirty="0">
                <a:solidFill>
                  <a:schemeClr val="tx1"/>
                </a:solidFill>
                <a:effectLst/>
                <a:latin typeface="+mn-lt"/>
                <a:ea typeface="+mn-ea"/>
                <a:cs typeface="+mn-cs"/>
              </a:rPr>
              <a:t>8*8 </a:t>
            </a:r>
            <a:r>
              <a:rPr lang="zh-CN" altLang="en-US" sz="1200" b="0" i="0" kern="1200" dirty="0">
                <a:solidFill>
                  <a:schemeClr val="tx1"/>
                </a:solidFill>
                <a:effectLst/>
                <a:latin typeface="+mn-lt"/>
                <a:ea typeface="+mn-ea"/>
                <a:cs typeface="+mn-cs"/>
              </a:rPr>
              <a:t>的像素组。采用比 </a:t>
            </a:r>
            <a:r>
              <a:rPr lang="en-US" altLang="zh-CN" sz="1200" b="0" i="0" kern="1200" dirty="0">
                <a:solidFill>
                  <a:schemeClr val="tx1"/>
                </a:solidFill>
                <a:effectLst/>
                <a:latin typeface="+mn-lt"/>
                <a:ea typeface="+mn-ea"/>
                <a:cs typeface="+mn-cs"/>
              </a:rPr>
              <a:t>8*8 </a:t>
            </a:r>
            <a:r>
              <a:rPr lang="zh-CN" altLang="en-US" sz="1200" b="0" i="0" kern="1200" dirty="0">
                <a:solidFill>
                  <a:schemeClr val="tx1"/>
                </a:solidFill>
                <a:effectLst/>
                <a:latin typeface="+mn-lt"/>
                <a:ea typeface="+mn-ea"/>
                <a:cs typeface="+mn-cs"/>
              </a:rPr>
              <a:t>更大的像素组，会大幅增加 </a:t>
            </a:r>
            <a:r>
              <a:rPr lang="en-US" altLang="zh-CN" sz="1200" b="0" i="0" kern="1200" dirty="0">
                <a:solidFill>
                  <a:schemeClr val="tx1"/>
                </a:solidFill>
                <a:effectLst/>
                <a:latin typeface="+mn-lt"/>
                <a:ea typeface="+mn-ea"/>
                <a:cs typeface="+mn-cs"/>
              </a:rPr>
              <a:t>DCT </a:t>
            </a:r>
            <a:r>
              <a:rPr lang="zh-CN" altLang="en-US" sz="1200" b="0" i="0" kern="1200" dirty="0">
                <a:solidFill>
                  <a:schemeClr val="tx1"/>
                </a:solidFill>
                <a:effectLst/>
                <a:latin typeface="+mn-lt"/>
                <a:ea typeface="+mn-ea"/>
                <a:cs typeface="+mn-cs"/>
              </a:rPr>
              <a:t>的运算量，且编码质量也不会明显提升；采用比 </a:t>
            </a:r>
            <a:r>
              <a:rPr lang="en-US" altLang="zh-CN" sz="1200" b="0" i="0" kern="1200" dirty="0">
                <a:solidFill>
                  <a:schemeClr val="tx1"/>
                </a:solidFill>
                <a:effectLst/>
                <a:latin typeface="+mn-lt"/>
                <a:ea typeface="+mn-ea"/>
                <a:cs typeface="+mn-cs"/>
              </a:rPr>
              <a:t>8*8 </a:t>
            </a:r>
            <a:r>
              <a:rPr lang="zh-CN" altLang="en-US" sz="1200" b="0" i="0" kern="1200" dirty="0">
                <a:solidFill>
                  <a:schemeClr val="tx1"/>
                </a:solidFill>
                <a:effectLst/>
                <a:latin typeface="+mn-lt"/>
                <a:ea typeface="+mn-ea"/>
                <a:cs typeface="+mn-cs"/>
              </a:rPr>
              <a:t>更小的像素组会导致分组增多降低精度。所以</a:t>
            </a:r>
            <a:r>
              <a:rPr lang="en-US" altLang="zh-CN" sz="1200" b="0" i="0" kern="1200" dirty="0">
                <a:solidFill>
                  <a:schemeClr val="tx1"/>
                </a:solidFill>
                <a:effectLst/>
                <a:latin typeface="+mn-lt"/>
                <a:ea typeface="+mn-ea"/>
                <a:cs typeface="+mn-cs"/>
              </a:rPr>
              <a:t>8*8 </a:t>
            </a:r>
            <a:r>
              <a:rPr lang="zh-CN" altLang="en-US" sz="1200" b="0" i="0" kern="1200" dirty="0">
                <a:solidFill>
                  <a:schemeClr val="tx1"/>
                </a:solidFill>
                <a:effectLst/>
                <a:latin typeface="+mn-lt"/>
                <a:ea typeface="+mn-ea"/>
                <a:cs typeface="+mn-cs"/>
              </a:rPr>
              <a:t>的像素组是效率最优的结果。</a:t>
            </a:r>
            <a:endParaRPr kumimoji="1" lang="zh-CN" altLang="en-US" dirty="0"/>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a:solidFill>
                  <a:schemeClr val="tx1"/>
                </a:solidFill>
                <a:effectLst/>
                <a:latin typeface="+mn-lt"/>
                <a:ea typeface="+mn-ea"/>
                <a:cs typeface="+mn-cs"/>
              </a:rPr>
              <a:t>bmp</a:t>
            </a:r>
            <a:r>
              <a:rPr lang="zh-CN" altLang="en-US" sz="1200" b="1" i="0" kern="1200">
                <a:solidFill>
                  <a:schemeClr val="tx1"/>
                </a:solidFill>
                <a:effectLst/>
                <a:latin typeface="+mn-lt"/>
                <a:ea typeface="+mn-ea"/>
                <a:cs typeface="+mn-cs"/>
              </a:rPr>
              <a:t>文件头</a:t>
            </a:r>
            <a:r>
              <a:rPr lang="en-US" altLang="zh-CN" sz="1200" b="1" i="0" kern="1200">
                <a:solidFill>
                  <a:schemeClr val="tx1"/>
                </a:solidFill>
                <a:effectLst/>
                <a:latin typeface="+mn-lt"/>
                <a:ea typeface="+mn-ea"/>
                <a:cs typeface="+mn-cs"/>
              </a:rPr>
              <a:t>(bmp file header)</a:t>
            </a:r>
            <a:r>
              <a:rPr lang="zh-CN" altLang="en-US" sz="1200" b="1"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提供文件的格式、大小等信息</a:t>
            </a:r>
            <a:endParaRPr lang="zh-CN" altLang="en-US" sz="1200" b="0"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位图信息头</a:t>
            </a:r>
            <a:r>
              <a:rPr lang="en-US" altLang="zh-CN" sz="1200" b="1" i="0" kern="1200">
                <a:solidFill>
                  <a:schemeClr val="tx1"/>
                </a:solidFill>
                <a:effectLst/>
                <a:latin typeface="+mn-lt"/>
                <a:ea typeface="+mn-ea"/>
                <a:cs typeface="+mn-cs"/>
              </a:rPr>
              <a:t>(bitmap information)</a:t>
            </a:r>
            <a:r>
              <a:rPr lang="zh-CN" altLang="en-US" sz="1200" b="1"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提供图像数据的尺寸、位平面数、压缩方式、颜色索引等信息</a:t>
            </a:r>
            <a:endParaRPr lang="zh-CN" altLang="en-US" sz="1200" b="0"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调色板</a:t>
            </a:r>
            <a:r>
              <a:rPr lang="en-US" altLang="zh-CN" sz="1200" b="1" i="0" kern="1200">
                <a:solidFill>
                  <a:schemeClr val="tx1"/>
                </a:solidFill>
                <a:effectLst/>
                <a:latin typeface="+mn-lt"/>
                <a:ea typeface="+mn-ea"/>
                <a:cs typeface="+mn-cs"/>
              </a:rPr>
              <a:t>(color palette)</a:t>
            </a:r>
            <a:r>
              <a:rPr lang="zh-CN" altLang="en-US" sz="1200" b="1"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可选，如使用索引来表示图像，调色板就是索引与其对应的颜色的映射表</a:t>
            </a:r>
            <a:endParaRPr lang="zh-CN" altLang="en-US" sz="1200" b="0"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位图数据</a:t>
            </a:r>
            <a:r>
              <a:rPr lang="en-US" altLang="zh-CN" sz="1200" b="1" i="0" kern="1200">
                <a:solidFill>
                  <a:schemeClr val="tx1"/>
                </a:solidFill>
                <a:effectLst/>
                <a:latin typeface="+mn-lt"/>
                <a:ea typeface="+mn-ea"/>
                <a:cs typeface="+mn-cs"/>
              </a:rPr>
              <a:t>(bitmap data)</a:t>
            </a:r>
            <a:r>
              <a:rPr lang="zh-CN" altLang="en-US" sz="1200" b="1"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图像数据</a:t>
            </a:r>
            <a:endParaRPr lang="zh-CN" altLang="en-US" sz="1200" b="0" i="0" kern="1200">
              <a:solidFill>
                <a:schemeClr val="tx1"/>
              </a:solidFill>
              <a:effectLst/>
              <a:latin typeface="+mn-lt"/>
              <a:ea typeface="+mn-ea"/>
              <a:cs typeface="+mn-cs"/>
            </a:endParaRPr>
          </a:p>
          <a:p>
            <a:endParaRPr kumimoji="1" lang="zh-CN" altLang="en-US"/>
          </a:p>
        </p:txBody>
      </p:sp>
      <p:sp>
        <p:nvSpPr>
          <p:cNvPr id="4" name="幻灯片编号占位符 3"/>
          <p:cNvSpPr>
            <a:spLocks noGrp="1"/>
          </p:cNvSpPr>
          <p:nvPr>
            <p:ph type="sldNum" sz="quarter" idx="10"/>
          </p:nvPr>
        </p:nvSpPr>
        <p:spPr/>
        <p:txBody>
          <a:bodyPr/>
          <a:lstStyle/>
          <a:p>
            <a:fld id="{1C49E38B-CE92-419E-9F86-D1E3BE46309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05623CA-A91D-4CFB-980E-040C2725C8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6B9137-3832-4499-98ED-5A8FC0B09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623CA-A91D-4CFB-980E-040C2725C8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B9137-3832-4499-98ED-5A8FC0B09C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31.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image" Target="../media/image12.emf"/><Relationship Id="rId8" Type="http://schemas.openxmlformats.org/officeDocument/2006/relationships/image" Target="../media/image11.wmf"/><Relationship Id="rId7" Type="http://schemas.openxmlformats.org/officeDocument/2006/relationships/oleObject" Target="../embeddings/oleObject4.bin"/><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1" Type="http://schemas.openxmlformats.org/officeDocument/2006/relationships/vmlDrawing" Target="../drawings/vmlDrawing1.vml"/><Relationship Id="rId10" Type="http://schemas.openxmlformats.org/officeDocument/2006/relationships/slideLayout" Target="../slideLayouts/slideLayout6.xml"/><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JPEG</a:t>
            </a:r>
            <a:r>
              <a:rPr lang="zh-CN" altLang="en-US" dirty="0"/>
              <a:t>图像压缩解压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t>在</a:t>
            </a:r>
            <a:r>
              <a:rPr lang="en-US" altLang="zh-CN" sz="2800" dirty="0"/>
              <a:t>JPEG</a:t>
            </a:r>
            <a:r>
              <a:rPr lang="zh-CN" altLang="en-US" sz="2800" dirty="0"/>
              <a:t>压缩过程中，经过颜色空间的转换，每一个</a:t>
            </a:r>
            <a:r>
              <a:rPr lang="en-US" altLang="zh-CN" sz="2800" dirty="0"/>
              <a:t>8X8</a:t>
            </a:r>
            <a:r>
              <a:rPr lang="zh-CN" altLang="en-US" sz="2800" dirty="0"/>
              <a:t>的图像块，在数据上表现为</a:t>
            </a:r>
            <a:r>
              <a:rPr lang="en-US" altLang="zh-CN" sz="2800" dirty="0"/>
              <a:t>3</a:t>
            </a:r>
            <a:r>
              <a:rPr lang="zh-CN" altLang="en-US" sz="2800" dirty="0"/>
              <a:t>个</a:t>
            </a:r>
            <a:r>
              <a:rPr lang="en-US" altLang="zh-CN" sz="2800" dirty="0"/>
              <a:t>8X8</a:t>
            </a:r>
            <a:r>
              <a:rPr lang="zh-CN" altLang="en-US" sz="2800" dirty="0"/>
              <a:t>的矩阵，紧接着我们对这三个矩阵做一个二维的</a:t>
            </a:r>
            <a:r>
              <a:rPr lang="en-US" altLang="zh-CN" sz="2800" dirty="0"/>
              <a:t>DCT</a:t>
            </a:r>
            <a:r>
              <a:rPr lang="zh-CN" altLang="en-US" sz="2800" dirty="0"/>
              <a:t>转换，二维的</a:t>
            </a:r>
            <a:r>
              <a:rPr lang="en-US" altLang="zh-CN" sz="2800" dirty="0"/>
              <a:t>DCT</a:t>
            </a:r>
            <a:r>
              <a:rPr lang="zh-CN" altLang="en-US" sz="2800" dirty="0"/>
              <a:t>转换公式为</a:t>
            </a:r>
            <a:endParaRPr lang="zh-CN" altLang="en-US" sz="2800" dirty="0"/>
          </a:p>
        </p:txBody>
      </p:sp>
      <p:pic>
        <p:nvPicPr>
          <p:cNvPr id="3" name="图片 2"/>
          <p:cNvPicPr>
            <a:picLocks noChangeAspect="1"/>
          </p:cNvPicPr>
          <p:nvPr/>
        </p:nvPicPr>
        <p:blipFill>
          <a:blip r:embed="rId1"/>
          <a:stretch>
            <a:fillRect/>
          </a:stretch>
        </p:blipFill>
        <p:spPr>
          <a:xfrm>
            <a:off x="838200" y="2062193"/>
            <a:ext cx="8446839" cy="981797"/>
          </a:xfrm>
          <a:prstGeom prst="rect">
            <a:avLst/>
          </a:prstGeom>
        </p:spPr>
      </p:pic>
      <p:pic>
        <p:nvPicPr>
          <p:cNvPr id="6" name="图片 5"/>
          <p:cNvPicPr>
            <a:picLocks noChangeAspect="1"/>
          </p:cNvPicPr>
          <p:nvPr/>
        </p:nvPicPr>
        <p:blipFill>
          <a:blip r:embed="rId2"/>
          <a:stretch>
            <a:fillRect/>
          </a:stretch>
        </p:blipFill>
        <p:spPr>
          <a:xfrm>
            <a:off x="1402559" y="3383780"/>
            <a:ext cx="2834562" cy="1186561"/>
          </a:xfrm>
          <a:prstGeom prst="rect">
            <a:avLst/>
          </a:prstGeom>
        </p:spPr>
      </p:pic>
      <p:pic>
        <p:nvPicPr>
          <p:cNvPr id="7" name="图片 6"/>
          <p:cNvPicPr>
            <a:picLocks noChangeAspect="1"/>
          </p:cNvPicPr>
          <p:nvPr/>
        </p:nvPicPr>
        <p:blipFill>
          <a:blip r:embed="rId3"/>
          <a:stretch>
            <a:fillRect/>
          </a:stretch>
        </p:blipFill>
        <p:spPr>
          <a:xfrm>
            <a:off x="4583883" y="3359716"/>
            <a:ext cx="2300187" cy="1210625"/>
          </a:xfrm>
          <a:prstGeom prst="rect">
            <a:avLst/>
          </a:prstGeom>
        </p:spPr>
      </p:pic>
      <p:sp>
        <p:nvSpPr>
          <p:cNvPr id="8" name="矩形 7"/>
          <p:cNvSpPr/>
          <p:nvPr/>
        </p:nvSpPr>
        <p:spPr>
          <a:xfrm>
            <a:off x="1682990" y="5330363"/>
            <a:ext cx="1136850" cy="369332"/>
          </a:xfrm>
          <a:prstGeom prst="rect">
            <a:avLst/>
          </a:prstGeom>
        </p:spPr>
        <p:txBody>
          <a:bodyPr wrap="none">
            <a:spAutoFit/>
          </a:bodyPr>
          <a:lstStyle/>
          <a:p>
            <a:r>
              <a:rPr lang="en-US" altLang="zh-CN" dirty="0"/>
              <a:t>M</a:t>
            </a:r>
            <a:r>
              <a:rPr lang="zh-CN" altLang="en-US" dirty="0"/>
              <a:t>，</a:t>
            </a:r>
            <a:r>
              <a:rPr lang="en-US" altLang="zh-CN" dirty="0"/>
              <a:t>N</a:t>
            </a:r>
            <a:r>
              <a:rPr lang="zh-CN" altLang="en-US" dirty="0"/>
              <a:t>为</a:t>
            </a:r>
            <a:r>
              <a:rPr lang="en-US" altLang="zh-CN" dirty="0"/>
              <a:t>8</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步骤三：离散余弦变换</a:t>
            </a:r>
            <a:endParaRPr lang="zh-CN" altLang="en-US" dirty="0"/>
          </a:p>
        </p:txBody>
      </p:sp>
      <p:pic>
        <p:nvPicPr>
          <p:cNvPr id="5" name="图片 4"/>
          <p:cNvPicPr>
            <a:picLocks noChangeAspect="1"/>
          </p:cNvPicPr>
          <p:nvPr/>
        </p:nvPicPr>
        <p:blipFill>
          <a:blip r:embed="rId1"/>
          <a:stretch>
            <a:fillRect/>
          </a:stretch>
        </p:blipFill>
        <p:spPr>
          <a:xfrm>
            <a:off x="1768787" y="1690688"/>
            <a:ext cx="2341619" cy="1857146"/>
          </a:xfrm>
          <a:prstGeom prst="rect">
            <a:avLst/>
          </a:prstGeom>
        </p:spPr>
      </p:pic>
      <p:grpSp>
        <p:nvGrpSpPr>
          <p:cNvPr id="10" name="组合 9"/>
          <p:cNvGrpSpPr/>
          <p:nvPr/>
        </p:nvGrpSpPr>
        <p:grpSpPr>
          <a:xfrm>
            <a:off x="5875111" y="1690688"/>
            <a:ext cx="5410287" cy="4387850"/>
            <a:chOff x="3610882" y="1690688"/>
            <a:chExt cx="5410287" cy="4387850"/>
          </a:xfrm>
        </p:grpSpPr>
        <p:pic>
          <p:nvPicPr>
            <p:cNvPr id="6" name="图片 5"/>
            <p:cNvPicPr>
              <a:picLocks noChangeAspect="1"/>
            </p:cNvPicPr>
            <p:nvPr/>
          </p:nvPicPr>
          <p:blipFill>
            <a:blip r:embed="rId2"/>
            <a:stretch>
              <a:fillRect/>
            </a:stretch>
          </p:blipFill>
          <p:spPr>
            <a:xfrm>
              <a:off x="3610882" y="1690688"/>
              <a:ext cx="2543175" cy="2066925"/>
            </a:xfrm>
            <a:prstGeom prst="rect">
              <a:avLst/>
            </a:prstGeom>
          </p:spPr>
        </p:pic>
        <p:pic>
          <p:nvPicPr>
            <p:cNvPr id="7" name="图片 6"/>
            <p:cNvPicPr>
              <a:picLocks noChangeAspect="1"/>
            </p:cNvPicPr>
            <p:nvPr/>
          </p:nvPicPr>
          <p:blipFill>
            <a:blip r:embed="rId3"/>
            <a:stretch>
              <a:fillRect/>
            </a:stretch>
          </p:blipFill>
          <p:spPr>
            <a:xfrm>
              <a:off x="3624943" y="4087813"/>
              <a:ext cx="2514600" cy="1990725"/>
            </a:xfrm>
            <a:prstGeom prst="rect">
              <a:avLst/>
            </a:prstGeom>
          </p:spPr>
        </p:pic>
        <p:pic>
          <p:nvPicPr>
            <p:cNvPr id="8" name="图片 7"/>
            <p:cNvPicPr>
              <a:picLocks noChangeAspect="1"/>
            </p:cNvPicPr>
            <p:nvPr/>
          </p:nvPicPr>
          <p:blipFill>
            <a:blip r:embed="rId4"/>
            <a:stretch>
              <a:fillRect/>
            </a:stretch>
          </p:blipFill>
          <p:spPr>
            <a:xfrm>
              <a:off x="6328228" y="1705202"/>
              <a:ext cx="2692941" cy="4373336"/>
            </a:xfrm>
            <a:prstGeom prst="rect">
              <a:avLst/>
            </a:prstGeom>
          </p:spPr>
        </p:pic>
      </p:grpSp>
      <p:sp>
        <p:nvSpPr>
          <p:cNvPr id="9" name="文本框 8"/>
          <p:cNvSpPr txBox="1"/>
          <p:nvPr/>
        </p:nvSpPr>
        <p:spPr>
          <a:xfrm>
            <a:off x="1020450" y="4159845"/>
            <a:ext cx="4364350" cy="923330"/>
          </a:xfrm>
          <a:prstGeom prst="rect">
            <a:avLst/>
          </a:prstGeom>
          <a:noFill/>
        </p:spPr>
        <p:txBody>
          <a:bodyPr wrap="square" rtlCol="0">
            <a:spAutoFit/>
          </a:bodyPr>
          <a:lstStyle/>
          <a:p>
            <a:r>
              <a:rPr lang="en-US" altLang="zh-CN" dirty="0"/>
              <a:t>DCT</a:t>
            </a:r>
            <a:r>
              <a:rPr lang="zh-CN" altLang="en-US" dirty="0"/>
              <a:t>转换后的数组中第一个是一个直线数据，因此又被称为“直流数据”，简称</a:t>
            </a:r>
            <a:r>
              <a:rPr lang="en-US" altLang="zh-CN" dirty="0"/>
              <a:t>DC</a:t>
            </a:r>
            <a:r>
              <a:rPr lang="zh-CN" altLang="en-US" dirty="0"/>
              <a:t>，后面的数据被称为“交流数据”，简称</a:t>
            </a:r>
            <a:r>
              <a:rPr lang="en-US" altLang="zh-CN" dirty="0"/>
              <a:t>AC</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4055" y="507778"/>
            <a:ext cx="8679545" cy="369332"/>
          </a:xfrm>
          <a:prstGeom prst="rect">
            <a:avLst/>
          </a:prstGeom>
        </p:spPr>
        <p:txBody>
          <a:bodyPr wrap="square">
            <a:spAutoFit/>
          </a:bodyPr>
          <a:lstStyle/>
          <a:p>
            <a:r>
              <a:rPr lang="zh-CN" altLang="en-US" dirty="0">
                <a:latin typeface="宋体" panose="02010600030101010101" pitchFamily="2" charset="-122"/>
              </a:rPr>
              <a:t>一个所有数值都一样的矩阵，经过</a:t>
            </a:r>
            <a:r>
              <a:rPr lang="en-US" altLang="zh-CN" dirty="0">
                <a:latin typeface="Verdana" panose="020B0604030504040204" pitchFamily="34" charset="0"/>
              </a:rPr>
              <a:t>DCT</a:t>
            </a:r>
            <a:r>
              <a:rPr lang="zh-CN" altLang="en-US" dirty="0">
                <a:latin typeface="宋体" panose="02010600030101010101" pitchFamily="2" charset="-122"/>
              </a:rPr>
              <a:t>转换后，将所有级数组合成一个新的矩阵</a:t>
            </a:r>
            <a:endParaRPr lang="zh-CN" altLang="en-US" dirty="0"/>
          </a:p>
        </p:txBody>
      </p:sp>
      <p:pic>
        <p:nvPicPr>
          <p:cNvPr id="6" name="图片 5"/>
          <p:cNvPicPr>
            <a:picLocks noChangeAspect="1"/>
          </p:cNvPicPr>
          <p:nvPr/>
        </p:nvPicPr>
        <p:blipFill>
          <a:blip r:embed="rId1"/>
          <a:stretch>
            <a:fillRect/>
          </a:stretch>
        </p:blipFill>
        <p:spPr>
          <a:xfrm>
            <a:off x="1464333" y="1001486"/>
            <a:ext cx="8289267" cy="2322285"/>
          </a:xfrm>
          <a:prstGeom prst="rect">
            <a:avLst/>
          </a:prstGeom>
        </p:spPr>
      </p:pic>
      <p:sp>
        <p:nvSpPr>
          <p:cNvPr id="7" name="矩形 6"/>
          <p:cNvSpPr/>
          <p:nvPr/>
        </p:nvSpPr>
        <p:spPr>
          <a:xfrm>
            <a:off x="885371" y="3817035"/>
            <a:ext cx="10247085" cy="369332"/>
          </a:xfrm>
          <a:prstGeom prst="rect">
            <a:avLst/>
          </a:prstGeom>
        </p:spPr>
        <p:txBody>
          <a:bodyPr wrap="square">
            <a:spAutoFit/>
          </a:bodyPr>
          <a:lstStyle/>
          <a:p>
            <a:r>
              <a:rPr lang="zh-CN" altLang="en-US" dirty="0">
                <a:latin typeface="宋体" panose="02010600030101010101" pitchFamily="2" charset="-122"/>
              </a:rPr>
              <a:t>经过</a:t>
            </a:r>
            <a:r>
              <a:rPr lang="en-US" altLang="zh-CN" dirty="0">
                <a:latin typeface="Verdana" panose="020B0604030504040204" pitchFamily="34" charset="0"/>
              </a:rPr>
              <a:t>DCT</a:t>
            </a:r>
            <a:r>
              <a:rPr lang="zh-CN" altLang="en-US" dirty="0">
                <a:latin typeface="宋体" panose="02010600030101010101" pitchFamily="2" charset="-122"/>
              </a:rPr>
              <a:t>转换，矩阵的</a:t>
            </a:r>
            <a:r>
              <a:rPr lang="zh-CN" altLang="en-US" dirty="0">
                <a:latin typeface="Verdana" panose="020B0604030504040204" pitchFamily="34" charset="0"/>
              </a:rPr>
              <a:t>“</a:t>
            </a:r>
            <a:r>
              <a:rPr lang="zh-CN" altLang="en-US" dirty="0">
                <a:latin typeface="宋体" panose="02010600030101010101" pitchFamily="2" charset="-122"/>
              </a:rPr>
              <a:t>能量</a:t>
            </a:r>
            <a:r>
              <a:rPr lang="zh-CN" altLang="en-US" dirty="0">
                <a:latin typeface="Verdana" panose="020B0604030504040204" pitchFamily="34" charset="0"/>
              </a:rPr>
              <a:t>”</a:t>
            </a:r>
            <a:r>
              <a:rPr lang="zh-CN" altLang="en-US" dirty="0">
                <a:latin typeface="宋体" panose="02010600030101010101" pitchFamily="2" charset="-122"/>
              </a:rPr>
              <a:t>被全部集中在左上角上的</a:t>
            </a:r>
            <a:r>
              <a:rPr lang="zh-CN" altLang="en-US" b="1" dirty="0">
                <a:latin typeface="宋体" panose="02010600030101010101" pitchFamily="2" charset="-122"/>
              </a:rPr>
              <a:t>直流分量</a:t>
            </a:r>
            <a:r>
              <a:rPr lang="en-US" altLang="zh-CN" b="1" dirty="0">
                <a:latin typeface="Verdana" panose="020B0604030504040204" pitchFamily="34" charset="0"/>
              </a:rPr>
              <a:t>F(0,0</a:t>
            </a:r>
            <a:r>
              <a:rPr lang="zh-CN" altLang="en-US" b="1" dirty="0">
                <a:latin typeface="宋体" panose="02010600030101010101" pitchFamily="2" charset="-122"/>
              </a:rPr>
              <a:t>）</a:t>
            </a:r>
            <a:r>
              <a:rPr lang="zh-CN" altLang="en-US" dirty="0">
                <a:latin typeface="宋体" panose="02010600030101010101" pitchFamily="2" charset="-122"/>
              </a:rPr>
              <a:t>上，其他位置都变成了</a:t>
            </a:r>
            <a:r>
              <a:rPr lang="en-US" altLang="zh-CN" dirty="0">
                <a:latin typeface="Verdana" panose="020B0604030504040204" pitchFamily="34" charset="0"/>
              </a:rPr>
              <a:t>0</a:t>
            </a:r>
            <a:r>
              <a:rPr lang="zh-CN" altLang="en-US" dirty="0">
                <a:latin typeface="宋体" panose="02010600030101010101" pitchFamily="2" charset="-122"/>
              </a:rPr>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7598" y="899663"/>
            <a:ext cx="9332688" cy="923330"/>
          </a:xfrm>
          <a:prstGeom prst="rect">
            <a:avLst/>
          </a:prstGeom>
        </p:spPr>
        <p:txBody>
          <a:bodyPr wrap="square">
            <a:spAutoFit/>
          </a:bodyPr>
          <a:lstStyle/>
          <a:p>
            <a:r>
              <a:rPr lang="zh-CN" altLang="en-US" dirty="0"/>
              <a:t>在实际的</a:t>
            </a:r>
            <a:r>
              <a:rPr lang="en-US" altLang="zh-CN" dirty="0"/>
              <a:t>JPEG</a:t>
            </a:r>
            <a:r>
              <a:rPr lang="zh-CN" altLang="en-US" dirty="0"/>
              <a:t>压缩过程中，由于图像本身的连贯性，一个</a:t>
            </a:r>
            <a:r>
              <a:rPr lang="en-US" altLang="zh-CN" dirty="0"/>
              <a:t>8X8</a:t>
            </a:r>
            <a:r>
              <a:rPr lang="zh-CN" altLang="en-US" dirty="0"/>
              <a:t>的图像中的数值一般不会出现大的跳跃，经过</a:t>
            </a:r>
            <a:r>
              <a:rPr lang="en-US" altLang="zh-CN" dirty="0"/>
              <a:t>DCT</a:t>
            </a:r>
            <a:r>
              <a:rPr lang="zh-CN" altLang="en-US" dirty="0"/>
              <a:t>转换会有类似的效果，左上角的直流分量保存了一个大的数值，其他分量都接近于</a:t>
            </a:r>
            <a:r>
              <a:rPr lang="en-US" altLang="zh-CN" dirty="0"/>
              <a:t>0</a:t>
            </a:r>
            <a:endParaRPr lang="zh-CN" altLang="en-US" dirty="0"/>
          </a:p>
        </p:txBody>
      </p:sp>
      <p:pic>
        <p:nvPicPr>
          <p:cNvPr id="2" name="图片 1"/>
          <p:cNvPicPr>
            <a:picLocks noChangeAspect="1"/>
          </p:cNvPicPr>
          <p:nvPr/>
        </p:nvPicPr>
        <p:blipFill>
          <a:blip r:embed="rId1"/>
          <a:stretch>
            <a:fillRect/>
          </a:stretch>
        </p:blipFill>
        <p:spPr>
          <a:xfrm>
            <a:off x="1233051" y="2229394"/>
            <a:ext cx="9319494" cy="2241006"/>
          </a:xfrm>
          <a:prstGeom prst="rect">
            <a:avLst/>
          </a:prstGeom>
        </p:spPr>
      </p:pic>
      <p:sp>
        <p:nvSpPr>
          <p:cNvPr id="3" name="矩形 2"/>
          <p:cNvSpPr/>
          <p:nvPr/>
        </p:nvSpPr>
        <p:spPr>
          <a:xfrm>
            <a:off x="1233050" y="4876801"/>
            <a:ext cx="9217235" cy="2031325"/>
          </a:xfrm>
          <a:prstGeom prst="rect">
            <a:avLst/>
          </a:prstGeom>
        </p:spPr>
        <p:txBody>
          <a:bodyPr wrap="square">
            <a:spAutoFit/>
          </a:bodyPr>
          <a:lstStyle/>
          <a:p>
            <a:r>
              <a:rPr lang="zh-CN" altLang="en-US"/>
              <a:t>经过 </a:t>
            </a:r>
            <a:r>
              <a:rPr lang="en-US" altLang="zh-CN"/>
              <a:t>DCT </a:t>
            </a:r>
            <a:r>
              <a:rPr lang="zh-CN" altLang="en-US"/>
              <a:t>转换后的频率系数矩阵分别对应</a:t>
            </a:r>
            <a:r>
              <a:rPr lang="en-US" altLang="zh-CN"/>
              <a:t>64</a:t>
            </a:r>
            <a:r>
              <a:rPr lang="zh-CN" altLang="en-US"/>
              <a:t>个余弦波在 </a:t>
            </a:r>
            <a:r>
              <a:rPr lang="en-US" altLang="zh-CN"/>
              <a:t>8*8 </a:t>
            </a:r>
            <a:r>
              <a:rPr lang="zh-CN" altLang="en-US"/>
              <a:t>图形中的权重。可以看出，</a:t>
            </a:r>
            <a:r>
              <a:rPr lang="zh-CN" altLang="en-US" dirty="0"/>
              <a:t>经过</a:t>
            </a:r>
            <a:r>
              <a:rPr lang="en-US" altLang="zh-CN" dirty="0"/>
              <a:t>DCT</a:t>
            </a:r>
            <a:r>
              <a:rPr lang="zh-CN" altLang="en-US" dirty="0"/>
              <a:t>变化后，被明显分成了直流分量和交流分量两部分：</a:t>
            </a:r>
            <a:r>
              <a:rPr lang="zh-CN" altLang="en-US"/>
              <a:t>左上部分低频区的系数比较大，右下高频区的系数较小。鉴于人眼对高频区的识别不敏感，所以在下面量化部分可以舍弃一些高频区的数据。这里的 </a:t>
            </a:r>
            <a:r>
              <a:rPr lang="en-US" altLang="zh-CN"/>
              <a:t>DCT </a:t>
            </a:r>
            <a:r>
              <a:rPr lang="zh-CN" altLang="en-US"/>
              <a:t>变化还没开始压缩。</a:t>
            </a:r>
            <a:endParaRPr lang="en-US" altLang="zh-CN"/>
          </a:p>
          <a:p>
            <a:endParaRPr lang="en-US" altLang="zh-CN"/>
          </a:p>
          <a:p>
            <a:r>
              <a:rPr lang="zh-CN" altLang="en-US" dirty="0"/>
              <a:t>这一步为后面的进一步压缩起到了充分的铺垫作用，可以说是整个</a:t>
            </a:r>
            <a:r>
              <a:rPr lang="en-US" altLang="zh-CN" dirty="0"/>
              <a:t>JPEG</a:t>
            </a:r>
            <a:r>
              <a:rPr lang="zh-CN" altLang="en-US" dirty="0"/>
              <a:t>中最重要的一步。</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步骤四：数据量化</a:t>
            </a:r>
            <a:endParaRPr lang="zh-CN" altLang="en-US" dirty="0"/>
          </a:p>
        </p:txBody>
      </p:sp>
      <p:sp>
        <p:nvSpPr>
          <p:cNvPr id="3" name="内容占位符 2"/>
          <p:cNvSpPr>
            <a:spLocks noGrp="1"/>
          </p:cNvSpPr>
          <p:nvPr>
            <p:ph idx="1"/>
          </p:nvPr>
        </p:nvSpPr>
        <p:spPr/>
        <p:txBody>
          <a:bodyPr/>
          <a:lstStyle/>
          <a:p>
            <a:r>
              <a:rPr lang="zh-CN" altLang="en-US" sz="2400" dirty="0"/>
              <a:t>对于第三步，我们把图片的重要信息集中在了矩阵左上角区域。现在的问题是我们是否可以损失一部分信息，使得存储空间减少？答：有，</a:t>
            </a:r>
            <a:r>
              <a:rPr lang="zh-CN" altLang="en-US" sz="2400"/>
              <a:t>在 </a:t>
            </a:r>
            <a:r>
              <a:rPr lang="en-US" altLang="zh-CN" sz="2400"/>
              <a:t>DCT </a:t>
            </a:r>
            <a:r>
              <a:rPr lang="zh-CN" altLang="en-US" sz="2400"/>
              <a:t>变化后，舍弃高频区数据的过程称为量化。</a:t>
            </a:r>
            <a:endParaRPr lang="en-US" altLang="zh-CN" sz="2400" dirty="0"/>
          </a:p>
          <a:p>
            <a:r>
              <a:rPr lang="en-US" altLang="zh-CN" sz="2400" dirty="0"/>
              <a:t>Quantization</a:t>
            </a:r>
            <a:r>
              <a:rPr lang="zh-CN" altLang="en-US" sz="2400" dirty="0"/>
              <a:t>简称量化。“量子”这个概念来自于物理学，意思是说连续的能量可以看做是一个个单元体的组合。比如游戏中在处理角色面朝方向时，一般并不是使用</a:t>
            </a:r>
            <a:r>
              <a:rPr lang="en-US" altLang="zh-CN" sz="2400" dirty="0"/>
              <a:t>0</a:t>
            </a:r>
            <a:r>
              <a:rPr lang="zh-CN" altLang="en-US" sz="2400" dirty="0"/>
              <a:t>到</a:t>
            </a:r>
            <a:r>
              <a:rPr lang="en-US" altLang="zh-CN" sz="2400" dirty="0"/>
              <a:t>2π</a:t>
            </a:r>
            <a:r>
              <a:rPr lang="zh-CN" altLang="en-US" sz="2400" dirty="0"/>
              <a:t>这样的浮点数，而是把方向分成</a:t>
            </a:r>
            <a:r>
              <a:rPr lang="en-US" altLang="zh-CN" sz="2400" dirty="0"/>
              <a:t>16</a:t>
            </a:r>
            <a:r>
              <a:rPr lang="zh-CN" altLang="en-US" sz="2400" dirty="0"/>
              <a:t>个区间，用</a:t>
            </a:r>
            <a:r>
              <a:rPr lang="en-US" altLang="zh-CN" sz="2400" dirty="0"/>
              <a:t>0</a:t>
            </a:r>
            <a:r>
              <a:rPr lang="zh-CN" altLang="en-US" sz="2400" dirty="0"/>
              <a:t>到</a:t>
            </a:r>
            <a:r>
              <a:rPr lang="en-US" altLang="zh-CN" sz="2400" dirty="0"/>
              <a:t>16</a:t>
            </a:r>
            <a:r>
              <a:rPr lang="zh-CN" altLang="en-US" sz="2400" dirty="0"/>
              <a:t>这样的整数来表示，这样只用</a:t>
            </a:r>
            <a:r>
              <a:rPr lang="en-US" altLang="zh-CN" sz="2400" dirty="0"/>
              <a:t>4</a:t>
            </a:r>
            <a:r>
              <a:rPr lang="zh-CN" altLang="en-US" sz="2400" dirty="0"/>
              <a:t>个</a:t>
            </a:r>
            <a:r>
              <a:rPr lang="en-US" altLang="zh-CN" sz="2400" dirty="0"/>
              <a:t>bit</a:t>
            </a:r>
            <a:r>
              <a:rPr lang="zh-CN" altLang="en-US" sz="2400" dirty="0"/>
              <a:t>就足够了。</a:t>
            </a:r>
            <a:r>
              <a:rPr lang="en-US" altLang="zh-CN" sz="2400" dirty="0"/>
              <a:t>JPEG</a:t>
            </a:r>
            <a:r>
              <a:rPr lang="zh-CN" altLang="en-US" sz="2400" dirty="0"/>
              <a:t>提供的量子化算法如下：</a:t>
            </a:r>
            <a:endParaRPr lang="zh-CN" altLang="en-US" sz="2400" dirty="0"/>
          </a:p>
        </p:txBody>
      </p:sp>
      <p:pic>
        <p:nvPicPr>
          <p:cNvPr id="4" name="图片 3"/>
          <p:cNvPicPr>
            <a:picLocks noChangeAspect="1"/>
          </p:cNvPicPr>
          <p:nvPr/>
        </p:nvPicPr>
        <p:blipFill>
          <a:blip r:embed="rId1"/>
          <a:stretch>
            <a:fillRect/>
          </a:stretch>
        </p:blipFill>
        <p:spPr>
          <a:xfrm>
            <a:off x="3275693" y="4414837"/>
            <a:ext cx="5223756" cy="9844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6972" y="585765"/>
            <a:ext cx="9477828" cy="646331"/>
          </a:xfrm>
          <a:prstGeom prst="rect">
            <a:avLst/>
          </a:prstGeom>
        </p:spPr>
        <p:txBody>
          <a:bodyPr wrap="square">
            <a:spAutoFit/>
          </a:bodyPr>
          <a:lstStyle/>
          <a:p>
            <a:r>
              <a:rPr lang="zh-CN" altLang="en-US" dirty="0">
                <a:latin typeface="宋体" panose="02010600030101010101" pitchFamily="2" charset="-122"/>
              </a:rPr>
              <a:t>其中</a:t>
            </a:r>
            <a:r>
              <a:rPr lang="en-US" altLang="zh-CN" dirty="0">
                <a:latin typeface="Verdana" panose="020B0604030504040204" pitchFamily="34" charset="0"/>
              </a:rPr>
              <a:t>G</a:t>
            </a:r>
            <a:r>
              <a:rPr lang="zh-CN" altLang="en-US" dirty="0">
                <a:latin typeface="宋体" panose="02010600030101010101" pitchFamily="2" charset="-122"/>
              </a:rPr>
              <a:t>是我们需要处理的图像矩阵，</a:t>
            </a:r>
            <a:r>
              <a:rPr lang="en-US" altLang="zh-CN" dirty="0">
                <a:latin typeface="Verdana" panose="020B0604030504040204" pitchFamily="34" charset="0"/>
              </a:rPr>
              <a:t>Q</a:t>
            </a:r>
            <a:r>
              <a:rPr lang="zh-CN" altLang="en-US" dirty="0">
                <a:latin typeface="宋体" panose="02010600030101010101" pitchFamily="2" charset="-122"/>
              </a:rPr>
              <a:t>称作量化系数矩阵（</a:t>
            </a:r>
            <a:r>
              <a:rPr lang="en-US" altLang="zh-CN" dirty="0">
                <a:latin typeface="Verdana" panose="020B0604030504040204" pitchFamily="34" charset="0"/>
              </a:rPr>
              <a:t>Quantization matrices</a:t>
            </a:r>
            <a:r>
              <a:rPr lang="zh-CN" altLang="en-US" dirty="0">
                <a:latin typeface="宋体" panose="02010600030101010101" pitchFamily="2" charset="-122"/>
              </a:rPr>
              <a:t>），</a:t>
            </a:r>
            <a:r>
              <a:rPr lang="en-US" altLang="zh-CN" dirty="0">
                <a:latin typeface="Verdana" panose="020B0604030504040204" pitchFamily="34" charset="0"/>
              </a:rPr>
              <a:t>JPEG</a:t>
            </a:r>
            <a:r>
              <a:rPr lang="zh-CN" altLang="en-US" dirty="0">
                <a:latin typeface="宋体" panose="02010600030101010101" pitchFamily="2" charset="-122"/>
              </a:rPr>
              <a:t>算法提供了两张标准的量化系数矩阵，分别用于处理亮度数据</a:t>
            </a:r>
            <a:r>
              <a:rPr lang="en-US" altLang="zh-CN" dirty="0">
                <a:latin typeface="Verdana" panose="020B0604030504040204" pitchFamily="34" charset="0"/>
              </a:rPr>
              <a:t>Y</a:t>
            </a:r>
            <a:r>
              <a:rPr lang="zh-CN" altLang="en-US" dirty="0">
                <a:latin typeface="宋体" panose="02010600030101010101" pitchFamily="2" charset="-122"/>
              </a:rPr>
              <a:t>和色差数据</a:t>
            </a:r>
            <a:r>
              <a:rPr lang="en-US" altLang="zh-CN" dirty="0">
                <a:latin typeface="Verdana" panose="020B0604030504040204" pitchFamily="34" charset="0"/>
              </a:rPr>
              <a:t>Cr</a:t>
            </a:r>
            <a:r>
              <a:rPr lang="zh-CN" altLang="en-US" dirty="0">
                <a:latin typeface="宋体" panose="02010600030101010101" pitchFamily="2" charset="-122"/>
              </a:rPr>
              <a:t>以及</a:t>
            </a:r>
            <a:r>
              <a:rPr lang="en-US" altLang="zh-CN" dirty="0" err="1">
                <a:latin typeface="Verdana" panose="020B0604030504040204" pitchFamily="34" charset="0"/>
              </a:rPr>
              <a:t>Cb</a:t>
            </a:r>
            <a:r>
              <a:rPr lang="zh-CN" altLang="en-US" dirty="0">
                <a:latin typeface="宋体" panose="02010600030101010101" pitchFamily="2" charset="-122"/>
              </a:rPr>
              <a:t>。</a:t>
            </a:r>
            <a:endParaRPr lang="zh-CN" altLang="en-US" dirty="0"/>
          </a:p>
        </p:txBody>
      </p:sp>
      <p:pic>
        <p:nvPicPr>
          <p:cNvPr id="5" name="图片 4"/>
          <p:cNvPicPr>
            <a:picLocks noChangeAspect="1"/>
          </p:cNvPicPr>
          <p:nvPr/>
        </p:nvPicPr>
        <p:blipFill>
          <a:blip r:embed="rId1"/>
          <a:stretch>
            <a:fillRect/>
          </a:stretch>
        </p:blipFill>
        <p:spPr>
          <a:xfrm>
            <a:off x="812800" y="1704294"/>
            <a:ext cx="4512493" cy="2374220"/>
          </a:xfrm>
          <a:prstGeom prst="rect">
            <a:avLst/>
          </a:prstGeom>
        </p:spPr>
      </p:pic>
      <p:pic>
        <p:nvPicPr>
          <p:cNvPr id="6" name="图片 5"/>
          <p:cNvPicPr>
            <a:picLocks noChangeAspect="1"/>
          </p:cNvPicPr>
          <p:nvPr/>
        </p:nvPicPr>
        <p:blipFill>
          <a:blip r:embed="rId2"/>
          <a:stretch>
            <a:fillRect/>
          </a:stretch>
        </p:blipFill>
        <p:spPr>
          <a:xfrm>
            <a:off x="5725886" y="1704294"/>
            <a:ext cx="4216400" cy="2463345"/>
          </a:xfrm>
          <a:prstGeom prst="rect">
            <a:avLst/>
          </a:prstGeom>
        </p:spPr>
      </p:pic>
      <p:sp>
        <p:nvSpPr>
          <p:cNvPr id="7" name="矩形 6"/>
          <p:cNvSpPr/>
          <p:nvPr/>
        </p:nvSpPr>
        <p:spPr>
          <a:xfrm>
            <a:off x="1246462" y="4550712"/>
            <a:ext cx="2935419" cy="369332"/>
          </a:xfrm>
          <a:prstGeom prst="rect">
            <a:avLst/>
          </a:prstGeom>
        </p:spPr>
        <p:txBody>
          <a:bodyPr wrap="none">
            <a:spAutoFit/>
          </a:bodyPr>
          <a:lstStyle/>
          <a:p>
            <a:r>
              <a:rPr lang="zh-CN" altLang="en-US" dirty="0">
                <a:latin typeface="宋体" panose="02010600030101010101" pitchFamily="2" charset="-122"/>
              </a:rPr>
              <a:t>其中</a:t>
            </a:r>
            <a:r>
              <a:rPr lang="en-US" altLang="zh-CN" dirty="0">
                <a:latin typeface="Verdana" panose="020B0604030504040204" pitchFamily="34" charset="0"/>
              </a:rPr>
              <a:t>round</a:t>
            </a:r>
            <a:r>
              <a:rPr lang="zh-CN" altLang="en-US" dirty="0">
                <a:latin typeface="宋体" panose="02010600030101010101" pitchFamily="2" charset="-122"/>
              </a:rPr>
              <a:t>函数是取整函数</a:t>
            </a:r>
            <a:endParaRPr lang="zh-CN" altLang="en-US" dirty="0"/>
          </a:p>
        </p:txBody>
      </p:sp>
      <p:pic>
        <p:nvPicPr>
          <p:cNvPr id="8" name="图片 7"/>
          <p:cNvPicPr>
            <a:picLocks noChangeAspect="1"/>
          </p:cNvPicPr>
          <p:nvPr/>
        </p:nvPicPr>
        <p:blipFill>
          <a:blip r:embed="rId3"/>
          <a:stretch>
            <a:fillRect/>
          </a:stretch>
        </p:blipFill>
        <p:spPr>
          <a:xfrm>
            <a:off x="4484461" y="4550712"/>
            <a:ext cx="4728454" cy="17438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340047"/>
            <a:ext cx="12192000" cy="2177905"/>
          </a:xfrm>
          <a:prstGeom prst="rect">
            <a:avLst/>
          </a:prstGeom>
        </p:spPr>
      </p:pic>
      <p:sp>
        <p:nvSpPr>
          <p:cNvPr id="6" name="矩形 5"/>
          <p:cNvSpPr/>
          <p:nvPr/>
        </p:nvSpPr>
        <p:spPr>
          <a:xfrm>
            <a:off x="336330" y="599118"/>
            <a:ext cx="11109435" cy="369332"/>
          </a:xfrm>
          <a:prstGeom prst="rect">
            <a:avLst/>
          </a:prstGeom>
        </p:spPr>
        <p:txBody>
          <a:bodyPr wrap="square">
            <a:spAutoFit/>
          </a:bodyPr>
          <a:lstStyle/>
          <a:p>
            <a:r>
              <a:rPr lang="zh-CN" altLang="en-US" b="0" i="0">
                <a:solidFill>
                  <a:srgbClr val="1A1A1A"/>
                </a:solidFill>
                <a:effectLst/>
                <a:latin typeface="-apple-system" charset="0"/>
              </a:rPr>
              <a:t>量化过程为，使用量化矩阵与前面得到的 </a:t>
            </a:r>
            <a:r>
              <a:rPr lang="en-US" altLang="zh-CN" b="0" i="0">
                <a:solidFill>
                  <a:srgbClr val="1A1A1A"/>
                </a:solidFill>
                <a:effectLst/>
                <a:latin typeface="-apple-system" charset="0"/>
              </a:rPr>
              <a:t>DCT </a:t>
            </a:r>
            <a:r>
              <a:rPr lang="zh-CN" altLang="en-US" b="0" i="0">
                <a:solidFill>
                  <a:srgbClr val="1A1A1A"/>
                </a:solidFill>
                <a:effectLst/>
                <a:latin typeface="-apple-system" charset="0"/>
              </a:rPr>
              <a:t>矩阵逐项相除并取整。之前为亮度矩阵，顾使用亮度量化表：</a:t>
            </a:r>
            <a:endParaRPr lang="zh-CN" altLang="en-US"/>
          </a:p>
        </p:txBody>
      </p:sp>
      <p:sp>
        <p:nvSpPr>
          <p:cNvPr id="7" name="文本框 6"/>
          <p:cNvSpPr txBox="1"/>
          <p:nvPr/>
        </p:nvSpPr>
        <p:spPr>
          <a:xfrm>
            <a:off x="662150" y="4682359"/>
            <a:ext cx="3074277" cy="369332"/>
          </a:xfrm>
          <a:prstGeom prst="rect">
            <a:avLst/>
          </a:prstGeom>
          <a:noFill/>
        </p:spPr>
        <p:txBody>
          <a:bodyPr wrap="square" rtlCol="0">
            <a:spAutoFit/>
          </a:bodyPr>
          <a:lstStyle/>
          <a:p>
            <a:pPr algn="ctr"/>
            <a:r>
              <a:rPr kumimoji="1" lang="en-US" altLang="zh-CN"/>
              <a:t>DCT</a:t>
            </a:r>
            <a:r>
              <a:rPr kumimoji="1" lang="zh-CN" altLang="en-US"/>
              <a:t>矩阵</a:t>
            </a:r>
            <a:endParaRPr kumimoji="1" lang="zh-CN" altLang="en-US"/>
          </a:p>
        </p:txBody>
      </p:sp>
      <p:sp>
        <p:nvSpPr>
          <p:cNvPr id="8" name="文本框 7"/>
          <p:cNvSpPr txBox="1"/>
          <p:nvPr/>
        </p:nvSpPr>
        <p:spPr>
          <a:xfrm>
            <a:off x="5113280" y="4682359"/>
            <a:ext cx="2774732" cy="369332"/>
          </a:xfrm>
          <a:prstGeom prst="rect">
            <a:avLst/>
          </a:prstGeom>
          <a:noFill/>
        </p:spPr>
        <p:txBody>
          <a:bodyPr wrap="square" rtlCol="0">
            <a:spAutoFit/>
          </a:bodyPr>
          <a:lstStyle/>
          <a:p>
            <a:pPr algn="ctr"/>
            <a:r>
              <a:rPr kumimoji="1" lang="zh-CN" altLang="en-US"/>
              <a:t>亮度量化表</a:t>
            </a:r>
            <a:endParaRPr kumimoji="1" lang="zh-CN" altLang="en-US"/>
          </a:p>
        </p:txBody>
      </p:sp>
      <p:sp>
        <p:nvSpPr>
          <p:cNvPr id="9" name="文本框 8"/>
          <p:cNvSpPr txBox="1"/>
          <p:nvPr/>
        </p:nvSpPr>
        <p:spPr>
          <a:xfrm>
            <a:off x="9065170" y="4682359"/>
            <a:ext cx="2774732" cy="369332"/>
          </a:xfrm>
          <a:prstGeom prst="rect">
            <a:avLst/>
          </a:prstGeom>
          <a:noFill/>
        </p:spPr>
        <p:txBody>
          <a:bodyPr wrap="square" rtlCol="0">
            <a:spAutoFit/>
          </a:bodyPr>
          <a:lstStyle/>
          <a:p>
            <a:pPr algn="ctr"/>
            <a:r>
              <a:rPr kumimoji="1" lang="zh-CN" altLang="en-US"/>
              <a:t>量化结果</a:t>
            </a:r>
            <a:endParaRPr kumimoji="1" lang="zh-CN" altLang="en-US"/>
          </a:p>
        </p:txBody>
      </p:sp>
      <p:sp>
        <p:nvSpPr>
          <p:cNvPr id="10" name="文本框 9"/>
          <p:cNvSpPr txBox="1"/>
          <p:nvPr/>
        </p:nvSpPr>
        <p:spPr>
          <a:xfrm>
            <a:off x="662149" y="1469582"/>
            <a:ext cx="3074277" cy="369332"/>
          </a:xfrm>
          <a:prstGeom prst="rect">
            <a:avLst/>
          </a:prstGeom>
          <a:noFill/>
        </p:spPr>
        <p:txBody>
          <a:bodyPr wrap="square" rtlCol="0">
            <a:spAutoFit/>
          </a:bodyPr>
          <a:lstStyle/>
          <a:p>
            <a:pPr algn="ctr"/>
            <a:r>
              <a:rPr kumimoji="1" lang="zh-CN" altLang="en-US"/>
              <a:t>亮度矩阵</a:t>
            </a:r>
            <a:endParaRPr kumimoji="1" lang="zh-CN" altLang="en-US"/>
          </a:p>
        </p:txBody>
      </p:sp>
      <p:cxnSp>
        <p:nvCxnSpPr>
          <p:cNvPr id="12" name="直线箭头连接符 11"/>
          <p:cNvCxnSpPr>
            <a:stCxn id="10" idx="2"/>
          </p:cNvCxnSpPr>
          <p:nvPr/>
        </p:nvCxnSpPr>
        <p:spPr>
          <a:xfrm flipH="1">
            <a:off x="2199287" y="1838914"/>
            <a:ext cx="1" cy="38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99287" y="1838914"/>
            <a:ext cx="606256" cy="369332"/>
          </a:xfrm>
          <a:prstGeom prst="rect">
            <a:avLst/>
          </a:prstGeom>
        </p:spPr>
        <p:txBody>
          <a:bodyPr wrap="none">
            <a:spAutoFit/>
          </a:bodyPr>
          <a:lstStyle/>
          <a:p>
            <a:r>
              <a:rPr kumimoji="1" lang="en-US" altLang="zh-CN"/>
              <a:t>DCT</a:t>
            </a:r>
            <a:endParaRPr lang="zh-CN" altLang="en-US"/>
          </a:p>
        </p:txBody>
      </p:sp>
      <p:sp>
        <p:nvSpPr>
          <p:cNvPr id="14" name="矩形 13"/>
          <p:cNvSpPr/>
          <p:nvPr/>
        </p:nvSpPr>
        <p:spPr>
          <a:xfrm>
            <a:off x="336329" y="5552880"/>
            <a:ext cx="11109435" cy="646331"/>
          </a:xfrm>
          <a:prstGeom prst="rect">
            <a:avLst/>
          </a:prstGeom>
        </p:spPr>
        <p:txBody>
          <a:bodyPr wrap="square">
            <a:spAutoFit/>
          </a:bodyPr>
          <a:lstStyle/>
          <a:p>
            <a:r>
              <a:rPr lang="zh-CN" altLang="en-US" b="0" i="0">
                <a:solidFill>
                  <a:srgbClr val="1A1A1A"/>
                </a:solidFill>
                <a:effectLst/>
                <a:latin typeface="-apple-system" charset="0"/>
              </a:rPr>
              <a:t>量化是有损的，在解码时，反量化会乘回量化表的相应值。由于存在取整，低频段会有所损失，高频段的</a:t>
            </a:r>
            <a:r>
              <a:rPr lang="en-US" altLang="zh-CN" b="0" i="0">
                <a:solidFill>
                  <a:srgbClr val="1A1A1A"/>
                </a:solidFill>
                <a:effectLst/>
                <a:latin typeface="-apple-system" charset="0"/>
              </a:rPr>
              <a:t>0</a:t>
            </a:r>
            <a:r>
              <a:rPr lang="zh-CN" altLang="en-US" b="0" i="0">
                <a:solidFill>
                  <a:srgbClr val="1A1A1A"/>
                </a:solidFill>
                <a:effectLst/>
                <a:latin typeface="-apple-system" charset="0"/>
              </a:rPr>
              <a:t>字段则会被舍弃，最终导致图像质量降低。</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029" y="1579886"/>
            <a:ext cx="10464800" cy="3477875"/>
          </a:xfrm>
          <a:prstGeom prst="rect">
            <a:avLst/>
          </a:prstGeom>
        </p:spPr>
        <p:txBody>
          <a:bodyPr wrap="square">
            <a:spAutoFit/>
          </a:bodyPr>
          <a:lstStyle/>
          <a:p>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）通过量化，大部分数据变成了</a:t>
            </a:r>
            <a:r>
              <a:rPr lang="en-US" altLang="zh-CN" sz="2000" dirty="0">
                <a:latin typeface="Verdana" panose="020B0604030504040204" pitchFamily="34" charset="0"/>
              </a:rPr>
              <a:t>0</a:t>
            </a:r>
            <a:r>
              <a:rPr lang="zh-CN" altLang="en-US" sz="2000" dirty="0">
                <a:latin typeface="宋体" panose="02010600030101010101" pitchFamily="2" charset="-122"/>
              </a:rPr>
              <a:t>，这非常有利于后面的压缩存储。</a:t>
            </a:r>
            <a:endParaRPr lang="en-US" altLang="zh-CN" sz="2000" dirty="0">
              <a:latin typeface="宋体" panose="02010600030101010101" pitchFamily="2" charset="-122"/>
            </a:endParaRPr>
          </a:p>
          <a:p>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）这两张神奇的量化表也是有讲究的。</a:t>
            </a:r>
            <a:endParaRPr lang="en-US" altLang="zh-CN" sz="2000" dirty="0">
              <a:latin typeface="宋体" panose="02010600030101010101" pitchFamily="2" charset="-122"/>
            </a:endParaRPr>
          </a:p>
          <a:p>
            <a:r>
              <a:rPr lang="en-US" altLang="zh-CN" sz="2000" dirty="0">
                <a:latin typeface="宋体" panose="02010600030101010101" pitchFamily="2" charset="-122"/>
              </a:rPr>
              <a:t>	</a:t>
            </a:r>
            <a:r>
              <a:rPr lang="en-US" altLang="zh-CN" sz="2000" dirty="0">
                <a:latin typeface="Verdana" panose="020B0604030504040204" pitchFamily="34" charset="0"/>
              </a:rPr>
              <a:t>DCT</a:t>
            </a:r>
            <a:r>
              <a:rPr lang="zh-CN" altLang="en-US" sz="2000" dirty="0">
                <a:latin typeface="宋体" panose="02010600030101010101" pitchFamily="2" charset="-122"/>
              </a:rPr>
              <a:t>系数矩阵中的不同位置的值代表了图像数据中不同频率的分量，这两张表中的数据是人们根据人眼对不不同频率的敏感程度的差别所积累下的经验制定的，一般来说人眼对于低频的分量比高频分量更加敏感，所以两张量化系数矩阵左上角的数值明显小于右下角区域。</a:t>
            </a:r>
            <a:r>
              <a:rPr lang="zh-CN" altLang="en-US" sz="2000" b="1" dirty="0">
                <a:latin typeface="宋体" panose="02010600030101010101" pitchFamily="2" charset="-122"/>
              </a:rPr>
              <a:t>在实际的压缩过程中，还可以根据需要在这些系数的基础上再乘以一个系数</a:t>
            </a:r>
            <a:r>
              <a:rPr lang="zh-CN" altLang="en-US" sz="2000" dirty="0">
                <a:latin typeface="宋体" panose="02010600030101010101" pitchFamily="2" charset="-122"/>
              </a:rPr>
              <a:t>，以使更多或更少的数据变成</a:t>
            </a:r>
            <a:r>
              <a:rPr lang="en-US" altLang="zh-CN" sz="2000" dirty="0">
                <a:latin typeface="Verdana" panose="020B0604030504040204" pitchFamily="34" charset="0"/>
              </a:rPr>
              <a:t>0</a:t>
            </a:r>
            <a:r>
              <a:rPr lang="zh-CN" altLang="en-US" sz="2000" dirty="0">
                <a:latin typeface="宋体" panose="02010600030101010101" pitchFamily="2" charset="-122"/>
              </a:rPr>
              <a:t>，我们平时使用的图像处理软件在生成</a:t>
            </a:r>
            <a:r>
              <a:rPr lang="en-US" altLang="zh-CN" sz="2000" dirty="0">
                <a:latin typeface="Verdana" panose="020B0604030504040204" pitchFamily="34" charset="0"/>
              </a:rPr>
              <a:t>jpg</a:t>
            </a:r>
            <a:r>
              <a:rPr lang="zh-CN" altLang="en-US" sz="2000" dirty="0">
                <a:latin typeface="宋体" panose="02010600030101010101" pitchFamily="2" charset="-122"/>
              </a:rPr>
              <a:t>文件时，在控制压缩质量的时候，就是控制的这个系数。</a:t>
            </a:r>
            <a:endParaRPr lang="en-US" altLang="zh-CN" sz="2000" dirty="0">
              <a:latin typeface="宋体" panose="02010600030101010101" pitchFamily="2" charset="-122"/>
            </a:endParaRPr>
          </a:p>
          <a:p>
            <a:endParaRPr lang="en-US" altLang="zh-CN" sz="2000" dirty="0">
              <a:latin typeface="宋体" panose="02010600030101010101" pitchFamily="2" charset="-122"/>
            </a:endParaRPr>
          </a:p>
          <a:p>
            <a:r>
              <a:rPr lang="en-US" altLang="zh-CN" sz="2000" dirty="0">
                <a:latin typeface="宋体" panose="02010600030101010101" pitchFamily="2" charset="-122"/>
              </a:rPr>
              <a:t>	</a:t>
            </a:r>
            <a:r>
              <a:rPr lang="zh-CN" altLang="en-US" sz="2000" dirty="0">
                <a:latin typeface="宋体" panose="02010600030101010101" pitchFamily="2" charset="-122"/>
              </a:rPr>
              <a:t>这样就达到了有损压缩的基本原理，有损压缩就是把数据中重要的数据和不重要的数据分开，然后分别处理。</a:t>
            </a:r>
            <a:endParaRPr lang="zh-CN" altLang="en-US" sz="2000" dirty="0"/>
          </a:p>
        </p:txBody>
      </p:sp>
      <p:sp>
        <p:nvSpPr>
          <p:cNvPr id="5" name="文本框 4"/>
          <p:cNvSpPr txBox="1"/>
          <p:nvPr/>
        </p:nvSpPr>
        <p:spPr>
          <a:xfrm>
            <a:off x="1045029" y="566678"/>
            <a:ext cx="2646878" cy="584775"/>
          </a:xfrm>
          <a:prstGeom prst="rect">
            <a:avLst/>
          </a:prstGeom>
          <a:noFill/>
        </p:spPr>
        <p:txBody>
          <a:bodyPr wrap="none" rtlCol="0">
            <a:spAutoFit/>
          </a:bodyPr>
          <a:lstStyle/>
          <a:p>
            <a:r>
              <a:rPr lang="zh-CN" altLang="en-US" sz="3200" dirty="0"/>
              <a:t>量化表的作用</a:t>
            </a:r>
            <a:endParaRPr lang="zh-CN" alt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0514" y="912951"/>
            <a:ext cx="10290629" cy="1200329"/>
          </a:xfrm>
          <a:prstGeom prst="rect">
            <a:avLst/>
          </a:prstGeom>
        </p:spPr>
        <p:txBody>
          <a:bodyPr wrap="square">
            <a:spAutoFit/>
          </a:bodyPr>
          <a:lstStyle/>
          <a:p>
            <a:r>
              <a:rPr lang="zh-CN" altLang="en-US" sz="2400" dirty="0">
                <a:latin typeface="宋体" panose="02010600030101010101" pitchFamily="2" charset="-122"/>
              </a:rPr>
              <a:t>矩阵的量化还有最后一步要做，就是把量化后的二维矩阵转变成一个一维数组，以方便后面的哈夫曼压缩，但在做这个顺序转换时，需要按照一个特定的取值顺序。</a:t>
            </a:r>
            <a:endParaRPr lang="zh-CN" altLang="en-US" sz="2400" dirty="0"/>
          </a:p>
        </p:txBody>
      </p:sp>
      <p:pic>
        <p:nvPicPr>
          <p:cNvPr id="3" name="图片 2"/>
          <p:cNvPicPr>
            <a:picLocks noChangeAspect="1"/>
          </p:cNvPicPr>
          <p:nvPr/>
        </p:nvPicPr>
        <p:blipFill>
          <a:blip r:embed="rId1"/>
          <a:stretch>
            <a:fillRect/>
          </a:stretch>
        </p:blipFill>
        <p:spPr>
          <a:xfrm>
            <a:off x="1465489" y="2430915"/>
            <a:ext cx="2990850" cy="2867025"/>
          </a:xfrm>
          <a:prstGeom prst="rect">
            <a:avLst/>
          </a:prstGeom>
        </p:spPr>
      </p:pic>
      <p:sp>
        <p:nvSpPr>
          <p:cNvPr id="4" name="矩形 3"/>
          <p:cNvSpPr/>
          <p:nvPr/>
        </p:nvSpPr>
        <p:spPr>
          <a:xfrm>
            <a:off x="4847771" y="3656151"/>
            <a:ext cx="6096000" cy="923330"/>
          </a:xfrm>
          <a:prstGeom prst="rect">
            <a:avLst/>
          </a:prstGeom>
        </p:spPr>
        <p:txBody>
          <a:bodyPr>
            <a:spAutoFit/>
          </a:bodyPr>
          <a:lstStyle/>
          <a:p>
            <a:r>
              <a:rPr lang="zh-CN" altLang="en-US" dirty="0">
                <a:latin typeface="宋体" panose="02010600030101010101" pitchFamily="2" charset="-122"/>
              </a:rPr>
              <a:t>这么做的目的只有一个，就是尽可能把</a:t>
            </a:r>
            <a:r>
              <a:rPr lang="en-US" altLang="zh-CN" dirty="0">
                <a:latin typeface="Verdana" panose="020B0604030504040204" pitchFamily="34" charset="0"/>
              </a:rPr>
              <a:t>0</a:t>
            </a:r>
            <a:r>
              <a:rPr lang="zh-CN" altLang="en-US" dirty="0">
                <a:latin typeface="宋体" panose="02010600030101010101" pitchFamily="2" charset="-122"/>
              </a:rPr>
              <a:t>放在一起，由于</a:t>
            </a:r>
            <a:r>
              <a:rPr lang="en-US" altLang="zh-CN" dirty="0">
                <a:latin typeface="Verdana" panose="020B0604030504040204" pitchFamily="34" charset="0"/>
              </a:rPr>
              <a:t>0</a:t>
            </a:r>
            <a:r>
              <a:rPr lang="zh-CN" altLang="en-US" dirty="0">
                <a:latin typeface="宋体" panose="02010600030101010101" pitchFamily="2" charset="-122"/>
              </a:rPr>
              <a:t>大部分集中在右下角，所以采取这种由左上角到右下角的顺序，经过这种顺序变换，最终矩阵变成一个整数数组</a:t>
            </a:r>
            <a:endParaRPr lang="zh-CN" altLang="en-US" dirty="0"/>
          </a:p>
        </p:txBody>
      </p:sp>
      <p:sp>
        <p:nvSpPr>
          <p:cNvPr id="6" name="文本框 5"/>
          <p:cNvSpPr txBox="1"/>
          <p:nvPr/>
        </p:nvSpPr>
        <p:spPr>
          <a:xfrm>
            <a:off x="3861253" y="5430909"/>
            <a:ext cx="7198632" cy="369332"/>
          </a:xfrm>
          <a:prstGeom prst="rect">
            <a:avLst/>
          </a:prstGeom>
          <a:noFill/>
        </p:spPr>
        <p:txBody>
          <a:bodyPr wrap="square" rtlCol="0">
            <a:spAutoFit/>
          </a:bodyPr>
          <a:lstStyle/>
          <a:p>
            <a:r>
              <a:rPr lang="en-US" altLang="zh-CN" dirty="0"/>
              <a:t>-26,-3,0,-3,-2,-6,2,-4,1,-3,0,1,5,,1,2,-1,1,-1,2,0,0,0,0,0,-1,-1,0,0,0,0,…,0,0</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625642"/>
            <a:ext cx="10515600" cy="1065046"/>
          </a:xfrm>
        </p:spPr>
        <p:txBody>
          <a:bodyPr>
            <a:normAutofit/>
          </a:bodyPr>
          <a:lstStyle/>
          <a:p>
            <a:r>
              <a:rPr lang="zh-CN" altLang="en-US" sz="3600" dirty="0"/>
              <a:t>步骤五：使用</a:t>
            </a:r>
            <a:r>
              <a:rPr lang="en-US" altLang="zh-CN" sz="3600" dirty="0"/>
              <a:t>RLE</a:t>
            </a:r>
            <a:r>
              <a:rPr lang="zh-CN" altLang="en-US" sz="3600" dirty="0"/>
              <a:t>对交流系数</a:t>
            </a:r>
            <a:r>
              <a:rPr lang="en-US" altLang="zh-CN" sz="3600" dirty="0"/>
              <a:t>(AC)</a:t>
            </a:r>
            <a:r>
              <a:rPr lang="zh-CN" altLang="en-US" sz="3600" dirty="0"/>
              <a:t>进行编码</a:t>
            </a:r>
            <a:endParaRPr lang="zh-CN" altLang="en-US" sz="3600" dirty="0"/>
          </a:p>
        </p:txBody>
      </p:sp>
      <p:sp>
        <p:nvSpPr>
          <p:cNvPr id="6" name="矩形 5"/>
          <p:cNvSpPr/>
          <p:nvPr/>
        </p:nvSpPr>
        <p:spPr>
          <a:xfrm>
            <a:off x="1201678" y="1821934"/>
            <a:ext cx="7571303" cy="369332"/>
          </a:xfrm>
          <a:prstGeom prst="rect">
            <a:avLst/>
          </a:prstGeom>
        </p:spPr>
        <p:txBody>
          <a:bodyPr wrap="none">
            <a:spAutoFit/>
          </a:bodyPr>
          <a:lstStyle/>
          <a:p>
            <a:r>
              <a:rPr lang="en-US" altLang="zh-CN" dirty="0">
                <a:latin typeface="宋体" panose="02010600030101010101" pitchFamily="2" charset="-122"/>
              </a:rPr>
              <a:t>1.</a:t>
            </a:r>
            <a:r>
              <a:rPr lang="zh-CN" altLang="en-US" dirty="0">
                <a:latin typeface="宋体" panose="02010600030101010101" pitchFamily="2" charset="-122"/>
              </a:rPr>
              <a:t>经过数据量化，我们现在要处理的数据是一串一维数组，比如数据为：</a:t>
            </a:r>
            <a:endParaRPr lang="zh-CN" altLang="en-US" dirty="0"/>
          </a:p>
        </p:txBody>
      </p:sp>
      <p:sp>
        <p:nvSpPr>
          <p:cNvPr id="9" name="矩形 8"/>
          <p:cNvSpPr/>
          <p:nvPr/>
        </p:nvSpPr>
        <p:spPr>
          <a:xfrm>
            <a:off x="1201678" y="3126240"/>
            <a:ext cx="9376228" cy="1477328"/>
          </a:xfrm>
          <a:prstGeom prst="rect">
            <a:avLst/>
          </a:prstGeom>
        </p:spPr>
        <p:txBody>
          <a:bodyPr wrap="square">
            <a:spAutoFit/>
          </a:bodyPr>
          <a:lstStyle/>
          <a:p>
            <a:r>
              <a:rPr lang="en-US" altLang="zh-CN" dirty="0">
                <a:latin typeface="宋体" panose="02010600030101010101" pitchFamily="2" charset="-122"/>
              </a:rPr>
              <a:t>2.</a:t>
            </a:r>
            <a:r>
              <a:rPr lang="zh-CN" altLang="en-US" dirty="0">
                <a:latin typeface="宋体" panose="02010600030101010101" pitchFamily="2" charset="-122"/>
              </a:rPr>
              <a:t>在实际的压缩过程中，数据中的</a:t>
            </a:r>
            <a:r>
              <a:rPr lang="en-US" altLang="zh-CN" dirty="0">
                <a:latin typeface="Verdana" panose="020B0604030504040204" pitchFamily="34" charset="0"/>
              </a:rPr>
              <a:t>0</a:t>
            </a:r>
            <a:r>
              <a:rPr lang="zh-CN" altLang="en-US" dirty="0">
                <a:latin typeface="宋体" panose="02010600030101010101" pitchFamily="2" charset="-122"/>
              </a:rPr>
              <a:t>出现的概率非常高，所以首先要做的事情，是对其中的</a:t>
            </a:r>
            <a:r>
              <a:rPr lang="en-US" altLang="zh-CN" dirty="0">
                <a:latin typeface="Verdana" panose="020B0604030504040204" pitchFamily="34" charset="0"/>
              </a:rPr>
              <a:t>0</a:t>
            </a:r>
            <a:r>
              <a:rPr lang="zh-CN" altLang="en-US" dirty="0">
                <a:latin typeface="宋体" panose="02010600030101010101" pitchFamily="2" charset="-122"/>
              </a:rPr>
              <a:t>进行处理，把数据中的非零的数据，以及数据前面</a:t>
            </a:r>
            <a:r>
              <a:rPr lang="en-US" altLang="zh-CN" dirty="0">
                <a:latin typeface="Verdana" panose="020B0604030504040204" pitchFamily="34" charset="0"/>
              </a:rPr>
              <a:t>0</a:t>
            </a:r>
            <a:r>
              <a:rPr lang="zh-CN" altLang="en-US" dirty="0">
                <a:latin typeface="宋体" panose="02010600030101010101" pitchFamily="2" charset="-122"/>
              </a:rPr>
              <a:t>的个数作为一个处理单元。</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    </a:t>
            </a:r>
            <a:r>
              <a:rPr lang="zh-CN" altLang="en-US" dirty="0">
                <a:latin typeface="宋体" panose="02010600030101010101" pitchFamily="2" charset="-122"/>
              </a:rPr>
              <a:t> </a:t>
            </a:r>
            <a:r>
              <a:rPr lang="en-US" altLang="zh-CN" dirty="0">
                <a:latin typeface="宋体" panose="02010600030101010101" pitchFamily="2" charset="-122"/>
              </a:rPr>
              <a:t>7     0,0,0,-6    -2     0,0,-9,       0,0,…,0,8        0,0,…,0</a:t>
            </a:r>
            <a:endParaRPr lang="en-US" altLang="zh-CN" dirty="0">
              <a:latin typeface="宋体" panose="02010600030101010101" pitchFamily="2" charset="-122"/>
            </a:endParaRPr>
          </a:p>
          <a:p>
            <a:r>
              <a:rPr lang="en-US" altLang="zh-CN" dirty="0">
                <a:latin typeface="宋体" panose="02010600030101010101" pitchFamily="2" charset="-122"/>
              </a:rPr>
              <a:t>   (0,7)    (3,-6)  (0,-2)   (2,-9)       (15,0) (2,8)         EOB</a:t>
            </a:r>
            <a:endParaRPr lang="zh-CN" altLang="en-US" dirty="0"/>
          </a:p>
        </p:txBody>
      </p:sp>
      <p:sp>
        <p:nvSpPr>
          <p:cNvPr id="10" name="矩形 9"/>
          <p:cNvSpPr/>
          <p:nvPr/>
        </p:nvSpPr>
        <p:spPr>
          <a:xfrm>
            <a:off x="1596572" y="4923869"/>
            <a:ext cx="8538540" cy="646331"/>
          </a:xfrm>
          <a:prstGeom prst="rect">
            <a:avLst/>
          </a:prstGeom>
        </p:spPr>
        <p:txBody>
          <a:bodyPr wrap="square">
            <a:spAutoFit/>
          </a:bodyPr>
          <a:lstStyle/>
          <a:p>
            <a:r>
              <a:rPr lang="zh-CN" altLang="en-US" dirty="0">
                <a:latin typeface="宋体" panose="02010600030101010101" pitchFamily="2" charset="-122"/>
              </a:rPr>
              <a:t>如果其中某个单元的</a:t>
            </a:r>
            <a:r>
              <a:rPr lang="en-US" altLang="zh-CN" dirty="0">
                <a:latin typeface="Verdana" panose="020B0604030504040204" pitchFamily="34" charset="0"/>
              </a:rPr>
              <a:t>0</a:t>
            </a:r>
            <a:r>
              <a:rPr lang="zh-CN" altLang="en-US" dirty="0">
                <a:latin typeface="宋体" panose="02010600030101010101" pitchFamily="2" charset="-122"/>
              </a:rPr>
              <a:t>的个数超过</a:t>
            </a:r>
            <a:r>
              <a:rPr lang="en-US" altLang="zh-CN" dirty="0">
                <a:latin typeface="Verdana" panose="020B0604030504040204" pitchFamily="34" charset="0"/>
              </a:rPr>
              <a:t>16</a:t>
            </a:r>
            <a:r>
              <a:rPr lang="zh-CN" altLang="en-US" dirty="0">
                <a:latin typeface="宋体" panose="02010600030101010101" pitchFamily="2" charset="-122"/>
              </a:rPr>
              <a:t>，则需要分成每</a:t>
            </a:r>
            <a:r>
              <a:rPr lang="en-US" altLang="zh-CN" dirty="0">
                <a:latin typeface="Verdana" panose="020B0604030504040204" pitchFamily="34" charset="0"/>
              </a:rPr>
              <a:t>16</a:t>
            </a:r>
            <a:r>
              <a:rPr lang="zh-CN" altLang="en-US" dirty="0">
                <a:latin typeface="宋体" panose="02010600030101010101" pitchFamily="2" charset="-122"/>
              </a:rPr>
              <a:t>个一组，如果后面的单元全都是</a:t>
            </a:r>
            <a:r>
              <a:rPr lang="en-US" altLang="zh-CN" dirty="0">
                <a:latin typeface="Verdana" panose="020B0604030504040204" pitchFamily="34" charset="0"/>
              </a:rPr>
              <a:t>0</a:t>
            </a:r>
            <a:r>
              <a:rPr lang="zh-CN" altLang="en-US" dirty="0">
                <a:latin typeface="宋体" panose="02010600030101010101" pitchFamily="2" charset="-122"/>
              </a:rPr>
              <a:t>，则使用特殊字符</a:t>
            </a:r>
            <a:r>
              <a:rPr lang="zh-CN" altLang="en-US" dirty="0">
                <a:latin typeface="Verdana" panose="020B0604030504040204" pitchFamily="34" charset="0"/>
              </a:rPr>
              <a:t>“</a:t>
            </a:r>
            <a:r>
              <a:rPr lang="en-US" altLang="zh-CN" dirty="0">
                <a:latin typeface="Verdana" panose="020B0604030504040204" pitchFamily="34" charset="0"/>
              </a:rPr>
              <a:t>EOB”</a:t>
            </a:r>
            <a:r>
              <a:rPr lang="zh-CN" altLang="en-US" dirty="0">
                <a:latin typeface="宋体" panose="02010600030101010101" pitchFamily="2" charset="-122"/>
              </a:rPr>
              <a:t>表示，</a:t>
            </a:r>
            <a:r>
              <a:rPr lang="en-US" altLang="zh-CN" dirty="0">
                <a:latin typeface="Verdana" panose="020B0604030504040204" pitchFamily="34" charset="0"/>
              </a:rPr>
              <a:t>EOB</a:t>
            </a:r>
            <a:r>
              <a:rPr lang="zh-CN" altLang="en-US" dirty="0">
                <a:latin typeface="宋体" panose="02010600030101010101" pitchFamily="2" charset="-122"/>
              </a:rPr>
              <a:t>意思就是</a:t>
            </a:r>
            <a:r>
              <a:rPr lang="zh-CN" altLang="en-US" dirty="0">
                <a:latin typeface="Verdana" panose="020B0604030504040204" pitchFamily="34" charset="0"/>
              </a:rPr>
              <a:t>“</a:t>
            </a:r>
            <a:r>
              <a:rPr lang="zh-CN" altLang="en-US" dirty="0">
                <a:latin typeface="宋体" panose="02010600030101010101" pitchFamily="2" charset="-122"/>
              </a:rPr>
              <a:t>后面的数据全都是</a:t>
            </a:r>
            <a:r>
              <a:rPr lang="en-US" altLang="zh-CN" dirty="0">
                <a:latin typeface="Verdana" panose="020B0604030504040204" pitchFamily="34" charset="0"/>
              </a:rPr>
              <a:t>0”</a:t>
            </a:r>
            <a:endParaRPr lang="zh-CN" altLang="en-US" dirty="0"/>
          </a:p>
        </p:txBody>
      </p:sp>
      <p:sp>
        <p:nvSpPr>
          <p:cNvPr id="11" name="矩形 10"/>
          <p:cNvSpPr/>
          <p:nvPr/>
        </p:nvSpPr>
        <p:spPr>
          <a:xfrm>
            <a:off x="1596572" y="5713089"/>
            <a:ext cx="9601080" cy="369332"/>
          </a:xfrm>
          <a:prstGeom prst="rect">
            <a:avLst/>
          </a:prstGeom>
        </p:spPr>
        <p:txBody>
          <a:bodyPr wrap="square">
            <a:spAutoFit/>
          </a:bodyPr>
          <a:lstStyle/>
          <a:p>
            <a:r>
              <a:rPr lang="zh-CN" altLang="en-US" dirty="0">
                <a:latin typeface="宋体" panose="02010600030101010101" pitchFamily="2" charset="-122"/>
              </a:rPr>
              <a:t>其中（</a:t>
            </a:r>
            <a:r>
              <a:rPr lang="en-US" altLang="zh-CN" dirty="0">
                <a:latin typeface="Verdana" panose="020B0604030504040204" pitchFamily="34" charset="0"/>
              </a:rPr>
              <a:t>15,0</a:t>
            </a:r>
            <a:r>
              <a:rPr lang="zh-CN" altLang="en-US" dirty="0">
                <a:latin typeface="宋体" panose="02010600030101010101" pitchFamily="2" charset="-122"/>
              </a:rPr>
              <a:t>）表示</a:t>
            </a:r>
            <a:r>
              <a:rPr lang="en-US" altLang="zh-CN" dirty="0">
                <a:latin typeface="Verdana" panose="020B0604030504040204" pitchFamily="34" charset="0"/>
              </a:rPr>
              <a:t>16</a:t>
            </a:r>
            <a:r>
              <a:rPr lang="zh-CN" altLang="en-US" dirty="0">
                <a:latin typeface="宋体" panose="02010600030101010101" pitchFamily="2" charset="-122"/>
              </a:rPr>
              <a:t>个</a:t>
            </a:r>
            <a:r>
              <a:rPr lang="en-US" altLang="zh-CN" dirty="0">
                <a:latin typeface="Verdana" panose="020B0604030504040204" pitchFamily="34" charset="0"/>
              </a:rPr>
              <a:t>0</a:t>
            </a:r>
            <a:endParaRPr lang="en-US" altLang="zh-CN" dirty="0">
              <a:latin typeface="Verdana" panose="020B0604030504040204" pitchFamily="34" charset="0"/>
            </a:endParaRPr>
          </a:p>
        </p:txBody>
      </p:sp>
      <p:sp>
        <p:nvSpPr>
          <p:cNvPr id="12" name="矩形 11"/>
          <p:cNvSpPr/>
          <p:nvPr/>
        </p:nvSpPr>
        <p:spPr>
          <a:xfrm>
            <a:off x="2409370" y="2380321"/>
            <a:ext cx="8577943" cy="369332"/>
          </a:xfrm>
          <a:prstGeom prst="rect">
            <a:avLst/>
          </a:prstGeom>
        </p:spPr>
        <p:txBody>
          <a:bodyPr wrap="square">
            <a:spAutoFit/>
          </a:bodyPr>
          <a:lstStyle/>
          <a:p>
            <a:r>
              <a:rPr lang="en-US" altLang="zh-CN" b="1" dirty="0">
                <a:solidFill>
                  <a:srgbClr val="FF0000"/>
                </a:solidFill>
                <a:latin typeface="宋体" panose="02010600030101010101" pitchFamily="2" charset="-122"/>
              </a:rPr>
              <a:t>3</a:t>
            </a:r>
            <a:r>
              <a:rPr lang="en-US" altLang="zh-CN" dirty="0">
                <a:latin typeface="宋体" panose="02010600030101010101" pitchFamily="2" charset="-122"/>
              </a:rPr>
              <a:t>,7,0,0,0,-6, -2,0,0,-9,0,0,…,0,8,0,0,…,0</a:t>
            </a:r>
            <a:endParaRPr lang="en-US" altLang="zh-CN" dirty="0">
              <a:latin typeface="宋体" panose="02010600030101010101" pitchFamily="2" charset="-122"/>
            </a:endParaRPr>
          </a:p>
        </p:txBody>
      </p:sp>
      <p:sp>
        <p:nvSpPr>
          <p:cNvPr id="2" name="矩形 1"/>
          <p:cNvSpPr/>
          <p:nvPr/>
        </p:nvSpPr>
        <p:spPr>
          <a:xfrm>
            <a:off x="2409370" y="1415884"/>
            <a:ext cx="4403770" cy="369332"/>
          </a:xfrm>
          <a:prstGeom prst="rect">
            <a:avLst/>
          </a:prstGeom>
        </p:spPr>
        <p:txBody>
          <a:bodyPr wrap="none">
            <a:spAutoFit/>
          </a:bodyPr>
          <a:lstStyle/>
          <a:p>
            <a:r>
              <a:rPr lang="zh-CN" altLang="en-US" dirty="0">
                <a:solidFill>
                  <a:srgbClr val="333333"/>
                </a:solidFill>
                <a:latin typeface="Arial" panose="020B0604020202020204" pitchFamily="34" charset="0"/>
              </a:rPr>
              <a:t>行程长度编码</a:t>
            </a:r>
            <a:r>
              <a:rPr lang="en-US" altLang="zh-CN" dirty="0">
                <a:solidFill>
                  <a:srgbClr val="333333"/>
                </a:solidFill>
                <a:latin typeface="Arial" panose="020B0604020202020204" pitchFamily="34" charset="0"/>
              </a:rPr>
              <a:t>(run-length encoding, </a:t>
            </a:r>
            <a:r>
              <a:rPr lang="en-US" altLang="zh-CN" dirty="0">
                <a:solidFill>
                  <a:srgbClr val="CC0000"/>
                </a:solidFill>
                <a:latin typeface="Arial" panose="020B0604020202020204" pitchFamily="34" charset="0"/>
              </a:rPr>
              <a:t>RLE)</a:t>
            </a:r>
            <a:r>
              <a:rPr lang="en-US" altLang="zh-CN" dirty="0">
                <a:solidFill>
                  <a:srgbClr val="333333"/>
                </a:solidFill>
                <a:latin typeface="Arial" panose="020B0604020202020204" pitchFamily="34" charset="0"/>
              </a:rPr>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262" y="1854005"/>
            <a:ext cx="8390021" cy="1200329"/>
          </a:xfrm>
          <a:prstGeom prst="rect">
            <a:avLst/>
          </a:prstGeom>
        </p:spPr>
        <p:txBody>
          <a:bodyPr wrap="square">
            <a:spAutoFit/>
          </a:bodyPr>
          <a:lstStyle/>
          <a:p>
            <a:r>
              <a:rPr lang="en-US" altLang="zh-CN" b="0" i="0" dirty="0">
                <a:solidFill>
                  <a:srgbClr val="000000"/>
                </a:solidFill>
                <a:effectLst/>
                <a:latin typeface="Verdana" panose="020B0604030504040204" pitchFamily="34" charset="0"/>
              </a:rPr>
              <a:t>JPEG</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Joint Photographic Experts Group</a:t>
            </a:r>
            <a:r>
              <a:rPr lang="zh-CN" altLang="en-US" b="0" i="0" dirty="0">
                <a:solidFill>
                  <a:srgbClr val="000000"/>
                </a:solidFill>
                <a:effectLst/>
                <a:latin typeface="Verdana" panose="020B0604030504040204" pitchFamily="34" charset="0"/>
              </a:rPr>
              <a:t>）是联合图像专家小组的英文缩写。它由国际电话与电报咨询委员会</a:t>
            </a:r>
            <a:r>
              <a:rPr lang="en-US" altLang="zh-CN" b="0" i="0" dirty="0">
                <a:solidFill>
                  <a:srgbClr val="000000"/>
                </a:solidFill>
                <a:effectLst/>
                <a:latin typeface="Verdana" panose="020B0604030504040204" pitchFamily="34" charset="0"/>
              </a:rPr>
              <a:t>CCITT</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The International Telegraph and Telephone Consultative Committee</a:t>
            </a:r>
            <a:r>
              <a:rPr lang="zh-CN" altLang="en-US" b="0" i="0" dirty="0">
                <a:solidFill>
                  <a:srgbClr val="000000"/>
                </a:solidFill>
                <a:effectLst/>
                <a:latin typeface="Verdana" panose="020B0604030504040204" pitchFamily="34" charset="0"/>
              </a:rPr>
              <a:t>）与国际标准化组织</a:t>
            </a:r>
            <a:r>
              <a:rPr lang="en-US" altLang="zh-CN" b="0" i="0" dirty="0">
                <a:solidFill>
                  <a:srgbClr val="000000"/>
                </a:solidFill>
                <a:effectLst/>
                <a:latin typeface="Verdana" panose="020B0604030504040204" pitchFamily="34" charset="0"/>
              </a:rPr>
              <a:t>ISO</a:t>
            </a:r>
            <a:r>
              <a:rPr lang="zh-CN" altLang="en-US" b="0" i="0" dirty="0">
                <a:solidFill>
                  <a:srgbClr val="000000"/>
                </a:solidFill>
                <a:effectLst/>
                <a:latin typeface="Verdana" panose="020B0604030504040204" pitchFamily="34" charset="0"/>
              </a:rPr>
              <a:t>于</a:t>
            </a:r>
            <a:r>
              <a:rPr lang="en-US" altLang="zh-CN" b="0" i="0" dirty="0">
                <a:solidFill>
                  <a:srgbClr val="000000"/>
                </a:solidFill>
                <a:effectLst/>
                <a:latin typeface="Verdana" panose="020B0604030504040204" pitchFamily="34" charset="0"/>
              </a:rPr>
              <a:t>1986</a:t>
            </a:r>
            <a:r>
              <a:rPr lang="zh-CN" altLang="en-US" b="0" i="0" dirty="0">
                <a:solidFill>
                  <a:srgbClr val="000000"/>
                </a:solidFill>
                <a:effectLst/>
                <a:latin typeface="Verdana" panose="020B0604030504040204" pitchFamily="34" charset="0"/>
              </a:rPr>
              <a:t>年联合成立的一个小组，负责制定静态数字图像的编码标准。</a:t>
            </a:r>
            <a:endParaRPr lang="zh-CN" altLang="en-US" dirty="0"/>
          </a:p>
        </p:txBody>
      </p:sp>
      <p:sp>
        <p:nvSpPr>
          <p:cNvPr id="5" name="标题 4"/>
          <p:cNvSpPr>
            <a:spLocks noGrp="1"/>
          </p:cNvSpPr>
          <p:nvPr>
            <p:ph type="title"/>
          </p:nvPr>
        </p:nvSpPr>
        <p:spPr>
          <a:xfrm>
            <a:off x="862263" y="589547"/>
            <a:ext cx="10515600" cy="1004888"/>
          </a:xfrm>
        </p:spPr>
        <p:txBody>
          <a:bodyPr>
            <a:normAutofit/>
          </a:bodyPr>
          <a:lstStyle/>
          <a:p>
            <a:r>
              <a:rPr lang="en-US" altLang="zh-CN" sz="4000" b="0" i="0" dirty="0">
                <a:solidFill>
                  <a:srgbClr val="000000"/>
                </a:solidFill>
                <a:effectLst/>
                <a:latin typeface="Verdana" panose="020B0604030504040204" pitchFamily="34" charset="0"/>
              </a:rPr>
              <a:t>JPEG</a:t>
            </a:r>
            <a:r>
              <a:rPr lang="zh-CN" altLang="en-US" sz="4000" b="0" i="0" dirty="0">
                <a:solidFill>
                  <a:srgbClr val="000000"/>
                </a:solidFill>
                <a:effectLst/>
                <a:latin typeface="Verdana" panose="020B0604030504040204" pitchFamily="34" charset="0"/>
              </a:rPr>
              <a:t>简介</a:t>
            </a:r>
            <a:endParaRPr lang="zh-CN" altLang="en-US" sz="4000" dirty="0"/>
          </a:p>
        </p:txBody>
      </p:sp>
      <p:grpSp>
        <p:nvGrpSpPr>
          <p:cNvPr id="10" name="组合 9"/>
          <p:cNvGrpSpPr/>
          <p:nvPr/>
        </p:nvGrpSpPr>
        <p:grpSpPr>
          <a:xfrm>
            <a:off x="974555" y="3583881"/>
            <a:ext cx="5145508" cy="1796731"/>
            <a:chOff x="1122946" y="4125302"/>
            <a:chExt cx="5145508" cy="1796731"/>
          </a:xfrm>
        </p:grpSpPr>
        <p:sp>
          <p:nvSpPr>
            <p:cNvPr id="6" name="矩形 5"/>
            <p:cNvSpPr/>
            <p:nvPr/>
          </p:nvSpPr>
          <p:spPr>
            <a:xfrm>
              <a:off x="4402335" y="4125302"/>
              <a:ext cx="120738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dirty="0"/>
                <a:t>压缩比</a:t>
              </a:r>
              <a:r>
                <a:rPr lang="en-US" altLang="zh-CN" dirty="0"/>
                <a:t>1/8</a:t>
              </a:r>
              <a:endParaRPr lang="zh-CN" altLang="en-US" dirty="0"/>
            </a:p>
          </p:txBody>
        </p:sp>
        <p:sp>
          <p:nvSpPr>
            <p:cNvPr id="7" name="矩形 6"/>
            <p:cNvSpPr/>
            <p:nvPr/>
          </p:nvSpPr>
          <p:spPr>
            <a:xfrm>
              <a:off x="4055254" y="4702966"/>
              <a:ext cx="22132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一张</a:t>
              </a:r>
              <a:r>
                <a:rPr lang="en-US" altLang="zh-CN" dirty="0"/>
                <a:t>800X800</a:t>
              </a:r>
              <a:r>
                <a:rPr lang="zh-CN" altLang="en-US" dirty="0"/>
                <a:t>大小的普通图片，如果未经压缩，大概在</a:t>
              </a:r>
              <a:r>
                <a:rPr lang="en-US" altLang="zh-CN" dirty="0"/>
                <a:t>1.7MB</a:t>
              </a:r>
              <a:r>
                <a:rPr lang="zh-CN" altLang="en-US" dirty="0"/>
                <a:t>左右</a:t>
              </a:r>
              <a:endParaRPr lang="zh-CN" altLang="en-US" dirty="0"/>
            </a:p>
          </p:txBody>
        </p:sp>
        <p:sp>
          <p:nvSpPr>
            <p:cNvPr id="8" name="矩形 7"/>
            <p:cNvSpPr/>
            <p:nvPr/>
          </p:nvSpPr>
          <p:spPr>
            <a:xfrm>
              <a:off x="1607676" y="4125302"/>
              <a:ext cx="110799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CN" altLang="en-US" b="0" i="0" dirty="0">
                  <a:solidFill>
                    <a:srgbClr val="000000"/>
                  </a:solidFill>
                  <a:effectLst/>
                  <a:latin typeface="Verdana" panose="020B0604030504040204" pitchFamily="34" charset="0"/>
                </a:rPr>
                <a:t>有损压缩</a:t>
              </a:r>
              <a:endParaRPr lang="zh-CN" altLang="en-US" dirty="0"/>
            </a:p>
          </p:txBody>
        </p:sp>
        <p:sp>
          <p:nvSpPr>
            <p:cNvPr id="9" name="矩形 8"/>
            <p:cNvSpPr/>
            <p:nvPr/>
          </p:nvSpPr>
          <p:spPr>
            <a:xfrm>
              <a:off x="1122946" y="4721704"/>
              <a:ext cx="236621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b="0" i="0" dirty="0">
                  <a:solidFill>
                    <a:srgbClr val="000000"/>
                  </a:solidFill>
                  <a:effectLst/>
                  <a:latin typeface="Verdana" panose="020B0604030504040204" pitchFamily="34" charset="0"/>
                </a:rPr>
                <a:t>所谓有损压缩，就是把原始数据中不重要的部分去掉，以便可以用更小的体积保存</a:t>
              </a:r>
              <a:endParaRPr lang="zh-CN" altLang="en-US" dirty="0"/>
            </a:p>
          </p:txBody>
        </p:sp>
      </p:grpSp>
      <p:pic>
        <p:nvPicPr>
          <p:cNvPr id="1026" name="Picture 2" descr="http://images.cnitblog.com/blog/337520/201301/27145133-99cbff0ad8124c4f9b85fb3ba79d057f.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1568" y="33139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2"/>
          <a:stretch>
            <a:fillRect/>
          </a:stretch>
        </p:blipFill>
        <p:spPr>
          <a:xfrm>
            <a:off x="9692149" y="3282250"/>
            <a:ext cx="1685714" cy="2790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a:t>步骤五：使用</a:t>
            </a:r>
            <a:r>
              <a:rPr lang="en-US" altLang="zh-CN" sz="3600" dirty="0"/>
              <a:t>RLE</a:t>
            </a:r>
            <a:r>
              <a:rPr lang="zh-CN" altLang="en-US" sz="3600" dirty="0"/>
              <a:t>对交流系数</a:t>
            </a:r>
            <a:r>
              <a:rPr lang="en-US" altLang="zh-CN" sz="3600" dirty="0"/>
              <a:t>(AC)</a:t>
            </a:r>
            <a:r>
              <a:rPr lang="zh-CN" altLang="en-US" sz="3600" dirty="0"/>
              <a:t>进行编码</a:t>
            </a:r>
            <a:endParaRPr lang="zh-CN" altLang="en-US" sz="3600" dirty="0"/>
          </a:p>
        </p:txBody>
      </p:sp>
      <p:sp>
        <p:nvSpPr>
          <p:cNvPr id="6" name="矩形 5"/>
          <p:cNvSpPr/>
          <p:nvPr/>
        </p:nvSpPr>
        <p:spPr>
          <a:xfrm>
            <a:off x="709864" y="1376721"/>
            <a:ext cx="10359189" cy="923330"/>
          </a:xfrm>
          <a:prstGeom prst="rect">
            <a:avLst/>
          </a:prstGeom>
        </p:spPr>
        <p:txBody>
          <a:bodyPr wrap="square">
            <a:spAutoFit/>
          </a:bodyPr>
          <a:lstStyle/>
          <a:p>
            <a:r>
              <a:rPr lang="en-US" altLang="zh-CN" dirty="0"/>
              <a:t>3.</a:t>
            </a:r>
            <a:r>
              <a:rPr lang="zh-CN" altLang="en-US" dirty="0"/>
              <a:t>接下来我们要处理的是括号里右面的数字，这个数字的取值范围在</a:t>
            </a:r>
            <a:r>
              <a:rPr lang="en-US" altLang="zh-CN" dirty="0"/>
              <a:t>2047~-2047</a:t>
            </a:r>
            <a:r>
              <a:rPr lang="zh-CN" altLang="en-US" dirty="0"/>
              <a:t>之间，</a:t>
            </a:r>
            <a:r>
              <a:rPr lang="en-US" altLang="zh-CN" dirty="0"/>
              <a:t>JPEG</a:t>
            </a:r>
            <a:r>
              <a:rPr lang="zh-CN" altLang="en-US" dirty="0"/>
              <a:t>提供了一张标准的码表（</a:t>
            </a:r>
            <a:r>
              <a:rPr lang="zh-CN" altLang="en-US" b="1" dirty="0">
                <a:solidFill>
                  <a:srgbClr val="FF0000"/>
                </a:solidFill>
              </a:rPr>
              <a:t>变长整数编码表</a:t>
            </a:r>
            <a:r>
              <a:rPr lang="en-US" altLang="zh-CN" b="1" dirty="0">
                <a:solidFill>
                  <a:srgbClr val="FF0000"/>
                </a:solidFill>
              </a:rPr>
              <a:t>, VLI</a:t>
            </a:r>
            <a:r>
              <a:rPr lang="zh-CN" altLang="en-US" dirty="0"/>
              <a:t>）用于对这些数字编码。变长整数编码，即，第</a:t>
            </a:r>
            <a:r>
              <a:rPr lang="en-US" altLang="zh-CN" dirty="0"/>
              <a:t>0</a:t>
            </a:r>
            <a:r>
              <a:rPr lang="zh-CN" altLang="en-US" dirty="0"/>
              <a:t>组中保存的编码位数为</a:t>
            </a:r>
            <a:r>
              <a:rPr lang="en-US" altLang="zh-CN" dirty="0"/>
              <a:t>0</a:t>
            </a:r>
            <a:r>
              <a:rPr lang="zh-CN" altLang="en-US" dirty="0"/>
              <a:t>，其编码所代表的数字为</a:t>
            </a:r>
            <a:r>
              <a:rPr lang="en-US" altLang="zh-CN" dirty="0"/>
              <a:t>0</a:t>
            </a:r>
            <a:r>
              <a:rPr lang="zh-CN" altLang="en-US" dirty="0"/>
              <a:t>；第</a:t>
            </a:r>
            <a:r>
              <a:rPr lang="en-US" altLang="zh-CN" dirty="0"/>
              <a:t>1</a:t>
            </a:r>
            <a:r>
              <a:rPr lang="zh-CN" altLang="en-US" dirty="0"/>
              <a:t>组中保存的编码位数为</a:t>
            </a:r>
            <a:r>
              <a:rPr lang="en-US" altLang="zh-CN" dirty="0"/>
              <a:t>1</a:t>
            </a:r>
            <a:r>
              <a:rPr lang="zh-CN" altLang="en-US" dirty="0"/>
              <a:t>，编码所代表的数字为</a:t>
            </a:r>
            <a:r>
              <a:rPr lang="en-US" altLang="zh-CN" dirty="0"/>
              <a:t>-1</a:t>
            </a:r>
            <a:r>
              <a:rPr lang="zh-CN" altLang="en-US" dirty="0"/>
              <a:t>或者</a:t>
            </a:r>
            <a:r>
              <a:rPr lang="en-US" altLang="zh-CN" dirty="0"/>
              <a:t>1......</a:t>
            </a:r>
            <a:endParaRPr lang="zh-CN" altLang="en-US" dirty="0"/>
          </a:p>
        </p:txBody>
      </p:sp>
      <p:pic>
        <p:nvPicPr>
          <p:cNvPr id="2" name="图片 1"/>
          <p:cNvPicPr>
            <a:picLocks noChangeAspect="1"/>
          </p:cNvPicPr>
          <p:nvPr/>
        </p:nvPicPr>
        <p:blipFill>
          <a:blip r:embed="rId1"/>
          <a:stretch>
            <a:fillRect/>
          </a:stretch>
        </p:blipFill>
        <p:spPr>
          <a:xfrm>
            <a:off x="1117433" y="2300051"/>
            <a:ext cx="9544050" cy="4276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2113" y="585765"/>
            <a:ext cx="10116457" cy="646331"/>
          </a:xfrm>
          <a:prstGeom prst="rect">
            <a:avLst/>
          </a:prstGeom>
        </p:spPr>
        <p:txBody>
          <a:bodyPr wrap="square">
            <a:spAutoFit/>
          </a:bodyPr>
          <a:lstStyle/>
          <a:p>
            <a:r>
              <a:rPr lang="zh-CN" altLang="en-US" dirty="0">
                <a:latin typeface="宋体" panose="02010600030101010101" pitchFamily="2" charset="-122"/>
              </a:rPr>
              <a:t>举例来说，第一个单元中的</a:t>
            </a:r>
            <a:r>
              <a:rPr lang="zh-CN" altLang="en-US" dirty="0">
                <a:latin typeface="Verdana" panose="020B0604030504040204" pitchFamily="34" charset="0"/>
              </a:rPr>
              <a:t>“</a:t>
            </a:r>
            <a:r>
              <a:rPr lang="en-US" altLang="zh-CN" dirty="0">
                <a:latin typeface="Verdana" panose="020B0604030504040204" pitchFamily="34" charset="0"/>
              </a:rPr>
              <a:t>7”</a:t>
            </a:r>
            <a:r>
              <a:rPr lang="zh-CN" altLang="en-US" dirty="0">
                <a:latin typeface="宋体" panose="02010600030101010101" pitchFamily="2" charset="-122"/>
              </a:rPr>
              <a:t>这个数字，在表中的位置是长度为</a:t>
            </a:r>
            <a:r>
              <a:rPr lang="en-US" altLang="zh-CN" dirty="0">
                <a:latin typeface="Verdana" panose="020B0604030504040204" pitchFamily="34" charset="0"/>
              </a:rPr>
              <a:t>3</a:t>
            </a:r>
            <a:r>
              <a:rPr lang="zh-CN" altLang="en-US" dirty="0">
                <a:latin typeface="宋体" panose="02010600030101010101" pitchFamily="2" charset="-122"/>
              </a:rPr>
              <a:t>的那组，所对应的</a:t>
            </a:r>
            <a:r>
              <a:rPr lang="en-US" altLang="zh-CN" dirty="0">
                <a:latin typeface="Verdana" panose="020B0604030504040204" pitchFamily="34" charset="0"/>
              </a:rPr>
              <a:t>bit</a:t>
            </a:r>
            <a:r>
              <a:rPr lang="zh-CN" altLang="en-US" dirty="0">
                <a:latin typeface="宋体" panose="02010600030101010101" pitchFamily="2" charset="-122"/>
              </a:rPr>
              <a:t>码是</a:t>
            </a:r>
            <a:r>
              <a:rPr lang="zh-CN" altLang="en-US" dirty="0">
                <a:latin typeface="Verdana" panose="020B0604030504040204" pitchFamily="34" charset="0"/>
              </a:rPr>
              <a:t>“</a:t>
            </a:r>
            <a:r>
              <a:rPr lang="en-US" altLang="zh-CN" dirty="0">
                <a:latin typeface="Verdana" panose="020B0604030504040204" pitchFamily="34" charset="0"/>
              </a:rPr>
              <a:t>111”</a:t>
            </a:r>
            <a:r>
              <a:rPr lang="zh-CN" altLang="en-US" dirty="0">
                <a:latin typeface="宋体" panose="02010600030101010101" pitchFamily="2" charset="-122"/>
              </a:rPr>
              <a:t> ，由于这种编码附带长度信息，所以我们的数据变成了如下的格式。</a:t>
            </a:r>
            <a:endParaRPr lang="zh-CN" altLang="en-US" dirty="0"/>
          </a:p>
        </p:txBody>
      </p:sp>
      <p:graphicFrame>
        <p:nvGraphicFramePr>
          <p:cNvPr id="6" name="表格 5"/>
          <p:cNvGraphicFramePr>
            <a:graphicFrameLocks noGrp="1"/>
          </p:cNvGraphicFramePr>
          <p:nvPr/>
        </p:nvGraphicFramePr>
        <p:xfrm>
          <a:off x="1146627" y="1892603"/>
          <a:ext cx="8287657" cy="1112520"/>
        </p:xfrm>
        <a:graphic>
          <a:graphicData uri="http://schemas.openxmlformats.org/drawingml/2006/table">
            <a:tbl>
              <a:tblPr firstRow="1" bandRow="1">
                <a:tableStyleId>{5940675A-B579-460E-94D1-54222C63F5DA}</a:tableStyleId>
              </a:tblPr>
              <a:tblGrid>
                <a:gridCol w="1291771"/>
                <a:gridCol w="1233715"/>
                <a:gridCol w="1219200"/>
                <a:gridCol w="1378857"/>
                <a:gridCol w="2002971"/>
                <a:gridCol w="1161143"/>
              </a:tblGrid>
              <a:tr h="370840">
                <a:tc>
                  <a:txBody>
                    <a:bodyPr/>
                    <a:lstStyle/>
                    <a:p>
                      <a:pPr algn="ctr"/>
                      <a:r>
                        <a:rPr lang="en-US" altLang="zh-CN" b="0" i="0" dirty="0">
                          <a:latin typeface="Times New Roman" panose="02020603050405020304" pitchFamily="18" charset="0"/>
                          <a:cs typeface="Times New Roman" panose="02020603050405020304" pitchFamily="18" charset="0"/>
                        </a:rPr>
                        <a:t>7</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0,0,0,-6</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-2</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0,0,9</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0,0,…0,0,8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0,0,…,0</a:t>
                      </a:r>
                      <a:endParaRPr lang="en-US" altLang="zh-CN"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0" i="0" dirty="0">
                          <a:latin typeface="Times New Roman" panose="02020603050405020304" pitchFamily="18" charset="0"/>
                          <a:cs typeface="Times New Roman" panose="02020603050405020304" pitchFamily="18" charset="0"/>
                        </a:rPr>
                        <a:t>(0,7)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(3,-6)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(0,-2)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(2,-9)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l"/>
                      <a:r>
                        <a:rPr lang="en-US" altLang="zh-CN" b="0" i="0" dirty="0">
                          <a:latin typeface="Times New Roman" panose="02020603050405020304" pitchFamily="18" charset="0"/>
                          <a:cs typeface="Times New Roman" panose="02020603050405020304" pitchFamily="18" charset="0"/>
                        </a:rPr>
                        <a:t>(15,0)          (2,8)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EOB</a:t>
                      </a:r>
                      <a:endParaRPr lang="en-US" altLang="zh-CN"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(0,3, 111)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(3,3, 001)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(0,2, 01)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(2,4, 0110)</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l"/>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(15,0)     (2,4, 1000)</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EOB</a:t>
                      </a:r>
                      <a:endParaRPr lang="zh-CN" altLang="en-US" b="0" i="0" dirty="0">
                        <a:latin typeface="Times New Roman" panose="02020603050405020304" pitchFamily="18" charset="0"/>
                        <a:cs typeface="Times New Roman" panose="02020603050405020304" pitchFamily="18" charset="0"/>
                      </a:endParaRPr>
                    </a:p>
                  </a:txBody>
                  <a:tcPr/>
                </a:tc>
              </a:tr>
            </a:tbl>
          </a:graphicData>
        </a:graphic>
      </p:graphicFrame>
      <p:sp>
        <p:nvSpPr>
          <p:cNvPr id="8" name="矩形 7"/>
          <p:cNvSpPr/>
          <p:nvPr/>
        </p:nvSpPr>
        <p:spPr>
          <a:xfrm>
            <a:off x="1146627" y="3388631"/>
            <a:ext cx="9956802" cy="646331"/>
          </a:xfrm>
          <a:prstGeom prst="rect">
            <a:avLst/>
          </a:prstGeom>
        </p:spPr>
        <p:txBody>
          <a:bodyPr wrap="square">
            <a:spAutoFit/>
          </a:bodyPr>
          <a:lstStyle/>
          <a:p>
            <a:r>
              <a:rPr lang="zh-CN" altLang="en-US" dirty="0">
                <a:latin typeface="宋体" panose="02010600030101010101" pitchFamily="2" charset="-122"/>
              </a:rPr>
              <a:t>括号中前两个数字都在</a:t>
            </a:r>
            <a:r>
              <a:rPr lang="en-US" altLang="zh-CN" dirty="0">
                <a:latin typeface="Verdana" panose="020B0604030504040204" pitchFamily="34" charset="0"/>
              </a:rPr>
              <a:t>0~15</a:t>
            </a:r>
            <a:r>
              <a:rPr lang="zh-CN" altLang="en-US" dirty="0">
                <a:latin typeface="宋体" panose="02010600030101010101" pitchFamily="2" charset="-122"/>
              </a:rPr>
              <a:t>之间，所以这两个数可以合并成一个</a:t>
            </a:r>
            <a:r>
              <a:rPr lang="en-US" altLang="zh-CN" dirty="0">
                <a:latin typeface="Verdana" panose="020B0604030504040204" pitchFamily="34" charset="0"/>
              </a:rPr>
              <a:t>byte</a:t>
            </a:r>
            <a:r>
              <a:rPr lang="zh-CN" altLang="en-US" dirty="0">
                <a:latin typeface="宋体" panose="02010600030101010101" pitchFamily="2" charset="-122"/>
              </a:rPr>
              <a:t>，高四位是前面</a:t>
            </a:r>
            <a:r>
              <a:rPr lang="en-US" altLang="zh-CN" dirty="0">
                <a:latin typeface="Verdana" panose="020B0604030504040204" pitchFamily="34" charset="0"/>
              </a:rPr>
              <a:t>0</a:t>
            </a:r>
            <a:r>
              <a:rPr lang="zh-CN" altLang="en-US" dirty="0">
                <a:latin typeface="宋体" panose="02010600030101010101" pitchFamily="2" charset="-122"/>
              </a:rPr>
              <a:t>的个数，后四位是后面数字的位数。</a:t>
            </a:r>
            <a:endParaRPr lang="zh-CN" altLang="en-US" dirty="0"/>
          </a:p>
        </p:txBody>
      </p:sp>
      <p:graphicFrame>
        <p:nvGraphicFramePr>
          <p:cNvPr id="9" name="表格 8"/>
          <p:cNvGraphicFramePr>
            <a:graphicFrameLocks noGrp="1"/>
          </p:cNvGraphicFramePr>
          <p:nvPr/>
        </p:nvGraphicFramePr>
        <p:xfrm>
          <a:off x="1132113" y="4294720"/>
          <a:ext cx="8534397" cy="1483360"/>
        </p:xfrm>
        <a:graphic>
          <a:graphicData uri="http://schemas.openxmlformats.org/drawingml/2006/table">
            <a:tbl>
              <a:tblPr firstRow="1" bandRow="1">
                <a:tableStyleId>{5940675A-B579-460E-94D1-54222C63F5DA}</a:tableStyleId>
              </a:tblPr>
              <a:tblGrid>
                <a:gridCol w="1233714"/>
                <a:gridCol w="1349829"/>
                <a:gridCol w="1059543"/>
                <a:gridCol w="1465942"/>
                <a:gridCol w="2264226"/>
                <a:gridCol w="1161143"/>
              </a:tblGrid>
              <a:tr h="370840">
                <a:tc>
                  <a:txBody>
                    <a:bodyPr/>
                    <a:lstStyle/>
                    <a:p>
                      <a:pPr algn="ctr"/>
                      <a:r>
                        <a:rPr lang="en-US" altLang="zh-CN" b="0" i="0" dirty="0">
                          <a:latin typeface="Times New Roman" panose="02020603050405020304" pitchFamily="18" charset="0"/>
                          <a:cs typeface="Times New Roman" panose="02020603050405020304" pitchFamily="18" charset="0"/>
                        </a:rPr>
                        <a:t>7</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0,0,0,-6</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-2</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0,0,9</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0,0,…0,0,8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0,0,…,0</a:t>
                      </a:r>
                      <a:endParaRPr lang="en-US" altLang="zh-CN"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0" i="0" dirty="0">
                          <a:latin typeface="Times New Roman" panose="02020603050405020304" pitchFamily="18" charset="0"/>
                          <a:cs typeface="Times New Roman" panose="02020603050405020304" pitchFamily="18" charset="0"/>
                        </a:rPr>
                        <a:t>(0,7)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(3,-6)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(0,-2)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b="0" i="0" dirty="0">
                          <a:latin typeface="Times New Roman" panose="02020603050405020304" pitchFamily="18" charset="0"/>
                          <a:cs typeface="Times New Roman" panose="02020603050405020304" pitchFamily="18" charset="0"/>
                        </a:rPr>
                        <a:t>(2,-9)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l"/>
                      <a:r>
                        <a:rPr lang="en-US" altLang="zh-CN" b="0" i="0" dirty="0">
                          <a:latin typeface="Times New Roman" panose="02020603050405020304" pitchFamily="18" charset="0"/>
                          <a:cs typeface="Times New Roman" panose="02020603050405020304" pitchFamily="18" charset="0"/>
                        </a:rPr>
                        <a:t>(15,0)          (2,8) </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EOB</a:t>
                      </a:r>
                      <a:endParaRPr lang="en-US" altLang="zh-CN"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(0,3, 111)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(3,3, 001)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(0,2, 01)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(2,4, 0110)</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l"/>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(15,0)     (2,4, 1000)</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EOB</a:t>
                      </a:r>
                      <a:endParaRPr lang="zh-CN" altLang="en-US"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(0x3, 111)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(0x33, 001)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 01)</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(0x24, 0110)</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algn="l"/>
                      <a:r>
                        <a:rPr lang="en-US" altLang="zh-C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(0xF0,0)  (0x24, 1000)</a:t>
                      </a:r>
                      <a:endParaRPr lang="zh-CN" altLang="en-US"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EOB</a:t>
                      </a:r>
                      <a:endParaRPr lang="zh-CN" altLang="en-US" b="0" i="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7625" y="1804523"/>
            <a:ext cx="9993144" cy="646331"/>
          </a:xfrm>
          <a:prstGeom prst="rect">
            <a:avLst/>
          </a:prstGeom>
        </p:spPr>
        <p:txBody>
          <a:bodyPr wrap="square">
            <a:spAutoFit/>
          </a:bodyPr>
          <a:lstStyle/>
          <a:p>
            <a:r>
              <a:rPr lang="zh-CN" altLang="en-US" dirty="0"/>
              <a:t>对直流部分</a:t>
            </a:r>
            <a:r>
              <a:rPr lang="en-US" altLang="zh-CN" dirty="0"/>
              <a:t>DC</a:t>
            </a:r>
            <a:r>
              <a:rPr lang="zh-CN" altLang="en-US" dirty="0"/>
              <a:t>，由于两个相邻的</a:t>
            </a:r>
            <a:r>
              <a:rPr lang="en-US" altLang="zh-CN" dirty="0"/>
              <a:t>8×8</a:t>
            </a:r>
            <a:r>
              <a:rPr lang="zh-CN" altLang="en-US" dirty="0"/>
              <a:t>子块的</a:t>
            </a:r>
            <a:r>
              <a:rPr lang="en-US" altLang="zh-CN" dirty="0"/>
              <a:t>DC</a:t>
            </a:r>
            <a:r>
              <a:rPr lang="zh-CN" altLang="en-US" dirty="0"/>
              <a:t>系数相差很小，所以可采用差分编码</a:t>
            </a:r>
            <a:r>
              <a:rPr lang="en-US" altLang="zh-CN" dirty="0"/>
              <a:t>DPCM</a:t>
            </a:r>
            <a:r>
              <a:rPr lang="zh-CN" altLang="en-US" dirty="0"/>
              <a:t>，可以提高压缩比，也就是说对相邻的子块</a:t>
            </a:r>
            <a:r>
              <a:rPr lang="en-US" altLang="zh-CN" dirty="0"/>
              <a:t>DC</a:t>
            </a:r>
            <a:r>
              <a:rPr lang="zh-CN" altLang="en-US" dirty="0"/>
              <a:t>系数的差值进行编码。</a:t>
            </a:r>
            <a:endParaRPr lang="en-US" altLang="zh-CN" dirty="0"/>
          </a:p>
        </p:txBody>
      </p:sp>
      <p:sp>
        <p:nvSpPr>
          <p:cNvPr id="6" name="标题 5"/>
          <p:cNvSpPr>
            <a:spLocks noGrp="1"/>
          </p:cNvSpPr>
          <p:nvPr>
            <p:ph type="title"/>
          </p:nvPr>
        </p:nvSpPr>
        <p:spPr/>
        <p:txBody>
          <a:bodyPr>
            <a:normAutofit/>
          </a:bodyPr>
          <a:lstStyle/>
          <a:p>
            <a:r>
              <a:rPr lang="zh-CN" altLang="en-US" sz="4000" dirty="0"/>
              <a:t>步骤六：使用</a:t>
            </a:r>
            <a:r>
              <a:rPr lang="en-US" altLang="zh-CN" sz="4000" dirty="0"/>
              <a:t>DPCM</a:t>
            </a:r>
            <a:r>
              <a:rPr lang="zh-CN" altLang="en-US" sz="4000" dirty="0"/>
              <a:t>对直流系数</a:t>
            </a:r>
            <a:r>
              <a:rPr lang="en-US" altLang="zh-CN" sz="4000" dirty="0"/>
              <a:t>(DC)</a:t>
            </a:r>
            <a:r>
              <a:rPr lang="zh-CN" altLang="en-US" sz="4000" dirty="0"/>
              <a:t>进行编码</a:t>
            </a:r>
            <a:endParaRPr lang="zh-CN" altLang="en-US" sz="4000" dirty="0"/>
          </a:p>
        </p:txBody>
      </p:sp>
      <p:graphicFrame>
        <p:nvGraphicFramePr>
          <p:cNvPr id="5" name="对象 4"/>
          <p:cNvGraphicFramePr>
            <a:graphicFrameLocks noChangeAspect="1"/>
          </p:cNvGraphicFramePr>
          <p:nvPr/>
        </p:nvGraphicFramePr>
        <p:xfrm>
          <a:off x="2870200" y="2774950"/>
          <a:ext cx="2370138" cy="422275"/>
        </p:xfrm>
        <a:graphic>
          <a:graphicData uri="http://schemas.openxmlformats.org/presentationml/2006/ole">
            <mc:AlternateContent xmlns:mc="http://schemas.openxmlformats.org/markup-compatibility/2006">
              <mc:Choice xmlns:v="urn:schemas-microsoft-com:vml" Requires="v">
                <p:oleObj spid="_x0000_s4169" name="MathType 6.0 Equation" r:id="rId1" imgW="27432000" imgH="4876800" progId="Equation.DSMT4">
                  <p:embed/>
                </p:oleObj>
              </mc:Choice>
              <mc:Fallback>
                <p:oleObj name="MathType 6.0 Equation" r:id="rId1" imgW="27432000" imgH="4876800" progId="Equation.DSMT4">
                  <p:embed/>
                  <p:pic>
                    <p:nvPicPr>
                      <p:cNvPr id="0" name="对象 7"/>
                      <p:cNvPicPr/>
                      <p:nvPr/>
                    </p:nvPicPr>
                    <p:blipFill>
                      <a:blip r:embed="rId2"/>
                      <a:stretch>
                        <a:fillRect/>
                      </a:stretch>
                    </p:blipFill>
                    <p:spPr>
                      <a:xfrm>
                        <a:off x="2870200" y="2774950"/>
                        <a:ext cx="2370138" cy="422275"/>
                      </a:xfrm>
                      <a:prstGeom prst="rect">
                        <a:avLst/>
                      </a:prstGeom>
                    </p:spPr>
                  </p:pic>
                </p:oleObj>
              </mc:Fallback>
            </mc:AlternateContent>
          </a:graphicData>
        </a:graphic>
      </p:graphicFrame>
      <p:sp>
        <p:nvSpPr>
          <p:cNvPr id="7" name="矩形 6"/>
          <p:cNvSpPr/>
          <p:nvPr/>
        </p:nvSpPr>
        <p:spPr>
          <a:xfrm>
            <a:off x="967625" y="3388681"/>
            <a:ext cx="9993144" cy="369332"/>
          </a:xfrm>
          <a:prstGeom prst="rect">
            <a:avLst/>
          </a:prstGeom>
        </p:spPr>
        <p:txBody>
          <a:bodyPr wrap="square">
            <a:spAutoFit/>
          </a:bodyPr>
          <a:lstStyle/>
          <a:p>
            <a:r>
              <a:rPr lang="zh-CN" altLang="en-US" dirty="0"/>
              <a:t>然后根据</a:t>
            </a:r>
            <a:r>
              <a:rPr lang="en-US" altLang="zh-CN" dirty="0"/>
              <a:t>DIFF</a:t>
            </a:r>
            <a:r>
              <a:rPr lang="zh-CN" altLang="en-US" dirty="0"/>
              <a:t>值查询</a:t>
            </a:r>
            <a:r>
              <a:rPr lang="zh-CN" altLang="en-US" b="1" dirty="0">
                <a:solidFill>
                  <a:srgbClr val="FF0000"/>
                </a:solidFill>
              </a:rPr>
              <a:t>变长整数编码表</a:t>
            </a:r>
            <a:r>
              <a:rPr lang="en-US" altLang="zh-CN" b="1" dirty="0">
                <a:solidFill>
                  <a:srgbClr val="FF0000"/>
                </a:solidFill>
              </a:rPr>
              <a:t>(VLI)</a:t>
            </a:r>
            <a:r>
              <a:rPr lang="zh-CN" altLang="en-US" dirty="0"/>
              <a:t>。例如，</a:t>
            </a:r>
            <a:r>
              <a:rPr lang="en-US" altLang="zh-CN" dirty="0"/>
              <a:t>DIFF=3</a:t>
            </a:r>
            <a:r>
              <a:rPr lang="zh-CN" altLang="en-US" dirty="0"/>
              <a:t>，则其值为 </a:t>
            </a:r>
            <a:r>
              <a:rPr lang="en-US" altLang="zh-CN" dirty="0"/>
              <a:t>2, 11</a:t>
            </a:r>
            <a:endParaRPr lang="en-US" altLang="zh-CN" dirty="0"/>
          </a:p>
        </p:txBody>
      </p:sp>
      <p:sp>
        <p:nvSpPr>
          <p:cNvPr id="8" name="矩形 7"/>
          <p:cNvSpPr/>
          <p:nvPr/>
        </p:nvSpPr>
        <p:spPr>
          <a:xfrm>
            <a:off x="2409370" y="1415884"/>
            <a:ext cx="6695103" cy="369332"/>
          </a:xfrm>
          <a:prstGeom prst="rect">
            <a:avLst/>
          </a:prstGeom>
        </p:spPr>
        <p:txBody>
          <a:bodyPr wrap="none">
            <a:spAutoFit/>
          </a:bodyPr>
          <a:lstStyle/>
          <a:p>
            <a:r>
              <a:rPr lang="zh-CN" altLang="en-US" dirty="0">
                <a:solidFill>
                  <a:srgbClr val="333333"/>
                </a:solidFill>
                <a:latin typeface="Arial" panose="020B0604020202020204" pitchFamily="34" charset="0"/>
              </a:rPr>
              <a:t>差分脉冲编码调制</a:t>
            </a:r>
            <a:r>
              <a:rPr lang="en-US" altLang="zh-CN" dirty="0">
                <a:solidFill>
                  <a:srgbClr val="333333"/>
                </a:solidFill>
                <a:latin typeface="Arial" panose="020B0604020202020204" pitchFamily="34" charset="0"/>
              </a:rPr>
              <a:t>(Differential pulse code modulation, </a:t>
            </a:r>
            <a:r>
              <a:rPr lang="en-US" altLang="zh-CN" dirty="0">
                <a:solidFill>
                  <a:srgbClr val="CC0000"/>
                </a:solidFill>
                <a:latin typeface="Arial" panose="020B0604020202020204" pitchFamily="34" charset="0"/>
              </a:rPr>
              <a:t>DPCM)</a:t>
            </a:r>
            <a:r>
              <a:rPr lang="en-US" altLang="zh-CN" dirty="0">
                <a:solidFill>
                  <a:srgbClr val="333333"/>
                </a:solidFill>
                <a:latin typeface="Arial" panose="020B0604020202020204" pitchFamily="34" charset="0"/>
              </a:rPr>
              <a:t>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步骤七：</a:t>
            </a:r>
            <a:r>
              <a:rPr lang="zh-CN" altLang="en-US" dirty="0">
                <a:solidFill>
                  <a:srgbClr val="333333"/>
                </a:solidFill>
                <a:latin typeface="Arial" panose="020B0604020202020204" pitchFamily="34" charset="0"/>
              </a:rPr>
              <a:t>哈夫</a:t>
            </a:r>
            <a:r>
              <a:rPr lang="zh-CN" altLang="en-US" dirty="0"/>
              <a:t>曼编码</a:t>
            </a:r>
            <a:endParaRPr lang="zh-CN" altLang="en-US" dirty="0"/>
          </a:p>
        </p:txBody>
      </p:sp>
      <p:graphicFrame>
        <p:nvGraphicFramePr>
          <p:cNvPr id="10" name="表格 9"/>
          <p:cNvGraphicFramePr>
            <a:graphicFrameLocks noGrp="1"/>
          </p:cNvGraphicFramePr>
          <p:nvPr/>
        </p:nvGraphicFramePr>
        <p:xfrm>
          <a:off x="2679032" y="2229719"/>
          <a:ext cx="1291771" cy="1121377"/>
        </p:xfrm>
        <a:graphic>
          <a:graphicData uri="http://schemas.openxmlformats.org/drawingml/2006/table">
            <a:tbl>
              <a:tblPr firstRow="1" bandRow="1">
                <a:tableStyleId>{5940675A-B579-460E-94D1-54222C63F5DA}</a:tableStyleId>
              </a:tblPr>
              <a:tblGrid>
                <a:gridCol w="1291771"/>
              </a:tblGrid>
              <a:tr h="379697">
                <a:tc>
                  <a:txBody>
                    <a:bodyPr/>
                    <a:lstStyle/>
                    <a:p>
                      <a:pPr algn="ctr"/>
                      <a:r>
                        <a:rPr lang="en-US" altLang="zh-CN" b="0" i="0" dirty="0">
                          <a:latin typeface="Times New Roman" panose="02020603050405020304" pitchFamily="18" charset="0"/>
                          <a:cs typeface="Times New Roman" panose="02020603050405020304" pitchFamily="18" charset="0"/>
                        </a:rPr>
                        <a:t>7</a:t>
                      </a:r>
                      <a:endParaRPr lang="zh-CN" altLang="en-US"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0" i="0" dirty="0">
                          <a:latin typeface="Times New Roman" panose="02020603050405020304" pitchFamily="18" charset="0"/>
                          <a:cs typeface="Times New Roman" panose="02020603050405020304" pitchFamily="18" charset="0"/>
                        </a:rPr>
                        <a:t>(0,7) </a:t>
                      </a:r>
                      <a:endParaRPr lang="zh-CN" altLang="en-US"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1" i="0" u="none" strike="noStrike" kern="1200" baseline="0" dirty="0">
                          <a:solidFill>
                            <a:srgbClr val="FF0000"/>
                          </a:solidFill>
                          <a:latin typeface="Times New Roman" panose="02020603050405020304" pitchFamily="18" charset="0"/>
                          <a:ea typeface="+mn-ea"/>
                          <a:cs typeface="Times New Roman" panose="02020603050405020304" pitchFamily="18" charset="0"/>
                        </a:rPr>
                        <a:t>(0,3, 111)</a:t>
                      </a:r>
                      <a:endParaRPr lang="zh-CN" altLang="en-US" b="1" i="0"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1" name="表格 10"/>
          <p:cNvGraphicFramePr>
            <a:graphicFrameLocks noGrp="1"/>
          </p:cNvGraphicFramePr>
          <p:nvPr/>
        </p:nvGraphicFramePr>
        <p:xfrm>
          <a:off x="2679032" y="3982094"/>
          <a:ext cx="1291771" cy="927029"/>
        </p:xfrm>
        <a:graphic>
          <a:graphicData uri="http://schemas.openxmlformats.org/drawingml/2006/table">
            <a:tbl>
              <a:tblPr firstRow="1" bandRow="1">
                <a:tableStyleId>{5940675A-B579-460E-94D1-54222C63F5DA}</a:tableStyleId>
              </a:tblPr>
              <a:tblGrid>
                <a:gridCol w="1291771"/>
              </a:tblGrid>
              <a:tr h="445527">
                <a:tc>
                  <a:txBody>
                    <a:bodyPr/>
                    <a:lstStyle/>
                    <a:p>
                      <a:pPr algn="ctr"/>
                      <a:r>
                        <a:rPr lang="en-US" altLang="zh-CN" b="0" i="0" dirty="0">
                          <a:latin typeface="Times New Roman" panose="02020603050405020304" pitchFamily="18" charset="0"/>
                          <a:cs typeface="Times New Roman" panose="02020603050405020304" pitchFamily="18" charset="0"/>
                        </a:rPr>
                        <a:t>3</a:t>
                      </a:r>
                      <a:endParaRPr lang="zh-CN" altLang="en-US" b="0" i="0" dirty="0">
                        <a:latin typeface="Times New Roman" panose="02020603050405020304" pitchFamily="18" charset="0"/>
                        <a:cs typeface="Times New Roman" panose="02020603050405020304" pitchFamily="18" charset="0"/>
                      </a:endParaRPr>
                    </a:p>
                  </a:txBody>
                  <a:tcPr/>
                </a:tc>
              </a:tr>
              <a:tr h="481502">
                <a:tc>
                  <a:txBody>
                    <a:bodyPr/>
                    <a:lstStyle/>
                    <a:p>
                      <a:pPr algn="ctr"/>
                      <a:r>
                        <a:rPr lang="en-US" altLang="zh-CN" b="0" i="0" dirty="0">
                          <a:solidFill>
                            <a:schemeClr val="tx1"/>
                          </a:solidFill>
                          <a:latin typeface="Times New Roman" panose="02020603050405020304" pitchFamily="18" charset="0"/>
                          <a:cs typeface="Times New Roman" panose="02020603050405020304" pitchFamily="18" charset="0"/>
                        </a:rPr>
                        <a:t>(2,3) </a:t>
                      </a:r>
                      <a:endParaRPr lang="zh-CN" altLang="en-US" b="0" i="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12" name="矩形 11"/>
          <p:cNvSpPr/>
          <p:nvPr/>
        </p:nvSpPr>
        <p:spPr>
          <a:xfrm>
            <a:off x="1401482" y="2605742"/>
            <a:ext cx="966931" cy="369332"/>
          </a:xfrm>
          <a:prstGeom prst="rect">
            <a:avLst/>
          </a:prstGeom>
        </p:spPr>
        <p:txBody>
          <a:bodyPr wrap="none">
            <a:spAutoFit/>
          </a:bodyPr>
          <a:lstStyle/>
          <a:p>
            <a:r>
              <a:rPr lang="en-US" altLang="zh-CN" dirty="0">
                <a:solidFill>
                  <a:srgbClr val="333333"/>
                </a:solidFill>
                <a:latin typeface="Arial" panose="020B0604020202020204" pitchFamily="34" charset="0"/>
              </a:rPr>
              <a:t>AC</a:t>
            </a:r>
            <a:r>
              <a:rPr lang="zh-CN" altLang="en-US" dirty="0">
                <a:solidFill>
                  <a:srgbClr val="333333"/>
                </a:solidFill>
                <a:latin typeface="Arial" panose="020B0604020202020204" pitchFamily="34" charset="0"/>
              </a:rPr>
              <a:t>系数</a:t>
            </a:r>
            <a:endParaRPr lang="zh-CN" altLang="en-US" dirty="0"/>
          </a:p>
        </p:txBody>
      </p:sp>
      <p:sp>
        <p:nvSpPr>
          <p:cNvPr id="13" name="矩形 12"/>
          <p:cNvSpPr/>
          <p:nvPr/>
        </p:nvSpPr>
        <p:spPr>
          <a:xfrm>
            <a:off x="1401482" y="4169022"/>
            <a:ext cx="979755" cy="369332"/>
          </a:xfrm>
          <a:prstGeom prst="rect">
            <a:avLst/>
          </a:prstGeom>
        </p:spPr>
        <p:txBody>
          <a:bodyPr wrap="none">
            <a:spAutoFit/>
          </a:bodyPr>
          <a:lstStyle/>
          <a:p>
            <a:r>
              <a:rPr lang="en-US" altLang="zh-CN" dirty="0">
                <a:solidFill>
                  <a:srgbClr val="333333"/>
                </a:solidFill>
                <a:latin typeface="Arial" panose="020B0604020202020204" pitchFamily="34" charset="0"/>
              </a:rPr>
              <a:t>DC</a:t>
            </a:r>
            <a:r>
              <a:rPr lang="zh-CN" altLang="en-US" dirty="0">
                <a:solidFill>
                  <a:srgbClr val="333333"/>
                </a:solidFill>
                <a:latin typeface="Arial" panose="020B0604020202020204" pitchFamily="34" charset="0"/>
              </a:rPr>
              <a:t>系数</a:t>
            </a:r>
            <a:endParaRPr lang="zh-CN" altLang="en-US" dirty="0"/>
          </a:p>
        </p:txBody>
      </p:sp>
      <p:sp>
        <p:nvSpPr>
          <p:cNvPr id="14" name="矩形 13"/>
          <p:cNvSpPr/>
          <p:nvPr/>
        </p:nvSpPr>
        <p:spPr>
          <a:xfrm>
            <a:off x="4281358" y="2975074"/>
            <a:ext cx="1129413"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(100, 111)</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a:xfrm>
            <a:off x="4339066" y="4392916"/>
            <a:ext cx="1013997"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(011,11) </a:t>
            </a:r>
            <a:endParaRPr lang="zh-CN" altLang="en-US" dirty="0">
              <a:latin typeface="Times New Roman" panose="02020603050405020304" pitchFamily="18" charset="0"/>
              <a:cs typeface="Times New Roman" panose="02020603050405020304" pitchFamily="18" charset="0"/>
            </a:endParaRPr>
          </a:p>
        </p:txBody>
      </p:sp>
      <p:sp>
        <p:nvSpPr>
          <p:cNvPr id="16" name="矩形 15"/>
          <p:cNvSpPr/>
          <p:nvPr/>
        </p:nvSpPr>
        <p:spPr>
          <a:xfrm>
            <a:off x="5410706" y="2975074"/>
            <a:ext cx="5609228" cy="369332"/>
          </a:xfrm>
          <a:prstGeom prst="rect">
            <a:avLst/>
          </a:prstGeom>
        </p:spPr>
        <p:txBody>
          <a:bodyPr wrap="none">
            <a:spAutoFit/>
          </a:bodyPr>
          <a:lstStyle/>
          <a:p>
            <a:r>
              <a:rPr lang="zh-CN" altLang="en-US" dirty="0">
                <a:solidFill>
                  <a:srgbClr val="333333"/>
                </a:solidFill>
                <a:latin typeface="Arial" panose="020B0604020202020204" pitchFamily="34" charset="0"/>
              </a:rPr>
              <a:t>前者采用的是哈夫曼编码，而后者采用的是</a:t>
            </a:r>
            <a:r>
              <a:rPr lang="en-US" altLang="zh-CN" dirty="0">
                <a:solidFill>
                  <a:srgbClr val="333333"/>
                </a:solidFill>
                <a:latin typeface="Arial" panose="020B0604020202020204" pitchFamily="34" charset="0"/>
              </a:rPr>
              <a:t>VLI</a:t>
            </a:r>
            <a:r>
              <a:rPr lang="zh-CN" altLang="en-US" dirty="0">
                <a:solidFill>
                  <a:srgbClr val="333333"/>
                </a:solidFill>
                <a:latin typeface="Arial" panose="020B0604020202020204" pitchFamily="34" charset="0"/>
              </a:rPr>
              <a:t>编码。</a:t>
            </a:r>
            <a:endParaRPr lang="zh-CN" altLang="en-US" dirty="0"/>
          </a:p>
        </p:txBody>
      </p:sp>
      <p:sp>
        <p:nvSpPr>
          <p:cNvPr id="17" name="矩形 16"/>
          <p:cNvSpPr/>
          <p:nvPr/>
        </p:nvSpPr>
        <p:spPr>
          <a:xfrm>
            <a:off x="5410706" y="4392916"/>
            <a:ext cx="4455066" cy="369332"/>
          </a:xfrm>
          <a:prstGeom prst="rect">
            <a:avLst/>
          </a:prstGeom>
        </p:spPr>
        <p:txBody>
          <a:bodyPr wrap="none">
            <a:spAutoFit/>
          </a:bodyPr>
          <a:lstStyle/>
          <a:p>
            <a:r>
              <a:rPr lang="zh-CN" altLang="en-US" dirty="0">
                <a:solidFill>
                  <a:srgbClr val="333333"/>
                </a:solidFill>
                <a:latin typeface="Arial" panose="020B0604020202020204" pitchFamily="34" charset="0"/>
              </a:rPr>
              <a:t>前者采用哈夫曼编码，后者采用</a:t>
            </a:r>
            <a:r>
              <a:rPr lang="en-US" altLang="zh-CN" dirty="0">
                <a:solidFill>
                  <a:srgbClr val="333333"/>
                </a:solidFill>
                <a:latin typeface="Arial" panose="020B0604020202020204" pitchFamily="34" charset="0"/>
              </a:rPr>
              <a:t>VLI</a:t>
            </a:r>
            <a:r>
              <a:rPr lang="zh-CN" altLang="en-US" dirty="0">
                <a:solidFill>
                  <a:srgbClr val="333333"/>
                </a:solidFill>
                <a:latin typeface="Arial" panose="020B0604020202020204" pitchFamily="34" charset="0"/>
              </a:rPr>
              <a:t>编码。</a:t>
            </a:r>
            <a:endParaRPr lang="zh-CN" altLang="en-US" dirty="0"/>
          </a:p>
        </p:txBody>
      </p:sp>
      <p:graphicFrame>
        <p:nvGraphicFramePr>
          <p:cNvPr id="19" name="表格 18"/>
          <p:cNvGraphicFramePr>
            <a:graphicFrameLocks noGrp="1"/>
          </p:cNvGraphicFramePr>
          <p:nvPr/>
        </p:nvGraphicFramePr>
        <p:xfrm>
          <a:off x="2679031" y="4909123"/>
          <a:ext cx="1291771" cy="396803"/>
        </p:xfrm>
        <a:graphic>
          <a:graphicData uri="http://schemas.openxmlformats.org/drawingml/2006/table">
            <a:tbl>
              <a:tblPr firstRow="1" bandRow="1">
                <a:tableStyleId>{5940675A-B579-460E-94D1-54222C63F5DA}</a:tableStyleId>
              </a:tblPr>
              <a:tblGrid>
                <a:gridCol w="1291771"/>
              </a:tblGrid>
              <a:tr h="39680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i="0" dirty="0">
                          <a:solidFill>
                            <a:srgbClr val="FF0000"/>
                          </a:solidFill>
                          <a:latin typeface="Times New Roman" panose="02020603050405020304" pitchFamily="18" charset="0"/>
                          <a:cs typeface="Times New Roman" panose="02020603050405020304" pitchFamily="18" charset="0"/>
                        </a:rPr>
                        <a:t>(2,11) </a:t>
                      </a:r>
                      <a:endParaRPr lang="zh-CN" altLang="en-US" b="1" i="0"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47473" y="1930237"/>
            <a:ext cx="4414651" cy="3396736"/>
          </a:xfrm>
          <a:prstGeom prst="rect">
            <a:avLst/>
          </a:prstGeom>
        </p:spPr>
      </p:pic>
      <p:pic>
        <p:nvPicPr>
          <p:cNvPr id="4" name="图片 3"/>
          <p:cNvPicPr>
            <a:picLocks noChangeAspect="1"/>
          </p:cNvPicPr>
          <p:nvPr/>
        </p:nvPicPr>
        <p:blipFill>
          <a:blip r:embed="rId2"/>
          <a:stretch>
            <a:fillRect/>
          </a:stretch>
        </p:blipFill>
        <p:spPr>
          <a:xfrm>
            <a:off x="5927558" y="1930237"/>
            <a:ext cx="4514083" cy="3396736"/>
          </a:xfrm>
          <a:prstGeom prst="rect">
            <a:avLst/>
          </a:prstGeom>
        </p:spPr>
      </p:pic>
      <p:sp>
        <p:nvSpPr>
          <p:cNvPr id="5" name="标题 4"/>
          <p:cNvSpPr>
            <a:spLocks noGrp="1"/>
          </p:cNvSpPr>
          <p:nvPr>
            <p:ph type="title"/>
          </p:nvPr>
        </p:nvSpPr>
        <p:spPr/>
        <p:txBody>
          <a:bodyPr/>
          <a:lstStyle/>
          <a:p>
            <a:r>
              <a:rPr lang="zh-CN" altLang="en-US" dirty="0"/>
              <a:t>哈夫曼编码表：</a:t>
            </a:r>
            <a:r>
              <a:rPr lang="en-US" altLang="zh-CN" dirty="0"/>
              <a:t>DC</a:t>
            </a:r>
            <a:r>
              <a:rPr lang="zh-CN" altLang="en-US" dirty="0"/>
              <a:t>部分</a:t>
            </a:r>
            <a:endParaRPr lang="zh-CN" altLang="en-US" dirty="0"/>
          </a:p>
        </p:txBody>
      </p:sp>
      <p:sp>
        <p:nvSpPr>
          <p:cNvPr id="6" name="矩形 5"/>
          <p:cNvSpPr/>
          <p:nvPr/>
        </p:nvSpPr>
        <p:spPr>
          <a:xfrm>
            <a:off x="2027124" y="5566522"/>
            <a:ext cx="800219" cy="369332"/>
          </a:xfrm>
          <a:prstGeom prst="rect">
            <a:avLst/>
          </a:prstGeom>
        </p:spPr>
        <p:txBody>
          <a:bodyPr wrap="none">
            <a:spAutoFit/>
          </a:bodyPr>
          <a:lstStyle/>
          <a:p>
            <a:r>
              <a:rPr lang="en-US" altLang="zh-CN" dirty="0">
                <a:solidFill>
                  <a:srgbClr val="333333"/>
                </a:solidFill>
                <a:latin typeface="Arial" panose="020B0604020202020204" pitchFamily="34" charset="0"/>
              </a:rPr>
              <a:t>149</a:t>
            </a:r>
            <a:r>
              <a:rPr lang="zh-CN" altLang="en-US" dirty="0">
                <a:solidFill>
                  <a:srgbClr val="333333"/>
                </a:solidFill>
                <a:latin typeface="Arial" panose="020B0604020202020204" pitchFamily="34" charset="0"/>
              </a:rPr>
              <a:t>页</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哈夫曼编码表：</a:t>
            </a:r>
            <a:r>
              <a:rPr lang="en-US" altLang="zh-CN" dirty="0"/>
              <a:t>AC</a:t>
            </a:r>
            <a:r>
              <a:rPr lang="zh-CN" altLang="en-US" dirty="0"/>
              <a:t>部分</a:t>
            </a:r>
            <a:endParaRPr lang="zh-CN" altLang="en-US" dirty="0"/>
          </a:p>
        </p:txBody>
      </p:sp>
      <p:pic>
        <p:nvPicPr>
          <p:cNvPr id="2" name="图片 1"/>
          <p:cNvPicPr>
            <a:picLocks noChangeAspect="1"/>
          </p:cNvPicPr>
          <p:nvPr/>
        </p:nvPicPr>
        <p:blipFill>
          <a:blip r:embed="rId1"/>
          <a:stretch>
            <a:fillRect/>
          </a:stretch>
        </p:blipFill>
        <p:spPr>
          <a:xfrm>
            <a:off x="1522424" y="1464419"/>
            <a:ext cx="2866667" cy="5228571"/>
          </a:xfrm>
          <a:prstGeom prst="rect">
            <a:avLst/>
          </a:prstGeom>
        </p:spPr>
      </p:pic>
      <p:pic>
        <p:nvPicPr>
          <p:cNvPr id="6" name="图片 5"/>
          <p:cNvPicPr>
            <a:picLocks noChangeAspect="1"/>
          </p:cNvPicPr>
          <p:nvPr/>
        </p:nvPicPr>
        <p:blipFill>
          <a:blip r:embed="rId2"/>
          <a:stretch>
            <a:fillRect/>
          </a:stretch>
        </p:blipFill>
        <p:spPr>
          <a:xfrm>
            <a:off x="6254103" y="1464419"/>
            <a:ext cx="2790611" cy="5159999"/>
          </a:xfrm>
          <a:prstGeom prst="rect">
            <a:avLst/>
          </a:prstGeom>
        </p:spPr>
      </p:pic>
      <p:sp>
        <p:nvSpPr>
          <p:cNvPr id="7" name="矩形 6"/>
          <p:cNvSpPr/>
          <p:nvPr/>
        </p:nvSpPr>
        <p:spPr>
          <a:xfrm>
            <a:off x="9799147" y="4315238"/>
            <a:ext cx="1261884" cy="369332"/>
          </a:xfrm>
          <a:prstGeom prst="rect">
            <a:avLst/>
          </a:prstGeom>
        </p:spPr>
        <p:txBody>
          <a:bodyPr wrap="none">
            <a:spAutoFit/>
          </a:bodyPr>
          <a:lstStyle/>
          <a:p>
            <a:r>
              <a:rPr lang="en-US" altLang="zh-CN" dirty="0">
                <a:solidFill>
                  <a:srgbClr val="333333"/>
                </a:solidFill>
                <a:latin typeface="Arial" panose="020B0604020202020204" pitchFamily="34" charset="0"/>
              </a:rPr>
              <a:t>150-157</a:t>
            </a:r>
            <a:r>
              <a:rPr lang="zh-CN" altLang="en-US" dirty="0">
                <a:solidFill>
                  <a:srgbClr val="333333"/>
                </a:solidFill>
                <a:latin typeface="Arial" panose="020B0604020202020204" pitchFamily="34" charset="0"/>
              </a:rPr>
              <a:t>页</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683657" y="1031157"/>
          <a:ext cx="10508343" cy="2864452"/>
        </p:xfrm>
        <a:graphic>
          <a:graphicData uri="http://schemas.openxmlformats.org/drawingml/2006/table">
            <a:tbl>
              <a:tblPr firstRow="1" bandRow="1">
                <a:tableStyleId>{5940675A-B579-460E-94D1-54222C63F5DA}</a:tableStyleId>
              </a:tblPr>
              <a:tblGrid>
                <a:gridCol w="1117600"/>
                <a:gridCol w="1857828"/>
                <a:gridCol w="1103086"/>
                <a:gridCol w="2046514"/>
                <a:gridCol w="1480457"/>
                <a:gridCol w="1959429"/>
                <a:gridCol w="943429"/>
              </a:tblGrid>
              <a:tr h="370840">
                <a:tc>
                  <a:txBody>
                    <a:bodyPr/>
                    <a:lstStyle/>
                    <a:p>
                      <a:pPr algn="ctr"/>
                      <a:r>
                        <a:rPr lang="en-US" altLang="zh-CN" sz="1600" b="0" i="0" dirty="0">
                          <a:latin typeface="Times New Roman" panose="02020603050405020304" pitchFamily="18" charset="0"/>
                          <a:cs typeface="Times New Roman" panose="02020603050405020304" pitchFamily="18" charset="0"/>
                        </a:rPr>
                        <a:t>7</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0,0,0,-6</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-2</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0,0,9</a:t>
                      </a:r>
                      <a:endParaRPr lang="zh-CN" altLang="en-US" sz="1600" b="0" i="0" dirty="0">
                        <a:latin typeface="Times New Roman" panose="02020603050405020304" pitchFamily="18" charset="0"/>
                        <a:cs typeface="Times New Roman" panose="02020603050405020304" pitchFamily="18" charset="0"/>
                      </a:endParaRPr>
                    </a:p>
                  </a:txBody>
                  <a:tcPr/>
                </a:tc>
                <a:tc gridSpan="2">
                  <a:txBody>
                    <a:bodyPr/>
                    <a:lstStyle/>
                    <a:p>
                      <a:pPr algn="ctr"/>
                      <a:r>
                        <a:rPr lang="en-US" altLang="zh-CN" sz="1600" b="0" i="0" dirty="0">
                          <a:latin typeface="Times New Roman" panose="02020603050405020304" pitchFamily="18" charset="0"/>
                          <a:cs typeface="Times New Roman" panose="02020603050405020304" pitchFamily="18" charset="0"/>
                        </a:rPr>
                        <a:t>0,0,…0,0,8 </a:t>
                      </a:r>
                      <a:endParaRPr lang="zh-CN" altLang="en-US" sz="1600" b="0" i="0" dirty="0">
                        <a:latin typeface="Times New Roman" panose="02020603050405020304" pitchFamily="18" charset="0"/>
                        <a:cs typeface="Times New Roman" panose="02020603050405020304" pitchFamily="18" charset="0"/>
                      </a:endParaRPr>
                    </a:p>
                  </a:txBody>
                  <a:tcPr/>
                </a:tc>
                <a:tc hMerge="1">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0,0,…,0</a:t>
                      </a:r>
                      <a:endParaRPr lang="en-US" altLang="zh-CN" sz="1600" b="0" i="0" dirty="0">
                        <a:latin typeface="Times New Roman" panose="02020603050405020304" pitchFamily="18" charset="0"/>
                        <a:cs typeface="Times New Roman" panose="02020603050405020304" pitchFamily="18" charset="0"/>
                      </a:endParaRPr>
                    </a:p>
                  </a:txBody>
                  <a:tcPr/>
                </a:tc>
              </a:tr>
              <a:tr h="385412">
                <a:tc>
                  <a:txBody>
                    <a:bodyPr/>
                    <a:lstStyle/>
                    <a:p>
                      <a:pPr algn="ctr"/>
                      <a:r>
                        <a:rPr lang="en-US" altLang="zh-CN" sz="1600" b="0" i="0" dirty="0">
                          <a:latin typeface="Times New Roman" panose="02020603050405020304" pitchFamily="18" charset="0"/>
                          <a:cs typeface="Times New Roman" panose="02020603050405020304" pitchFamily="18" charset="0"/>
                        </a:rPr>
                        <a:t>(0,7) </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(3,-6) </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(0,-2) </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(2,-9) </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(15,0)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(2,8) </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EOB</a:t>
                      </a:r>
                      <a:endParaRPr lang="en-US" altLang="zh-CN" sz="1600"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(0,3, 111)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(3,3, 001)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(0,2, 01)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(2,4, 0110)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(15,-)</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(2,4, 1000)</a:t>
                      </a:r>
                      <a:endParaRPr lang="zh-CN" altLang="en-US" sz="1600" b="0" i="0" dirty="0">
                        <a:latin typeface="Times New Roman" panose="02020603050405020304" pitchFamily="18" charset="0"/>
                        <a:cs typeface="Times New Roman" panose="02020603050405020304" pitchFamily="18" charset="0"/>
                      </a:endParaRPr>
                    </a:p>
                    <a:p>
                      <a:pPr algn="ct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EOB</a:t>
                      </a:r>
                      <a:endParaRPr lang="zh-CN" altLang="en-US" sz="1600"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(0x3, 111)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(0x33, 001)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 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(0x24, 0110)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(0xF0,-)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(0x24, 1000)</a:t>
                      </a:r>
                      <a:endParaRPr lang="zh-CN" altLang="en-US" sz="1600" b="0" i="0" dirty="0">
                        <a:latin typeface="Times New Roman" panose="02020603050405020304" pitchFamily="18" charset="0"/>
                        <a:cs typeface="Times New Roman" panose="02020603050405020304" pitchFamily="18" charset="0"/>
                      </a:endParaRPr>
                    </a:p>
                    <a:p>
                      <a:pPr algn="ct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EOB</a:t>
                      </a:r>
                      <a:endParaRPr lang="zh-CN" altLang="en-US" sz="1600"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(0x3, 111)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(0x33, 001)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 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(0x24, 0110)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0xF0</a:t>
                      </a:r>
                      <a:endParaRPr lang="zh-CN" altLang="en-US" sz="1600" dirty="0"/>
                    </a:p>
                  </a:txBody>
                  <a:tcPr/>
                </a:tc>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(0x24, 1000)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EOB</a:t>
                      </a:r>
                      <a:endParaRPr lang="zh-CN" altLang="en-US" sz="1600" b="0"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600" b="0" i="0" dirty="0">
                          <a:latin typeface="Times New Roman" panose="02020603050405020304" pitchFamily="18" charset="0"/>
                          <a:cs typeface="Times New Roman" panose="02020603050405020304" pitchFamily="18" charset="0"/>
                        </a:rPr>
                        <a:t>100 111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1" u="none" strike="noStrike" kern="1200" baseline="0" dirty="0">
                          <a:solidFill>
                            <a:schemeClr val="tx1"/>
                          </a:solidFill>
                          <a:latin typeface="+mn-lt"/>
                          <a:ea typeface="+mn-ea"/>
                          <a:cs typeface="+mn-cs"/>
                        </a:rPr>
                        <a:t>111111110101  001 </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0" dirty="0">
                          <a:latin typeface="Times New Roman" panose="02020603050405020304" pitchFamily="18" charset="0"/>
                          <a:cs typeface="Times New Roman" panose="02020603050405020304" pitchFamily="18" charset="0"/>
                        </a:rPr>
                        <a:t>01  01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1" u="none" strike="noStrike" kern="1200" baseline="0" dirty="0">
                          <a:solidFill>
                            <a:schemeClr val="tx1"/>
                          </a:solidFill>
                          <a:latin typeface="+mn-lt"/>
                          <a:ea typeface="+mn-ea"/>
                          <a:cs typeface="+mn-cs"/>
                        </a:rPr>
                        <a:t>111111110100  0101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1" u="none" strike="noStrike" kern="1200" baseline="0" dirty="0">
                          <a:solidFill>
                            <a:schemeClr val="tx1"/>
                          </a:solidFill>
                          <a:latin typeface="+mn-lt"/>
                          <a:ea typeface="+mn-ea"/>
                          <a:cs typeface="+mn-cs"/>
                        </a:rPr>
                        <a:t>11111111001</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b="0" i="1" u="none" strike="noStrike" kern="1200" baseline="0" dirty="0">
                          <a:solidFill>
                            <a:schemeClr val="tx1"/>
                          </a:solidFill>
                          <a:latin typeface="+mn-lt"/>
                          <a:ea typeface="+mn-ea"/>
                          <a:cs typeface="+mn-cs"/>
                        </a:rPr>
                        <a:t>11111111100  1000</a:t>
                      </a:r>
                      <a:endParaRPr lang="zh-CN" altLang="en-US"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dirty="0">
                          <a:latin typeface="Times New Roman" panose="02020603050405020304" pitchFamily="18" charset="0"/>
                          <a:cs typeface="Times New Roman" panose="02020603050405020304" pitchFamily="18" charset="0"/>
                        </a:rPr>
                        <a:t>1010</a:t>
                      </a:r>
                      <a:endParaRPr lang="zh-CN" altLang="en-US" sz="1600" b="0" i="0" dirty="0">
                        <a:latin typeface="Times New Roman" panose="02020603050405020304" pitchFamily="18" charset="0"/>
                        <a:cs typeface="Times New Roman" panose="02020603050405020304" pitchFamily="18" charset="0"/>
                      </a:endParaRPr>
                    </a:p>
                  </a:txBody>
                  <a:tcPr/>
                </a:tc>
              </a:tr>
            </a:tbl>
          </a:graphicData>
        </a:graphic>
      </p:graphicFrame>
      <p:sp>
        <p:nvSpPr>
          <p:cNvPr id="3" name="文本框 2"/>
          <p:cNvSpPr txBox="1"/>
          <p:nvPr/>
        </p:nvSpPr>
        <p:spPr>
          <a:xfrm>
            <a:off x="406400" y="3922847"/>
            <a:ext cx="11146971" cy="369332"/>
          </a:xfrm>
          <a:prstGeom prst="rect">
            <a:avLst/>
          </a:prstGeom>
          <a:noFill/>
        </p:spPr>
        <p:txBody>
          <a:bodyPr wrap="square" rtlCol="0">
            <a:spAutoFit/>
          </a:bodyPr>
          <a:lstStyle/>
          <a:p>
            <a:r>
              <a:rPr lang="zh-CN" altLang="en-US" dirty="0"/>
              <a:t>直流</a:t>
            </a:r>
            <a:r>
              <a:rPr lang="en-US" altLang="zh-CN" dirty="0"/>
              <a:t>DC</a:t>
            </a:r>
            <a:r>
              <a:rPr lang="zh-CN" altLang="en-US" dirty="0"/>
              <a:t>哈夫曼表         </a:t>
            </a:r>
            <a:r>
              <a:rPr lang="en-US" altLang="zh-CN" dirty="0"/>
              <a:t>				</a:t>
            </a:r>
            <a:r>
              <a:rPr lang="zh-CN" altLang="en-US" dirty="0"/>
              <a:t>交流</a:t>
            </a:r>
            <a:r>
              <a:rPr lang="en-US" altLang="zh-CN" dirty="0"/>
              <a:t>AC</a:t>
            </a:r>
            <a:r>
              <a:rPr lang="zh-CN" altLang="en-US" dirty="0"/>
              <a:t>哈夫曼表</a:t>
            </a:r>
            <a:endParaRPr lang="zh-CN" altLang="en-US" dirty="0"/>
          </a:p>
        </p:txBody>
      </p:sp>
      <p:sp>
        <p:nvSpPr>
          <p:cNvPr id="4" name="矩形 3"/>
          <p:cNvSpPr/>
          <p:nvPr/>
        </p:nvSpPr>
        <p:spPr>
          <a:xfrm>
            <a:off x="406400" y="4798866"/>
            <a:ext cx="11264232" cy="1138773"/>
          </a:xfrm>
          <a:prstGeom prst="rect">
            <a:avLst/>
          </a:prstGeom>
        </p:spPr>
        <p:txBody>
          <a:bodyPr wrap="square">
            <a:spAutoFit/>
          </a:bodyPr>
          <a:lstStyle/>
          <a:p>
            <a:r>
              <a:rPr lang="zh-CN" altLang="en-US" sz="1600" dirty="0">
                <a:solidFill>
                  <a:srgbClr val="333333"/>
                </a:solidFill>
                <a:latin typeface="Verdana" panose="020B0604030504040204" pitchFamily="34" charset="0"/>
              </a:rPr>
              <a:t>最后得到序列化数据：</a:t>
            </a:r>
            <a:endParaRPr lang="en-US" altLang="zh-CN" sz="1600" dirty="0">
              <a:solidFill>
                <a:srgbClr val="333333"/>
              </a:solidFill>
              <a:latin typeface="Verdana" panose="020B0604030504040204" pitchFamily="34" charset="0"/>
            </a:endParaRPr>
          </a:p>
          <a:p>
            <a:r>
              <a:rPr lang="en-US" altLang="zh-CN" sz="1600" b="0" i="0" u="none" strike="noStrike" baseline="0" dirty="0">
                <a:solidFill>
                  <a:srgbClr val="333333"/>
                </a:solidFill>
                <a:latin typeface="Verdana" panose="020B0604030504040204" pitchFamily="34" charset="0"/>
              </a:rPr>
              <a:t>01111100</a:t>
            </a:r>
            <a:r>
              <a:rPr lang="en-US" altLang="zh-CN" sz="1600" dirty="0">
                <a:solidFill>
                  <a:srgbClr val="333333"/>
                </a:solidFill>
                <a:latin typeface="Verdana" panose="020B0604030504040204" pitchFamily="34" charset="0"/>
              </a:rPr>
              <a:t>,</a:t>
            </a:r>
            <a:r>
              <a:rPr lang="en-US" altLang="zh-CN" sz="1600" b="0" i="0" u="none" strike="noStrike" baseline="0" dirty="0">
                <a:solidFill>
                  <a:srgbClr val="333333"/>
                </a:solidFill>
                <a:latin typeface="Verdana" panose="020B0604030504040204" pitchFamily="34" charset="0"/>
              </a:rPr>
              <a:t>11111111,11101010,01010111,11111101,00011011,11111100,11111111,10100100,01010</a:t>
            </a:r>
            <a:endParaRPr lang="en-US" altLang="zh-CN" sz="1600" b="0" i="0" u="none" strike="noStrike" baseline="0" dirty="0">
              <a:solidFill>
                <a:srgbClr val="333333"/>
              </a:solidFill>
              <a:latin typeface="Verdana" panose="020B0604030504040204" pitchFamily="34" charset="0"/>
            </a:endParaRPr>
          </a:p>
          <a:p>
            <a:endParaRPr lang="en-US" altLang="zh-CN" dirty="0"/>
          </a:p>
          <a:p>
            <a:r>
              <a:rPr lang="zh-CN" altLang="en-US" dirty="0"/>
              <a:t>长度为</a:t>
            </a:r>
            <a:r>
              <a:rPr lang="en-US" altLang="zh-CN" dirty="0"/>
              <a:t>10</a:t>
            </a:r>
            <a:r>
              <a:rPr lang="zh-CN" altLang="en-US" dirty="0"/>
              <a:t>个字节，即把原来</a:t>
            </a:r>
            <a:r>
              <a:rPr lang="en-US" altLang="zh-CN" dirty="0"/>
              <a:t>8 X 8=64</a:t>
            </a:r>
            <a:r>
              <a:rPr lang="zh-CN" altLang="en-US" dirty="0"/>
              <a:t>个字节用</a:t>
            </a:r>
            <a:r>
              <a:rPr lang="en-US" altLang="zh-CN" dirty="0"/>
              <a:t>10</a:t>
            </a:r>
            <a:r>
              <a:rPr lang="zh-CN" altLang="en-US" dirty="0"/>
              <a:t>个字节存储。</a:t>
            </a:r>
            <a:endParaRPr lang="en-US" altLang="zh-CN" dirty="0"/>
          </a:p>
        </p:txBody>
      </p:sp>
      <p:graphicFrame>
        <p:nvGraphicFramePr>
          <p:cNvPr id="6" name="表格 5"/>
          <p:cNvGraphicFramePr>
            <a:graphicFrameLocks noGrp="1"/>
          </p:cNvGraphicFramePr>
          <p:nvPr/>
        </p:nvGraphicFramePr>
        <p:xfrm>
          <a:off x="406400" y="1031157"/>
          <a:ext cx="1117600" cy="2855043"/>
        </p:xfrm>
        <a:graphic>
          <a:graphicData uri="http://schemas.openxmlformats.org/drawingml/2006/table">
            <a:tbl>
              <a:tblPr firstRow="1" bandRow="1">
                <a:tableStyleId>{5940675A-B579-460E-94D1-54222C63F5DA}</a:tableStyleId>
              </a:tblPr>
              <a:tblGrid>
                <a:gridCol w="1117600"/>
              </a:tblGrid>
              <a:tr h="382771">
                <a:tc>
                  <a:txBody>
                    <a:bodyPr/>
                    <a:lstStyle/>
                    <a:p>
                      <a:pPr algn="ctr"/>
                      <a:r>
                        <a:rPr lang="en-US" altLang="zh-CN" sz="1600" b="0" i="0" dirty="0">
                          <a:latin typeface="Times New Roman" panose="02020603050405020304" pitchFamily="18" charset="0"/>
                          <a:cs typeface="Times New Roman" panose="02020603050405020304" pitchFamily="18" charset="0"/>
                        </a:rPr>
                        <a:t>3</a:t>
                      </a:r>
                      <a:endParaRPr lang="zh-CN" altLang="en-US" sz="1600" b="0" i="0" dirty="0">
                        <a:latin typeface="Times New Roman" panose="02020603050405020304" pitchFamily="18" charset="0"/>
                        <a:cs typeface="Times New Roman" panose="02020603050405020304" pitchFamily="18" charset="0"/>
                      </a:endParaRPr>
                    </a:p>
                  </a:txBody>
                  <a:tcPr/>
                </a:tc>
              </a:tr>
              <a:tr h="42957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(2, 3)</a:t>
                      </a:r>
                      <a:endParaRPr lang="zh-CN" altLang="en-US" sz="1600" b="0" i="0" dirty="0">
                        <a:latin typeface="Times New Roman" panose="02020603050405020304" pitchFamily="18" charset="0"/>
                        <a:cs typeface="Times New Roman" panose="02020603050405020304" pitchFamily="18" charset="0"/>
                      </a:endParaRPr>
                    </a:p>
                  </a:txBody>
                  <a:tcPr/>
                </a:tc>
              </a:tr>
              <a:tr h="593820">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(2, 11)</a:t>
                      </a:r>
                      <a:endParaRPr lang="zh-CN" altLang="en-US" sz="1600" b="0" i="0" dirty="0">
                        <a:latin typeface="Times New Roman" panose="02020603050405020304" pitchFamily="18" charset="0"/>
                        <a:cs typeface="Times New Roman" panose="02020603050405020304" pitchFamily="18" charset="0"/>
                      </a:endParaRPr>
                    </a:p>
                  </a:txBody>
                  <a:tcPr/>
                </a:tc>
              </a:tr>
              <a:tr h="522448">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 11)</a:t>
                      </a:r>
                      <a:endParaRPr lang="zh-CN" altLang="en-US" sz="1600" b="0" i="0" dirty="0">
                        <a:latin typeface="Times New Roman" panose="02020603050405020304" pitchFamily="18" charset="0"/>
                        <a:cs typeface="Times New Roman" panose="02020603050405020304" pitchFamily="18" charset="0"/>
                      </a:endParaRPr>
                    </a:p>
                  </a:txBody>
                  <a:tcPr/>
                </a:tc>
              </a:tr>
              <a:tr h="379034">
                <a:tc>
                  <a:txBody>
                    <a:bodyPr/>
                    <a:lstStyle/>
                    <a:p>
                      <a:pPr algn="ctr"/>
                      <a:r>
                        <a:rPr lang="en-US" altLang="zh-C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(0x2, 11)</a:t>
                      </a:r>
                      <a:endParaRPr lang="zh-CN" altLang="en-US" sz="1600" b="0" i="0" dirty="0">
                        <a:latin typeface="Times New Roman" panose="02020603050405020304" pitchFamily="18" charset="0"/>
                        <a:cs typeface="Times New Roman" panose="02020603050405020304" pitchFamily="18" charset="0"/>
                      </a:endParaRPr>
                    </a:p>
                  </a:txBody>
                  <a:tcPr/>
                </a:tc>
              </a:tr>
              <a:tr h="547398">
                <a:tc>
                  <a:txBody>
                    <a:bodyPr/>
                    <a:lstStyle/>
                    <a:p>
                      <a:pPr algn="ctr"/>
                      <a:r>
                        <a:rPr lang="en-US" altLang="zh-CN" sz="1600" b="0" i="0" dirty="0">
                          <a:latin typeface="Times New Roman" panose="02020603050405020304" pitchFamily="18" charset="0"/>
                          <a:cs typeface="Times New Roman" panose="02020603050405020304" pitchFamily="18" charset="0"/>
                        </a:rPr>
                        <a:t>011 11</a:t>
                      </a:r>
                      <a:endParaRPr lang="zh-CN" altLang="en-US" sz="1600" b="0" i="0" dirty="0">
                        <a:latin typeface="Times New Roman" panose="02020603050405020304" pitchFamily="18" charset="0"/>
                        <a:cs typeface="Times New Roman" panose="02020603050405020304" pitchFamily="18" charset="0"/>
                      </a:endParaRPr>
                    </a:p>
                  </a:txBody>
                  <a:tcPr/>
                </a:tc>
              </a:tr>
            </a:tbl>
          </a:graphicData>
        </a:graphic>
      </p:graphicFrame>
      <p:sp>
        <p:nvSpPr>
          <p:cNvPr id="7" name="矩形 6"/>
          <p:cNvSpPr/>
          <p:nvPr/>
        </p:nvSpPr>
        <p:spPr>
          <a:xfrm>
            <a:off x="783410" y="458836"/>
            <a:ext cx="1800493" cy="369332"/>
          </a:xfrm>
          <a:prstGeom prst="rect">
            <a:avLst/>
          </a:prstGeom>
        </p:spPr>
        <p:txBody>
          <a:bodyPr wrap="none">
            <a:spAutoFit/>
          </a:bodyPr>
          <a:lstStyle/>
          <a:p>
            <a:r>
              <a:rPr lang="zh-CN" altLang="en-US" dirty="0"/>
              <a:t>以亮度系数为例</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三元色</a:t>
            </a:r>
            <a:r>
              <a:rPr lang="en-US" altLang="zh-CN" dirty="0"/>
              <a:t>RGB</a:t>
            </a:r>
            <a:r>
              <a:rPr lang="zh-CN" altLang="en-US" dirty="0"/>
              <a:t>概念</a:t>
            </a:r>
            <a:endParaRPr lang="zh-CN" altLang="en-US" dirty="0"/>
          </a:p>
        </p:txBody>
      </p:sp>
      <p:sp>
        <p:nvSpPr>
          <p:cNvPr id="3" name="内容占位符 2"/>
          <p:cNvSpPr>
            <a:spLocks noGrp="1"/>
          </p:cNvSpPr>
          <p:nvPr>
            <p:ph idx="1"/>
          </p:nvPr>
        </p:nvSpPr>
        <p:spPr/>
        <p:txBody>
          <a:bodyPr/>
          <a:lstStyle/>
          <a:p>
            <a:r>
              <a:rPr lang="zh-CN" altLang="en-US" dirty="0"/>
              <a:t>自然界中的所有颜色都可以由红、绿、蓝（</a:t>
            </a:r>
            <a:r>
              <a:rPr lang="en-US" altLang="zh-CN" dirty="0"/>
              <a:t>R</a:t>
            </a:r>
            <a:r>
              <a:rPr lang="zh-CN" altLang="en-US" dirty="0"/>
              <a:t>，</a:t>
            </a:r>
            <a:r>
              <a:rPr lang="en-US" altLang="zh-CN" dirty="0"/>
              <a:t>G</a:t>
            </a:r>
            <a:r>
              <a:rPr lang="zh-CN" altLang="en-US" dirty="0"/>
              <a:t>，</a:t>
            </a:r>
            <a:r>
              <a:rPr lang="en-US" altLang="zh-CN" dirty="0"/>
              <a:t>B</a:t>
            </a:r>
            <a:r>
              <a:rPr lang="zh-CN" altLang="en-US" dirty="0"/>
              <a:t>）组合而成。</a:t>
            </a:r>
            <a:endParaRPr lang="en-US" altLang="zh-CN" dirty="0"/>
          </a:p>
          <a:p>
            <a:r>
              <a:rPr lang="zh-CN" altLang="en-US" dirty="0"/>
              <a:t>针对含有红色成分的多少，可以分成</a:t>
            </a:r>
            <a:r>
              <a:rPr lang="en-US" altLang="zh-CN" dirty="0"/>
              <a:t>0</a:t>
            </a:r>
            <a:r>
              <a:rPr lang="zh-CN" altLang="en-US" dirty="0"/>
              <a:t>到</a:t>
            </a:r>
            <a:r>
              <a:rPr lang="en-US" altLang="zh-CN" dirty="0"/>
              <a:t>255</a:t>
            </a:r>
            <a:r>
              <a:rPr lang="zh-CN" altLang="en-US" dirty="0"/>
              <a:t>共</a:t>
            </a:r>
            <a:r>
              <a:rPr lang="en-US" altLang="zh-CN" dirty="0"/>
              <a:t>256</a:t>
            </a:r>
            <a:r>
              <a:rPr lang="zh-CN" altLang="en-US" dirty="0"/>
              <a:t>个等级。</a:t>
            </a:r>
            <a:endParaRPr lang="en-US" altLang="zh-CN" dirty="0"/>
          </a:p>
          <a:p>
            <a:r>
              <a:rPr lang="zh-CN" altLang="en-US" dirty="0"/>
              <a:t>这样，根据红、绿、蓝各种不同的组合我们就能表示出</a:t>
            </a:r>
            <a:r>
              <a:rPr lang="en-US" altLang="zh-CN" dirty="0"/>
              <a:t>256×256×256</a:t>
            </a:r>
            <a:r>
              <a:rPr lang="zh-CN" altLang="en-US" dirty="0"/>
              <a:t>，约</a:t>
            </a:r>
            <a:r>
              <a:rPr lang="en-US" altLang="zh-CN" dirty="0"/>
              <a:t>1600</a:t>
            </a:r>
            <a:r>
              <a:rPr lang="zh-CN" altLang="en-US" dirty="0"/>
              <a:t>万种颜色。</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8572" y="1122793"/>
            <a:ext cx="10101942" cy="4401205"/>
          </a:xfrm>
          <a:prstGeom prst="rect">
            <a:avLst/>
          </a:prstGeom>
        </p:spPr>
        <p:txBody>
          <a:bodyPr wrap="square">
            <a:spAutoFit/>
          </a:bodyPr>
          <a:lstStyle/>
          <a:p>
            <a:r>
              <a:rPr lang="zh-CN" altLang="en-US" b="0" i="0" dirty="0">
                <a:solidFill>
                  <a:srgbClr val="000000"/>
                </a:solidFill>
                <a:effectLst/>
                <a:latin typeface="Arial" panose="020B0604020202020204" pitchFamily="34" charset="0"/>
              </a:rPr>
              <a:t>有一个长宽各为</a:t>
            </a:r>
            <a:r>
              <a:rPr lang="en-US" altLang="zh-CN" b="0" i="0" dirty="0">
                <a:solidFill>
                  <a:srgbClr val="000000"/>
                </a:solidFill>
                <a:effectLst/>
                <a:latin typeface="Arial" panose="020B0604020202020204" pitchFamily="34" charset="0"/>
              </a:rPr>
              <a:t>200</a:t>
            </a:r>
            <a:r>
              <a:rPr lang="zh-CN" altLang="en-US" b="0" i="0" dirty="0">
                <a:solidFill>
                  <a:srgbClr val="000000"/>
                </a:solidFill>
                <a:effectLst/>
                <a:latin typeface="Arial" panose="020B0604020202020204" pitchFamily="34" charset="0"/>
              </a:rPr>
              <a:t>个像素，颜色数为</a:t>
            </a:r>
            <a:r>
              <a:rPr lang="en-US" altLang="zh-CN" b="0" i="0" dirty="0">
                <a:solidFill>
                  <a:srgbClr val="000000"/>
                </a:solidFill>
                <a:effectLst/>
                <a:latin typeface="Arial" panose="020B0604020202020204" pitchFamily="34" charset="0"/>
              </a:rPr>
              <a:t>16</a:t>
            </a:r>
            <a:r>
              <a:rPr lang="zh-CN" altLang="en-US" b="0" i="0" dirty="0">
                <a:solidFill>
                  <a:srgbClr val="000000"/>
                </a:solidFill>
                <a:effectLst/>
                <a:latin typeface="Arial" panose="020B0604020202020204" pitchFamily="34" charset="0"/>
              </a:rPr>
              <a:t>色的彩色图，每一个像素都用</a:t>
            </a:r>
            <a:r>
              <a:rPr lang="en-US" altLang="zh-CN" b="0" i="0" dirty="0">
                <a:solidFill>
                  <a:srgbClr val="000000"/>
                </a:solidFill>
                <a:effectLst/>
                <a:latin typeface="Arial" panose="020B0604020202020204" pitchFamily="34" charset="0"/>
              </a:rPr>
              <a:t>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三个分量表示。因为每个分量有</a:t>
            </a:r>
            <a:r>
              <a:rPr lang="en-US" altLang="zh-CN" b="0" i="0" dirty="0">
                <a:solidFill>
                  <a:srgbClr val="000000"/>
                </a:solidFill>
                <a:effectLst/>
                <a:latin typeface="Arial" panose="020B0604020202020204" pitchFamily="34" charset="0"/>
              </a:rPr>
              <a:t>256</a:t>
            </a:r>
            <a:r>
              <a:rPr lang="zh-CN" altLang="en-US" b="0" i="0" dirty="0">
                <a:solidFill>
                  <a:srgbClr val="000000"/>
                </a:solidFill>
                <a:effectLst/>
                <a:latin typeface="Arial" panose="020B0604020202020204" pitchFamily="34" charset="0"/>
              </a:rPr>
              <a:t>个级别，要用</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a:t>
            </a:r>
            <a:r>
              <a:rPr lang="en-US" altLang="zh-CN" b="0" i="0" dirty="0">
                <a:solidFill>
                  <a:srgbClr val="000000"/>
                </a:solidFill>
                <a:effectLst/>
                <a:latin typeface="Arial" panose="020B0604020202020204" pitchFamily="34" charset="0"/>
              </a:rPr>
              <a:t>bit</a:t>
            </a:r>
            <a:r>
              <a:rPr lang="zh-CN" altLang="en-US" b="0" i="0" dirty="0">
                <a:solidFill>
                  <a:srgbClr val="000000"/>
                </a:solidFill>
                <a:effectLst/>
                <a:latin typeface="Arial" panose="020B0604020202020204" pitchFamily="34" charset="0"/>
              </a:rPr>
              <a:t>），即一个字节（</a:t>
            </a:r>
            <a:r>
              <a:rPr lang="en-US" altLang="zh-CN" b="0" i="0" dirty="0">
                <a:solidFill>
                  <a:srgbClr val="000000"/>
                </a:solidFill>
                <a:effectLst/>
                <a:latin typeface="Arial" panose="020B0604020202020204" pitchFamily="34" charset="0"/>
              </a:rPr>
              <a:t>byte</a:t>
            </a:r>
            <a:r>
              <a:rPr lang="zh-CN" altLang="en-US" b="0" i="0" dirty="0">
                <a:solidFill>
                  <a:srgbClr val="000000"/>
                </a:solidFill>
                <a:effectLst/>
                <a:latin typeface="Arial" panose="020B0604020202020204" pitchFamily="34" charset="0"/>
              </a:rPr>
              <a:t>）来表示，所以每个像素需要用</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个字节。整个图像要用</a:t>
            </a:r>
            <a:r>
              <a:rPr lang="en-US" altLang="zh-CN" b="0" i="0" dirty="0">
                <a:solidFill>
                  <a:srgbClr val="000000"/>
                </a:solidFill>
                <a:effectLst/>
                <a:latin typeface="Arial" panose="020B0604020202020204" pitchFamily="34" charset="0"/>
              </a:rPr>
              <a:t>200×200×3</a:t>
            </a:r>
            <a:r>
              <a:rPr lang="zh-CN" altLang="en-US" b="0" i="0" dirty="0">
                <a:solidFill>
                  <a:srgbClr val="000000"/>
                </a:solidFill>
                <a:effectLst/>
                <a:latin typeface="Arial" panose="020B0604020202020204" pitchFamily="34" charset="0"/>
              </a:rPr>
              <a:t>，约</a:t>
            </a:r>
            <a:r>
              <a:rPr lang="en-US" altLang="zh-CN" b="0" i="0" dirty="0">
                <a:solidFill>
                  <a:srgbClr val="000000"/>
                </a:solidFill>
                <a:effectLst/>
                <a:latin typeface="Arial" panose="020B0604020202020204" pitchFamily="34" charset="0"/>
              </a:rPr>
              <a:t>120k</a:t>
            </a:r>
            <a:r>
              <a:rPr lang="zh-CN" altLang="en-US" b="0" i="0" dirty="0">
                <a:solidFill>
                  <a:srgbClr val="000000"/>
                </a:solidFill>
                <a:effectLst/>
                <a:latin typeface="Arial" panose="020B0604020202020204" pitchFamily="34" charset="0"/>
              </a:rPr>
              <a:t>字节</a:t>
            </a:r>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在实际中，</a:t>
            </a:r>
            <a:r>
              <a:rPr lang="zh-CN" altLang="en-US" dirty="0"/>
              <a:t>我们可以用一个表：表中的每一行记录一种颜色的</a:t>
            </a:r>
            <a:r>
              <a:rPr lang="en-US" altLang="zh-CN" dirty="0"/>
              <a:t>R</a:t>
            </a:r>
            <a:r>
              <a:rPr lang="zh-CN" altLang="en-US" dirty="0"/>
              <a:t>、</a:t>
            </a:r>
            <a:r>
              <a:rPr lang="en-US" altLang="zh-CN" dirty="0"/>
              <a:t>G</a:t>
            </a:r>
            <a:r>
              <a:rPr lang="zh-CN" altLang="en-US" dirty="0"/>
              <a:t>、 </a:t>
            </a:r>
            <a:r>
              <a:rPr lang="en-US" altLang="zh-CN" dirty="0"/>
              <a:t>B</a:t>
            </a:r>
            <a:r>
              <a:rPr lang="zh-CN" altLang="en-US" dirty="0"/>
              <a:t>值。这样当我们表示一个像素的颜色时，只需要指出该颜色是在第几行，即该颜色在表中的索引值。举个例子，如果表的第</a:t>
            </a:r>
            <a:r>
              <a:rPr lang="en-US" altLang="zh-CN" dirty="0"/>
              <a:t>0</a:t>
            </a:r>
            <a:r>
              <a:rPr lang="zh-CN" altLang="en-US" dirty="0"/>
              <a:t>行为</a:t>
            </a:r>
            <a:r>
              <a:rPr lang="en-US" altLang="zh-CN" dirty="0"/>
              <a:t>255</a:t>
            </a:r>
            <a:r>
              <a:rPr lang="zh-CN" altLang="en-US" dirty="0"/>
              <a:t>，</a:t>
            </a:r>
            <a:r>
              <a:rPr lang="en-US" altLang="zh-CN" dirty="0"/>
              <a:t>0</a:t>
            </a:r>
            <a:r>
              <a:rPr lang="zh-CN" altLang="en-US" dirty="0"/>
              <a:t>，</a:t>
            </a:r>
            <a:r>
              <a:rPr lang="en-US" altLang="zh-CN" dirty="0"/>
              <a:t>0</a:t>
            </a:r>
            <a:r>
              <a:rPr lang="zh-CN" altLang="en-US" dirty="0"/>
              <a:t>（红色），那么 当某个像素为红色时，只需要标明</a:t>
            </a:r>
            <a:r>
              <a:rPr lang="en-US" altLang="zh-CN" dirty="0"/>
              <a:t>0</a:t>
            </a:r>
            <a:r>
              <a:rPr lang="zh-CN" altLang="en-US" dirty="0"/>
              <a:t>即可。</a:t>
            </a:r>
            <a:endParaRPr lang="en-US" altLang="zh-CN" dirty="0"/>
          </a:p>
          <a:p>
            <a:endParaRPr lang="en-US" altLang="zh-CN" dirty="0"/>
          </a:p>
          <a:p>
            <a:r>
              <a:rPr lang="zh-CN" altLang="en-US" dirty="0"/>
              <a:t>这样，</a:t>
            </a:r>
            <a:r>
              <a:rPr lang="en-US" altLang="zh-CN" dirty="0"/>
              <a:t>16</a:t>
            </a:r>
            <a:r>
              <a:rPr lang="zh-CN" altLang="en-US" dirty="0"/>
              <a:t>种状态可以用</a:t>
            </a:r>
            <a:r>
              <a:rPr lang="en-US" altLang="zh-CN" dirty="0"/>
              <a:t>4</a:t>
            </a:r>
            <a:r>
              <a:rPr lang="zh-CN" altLang="en-US" dirty="0"/>
              <a:t>位（</a:t>
            </a:r>
            <a:r>
              <a:rPr lang="en-US" altLang="zh-CN" dirty="0"/>
              <a:t>bit</a:t>
            </a:r>
            <a:r>
              <a:rPr lang="zh-CN" altLang="en-US" dirty="0"/>
              <a:t>）表示，所以一个像素要用半个字节。整个图像要用</a:t>
            </a:r>
            <a:r>
              <a:rPr lang="en-US" altLang="zh-CN" dirty="0"/>
              <a:t>200×200×0.5</a:t>
            </a:r>
            <a:r>
              <a:rPr lang="zh-CN" altLang="en-US" dirty="0"/>
              <a:t>，约</a:t>
            </a:r>
            <a:r>
              <a:rPr lang="en-US" altLang="zh-CN" dirty="0"/>
              <a:t>20k</a:t>
            </a:r>
            <a:r>
              <a:rPr lang="zh-CN" altLang="en-US" dirty="0"/>
              <a:t>字节，再加上表占用的字节为</a:t>
            </a:r>
            <a:r>
              <a:rPr lang="en-US" altLang="zh-CN" dirty="0"/>
              <a:t>3×16=48</a:t>
            </a:r>
            <a:r>
              <a:rPr lang="zh-CN" altLang="en-US" dirty="0"/>
              <a:t>字节</a:t>
            </a:r>
            <a:r>
              <a:rPr lang="en-US" altLang="zh-CN" dirty="0"/>
              <a:t>.</a:t>
            </a:r>
            <a:r>
              <a:rPr lang="zh-CN" altLang="en-US" dirty="0"/>
              <a:t>整个占用的字节数约为前面的</a:t>
            </a:r>
            <a:r>
              <a:rPr lang="en-US" altLang="zh-CN" dirty="0"/>
              <a:t>1/6</a:t>
            </a:r>
            <a:endParaRPr lang="en-US" altLang="zh-CN" dirty="0"/>
          </a:p>
          <a:p>
            <a:endParaRPr lang="en-US" altLang="zh-CN" dirty="0"/>
          </a:p>
          <a:p>
            <a:r>
              <a:rPr lang="zh-CN" altLang="en-US" dirty="0"/>
              <a:t>这张</a:t>
            </a:r>
            <a:r>
              <a:rPr lang="en-US" altLang="zh-CN" dirty="0"/>
              <a:t>R</a:t>
            </a:r>
            <a:r>
              <a:rPr lang="zh-CN" altLang="en-US" dirty="0"/>
              <a:t>、</a:t>
            </a:r>
            <a:r>
              <a:rPr lang="en-US" altLang="zh-CN" dirty="0"/>
              <a:t>G</a:t>
            </a:r>
            <a:r>
              <a:rPr lang="zh-CN" altLang="en-US" dirty="0"/>
              <a:t>、</a:t>
            </a:r>
            <a:r>
              <a:rPr lang="en-US" altLang="zh-CN" dirty="0"/>
              <a:t>B</a:t>
            </a:r>
            <a:r>
              <a:rPr lang="zh-CN" altLang="en-US" dirty="0"/>
              <a:t>的表，就是我们常说的调色板（</a:t>
            </a:r>
            <a:r>
              <a:rPr lang="en-US" altLang="zh-CN" dirty="0"/>
              <a:t>Palette</a:t>
            </a:r>
            <a:r>
              <a:rPr lang="zh-CN" altLang="en-US" dirty="0"/>
              <a:t>）。</a:t>
            </a:r>
            <a:r>
              <a:rPr lang="en-US" altLang="zh-CN" sz="2800" b="1" dirty="0"/>
              <a:t>BMP</a:t>
            </a:r>
            <a:r>
              <a:rPr lang="en-US" altLang="zh-CN" dirty="0"/>
              <a:t> </a:t>
            </a:r>
            <a:r>
              <a:rPr lang="zh-CN" altLang="en-US" dirty="0"/>
              <a:t>是 </a:t>
            </a:r>
            <a:r>
              <a:rPr lang="en-US" altLang="zh-CN" dirty="0" err="1"/>
              <a:t>BitMap</a:t>
            </a:r>
            <a:r>
              <a:rPr lang="en-US" altLang="zh-CN" dirty="0"/>
              <a:t> </a:t>
            </a:r>
            <a:r>
              <a:rPr lang="zh-CN" altLang="en-US" dirty="0"/>
              <a:t>（位图）的缩写， </a:t>
            </a:r>
            <a:r>
              <a:rPr lang="en-US" altLang="zh-CN" dirty="0"/>
              <a:t>Windows </a:t>
            </a:r>
            <a:r>
              <a:rPr lang="zh-CN" altLang="en-US" dirty="0"/>
              <a:t>系统中的标准图像文件格式，就是这样存储图片的。</a:t>
            </a:r>
            <a:r>
              <a:rPr lang="en-US" altLang="zh-CN" dirty="0"/>
              <a:t> BMP </a:t>
            </a:r>
            <a:r>
              <a:rPr lang="zh-CN" altLang="en-US" dirty="0"/>
              <a:t>文件里面的字节数据有四个部分，分别是： 位图文件头（ </a:t>
            </a:r>
            <a:r>
              <a:rPr lang="en-US" altLang="zh-CN" dirty="0"/>
              <a:t>bitmap-file header </a:t>
            </a:r>
            <a:r>
              <a:rPr lang="zh-CN" altLang="en-US" dirty="0"/>
              <a:t>）、位图信息头（ </a:t>
            </a:r>
            <a:r>
              <a:rPr lang="en-US" altLang="zh-CN" dirty="0"/>
              <a:t>bitmap-information header </a:t>
            </a:r>
            <a:r>
              <a:rPr lang="zh-CN" altLang="en-US" dirty="0"/>
              <a:t>）、调色板（ </a:t>
            </a:r>
            <a:r>
              <a:rPr lang="en-US" altLang="zh-CN" dirty="0"/>
              <a:t>color palette </a:t>
            </a:r>
            <a:r>
              <a:rPr lang="zh-CN" altLang="en-US" dirty="0"/>
              <a:t>）、定义位图的字节（即位图数据 </a:t>
            </a:r>
            <a:r>
              <a:rPr lang="en-US" altLang="zh-CN" dirty="0"/>
              <a:t>Data Body </a:t>
            </a:r>
            <a:r>
              <a:rPr lang="zh-CN" altLang="en-US" dirty="0"/>
              <a:t>）阵列。</a:t>
            </a:r>
            <a:endParaRPr lang="zh-CN" altLang="en-US" dirty="0"/>
          </a:p>
        </p:txBody>
      </p:sp>
      <p:sp>
        <p:nvSpPr>
          <p:cNvPr id="5" name="矩形 4"/>
          <p:cNvSpPr/>
          <p:nvPr/>
        </p:nvSpPr>
        <p:spPr>
          <a:xfrm>
            <a:off x="1088572" y="399534"/>
            <a:ext cx="992579" cy="584775"/>
          </a:xfrm>
          <a:prstGeom prst="rect">
            <a:avLst/>
          </a:prstGeom>
        </p:spPr>
        <p:txBody>
          <a:bodyPr wrap="none">
            <a:spAutoFit/>
          </a:bodyPr>
          <a:lstStyle/>
          <a:p>
            <a:r>
              <a:rPr lang="en-US" altLang="zh-CN" sz="3200" b="1" dirty="0"/>
              <a:t>BMP</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1006" y="1241870"/>
            <a:ext cx="10014857" cy="2308324"/>
          </a:xfrm>
          <a:prstGeom prst="rect">
            <a:avLst/>
          </a:prstGeom>
        </p:spPr>
        <p:txBody>
          <a:bodyPr wrap="square">
            <a:spAutoFit/>
          </a:bodyPr>
          <a:lstStyle/>
          <a:p>
            <a:r>
              <a:rPr lang="zh-CN" altLang="en-US" b="0" i="0" dirty="0">
                <a:solidFill>
                  <a:srgbClr val="000000"/>
                </a:solidFill>
                <a:effectLst/>
                <a:latin typeface="Arial" panose="020B0604020202020204" pitchFamily="34" charset="0"/>
              </a:rPr>
              <a:t>有一种图，它的颜色数高达</a:t>
            </a:r>
            <a:r>
              <a:rPr lang="en-US" altLang="zh-CN" b="0" i="0" dirty="0">
                <a:solidFill>
                  <a:srgbClr val="000000"/>
                </a:solidFill>
                <a:effectLst/>
                <a:latin typeface="Arial" panose="020B0604020202020204" pitchFamily="34" charset="0"/>
              </a:rPr>
              <a:t>256×256×256</a:t>
            </a:r>
            <a:r>
              <a:rPr lang="zh-CN" altLang="en-US" b="0" i="0" dirty="0">
                <a:solidFill>
                  <a:srgbClr val="000000"/>
                </a:solidFill>
                <a:effectLst/>
                <a:latin typeface="Arial" panose="020B0604020202020204" pitchFamily="34" charset="0"/>
              </a:rPr>
              <a:t>种，也就是说包含我们上述提到的</a:t>
            </a:r>
            <a:r>
              <a:rPr lang="en-US" altLang="zh-CN" b="0" i="0" dirty="0">
                <a:solidFill>
                  <a:srgbClr val="000000"/>
                </a:solidFill>
                <a:effectLst/>
                <a:latin typeface="Arial" panose="020B0604020202020204" pitchFamily="34" charset="0"/>
              </a:rPr>
              <a:t>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颜色表示方法中所有的颜色，这种图叫做真彩色图（</a:t>
            </a:r>
            <a:r>
              <a:rPr lang="en-US" altLang="zh-CN" b="0" i="0" dirty="0">
                <a:solidFill>
                  <a:srgbClr val="000000"/>
                </a:solidFill>
                <a:effectLst/>
                <a:latin typeface="Arial" panose="020B0604020202020204" pitchFamily="34" charset="0"/>
              </a:rPr>
              <a:t>true color</a:t>
            </a:r>
            <a:r>
              <a:rPr lang="zh-CN" altLang="en-US" b="0" i="0" dirty="0">
                <a:solidFill>
                  <a:srgbClr val="000000"/>
                </a:solidFill>
                <a:effectLst/>
                <a:latin typeface="Arial" panose="020B0604020202020204" pitchFamily="34" charset="0"/>
              </a:rPr>
              <a:t>）。真彩色图并不是说一幅图包含了所有的颜色，而是说它具有显示所有颜色的能力，即最多可以包含所有的颜色。表示真彩色图 时，每个像素直接用</a:t>
            </a:r>
            <a:r>
              <a:rPr lang="en-US" altLang="zh-CN" b="0" i="0" dirty="0">
                <a:solidFill>
                  <a:srgbClr val="000000"/>
                </a:solidFill>
                <a:effectLst/>
                <a:latin typeface="Arial" panose="020B0604020202020204" pitchFamily="34" charset="0"/>
              </a:rPr>
              <a:t>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三个分量字节表示，而不采用调色板技术。原因很明显：如果用调色板，表示一个像素也要用</a:t>
            </a:r>
            <a:r>
              <a:rPr lang="en-US" altLang="zh-CN" b="0" i="0" dirty="0">
                <a:solidFill>
                  <a:srgbClr val="000000"/>
                </a:solidFill>
                <a:effectLst/>
                <a:latin typeface="Arial" panose="020B0604020202020204" pitchFamily="34" charset="0"/>
              </a:rPr>
              <a:t>24</a:t>
            </a:r>
            <a:r>
              <a:rPr lang="zh-CN" altLang="en-US" b="0" i="0" dirty="0">
                <a:solidFill>
                  <a:srgbClr val="000000"/>
                </a:solidFill>
                <a:effectLst/>
                <a:latin typeface="Arial" panose="020B0604020202020204" pitchFamily="34" charset="0"/>
              </a:rPr>
              <a:t>位，这是因为每种颜色的索引要用 </a:t>
            </a:r>
            <a:r>
              <a:rPr lang="en-US" altLang="zh-CN" b="0" i="0" dirty="0">
                <a:solidFill>
                  <a:srgbClr val="000000"/>
                </a:solidFill>
                <a:effectLst/>
                <a:latin typeface="Arial" panose="020B0604020202020204" pitchFamily="34" charset="0"/>
              </a:rPr>
              <a:t>24</a:t>
            </a:r>
            <a:r>
              <a:rPr lang="zh-CN" altLang="en-US" b="0" i="0" dirty="0">
                <a:solidFill>
                  <a:srgbClr val="000000"/>
                </a:solidFill>
                <a:effectLst/>
                <a:latin typeface="Arial" panose="020B0604020202020204" pitchFamily="34" charset="0"/>
              </a:rPr>
              <a:t>位（因为总共有</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种颜色，即调色板有</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行），和直接用</a:t>
            </a:r>
            <a:r>
              <a:rPr lang="en-US" altLang="zh-CN" b="0" i="0" dirty="0">
                <a:solidFill>
                  <a:srgbClr val="000000"/>
                </a:solidFill>
                <a:effectLst/>
                <a:latin typeface="Arial" panose="020B0604020202020204" pitchFamily="34" charset="0"/>
              </a:rPr>
              <a:t>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三个分量表示用的字节数一样，不但没有任何便宜，还要加上一个 </a:t>
            </a:r>
            <a:r>
              <a:rPr lang="en-US" altLang="zh-CN" b="0" i="0" dirty="0">
                <a:solidFill>
                  <a:srgbClr val="000000"/>
                </a:solidFill>
                <a:effectLst/>
                <a:latin typeface="Arial" panose="020B0604020202020204" pitchFamily="34" charset="0"/>
              </a:rPr>
              <a:t>256×256×256×3</a:t>
            </a:r>
            <a:r>
              <a:rPr lang="zh-CN" altLang="en-US" b="0" i="0" dirty="0">
                <a:solidFill>
                  <a:srgbClr val="000000"/>
                </a:solidFill>
                <a:effectLst/>
                <a:latin typeface="Arial" panose="020B0604020202020204" pitchFamily="34" charset="0"/>
              </a:rPr>
              <a:t>个字节的大调色板。所以真彩色图直接用</a:t>
            </a:r>
            <a:r>
              <a:rPr lang="en-US" altLang="zh-CN" b="0" i="0" dirty="0">
                <a:solidFill>
                  <a:srgbClr val="000000"/>
                </a:solidFill>
                <a:effectLst/>
                <a:latin typeface="Arial" panose="020B0604020202020204" pitchFamily="34" charset="0"/>
              </a:rPr>
              <a:t>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三个分量表示，它又叫做</a:t>
            </a:r>
            <a:r>
              <a:rPr lang="en-US" altLang="zh-CN" b="0" i="0" dirty="0">
                <a:solidFill>
                  <a:srgbClr val="000000"/>
                </a:solidFill>
                <a:effectLst/>
                <a:latin typeface="Arial" panose="020B0604020202020204" pitchFamily="34" charset="0"/>
              </a:rPr>
              <a:t>24</a:t>
            </a:r>
            <a:r>
              <a:rPr lang="zh-CN" altLang="en-US" b="0" i="0" dirty="0">
                <a:solidFill>
                  <a:srgbClr val="000000"/>
                </a:solidFill>
                <a:effectLst/>
                <a:latin typeface="Arial" panose="020B0604020202020204" pitchFamily="34" charset="0"/>
              </a:rPr>
              <a:t>位色图。</a:t>
            </a:r>
            <a:endParaRPr lang="zh-CN" altLang="en-US" dirty="0"/>
          </a:p>
        </p:txBody>
      </p:sp>
      <p:sp>
        <p:nvSpPr>
          <p:cNvPr id="3" name="矩形 2"/>
          <p:cNvSpPr/>
          <p:nvPr/>
        </p:nvSpPr>
        <p:spPr>
          <a:xfrm>
            <a:off x="1291006" y="445816"/>
            <a:ext cx="1871025" cy="584775"/>
          </a:xfrm>
          <a:prstGeom prst="rect">
            <a:avLst/>
          </a:prstGeom>
        </p:spPr>
        <p:txBody>
          <a:bodyPr wrap="none">
            <a:spAutoFit/>
          </a:bodyPr>
          <a:lstStyle/>
          <a:p>
            <a:r>
              <a:rPr lang="en-US" altLang="zh-CN" sz="3200" b="0" i="0" dirty="0">
                <a:solidFill>
                  <a:srgbClr val="000000"/>
                </a:solidFill>
                <a:effectLst/>
                <a:latin typeface="Arial" panose="020B0604020202020204" pitchFamily="34" charset="0"/>
              </a:rPr>
              <a:t>24</a:t>
            </a:r>
            <a:r>
              <a:rPr lang="zh-CN" altLang="en-US" sz="3200" b="0" i="0" dirty="0">
                <a:solidFill>
                  <a:srgbClr val="000000"/>
                </a:solidFill>
                <a:effectLst/>
                <a:latin typeface="Arial" panose="020B0604020202020204" pitchFamily="34" charset="0"/>
              </a:rPr>
              <a:t>位色图</a:t>
            </a:r>
            <a:endParaRPr lang="zh-CN"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a:t>
            </a:r>
            <a:r>
              <a:rPr lang="zh-CN" altLang="en-US" dirty="0"/>
              <a:t>压缩思路</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把数据分为“重要部分”和“不重要部分”</a:t>
            </a:r>
            <a:endParaRPr lang="zh-CN" altLang="en-US" dirty="0"/>
          </a:p>
          <a:p>
            <a:r>
              <a:rPr lang="en-US" altLang="zh-CN" dirty="0"/>
              <a:t>2. </a:t>
            </a:r>
            <a:r>
              <a:rPr lang="zh-CN" altLang="en-US" dirty="0"/>
              <a:t>滤掉不重要的部分</a:t>
            </a:r>
            <a:endParaRPr lang="zh-CN" altLang="en-US" dirty="0"/>
          </a:p>
          <a:p>
            <a:r>
              <a:rPr lang="en-US" altLang="zh-CN" dirty="0"/>
              <a:t>3. </a:t>
            </a:r>
            <a:r>
              <a:rPr lang="zh-CN" altLang="en-US" dirty="0"/>
              <a:t>保存</a:t>
            </a:r>
            <a:endParaRPr lang="en-US" altLang="zh-CN" dirty="0"/>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a:t>
            </a:r>
            <a:r>
              <a:rPr lang="zh-CN" altLang="en-US" dirty="0"/>
              <a:t>的文件格式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JPEG</a:t>
            </a:r>
            <a:r>
              <a:rPr lang="zh-CN" altLang="en-US" dirty="0"/>
              <a:t>文件大体上可以分成以下两个部分：标记码</a:t>
            </a:r>
            <a:r>
              <a:rPr lang="en-US" altLang="zh-CN" dirty="0"/>
              <a:t>(Tag)</a:t>
            </a:r>
            <a:r>
              <a:rPr lang="zh-CN" altLang="en-US" dirty="0"/>
              <a:t>加压缩数据。</a:t>
            </a:r>
            <a:endParaRPr lang="en-US" altLang="zh-CN" dirty="0"/>
          </a:p>
          <a:p>
            <a:r>
              <a:rPr lang="zh-CN" altLang="en-US" sz="2200" dirty="0">
                <a:latin typeface="Times New Roman" panose="02020603050405020304" pitchFamily="18" charset="0"/>
                <a:cs typeface="Times New Roman" panose="02020603050405020304" pitchFamily="18" charset="0"/>
              </a:rPr>
              <a:t>标记码部分给出了</a:t>
            </a:r>
            <a:r>
              <a:rPr lang="en-US" altLang="zh-CN" sz="2200" dirty="0">
                <a:latin typeface="Times New Roman" panose="02020603050405020304" pitchFamily="18" charset="0"/>
                <a:cs typeface="Times New Roman" panose="02020603050405020304" pitchFamily="18" charset="0"/>
              </a:rPr>
              <a:t>JPEG</a:t>
            </a:r>
            <a:r>
              <a:rPr lang="zh-CN" altLang="en-US" sz="2200" dirty="0">
                <a:latin typeface="Times New Roman" panose="02020603050405020304" pitchFamily="18" charset="0"/>
                <a:cs typeface="Times New Roman" panose="02020603050405020304" pitchFamily="18" charset="0"/>
              </a:rPr>
              <a:t>图像的所有信息</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有点类似于</a:t>
            </a:r>
            <a:r>
              <a:rPr lang="en-US" altLang="zh-CN" sz="2200" dirty="0">
                <a:latin typeface="Times New Roman" panose="02020603050405020304" pitchFamily="18" charset="0"/>
                <a:cs typeface="Times New Roman" panose="02020603050405020304" pitchFamily="18" charset="0"/>
              </a:rPr>
              <a:t>BMP</a:t>
            </a:r>
            <a:r>
              <a:rPr lang="zh-CN" altLang="en-US" sz="2200" dirty="0">
                <a:latin typeface="Times New Roman" panose="02020603050405020304" pitchFamily="18" charset="0"/>
                <a:cs typeface="Times New Roman" panose="02020603050405020304" pitchFamily="18" charset="0"/>
              </a:rPr>
              <a:t>中的头信息，但要复杂的多</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，如图像的宽、高、</a:t>
            </a:r>
            <a:r>
              <a:rPr lang="en-US" altLang="zh-CN" sz="2200" dirty="0">
                <a:latin typeface="Times New Roman" panose="02020603050405020304" pitchFamily="18" charset="0"/>
                <a:cs typeface="Times New Roman" panose="02020603050405020304" pitchFamily="18" charset="0"/>
              </a:rPr>
              <a:t>Huffman</a:t>
            </a:r>
            <a:r>
              <a:rPr lang="zh-CN" altLang="en-US" sz="2200" dirty="0">
                <a:latin typeface="Times New Roman" panose="02020603050405020304" pitchFamily="18" charset="0"/>
                <a:cs typeface="Times New Roman" panose="02020603050405020304" pitchFamily="18" charset="0"/>
              </a:rPr>
              <a:t>表、量化表等等。标记码有很多，但绝大多数的</a:t>
            </a:r>
            <a:r>
              <a:rPr lang="en-US" altLang="zh-CN" sz="2200" dirty="0">
                <a:latin typeface="Times New Roman" panose="02020603050405020304" pitchFamily="18" charset="0"/>
                <a:cs typeface="Times New Roman" panose="02020603050405020304" pitchFamily="18" charset="0"/>
              </a:rPr>
              <a:t>JPEG</a:t>
            </a:r>
            <a:r>
              <a:rPr lang="zh-CN" altLang="en-US" sz="2200" dirty="0">
                <a:latin typeface="Times New Roman" panose="02020603050405020304" pitchFamily="18" charset="0"/>
                <a:cs typeface="Times New Roman" panose="02020603050405020304" pitchFamily="18" charset="0"/>
              </a:rPr>
              <a:t>文件只包含几种。标记码的结构为：</a:t>
            </a:r>
            <a:endParaRPr lang="zh-CN" altLang="en-US" sz="22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SOI</a:t>
            </a:r>
            <a:endParaRPr lang="zh-CN" altLang="en-US" sz="17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DQT</a:t>
            </a:r>
            <a:endParaRPr lang="zh-CN" altLang="en-US" sz="1700" dirty="0">
              <a:latin typeface="Times New Roman" panose="02020603050405020304" pitchFamily="18" charset="0"/>
              <a:cs typeface="Times New Roman" panose="02020603050405020304" pitchFamily="18" charset="0"/>
            </a:endParaRPr>
          </a:p>
          <a:p>
            <a:r>
              <a:rPr lang="zh-CN" altLang="en-US" sz="1700" dirty="0">
                <a:latin typeface="Times New Roman" panose="02020603050405020304" pitchFamily="18" charset="0"/>
                <a:cs typeface="Times New Roman" panose="02020603050405020304" pitchFamily="18" charset="0"/>
              </a:rPr>
              <a:t>             </a:t>
            </a:r>
            <a:r>
              <a:rPr lang="en-US" altLang="zh-CN" sz="1700" dirty="0">
                <a:latin typeface="Times New Roman" panose="02020603050405020304" pitchFamily="18" charset="0"/>
                <a:cs typeface="Times New Roman" panose="02020603050405020304" pitchFamily="18" charset="0"/>
              </a:rPr>
              <a:t>DRI</a:t>
            </a:r>
            <a:endParaRPr lang="en-US" altLang="zh-CN" sz="17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                    SOF0</a:t>
            </a:r>
            <a:endParaRPr lang="en-US" altLang="zh-CN" sz="17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                           DHT</a:t>
            </a:r>
            <a:endParaRPr lang="en-US" altLang="zh-CN" sz="17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                                  SOS</a:t>
            </a:r>
            <a:endParaRPr lang="en-US" altLang="zh-CN" sz="17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                                  …</a:t>
            </a:r>
            <a:endParaRPr lang="en-US" altLang="zh-CN" sz="1700" dirty="0">
              <a:latin typeface="Times New Roman" panose="02020603050405020304" pitchFamily="18" charset="0"/>
              <a:cs typeface="Times New Roman" panose="02020603050405020304" pitchFamily="18" charset="0"/>
            </a:endParaRPr>
          </a:p>
          <a:p>
            <a:r>
              <a:rPr lang="en-US" altLang="zh-CN" sz="1700" dirty="0">
                <a:latin typeface="Times New Roman" panose="02020603050405020304" pitchFamily="18" charset="0"/>
                <a:cs typeface="Times New Roman" panose="02020603050405020304" pitchFamily="18" charset="0"/>
              </a:rPr>
              <a:t>                                  EOI</a:t>
            </a:r>
            <a:endParaRPr lang="en-US" altLang="zh-CN" sz="170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实验怎么做？</a:t>
            </a:r>
            <a:endParaRPr lang="zh-CN" altLang="en-US" dirty="0"/>
          </a:p>
        </p:txBody>
      </p:sp>
      <p:sp>
        <p:nvSpPr>
          <p:cNvPr id="3" name="内容占位符 2"/>
          <p:cNvSpPr>
            <a:spLocks noGrp="1"/>
          </p:cNvSpPr>
          <p:nvPr>
            <p:ph idx="1"/>
          </p:nvPr>
        </p:nvSpPr>
        <p:spPr/>
        <p:txBody>
          <a:bodyPr/>
          <a:lstStyle/>
          <a:p>
            <a:r>
              <a:rPr lang="zh-CN" altLang="en-US" dirty="0"/>
              <a:t>针对每个</a:t>
            </a:r>
            <a:r>
              <a:rPr lang="en-US" altLang="zh-CN" dirty="0"/>
              <a:t>8</a:t>
            </a:r>
            <a:r>
              <a:rPr lang="zh-CN" altLang="en-US" dirty="0"/>
              <a:t>*</a:t>
            </a:r>
            <a:r>
              <a:rPr lang="en-US" altLang="zh-CN" dirty="0"/>
              <a:t>8</a:t>
            </a:r>
            <a:r>
              <a:rPr lang="zh-CN" altLang="en-US" dirty="0"/>
              <a:t>矩阵，写出每一步的结果</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Grp="1" noChangeArrowheads="1"/>
          </p:cNvSpPr>
          <p:nvPr>
            <p:ph idx="1"/>
          </p:nvPr>
        </p:nvSpPr>
        <p:spPr bwMode="auto">
          <a:xfrm>
            <a:off x="838200" y="1832013"/>
            <a:ext cx="10717810" cy="11028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Arial Unicode MS"/>
                <a:ea typeface="PingFang SC"/>
              </a:rPr>
              <a:t>Matlab 7 (R14) 注册码1：14-58204-39252-07634-11570-16849-09455-22809-05445-13616-29058-08276-06885-12215-41987-21894-60423-57622-18647-58411-24238-20443-59027-07209-27706-28292-14609-15393-48293-13036-12293-43713-57876-43362</a:t>
            </a:r>
            <a:endParaRPr kumimoji="0" lang="en-US" altLang="zh-CN" sz="2000" b="0" i="0" u="none" strike="noStrike" cap="none" normalizeH="0" baseline="0" dirty="0">
              <a:ln>
                <a:noFill/>
              </a:ln>
              <a:solidFill>
                <a:srgbClr val="333333"/>
              </a:solidFill>
              <a:effectLst/>
              <a:latin typeface="Arial Unicode MS"/>
              <a:ea typeface="PingFang SC"/>
            </a:endParaRPr>
          </a:p>
        </p:txBody>
      </p:sp>
      <p:sp>
        <p:nvSpPr>
          <p:cNvPr id="5" name="Rectangle 2"/>
          <p:cNvSpPr>
            <a:spLocks noChangeArrowheads="1"/>
          </p:cNvSpPr>
          <p:nvPr/>
        </p:nvSpPr>
        <p:spPr bwMode="auto">
          <a:xfrm>
            <a:off x="838200" y="2942912"/>
            <a:ext cx="10387818" cy="11028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Arial Unicode MS"/>
                <a:ea typeface="PingFang SC"/>
              </a:rPr>
              <a:t>Matlab 7 (R14) 注册码2：14-44889-04614-04275-46147-23559-43066-41714-23083-65272-04997-17469-27919-17226-59862-27901-53983-56217-20094-53460-62647-58166-24499-35558-19511-44882-53016-25658-61109-03776-34505-00776-15813-07183</a:t>
            </a:r>
            <a:r>
              <a:rPr kumimoji="0" lang="zh-CN" altLang="zh-CN"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步骤一：图像分割</a:t>
            </a:r>
            <a:endParaRPr lang="zh-CN" altLang="en-US" dirty="0"/>
          </a:p>
        </p:txBody>
      </p:sp>
      <p:sp>
        <p:nvSpPr>
          <p:cNvPr id="3" name="矩形 2"/>
          <p:cNvSpPr/>
          <p:nvPr/>
        </p:nvSpPr>
        <p:spPr>
          <a:xfrm>
            <a:off x="838200" y="1899887"/>
            <a:ext cx="8256104" cy="369332"/>
          </a:xfrm>
          <a:prstGeom prst="rect">
            <a:avLst/>
          </a:prstGeom>
        </p:spPr>
        <p:txBody>
          <a:bodyPr wrap="square">
            <a:spAutoFit/>
          </a:bodyPr>
          <a:lstStyle/>
          <a:p>
            <a:r>
              <a:rPr lang="zh-CN" altLang="en-US" b="0" i="0" dirty="0">
                <a:solidFill>
                  <a:srgbClr val="000000"/>
                </a:solidFill>
                <a:effectLst/>
                <a:latin typeface="Verdana" panose="020B0604030504040204" pitchFamily="34" charset="0"/>
              </a:rPr>
              <a:t>图像被分割成大小为</a:t>
            </a:r>
            <a:r>
              <a:rPr lang="en-US" altLang="zh-CN" b="0" i="0" dirty="0">
                <a:solidFill>
                  <a:srgbClr val="000000"/>
                </a:solidFill>
                <a:effectLst/>
                <a:latin typeface="Verdana" panose="020B0604030504040204" pitchFamily="34" charset="0"/>
              </a:rPr>
              <a:t>8X8</a:t>
            </a:r>
            <a:r>
              <a:rPr lang="zh-CN" altLang="en-US" b="0" i="0" dirty="0">
                <a:solidFill>
                  <a:srgbClr val="000000"/>
                </a:solidFill>
                <a:effectLst/>
                <a:latin typeface="Verdana" panose="020B0604030504040204" pitchFamily="34" charset="0"/>
              </a:rPr>
              <a:t>的小块，这些小块在整个压缩过程中都是单独被处理的。</a:t>
            </a:r>
            <a:endParaRPr lang="zh-CN" altLang="en-US" dirty="0"/>
          </a:p>
        </p:txBody>
      </p:sp>
      <p:pic>
        <p:nvPicPr>
          <p:cNvPr id="4" name="图片 3"/>
          <p:cNvPicPr>
            <a:picLocks noChangeAspect="1"/>
          </p:cNvPicPr>
          <p:nvPr/>
        </p:nvPicPr>
        <p:blipFill>
          <a:blip r:embed="rId1"/>
          <a:stretch>
            <a:fillRect/>
          </a:stretch>
        </p:blipFill>
        <p:spPr>
          <a:xfrm>
            <a:off x="1647150" y="2978578"/>
            <a:ext cx="2457143" cy="2438095"/>
          </a:xfrm>
          <a:prstGeom prst="rect">
            <a:avLst/>
          </a:prstGeom>
        </p:spPr>
      </p:pic>
      <p:pic>
        <p:nvPicPr>
          <p:cNvPr id="5" name="图片 4"/>
          <p:cNvPicPr>
            <a:picLocks noChangeAspect="1"/>
          </p:cNvPicPr>
          <p:nvPr/>
        </p:nvPicPr>
        <p:blipFill>
          <a:blip r:embed="rId2"/>
          <a:stretch>
            <a:fillRect/>
          </a:stretch>
        </p:blipFill>
        <p:spPr>
          <a:xfrm>
            <a:off x="5778100" y="2978578"/>
            <a:ext cx="2438095" cy="2438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步骤二：颜色空间转换</a:t>
            </a:r>
            <a:r>
              <a:rPr lang="en-US" altLang="zh-CN" dirty="0"/>
              <a:t>RGB-&gt;</a:t>
            </a:r>
            <a:r>
              <a:rPr lang="en-US" altLang="zh-CN" dirty="0" err="1"/>
              <a:t>YCbCr</a:t>
            </a:r>
            <a:endParaRPr lang="zh-CN" altLang="en-US" dirty="0"/>
          </a:p>
        </p:txBody>
      </p:sp>
      <p:sp>
        <p:nvSpPr>
          <p:cNvPr id="3" name="矩形 2"/>
          <p:cNvSpPr/>
          <p:nvPr/>
        </p:nvSpPr>
        <p:spPr>
          <a:xfrm>
            <a:off x="1184489" y="2038386"/>
            <a:ext cx="3961341" cy="369332"/>
          </a:xfrm>
          <a:prstGeom prst="rect">
            <a:avLst/>
          </a:prstGeom>
        </p:spPr>
        <p:txBody>
          <a:bodyPr wrap="none">
            <a:spAutoFit/>
          </a:bodyPr>
          <a:lstStyle/>
          <a:p>
            <a:r>
              <a:rPr lang="en-US" altLang="zh-CN" b="1" i="0" dirty="0">
                <a:solidFill>
                  <a:srgbClr val="000000"/>
                </a:solidFill>
                <a:effectLst/>
                <a:latin typeface="Verdana" panose="020B0604030504040204" pitchFamily="34" charset="0"/>
              </a:rPr>
              <a:t>RGB</a:t>
            </a:r>
            <a:r>
              <a:rPr lang="zh-CN" altLang="en-US" b="1" i="0" dirty="0">
                <a:solidFill>
                  <a:srgbClr val="000000"/>
                </a:solidFill>
                <a:effectLst/>
                <a:latin typeface="Verdana" panose="020B0604030504040204" pitchFamily="34" charset="0"/>
              </a:rPr>
              <a:t>模型</a:t>
            </a:r>
            <a:r>
              <a:rPr lang="zh-CN" altLang="en-US" b="0" i="0" dirty="0">
                <a:solidFill>
                  <a:srgbClr val="000000"/>
                </a:solidFill>
                <a:effectLst/>
                <a:latin typeface="Verdana" panose="020B0604030504040204" pitchFamily="34" charset="0"/>
              </a:rPr>
              <a:t>，颜色分成红绿蓝三种分量</a:t>
            </a:r>
            <a:endParaRPr lang="zh-CN" altLang="en-US" dirty="0"/>
          </a:p>
        </p:txBody>
      </p:sp>
      <p:grpSp>
        <p:nvGrpSpPr>
          <p:cNvPr id="16" name="组合 15"/>
          <p:cNvGrpSpPr/>
          <p:nvPr/>
        </p:nvGrpSpPr>
        <p:grpSpPr>
          <a:xfrm>
            <a:off x="1378123" y="2671796"/>
            <a:ext cx="8939666" cy="2609850"/>
            <a:chOff x="838200" y="3291681"/>
            <a:chExt cx="8939666" cy="2609850"/>
          </a:xfrm>
        </p:grpSpPr>
        <p:pic>
          <p:nvPicPr>
            <p:cNvPr id="17" name="图片 16"/>
            <p:cNvPicPr>
              <a:picLocks noChangeAspect="1"/>
            </p:cNvPicPr>
            <p:nvPr/>
          </p:nvPicPr>
          <p:blipFill>
            <a:blip r:embed="rId1"/>
            <a:stretch>
              <a:fillRect/>
            </a:stretch>
          </p:blipFill>
          <p:spPr>
            <a:xfrm>
              <a:off x="838200" y="3447823"/>
              <a:ext cx="2371725" cy="2352675"/>
            </a:xfrm>
            <a:prstGeom prst="rect">
              <a:avLst/>
            </a:prstGeom>
          </p:spPr>
        </p:pic>
        <p:pic>
          <p:nvPicPr>
            <p:cNvPr id="18" name="图片 17"/>
            <p:cNvPicPr>
              <a:picLocks noChangeAspect="1"/>
            </p:cNvPicPr>
            <p:nvPr/>
          </p:nvPicPr>
          <p:blipFill>
            <a:blip r:embed="rId2"/>
            <a:stretch>
              <a:fillRect/>
            </a:stretch>
          </p:blipFill>
          <p:spPr>
            <a:xfrm>
              <a:off x="4344307" y="4001294"/>
              <a:ext cx="1181100" cy="1190625"/>
            </a:xfrm>
            <a:prstGeom prst="rect">
              <a:avLst/>
            </a:prstGeom>
          </p:spPr>
        </p:pic>
        <p:pic>
          <p:nvPicPr>
            <p:cNvPr id="19" name="图片 18"/>
            <p:cNvPicPr>
              <a:picLocks noChangeAspect="1"/>
            </p:cNvPicPr>
            <p:nvPr/>
          </p:nvPicPr>
          <p:blipFill>
            <a:blip r:embed="rId3"/>
            <a:stretch>
              <a:fillRect/>
            </a:stretch>
          </p:blipFill>
          <p:spPr>
            <a:xfrm>
              <a:off x="7101341" y="3291681"/>
              <a:ext cx="2676525" cy="2609850"/>
            </a:xfrm>
            <a:prstGeom prst="rect">
              <a:avLst/>
            </a:prstGeom>
          </p:spPr>
        </p:pic>
        <p:cxnSp>
          <p:nvCxnSpPr>
            <p:cNvPr id="20" name="直接箭头连接符 19"/>
            <p:cNvCxnSpPr/>
            <p:nvPr/>
          </p:nvCxnSpPr>
          <p:spPr>
            <a:xfrm flipV="1">
              <a:off x="1915886" y="4470400"/>
              <a:ext cx="2428421" cy="12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559311" y="3773714"/>
              <a:ext cx="1542030" cy="696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9" idx="1"/>
            </p:cNvCxnSpPr>
            <p:nvPr/>
          </p:nvCxnSpPr>
          <p:spPr>
            <a:xfrm flipV="1">
              <a:off x="5569119" y="4596606"/>
              <a:ext cx="1532222" cy="78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569119" y="4934515"/>
              <a:ext cx="1532222" cy="452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步骤二：颜色空间转换</a:t>
            </a:r>
            <a:r>
              <a:rPr lang="en-US" altLang="zh-CN" dirty="0"/>
              <a:t>RGB-&gt;</a:t>
            </a:r>
            <a:r>
              <a:rPr lang="en-US" altLang="zh-CN" dirty="0" err="1"/>
              <a:t>YCbCr</a:t>
            </a:r>
            <a:endParaRPr lang="zh-CN" altLang="en-US" dirty="0"/>
          </a:p>
        </p:txBody>
      </p:sp>
      <p:sp>
        <p:nvSpPr>
          <p:cNvPr id="6" name="矩形 5"/>
          <p:cNvSpPr/>
          <p:nvPr/>
        </p:nvSpPr>
        <p:spPr>
          <a:xfrm>
            <a:off x="1184489" y="1733950"/>
            <a:ext cx="8648624" cy="646331"/>
          </a:xfrm>
          <a:prstGeom prst="rect">
            <a:avLst/>
          </a:prstGeom>
        </p:spPr>
        <p:txBody>
          <a:bodyPr wrap="square">
            <a:spAutoFit/>
          </a:bodyPr>
          <a:lstStyle/>
          <a:p>
            <a:r>
              <a:rPr lang="en-US" altLang="zh-CN" b="1" dirty="0" err="1"/>
              <a:t>YCbCr</a:t>
            </a:r>
            <a:r>
              <a:rPr lang="zh-CN" altLang="en-US" b="1" dirty="0"/>
              <a:t>模型</a:t>
            </a:r>
            <a:r>
              <a:rPr lang="zh-CN" altLang="en-US" dirty="0"/>
              <a:t>，这里的</a:t>
            </a:r>
            <a:r>
              <a:rPr lang="en-US" altLang="zh-CN" dirty="0"/>
              <a:t>Y</a:t>
            </a:r>
            <a:r>
              <a:rPr lang="zh-CN" altLang="en-US" dirty="0"/>
              <a:t>表示亮度</a:t>
            </a:r>
            <a:r>
              <a:rPr lang="en-US" altLang="zh-CN" dirty="0"/>
              <a:t>(Luminance)</a:t>
            </a:r>
            <a:r>
              <a:rPr lang="zh-CN" altLang="en-US" dirty="0"/>
              <a:t>，</a:t>
            </a:r>
            <a:r>
              <a:rPr lang="en-US" altLang="zh-CN" dirty="0" err="1"/>
              <a:t>Cb</a:t>
            </a:r>
            <a:r>
              <a:rPr lang="zh-CN" altLang="en-US" dirty="0"/>
              <a:t>和</a:t>
            </a:r>
            <a:r>
              <a:rPr lang="en-US" altLang="zh-CN" dirty="0"/>
              <a:t>Cr</a:t>
            </a:r>
            <a:r>
              <a:rPr lang="zh-CN" altLang="en-US" dirty="0"/>
              <a:t>分别表示蓝色和红色的“色差值”。</a:t>
            </a:r>
            <a:endParaRPr lang="zh-CN" altLang="en-US" dirty="0"/>
          </a:p>
        </p:txBody>
      </p:sp>
      <p:sp>
        <p:nvSpPr>
          <p:cNvPr id="7" name="矩形 6"/>
          <p:cNvSpPr/>
          <p:nvPr/>
        </p:nvSpPr>
        <p:spPr>
          <a:xfrm>
            <a:off x="1184489" y="2358647"/>
            <a:ext cx="8926920" cy="646331"/>
          </a:xfrm>
          <a:prstGeom prst="rect">
            <a:avLst/>
          </a:prstGeom>
        </p:spPr>
        <p:txBody>
          <a:bodyPr wrap="square">
            <a:spAutoFit/>
          </a:bodyPr>
          <a:lstStyle/>
          <a:p>
            <a:r>
              <a:rPr lang="zh-CN" altLang="en-US" dirty="0"/>
              <a:t>根据三基色原理，人们发现红绿蓝三种颜色所贡献的亮度是不同的，绿色的“亮度”最大，蓝色最暗，设红色所贡献的亮度的份额为</a:t>
            </a:r>
            <a:r>
              <a:rPr lang="en-US" altLang="zh-CN" dirty="0"/>
              <a:t>KR</a:t>
            </a:r>
            <a:r>
              <a:rPr lang="zh-CN" altLang="en-US" dirty="0"/>
              <a:t>，蓝色贡献的份额为</a:t>
            </a:r>
            <a:r>
              <a:rPr lang="en-US" altLang="zh-CN" dirty="0"/>
              <a:t>KB</a:t>
            </a:r>
            <a:r>
              <a:rPr lang="zh-CN" altLang="en-US" dirty="0"/>
              <a:t>，那么亮度为</a:t>
            </a:r>
            <a:endParaRPr lang="zh-CN" altLang="en-US" dirty="0"/>
          </a:p>
        </p:txBody>
      </p:sp>
      <p:graphicFrame>
        <p:nvGraphicFramePr>
          <p:cNvPr id="8" name="对象 7"/>
          <p:cNvGraphicFramePr>
            <a:graphicFrameLocks noChangeAspect="1"/>
          </p:cNvGraphicFramePr>
          <p:nvPr/>
        </p:nvGraphicFramePr>
        <p:xfrm>
          <a:off x="2143293" y="3192131"/>
          <a:ext cx="3818222" cy="421321"/>
        </p:xfrm>
        <a:graphic>
          <a:graphicData uri="http://schemas.openxmlformats.org/presentationml/2006/ole">
            <mc:AlternateContent xmlns:mc="http://schemas.openxmlformats.org/markup-compatibility/2006">
              <mc:Choice xmlns:v="urn:schemas-microsoft-com:vml" Requires="v">
                <p:oleObj spid="_x0000_s3403" name="Unknown" r:id="rId1" imgW="44196000" imgH="4876800" progId="Equation.DSMT4">
                  <p:embed/>
                </p:oleObj>
              </mc:Choice>
              <mc:Fallback>
                <p:oleObj name="Unknown" r:id="rId1" imgW="44196000" imgH="4876800" progId="Equation.DSMT4">
                  <p:embed/>
                  <p:pic>
                    <p:nvPicPr>
                      <p:cNvPr id="0" name="对象 7"/>
                      <p:cNvPicPr/>
                      <p:nvPr/>
                    </p:nvPicPr>
                    <p:blipFill>
                      <a:blip r:embed="rId2"/>
                      <a:stretch>
                        <a:fillRect/>
                      </a:stretch>
                    </p:blipFill>
                    <p:spPr>
                      <a:xfrm>
                        <a:off x="2143293" y="3192131"/>
                        <a:ext cx="3818222" cy="421321"/>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143293" y="3631529"/>
          <a:ext cx="1738312" cy="790575"/>
        </p:xfrm>
        <a:graphic>
          <a:graphicData uri="http://schemas.openxmlformats.org/presentationml/2006/ole">
            <mc:AlternateContent xmlns:mc="http://schemas.openxmlformats.org/markup-compatibility/2006">
              <mc:Choice xmlns:v="urn:schemas-microsoft-com:vml" Requires="v">
                <p:oleObj spid="_x0000_s3404" name="MathType 6.0 Equation" r:id="rId3" imgW="20116800" imgH="9144000" progId="Equation.DSMT4">
                  <p:embed/>
                </p:oleObj>
              </mc:Choice>
              <mc:Fallback>
                <p:oleObj name="MathType 6.0 Equation" r:id="rId3" imgW="20116800" imgH="9144000" progId="Equation.DSMT4">
                  <p:embed/>
                  <p:pic>
                    <p:nvPicPr>
                      <p:cNvPr id="0" name="对象 11"/>
                      <p:cNvPicPr/>
                      <p:nvPr/>
                    </p:nvPicPr>
                    <p:blipFill>
                      <a:blip r:embed="rId4"/>
                      <a:stretch>
                        <a:fillRect/>
                      </a:stretch>
                    </p:blipFill>
                    <p:spPr>
                      <a:xfrm>
                        <a:off x="2143293" y="3631529"/>
                        <a:ext cx="1738312" cy="79057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143293" y="4440181"/>
          <a:ext cx="1738312" cy="788987"/>
        </p:xfrm>
        <a:graphic>
          <a:graphicData uri="http://schemas.openxmlformats.org/presentationml/2006/ole">
            <mc:AlternateContent xmlns:mc="http://schemas.openxmlformats.org/markup-compatibility/2006">
              <mc:Choice xmlns:v="urn:schemas-microsoft-com:vml" Requires="v">
                <p:oleObj spid="_x0000_s3405" name="MathType 6.0 Equation" r:id="rId5" imgW="20116800" imgH="9144000" progId="Equation.DSMT4">
                  <p:embed/>
                </p:oleObj>
              </mc:Choice>
              <mc:Fallback>
                <p:oleObj name="MathType 6.0 Equation" r:id="rId5" imgW="20116800" imgH="9144000" progId="Equation.DSMT4">
                  <p:embed/>
                  <p:pic>
                    <p:nvPicPr>
                      <p:cNvPr id="0" name="对象 12"/>
                      <p:cNvPicPr/>
                      <p:nvPr/>
                    </p:nvPicPr>
                    <p:blipFill>
                      <a:blip r:embed="rId6"/>
                      <a:stretch>
                        <a:fillRect/>
                      </a:stretch>
                    </p:blipFill>
                    <p:spPr>
                      <a:xfrm>
                        <a:off x="2143293" y="4440181"/>
                        <a:ext cx="1738312" cy="78898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5475288" y="3961732"/>
          <a:ext cx="3767137" cy="1209675"/>
        </p:xfrm>
        <a:graphic>
          <a:graphicData uri="http://schemas.openxmlformats.org/presentationml/2006/ole">
            <mc:AlternateContent xmlns:mc="http://schemas.openxmlformats.org/markup-compatibility/2006">
              <mc:Choice xmlns:v="urn:schemas-microsoft-com:vml" Requires="v">
                <p:oleObj spid="_x0000_s3406" name="MathType 6.0 Equation" r:id="rId7" imgW="43586400" imgH="14020800" progId="Equation.DSMT4">
                  <p:embed/>
                </p:oleObj>
              </mc:Choice>
              <mc:Fallback>
                <p:oleObj name="MathType 6.0 Equation" r:id="rId7" imgW="43586400" imgH="14020800" progId="Equation.DSMT4">
                  <p:embed/>
                  <p:pic>
                    <p:nvPicPr>
                      <p:cNvPr id="0" name="对象 13"/>
                      <p:cNvPicPr/>
                      <p:nvPr/>
                    </p:nvPicPr>
                    <p:blipFill>
                      <a:blip r:embed="rId8"/>
                      <a:stretch>
                        <a:fillRect/>
                      </a:stretch>
                    </p:blipFill>
                    <p:spPr>
                      <a:xfrm>
                        <a:off x="5475288" y="3961732"/>
                        <a:ext cx="3767137" cy="1209675"/>
                      </a:xfrm>
                      <a:prstGeom prst="rect">
                        <a:avLst/>
                      </a:prstGeom>
                    </p:spPr>
                  </p:pic>
                </p:oleObj>
              </mc:Fallback>
            </mc:AlternateContent>
          </a:graphicData>
        </a:graphic>
      </p:graphicFrame>
      <p:sp>
        <p:nvSpPr>
          <p:cNvPr id="15" name="右箭头 14"/>
          <p:cNvSpPr/>
          <p:nvPr/>
        </p:nvSpPr>
        <p:spPr>
          <a:xfrm>
            <a:off x="4303324" y="4346705"/>
            <a:ext cx="882704" cy="322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9"/>
          <a:stretch>
            <a:fillRect/>
          </a:stretch>
        </p:blipFill>
        <p:spPr>
          <a:xfrm>
            <a:off x="6624534" y="3197159"/>
            <a:ext cx="2617860" cy="4325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为什么用</a:t>
            </a:r>
            <a:r>
              <a:rPr lang="en-US" altLang="zh-CN" dirty="0" err="1"/>
              <a:t>YC</a:t>
            </a:r>
            <a:r>
              <a:rPr lang="en-US" altLang="zh-CN" sz="2400" dirty="0" err="1"/>
              <a:t>b</a:t>
            </a:r>
            <a:r>
              <a:rPr lang="en-US" altLang="zh-CN" dirty="0" err="1"/>
              <a:t>C</a:t>
            </a:r>
            <a:r>
              <a:rPr lang="en-US" altLang="zh-CN" sz="3200" dirty="0" err="1"/>
              <a:t>r</a:t>
            </a:r>
            <a:r>
              <a:rPr lang="zh-CN" altLang="en-US" dirty="0"/>
              <a:t>模型？</a:t>
            </a:r>
            <a:endParaRPr lang="zh-CN" altLang="en-US" dirty="0"/>
          </a:p>
        </p:txBody>
      </p:sp>
      <p:sp>
        <p:nvSpPr>
          <p:cNvPr id="3" name="内容占位符 2"/>
          <p:cNvSpPr>
            <a:spLocks noGrp="1"/>
          </p:cNvSpPr>
          <p:nvPr>
            <p:ph idx="1"/>
          </p:nvPr>
        </p:nvSpPr>
        <p:spPr>
          <a:xfrm>
            <a:off x="838200" y="1571363"/>
            <a:ext cx="10515600" cy="4351338"/>
          </a:xfrm>
        </p:spPr>
        <p:txBody>
          <a:bodyPr>
            <a:normAutofit/>
          </a:bodyPr>
          <a:lstStyle/>
          <a:p>
            <a:r>
              <a:rPr lang="zh-CN" altLang="en-US" sz="2000" dirty="0"/>
              <a:t>对于人眼来说，图像中明暗的变化更容易被感知到，这是由于人眼的构造引起的。视网膜上有两种感光细胞，能够感知亮度变化的视杆细胞，以及能够感知颜色的视锥细胞，由于视杆细胞在数量上远大于视锥细胞，所以我们更容易感知到明暗细节。</a:t>
            </a:r>
            <a:endParaRPr lang="zh-CN" altLang="en-US" sz="2000" dirty="0"/>
          </a:p>
        </p:txBody>
      </p:sp>
      <p:grpSp>
        <p:nvGrpSpPr>
          <p:cNvPr id="4" name="组合 3"/>
          <p:cNvGrpSpPr/>
          <p:nvPr/>
        </p:nvGrpSpPr>
        <p:grpSpPr>
          <a:xfrm>
            <a:off x="761750" y="2901796"/>
            <a:ext cx="10423357" cy="3663535"/>
            <a:chOff x="761750" y="2901796"/>
            <a:chExt cx="10423357" cy="3663535"/>
          </a:xfrm>
        </p:grpSpPr>
        <p:pic>
          <p:nvPicPr>
            <p:cNvPr id="5" name="图片 4"/>
            <p:cNvPicPr>
              <a:picLocks noChangeAspect="1"/>
            </p:cNvPicPr>
            <p:nvPr/>
          </p:nvPicPr>
          <p:blipFill>
            <a:blip r:embed="rId1"/>
            <a:stretch>
              <a:fillRect/>
            </a:stretch>
          </p:blipFill>
          <p:spPr>
            <a:xfrm>
              <a:off x="761750" y="2901796"/>
              <a:ext cx="3345348" cy="3350126"/>
            </a:xfrm>
            <a:prstGeom prst="rect">
              <a:avLst/>
            </a:prstGeom>
          </p:spPr>
        </p:pic>
        <p:pic>
          <p:nvPicPr>
            <p:cNvPr id="6" name="图片 5"/>
            <p:cNvPicPr>
              <a:picLocks noChangeAspect="1"/>
            </p:cNvPicPr>
            <p:nvPr/>
          </p:nvPicPr>
          <p:blipFill>
            <a:blip r:embed="rId2"/>
            <a:stretch>
              <a:fillRect/>
            </a:stretch>
          </p:blipFill>
          <p:spPr>
            <a:xfrm>
              <a:off x="4310478" y="2913829"/>
              <a:ext cx="3337345" cy="3342112"/>
            </a:xfrm>
            <a:prstGeom prst="rect">
              <a:avLst/>
            </a:prstGeom>
          </p:spPr>
        </p:pic>
        <p:pic>
          <p:nvPicPr>
            <p:cNvPr id="7" name="图片 6"/>
            <p:cNvPicPr>
              <a:picLocks noChangeAspect="1"/>
            </p:cNvPicPr>
            <p:nvPr/>
          </p:nvPicPr>
          <p:blipFill>
            <a:blip r:embed="rId3"/>
            <a:stretch>
              <a:fillRect/>
            </a:stretch>
          </p:blipFill>
          <p:spPr>
            <a:xfrm>
              <a:off x="7851203" y="2913829"/>
              <a:ext cx="3333904" cy="3338666"/>
            </a:xfrm>
            <a:prstGeom prst="rect">
              <a:avLst/>
            </a:prstGeom>
          </p:spPr>
        </p:pic>
        <p:sp>
          <p:nvSpPr>
            <p:cNvPr id="8" name="矩形 7"/>
            <p:cNvSpPr/>
            <p:nvPr/>
          </p:nvSpPr>
          <p:spPr>
            <a:xfrm>
              <a:off x="9374165" y="6195999"/>
              <a:ext cx="460382" cy="369332"/>
            </a:xfrm>
            <a:prstGeom prst="rect">
              <a:avLst/>
            </a:prstGeom>
          </p:spPr>
          <p:txBody>
            <a:bodyPr wrap="none">
              <a:spAutoFit/>
            </a:bodyPr>
            <a:lstStyle/>
            <a:p>
              <a:r>
                <a:rPr lang="en-US" altLang="zh-CN" dirty="0" err="1"/>
                <a:t>Cb</a:t>
              </a:r>
              <a:endParaRPr lang="zh-CN" altLang="en-US" dirty="0"/>
            </a:p>
          </p:txBody>
        </p:sp>
      </p:grpSp>
      <p:sp>
        <p:nvSpPr>
          <p:cNvPr id="9" name="矩形 8"/>
          <p:cNvSpPr/>
          <p:nvPr/>
        </p:nvSpPr>
        <p:spPr>
          <a:xfrm>
            <a:off x="2219374" y="6212046"/>
            <a:ext cx="311304" cy="369332"/>
          </a:xfrm>
          <a:prstGeom prst="rect">
            <a:avLst/>
          </a:prstGeom>
        </p:spPr>
        <p:txBody>
          <a:bodyPr wrap="none">
            <a:spAutoFit/>
          </a:bodyPr>
          <a:lstStyle/>
          <a:p>
            <a:r>
              <a:rPr lang="en-US" altLang="zh-CN" dirty="0"/>
              <a:t>Y</a:t>
            </a:r>
            <a:endParaRPr lang="zh-CN" altLang="en-US" dirty="0"/>
          </a:p>
        </p:txBody>
      </p:sp>
      <p:sp>
        <p:nvSpPr>
          <p:cNvPr id="10" name="矩形 9"/>
          <p:cNvSpPr/>
          <p:nvPr/>
        </p:nvSpPr>
        <p:spPr>
          <a:xfrm>
            <a:off x="5692493" y="6159907"/>
            <a:ext cx="405880" cy="369332"/>
          </a:xfrm>
          <a:prstGeom prst="rect">
            <a:avLst/>
          </a:prstGeom>
        </p:spPr>
        <p:txBody>
          <a:bodyPr wrap="none">
            <a:spAutoFit/>
          </a:bodyPr>
          <a:lstStyle/>
          <a:p>
            <a:r>
              <a:rPr lang="en-US" altLang="zh-CN" dirty="0"/>
              <a:t>Cr</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1400" y="2672897"/>
            <a:ext cx="10515600" cy="1325563"/>
          </a:xfrm>
        </p:spPr>
        <p:txBody>
          <a:bodyPr/>
          <a:lstStyle/>
          <a:p>
            <a:r>
              <a:rPr lang="zh-CN" altLang="en-US" dirty="0"/>
              <a:t>直接利用</a:t>
            </a:r>
            <a:r>
              <a:rPr lang="en-US" altLang="zh-CN" dirty="0"/>
              <a:t>Y</a:t>
            </a:r>
            <a:r>
              <a:rPr lang="zh-CN" altLang="en-US" dirty="0"/>
              <a:t>可以不？</a:t>
            </a:r>
            <a:br>
              <a:rPr lang="en-US" altLang="zh-CN" dirty="0"/>
            </a:br>
            <a:r>
              <a:rPr lang="zh-CN" altLang="en-US" dirty="0"/>
              <a:t>还能不能继续区分重要和非重要数据？</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步骤三：离散余弦变换</a:t>
            </a:r>
            <a:endParaRPr lang="zh-CN" altLang="en-US" dirty="0"/>
          </a:p>
        </p:txBody>
      </p:sp>
      <p:sp>
        <p:nvSpPr>
          <p:cNvPr id="9" name="文本框 8"/>
          <p:cNvSpPr txBox="1"/>
          <p:nvPr/>
        </p:nvSpPr>
        <p:spPr>
          <a:xfrm>
            <a:off x="838200" y="1690688"/>
            <a:ext cx="4823571" cy="2308324"/>
          </a:xfrm>
          <a:prstGeom prst="rect">
            <a:avLst/>
          </a:prstGeom>
          <a:noFill/>
        </p:spPr>
        <p:txBody>
          <a:bodyPr wrap="square" rtlCol="0">
            <a:spAutoFit/>
          </a:bodyPr>
          <a:lstStyle/>
          <a:p>
            <a:r>
              <a:rPr lang="zh-CN" altLang="en-US" b="1" dirty="0"/>
              <a:t>离散余弦变换：</a:t>
            </a:r>
            <a:r>
              <a:rPr lang="zh-CN" altLang="en-US" dirty="0"/>
              <a:t>是与傅里叶变换相关的一种变换，类似于离散傅里叶变换，但是只使用实数。信号学中，如果一个信号长度为</a:t>
            </a:r>
            <a:r>
              <a:rPr lang="en-US" altLang="zh-CN" dirty="0"/>
              <a:t>8</a:t>
            </a:r>
            <a:r>
              <a:rPr lang="zh-CN" altLang="en-US" dirty="0"/>
              <a:t>字节，则可以用</a:t>
            </a:r>
            <a:r>
              <a:rPr lang="en-US" altLang="zh-CN" dirty="0"/>
              <a:t>8</a:t>
            </a:r>
            <a:r>
              <a:rPr lang="zh-CN" altLang="en-US" dirty="0"/>
              <a:t>个不同频率的余弦波去表示它，形成频域编码。在图像中也是如此。</a:t>
            </a:r>
            <a:endParaRPr lang="zh-CN" altLang="en-US" dirty="0"/>
          </a:p>
          <a:p>
            <a:r>
              <a:rPr lang="zh-CN" altLang="en-US" dirty="0"/>
              <a:t>在 </a:t>
            </a:r>
            <a:r>
              <a:rPr lang="en-US" altLang="zh-CN" dirty="0"/>
              <a:t>JPEG </a:t>
            </a:r>
            <a:r>
              <a:rPr lang="zh-CN" altLang="en-US" dirty="0"/>
              <a:t>算法中，图像被分为了 </a:t>
            </a:r>
            <a:r>
              <a:rPr lang="en-US" altLang="zh-CN" dirty="0"/>
              <a:t>8*8 </a:t>
            </a:r>
            <a:r>
              <a:rPr lang="zh-CN" altLang="en-US" dirty="0"/>
              <a:t>的像素组，每个像素组用自己的离散余弦变化进行频域编码。</a:t>
            </a:r>
            <a:endParaRPr lang="zh-CN" altLang="en-US" dirty="0"/>
          </a:p>
        </p:txBody>
      </p:sp>
      <p:pic>
        <p:nvPicPr>
          <p:cNvPr id="4" name="图片 3"/>
          <p:cNvPicPr>
            <a:picLocks noChangeAspect="1"/>
          </p:cNvPicPr>
          <p:nvPr/>
        </p:nvPicPr>
        <p:blipFill>
          <a:blip r:embed="rId1"/>
          <a:stretch>
            <a:fillRect/>
          </a:stretch>
        </p:blipFill>
        <p:spPr>
          <a:xfrm>
            <a:off x="6096000" y="1406278"/>
            <a:ext cx="5181600" cy="5181600"/>
          </a:xfrm>
          <a:prstGeom prst="rect">
            <a:avLst/>
          </a:prstGeom>
        </p:spPr>
      </p:pic>
      <p:sp>
        <p:nvSpPr>
          <p:cNvPr id="11" name="矩形 10"/>
          <p:cNvSpPr/>
          <p:nvPr/>
        </p:nvSpPr>
        <p:spPr>
          <a:xfrm>
            <a:off x="838200" y="4284642"/>
            <a:ext cx="4823571" cy="1477328"/>
          </a:xfrm>
          <a:prstGeom prst="rect">
            <a:avLst/>
          </a:prstGeom>
        </p:spPr>
        <p:txBody>
          <a:bodyPr wrap="square">
            <a:spAutoFit/>
          </a:bodyPr>
          <a:lstStyle/>
          <a:p>
            <a:r>
              <a:rPr lang="zh-CN" altLang="en-US" b="0" i="0" dirty="0">
                <a:solidFill>
                  <a:srgbClr val="1A1A1A"/>
                </a:solidFill>
                <a:effectLst/>
                <a:latin typeface="-apple-system" charset="0"/>
              </a:rPr>
              <a:t>如右图所示有</a:t>
            </a:r>
            <a:r>
              <a:rPr lang="en-US" altLang="zh-CN" b="0" i="0" dirty="0">
                <a:solidFill>
                  <a:srgbClr val="1A1A1A"/>
                </a:solidFill>
                <a:effectLst/>
                <a:latin typeface="-apple-system" charset="0"/>
              </a:rPr>
              <a:t>64</a:t>
            </a:r>
            <a:r>
              <a:rPr lang="zh-CN" altLang="en-US" b="0" i="0" dirty="0">
                <a:solidFill>
                  <a:srgbClr val="1A1A1A"/>
                </a:solidFill>
                <a:effectLst/>
                <a:latin typeface="-apple-system" charset="0"/>
              </a:rPr>
              <a:t>个基本余弦波：</a:t>
            </a:r>
            <a:endParaRPr lang="en-US" altLang="zh-CN" b="0" i="0" dirty="0">
              <a:solidFill>
                <a:srgbClr val="1A1A1A"/>
              </a:solidFill>
              <a:effectLst/>
              <a:latin typeface="-apple-system" charset="0"/>
            </a:endParaRPr>
          </a:p>
          <a:p>
            <a:r>
              <a:rPr lang="zh-CN" altLang="en-US" dirty="0"/>
              <a:t>这</a:t>
            </a:r>
            <a:r>
              <a:rPr lang="en-US" altLang="zh-CN" dirty="0"/>
              <a:t>64</a:t>
            </a:r>
            <a:r>
              <a:rPr lang="zh-CN" altLang="en-US" dirty="0"/>
              <a:t>个余弦波，可以组合成任意 </a:t>
            </a:r>
            <a:r>
              <a:rPr lang="en-US" altLang="zh-CN" dirty="0"/>
              <a:t>8*8 </a:t>
            </a:r>
            <a:r>
              <a:rPr lang="zh-CN" altLang="en-US" dirty="0"/>
              <a:t>的图形。我们只要用系数（系数表示每个单独的余弦波对整体图像所做的贡献）对这</a:t>
            </a:r>
            <a:r>
              <a:rPr lang="en-US" altLang="zh-CN" dirty="0"/>
              <a:t>64</a:t>
            </a:r>
            <a:r>
              <a:rPr lang="zh-CN" altLang="en-US" dirty="0"/>
              <a:t>个余弦波进行加权，就可以表示出任何的图形。</a:t>
            </a:r>
            <a:endParaRPr lang="zh-CN" altLang="en-US" dirty="0"/>
          </a:p>
        </p:txBody>
      </p:sp>
      <p:sp>
        <p:nvSpPr>
          <p:cNvPr id="13" name="矩形 12"/>
          <p:cNvSpPr/>
          <p:nvPr/>
        </p:nvSpPr>
        <p:spPr>
          <a:xfrm>
            <a:off x="838200" y="6047600"/>
            <a:ext cx="4823571" cy="646331"/>
          </a:xfrm>
          <a:prstGeom prst="rect">
            <a:avLst/>
          </a:prstGeom>
        </p:spPr>
        <p:txBody>
          <a:bodyPr wrap="square">
            <a:spAutoFit/>
          </a:bodyPr>
          <a:lstStyle/>
          <a:p>
            <a:r>
              <a:rPr lang="zh-CN" altLang="en-US" b="0" i="0">
                <a:solidFill>
                  <a:srgbClr val="1A1A1A"/>
                </a:solidFill>
                <a:effectLst/>
                <a:latin typeface="-apple-system" charset="0"/>
              </a:rPr>
              <a:t>这个过程就是离线余弦变换，</a:t>
            </a:r>
            <a:r>
              <a:rPr lang="en-US" altLang="zh-CN" b="0" i="0">
                <a:solidFill>
                  <a:srgbClr val="1A1A1A"/>
                </a:solidFill>
                <a:effectLst/>
                <a:latin typeface="-apple-system" charset="0"/>
              </a:rPr>
              <a:t>JPEG </a:t>
            </a:r>
            <a:r>
              <a:rPr lang="zh-CN" altLang="en-US" b="0" i="0">
                <a:solidFill>
                  <a:srgbClr val="1A1A1A"/>
                </a:solidFill>
                <a:effectLst/>
                <a:latin typeface="-apple-system" charset="0"/>
              </a:rPr>
              <a:t>中使用的是 </a:t>
            </a:r>
            <a:r>
              <a:rPr lang="en-US" altLang="zh-CN" b="0" i="0">
                <a:solidFill>
                  <a:srgbClr val="1A1A1A"/>
                </a:solidFill>
                <a:effectLst/>
                <a:latin typeface="-apple-system" charset="0"/>
              </a:rPr>
              <a:t>DCT II </a:t>
            </a:r>
            <a:r>
              <a:rPr lang="zh-CN" altLang="en-US" b="0" i="0">
                <a:solidFill>
                  <a:srgbClr val="1A1A1A"/>
                </a:solidFill>
                <a:effectLst/>
                <a:latin typeface="-apple-system" charset="0"/>
              </a:rPr>
              <a:t>的公式。</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6335</Words>
  <Application>WPS 演示</Application>
  <PresentationFormat>宽屏</PresentationFormat>
  <Paragraphs>413</Paragraphs>
  <Slides>32</Slides>
  <Notes>10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32</vt:i4>
      </vt:variant>
    </vt:vector>
  </HeadingPairs>
  <TitlesOfParts>
    <vt:vector size="52" baseType="lpstr">
      <vt:lpstr>Arial</vt:lpstr>
      <vt:lpstr>宋体</vt:lpstr>
      <vt:lpstr>Wingdings</vt:lpstr>
      <vt:lpstr>Verdana</vt:lpstr>
      <vt:lpstr>-apple-system</vt:lpstr>
      <vt:lpstr>Segoe Print</vt:lpstr>
      <vt:lpstr>等线 Light</vt:lpstr>
      <vt:lpstr>等线</vt:lpstr>
      <vt:lpstr>微软雅黑</vt:lpstr>
      <vt:lpstr>Arial Unicode MS</vt:lpstr>
      <vt:lpstr>Calibri</vt:lpstr>
      <vt:lpstr>Times New Roman</vt:lpstr>
      <vt:lpstr>Arial Unicode MS</vt:lpstr>
      <vt:lpstr>PingFang SC</vt:lpstr>
      <vt:lpstr>Office 主题​​</vt:lpstr>
      <vt:lpstr>Equation.DSMT4</vt:lpstr>
      <vt:lpstr>Equation.DSMT4</vt:lpstr>
      <vt:lpstr>Equation.DSMT4</vt:lpstr>
      <vt:lpstr>Equation.DSMT4</vt:lpstr>
      <vt:lpstr>Equation.DSMT4</vt:lpstr>
      <vt:lpstr>JPEG图像压缩解压</vt:lpstr>
      <vt:lpstr>JPEG简介</vt:lpstr>
      <vt:lpstr>JPEG压缩思路</vt:lpstr>
      <vt:lpstr>步骤一：图像分割</vt:lpstr>
      <vt:lpstr>步骤二：颜色空间转换RGB-&gt;YCbCr</vt:lpstr>
      <vt:lpstr>步骤二：颜色空间转换RGB-&gt;YCbCr</vt:lpstr>
      <vt:lpstr>为什么用YCbCr模型？</vt:lpstr>
      <vt:lpstr>直接利用Y可以不？ 还能不能继续区分重要和非重要数据？</vt:lpstr>
      <vt:lpstr>步骤三：离散余弦变换</vt:lpstr>
      <vt:lpstr>在JPEG压缩过程中，经过颜色空间的转换，每一个8X8的图像块，在数据上表现为3个8X8的矩阵，紧接着我们对这三个矩阵做一个二维的DCT转换，二维的DCT转换公式为</vt:lpstr>
      <vt:lpstr>步骤三：离散余弦变换</vt:lpstr>
      <vt:lpstr>PowerPoint 演示文稿</vt:lpstr>
      <vt:lpstr>PowerPoint 演示文稿</vt:lpstr>
      <vt:lpstr>步骤四：数据量化</vt:lpstr>
      <vt:lpstr>PowerPoint 演示文稿</vt:lpstr>
      <vt:lpstr>PowerPoint 演示文稿</vt:lpstr>
      <vt:lpstr>PowerPoint 演示文稿</vt:lpstr>
      <vt:lpstr>PowerPoint 演示文稿</vt:lpstr>
      <vt:lpstr>步骤五：使用RLE对交流系数(AC)进行编码</vt:lpstr>
      <vt:lpstr>步骤五：使用RLE对交流系数(AC)进行编码</vt:lpstr>
      <vt:lpstr>PowerPoint 演示文稿</vt:lpstr>
      <vt:lpstr>步骤六：使用DPCM对直流系数(DC)进行编码</vt:lpstr>
      <vt:lpstr>步骤七：哈夫曼编码</vt:lpstr>
      <vt:lpstr>哈夫曼编码表：DC部分</vt:lpstr>
      <vt:lpstr>哈夫曼编码表：AC部分</vt:lpstr>
      <vt:lpstr>PowerPoint 演示文稿</vt:lpstr>
      <vt:lpstr>三元色RGB概念</vt:lpstr>
      <vt:lpstr>PowerPoint 演示文稿</vt:lpstr>
      <vt:lpstr>PowerPoint 演示文稿</vt:lpstr>
      <vt:lpstr>JPEG的文件格式</vt:lpstr>
      <vt:lpstr>实验怎么做？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JPEG图像压缩解压</dc:title>
  <dc:creator>雨花桑</dc:creator>
  <cp:lastModifiedBy>灯芯草</cp:lastModifiedBy>
  <cp:revision>73</cp:revision>
  <dcterms:created xsi:type="dcterms:W3CDTF">2017-11-25T11:35:00Z</dcterms:created>
  <dcterms:modified xsi:type="dcterms:W3CDTF">2020-05-09T06:28:02Z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