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86" r:id="rId14"/>
    <p:sldId id="287" r:id="rId15"/>
    <p:sldId id="288" r:id="rId16"/>
    <p:sldId id="289" r:id="rId17"/>
    <p:sldId id="290" r:id="rId18"/>
    <p:sldId id="291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62"/>
    <a:srgbClr val="202020"/>
    <a:srgbClr val="FFE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0243-0E4C-45E6-AC08-D9A9C5D428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8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7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32" Type="http://schemas.openxmlformats.org/officeDocument/2006/relationships/notesSlide" Target="../notesSlides/notesSlide2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20.xml"/><Relationship Id="rId3" Type="http://schemas.openxmlformats.org/officeDocument/2006/relationships/image" Target="../media/image12.png"/><Relationship Id="rId29" Type="http://schemas.openxmlformats.org/officeDocument/2006/relationships/tags" Target="../tags/tag19.xml"/><Relationship Id="rId28" Type="http://schemas.openxmlformats.org/officeDocument/2006/relationships/tags" Target="../tags/tag18.xml"/><Relationship Id="rId27" Type="http://schemas.openxmlformats.org/officeDocument/2006/relationships/tags" Target="../tags/tag17.xml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tags" Target="../tags/tag14.xml"/><Relationship Id="rId23" Type="http://schemas.openxmlformats.org/officeDocument/2006/relationships/tags" Target="../tags/tag13.xml"/><Relationship Id="rId22" Type="http://schemas.openxmlformats.org/officeDocument/2006/relationships/tags" Target="../tags/tag12.xml"/><Relationship Id="rId21" Type="http://schemas.openxmlformats.org/officeDocument/2006/relationships/tags" Target="../tags/tag11.xml"/><Relationship Id="rId20" Type="http://schemas.openxmlformats.org/officeDocument/2006/relationships/tags" Target="../tags/tag10.xml"/><Relationship Id="rId2" Type="http://schemas.openxmlformats.org/officeDocument/2006/relationships/image" Target="../media/image11.png"/><Relationship Id="rId19" Type="http://schemas.openxmlformats.org/officeDocument/2006/relationships/tags" Target="../tags/tag9.xml"/><Relationship Id="rId18" Type="http://schemas.openxmlformats.org/officeDocument/2006/relationships/tags" Target="../tags/tag8.xml"/><Relationship Id="rId17" Type="http://schemas.openxmlformats.org/officeDocument/2006/relationships/tags" Target="../tags/tag7.xml"/><Relationship Id="rId16" Type="http://schemas.openxmlformats.org/officeDocument/2006/relationships/tags" Target="../tags/tag6.xml"/><Relationship Id="rId15" Type="http://schemas.openxmlformats.org/officeDocument/2006/relationships/tags" Target="../tags/tag5.xml"/><Relationship Id="rId14" Type="http://schemas.microsoft.com/office/2007/relationships/hdphoto" Target="../media/image17.wdp"/><Relationship Id="rId13" Type="http://schemas.openxmlformats.org/officeDocument/2006/relationships/image" Target="../media/image16.png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tags" Target="../tags/tag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26" y="4257860"/>
            <a:ext cx="3505968" cy="2324672"/>
          </a:xfrm>
          <a:prstGeom prst="rect">
            <a:avLst/>
          </a:prstGeom>
        </p:spPr>
      </p:pic>
      <p:pic>
        <p:nvPicPr>
          <p:cNvPr id="227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228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229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230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232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233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234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5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271" y="2634383"/>
            <a:ext cx="979242" cy="1015876"/>
          </a:xfrm>
          <a:prstGeom prst="rect">
            <a:avLst/>
          </a:prstGeom>
        </p:spPr>
      </p:pic>
      <p:sp>
        <p:nvSpPr>
          <p:cNvPr id="236" name="文本框 25"/>
          <p:cNvSpPr txBox="1"/>
          <p:nvPr/>
        </p:nvSpPr>
        <p:spPr>
          <a:xfrm>
            <a:off x="1999615" y="2680335"/>
            <a:ext cx="8642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时光蜂巢期中展示报告</a:t>
            </a:r>
            <a:endParaRPr lang="zh-CN" altLang="en-US" sz="66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p>
            <a:pPr algn="ctr"/>
            <a:r>
              <a:rPr lang="en-US" altLang="zh-CN" sz="6000" dirty="0" smtClean="0">
                <a:latin typeface="宋体" panose="02010600030101010101" pitchFamily="2" charset="-122"/>
                <a:ea typeface="宋体" panose="02010600030101010101" pitchFamily="2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2025</a:t>
            </a:r>
            <a:endParaRPr lang="en-US" altLang="zh-CN" sz="6000" dirty="0" smtClean="0">
              <a:latin typeface="宋体" panose="02010600030101010101" pitchFamily="2" charset="-122"/>
              <a:ea typeface="宋体" panose="02010600030101010101" pitchFamily="2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86321" y="276873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</a:t>
            </a:r>
            <a:r>
              <a:rPr lang="en-US" altLang="zh-CN" sz="4000" dirty="0">
                <a:latin typeface="Calibri" panose="020F0502020204030204" pitchFamily="34" charset="0"/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ChronoHive</a:t>
            </a:r>
            <a:endParaRPr lang="en-US" altLang="zh-CN" sz="4000" dirty="0">
              <a:latin typeface="Calibri" panose="020F0502020204030204" pitchFamily="34" charset="0"/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4210685" y="4926330"/>
            <a:ext cx="3896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赵施琦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严浩文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郭靖宇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杨鑫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张文坚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 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endParaRPr lang="en-US" altLang="zh-CN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241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242" name="文本框 9"/>
          <p:cNvSpPr txBox="1"/>
          <p:nvPr/>
        </p:nvSpPr>
        <p:spPr>
          <a:xfrm>
            <a:off x="1507039" y="500329"/>
            <a:ext cx="35105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宋体" panose="02010600030101010101" pitchFamily="2" charset="-122"/>
                <a:ea typeface="宋体" panose="02010600030101010101" pitchFamily="2" charset="-122"/>
                <a:cs typeface="YF补 汉仪夏日体+黑白emoji"/>
                <a:sym typeface="HYXiaRiTiW"/>
              </a:rPr>
              <a:t>问卷结果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YF补 汉仪夏日体+黑白emoji"/>
              <a:sym typeface="HYXiaRiTiW"/>
            </a:endParaRPr>
          </a:p>
          <a:p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43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17272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Questionnaire results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  <a:p>
            <a:pPr eaLnBrk="1" hangingPunct="1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386715" y="1658620"/>
            <a:ext cx="4765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您目前使用的日程规划软件是哪个</a:t>
            </a:r>
            <a:r>
              <a:rPr lang="en-US" altLang="zh-CN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?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endParaRPr lang="en-US" altLang="zh-CN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3" name="图片 2" descr="chart (1)"/>
          <p:cNvPicPr>
            <a:picLocks noChangeAspect="1"/>
          </p:cNvPicPr>
          <p:nvPr/>
        </p:nvPicPr>
        <p:blipFill>
          <a:blip r:embed="rId3"/>
          <a:srcRect l="8800" t="4765" r="7889" b="13980"/>
          <a:stretch>
            <a:fillRect/>
          </a:stretch>
        </p:blipFill>
        <p:spPr>
          <a:xfrm>
            <a:off x="6774815" y="2426335"/>
            <a:ext cx="4761230" cy="2631440"/>
          </a:xfrm>
          <a:prstGeom prst="rect">
            <a:avLst/>
          </a:prstGeom>
        </p:spPr>
      </p:pic>
      <p:pic>
        <p:nvPicPr>
          <p:cNvPr id="4" name="图片 3" descr="chart"/>
          <p:cNvPicPr>
            <a:picLocks noChangeAspect="1"/>
          </p:cNvPicPr>
          <p:nvPr/>
        </p:nvPicPr>
        <p:blipFill>
          <a:blip r:embed="rId4"/>
          <a:srcRect l="7244" t="8765" r="4644" b="14569"/>
          <a:stretch>
            <a:fillRect/>
          </a:stretch>
        </p:blipFill>
        <p:spPr>
          <a:xfrm>
            <a:off x="386715" y="2500630"/>
            <a:ext cx="5035550" cy="2482850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5853430" y="1658620"/>
            <a:ext cx="6042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您对当前使用的日程规划软件的满意度如何</a:t>
            </a:r>
            <a:r>
              <a:rPr lang="en-US" altLang="zh-CN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? 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endParaRPr lang="en-US" altLang="zh-CN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241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242" name="文本框 9"/>
          <p:cNvSpPr txBox="1"/>
          <p:nvPr/>
        </p:nvSpPr>
        <p:spPr>
          <a:xfrm>
            <a:off x="1507039" y="500329"/>
            <a:ext cx="35105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宋体" panose="02010600030101010101" pitchFamily="2" charset="-122"/>
                <a:ea typeface="宋体" panose="02010600030101010101" pitchFamily="2" charset="-122"/>
                <a:cs typeface="YF补 汉仪夏日体+黑白emoji"/>
                <a:sym typeface="HYXiaRiTiW"/>
              </a:rPr>
              <a:t>问卷结果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YF补 汉仪夏日体+黑白emoji"/>
              <a:sym typeface="HYXiaRiTiW"/>
            </a:endParaRPr>
          </a:p>
          <a:p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43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17272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Questionnaire results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  <a:p>
            <a:pPr eaLnBrk="1" hangingPunct="1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2962275" y="1649095"/>
            <a:ext cx="5825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您更倾向于使用哪种平台的日程规划软件</a:t>
            </a:r>
            <a:r>
              <a:rPr lang="en-US" altLang="zh-CN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?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endParaRPr lang="en-US" altLang="zh-CN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3" name="图片 2" descr="chart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60" y="2232660"/>
            <a:ext cx="6481445" cy="367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241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242" name="文本框 9"/>
          <p:cNvSpPr txBox="1"/>
          <p:nvPr/>
        </p:nvSpPr>
        <p:spPr>
          <a:xfrm>
            <a:off x="1507039" y="500329"/>
            <a:ext cx="35105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宋体" panose="02010600030101010101" pitchFamily="2" charset="-122"/>
                <a:ea typeface="宋体" panose="02010600030101010101" pitchFamily="2" charset="-122"/>
                <a:cs typeface="YF补 汉仪夏日体+黑白emoji"/>
                <a:sym typeface="HYXiaRiTiW"/>
              </a:rPr>
              <a:t>问卷结果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cs typeface="YF补 汉仪夏日体+黑白emoji"/>
              <a:sym typeface="HYXiaRiTiW"/>
            </a:endParaRPr>
          </a:p>
          <a:p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43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1727200" cy="52197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Questionnaire results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  <a:p>
            <a:pPr eaLnBrk="1" hangingPunct="1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2311400" y="1649095"/>
            <a:ext cx="6220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如果有</a:t>
            </a:r>
            <a:r>
              <a:rPr lang="en-US" altLang="zh-CN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AI</a:t>
            </a:r>
            <a:r>
              <a:rPr lang="zh-CN" altLang="en-US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功能，您希望它能提供哪些服务</a:t>
            </a:r>
            <a:r>
              <a:rPr lang="en-US" altLang="zh-CN" sz="24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?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endParaRPr lang="en-US" altLang="zh-CN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5" name="图片 4" descr="chart (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15" y="2232660"/>
            <a:ext cx="8058150" cy="391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图片 3"/>
          <p:cNvPicPr>
            <a:picLocks noChangeAspect="1"/>
          </p:cNvPicPr>
          <p:nvPr/>
        </p:nvPicPr>
        <p:blipFill rotWithShape="1">
          <a:blip r:embed="rId1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21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21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21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218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19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220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21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22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3" name="文本框 21"/>
          <p:cNvSpPr txBox="1"/>
          <p:nvPr/>
        </p:nvSpPr>
        <p:spPr>
          <a:xfrm>
            <a:off x="5155878" y="1706905"/>
            <a:ext cx="183014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24" name="文本框 22"/>
          <p:cNvSpPr txBox="1"/>
          <p:nvPr/>
        </p:nvSpPr>
        <p:spPr>
          <a:xfrm>
            <a:off x="4726178" y="3741283"/>
            <a:ext cx="273964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PART FOUR</a:t>
            </a:r>
            <a:endParaRPr lang="en-US" altLang="zh-CN" sz="3200" dirty="0">
              <a:latin typeface="Calibri" panose="020F0502020204030204" pitchFamily="34" charset="0"/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sp>
        <p:nvSpPr>
          <p:cNvPr id="225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YF补 汉仪夏日体+黑白emoji"/>
                <a:sym typeface="HYXiaRiTiW"/>
              </a:rPr>
              <a:t>软件结构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YF补 汉仪夏日体+黑白emoji"/>
              <a:sym typeface="HYXiaRiTi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241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242" name="文本框 9"/>
          <p:cNvSpPr txBox="1"/>
          <p:nvPr/>
        </p:nvSpPr>
        <p:spPr>
          <a:xfrm>
            <a:off x="1507039" y="500329"/>
            <a:ext cx="351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接口过渡顺序图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43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399155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Diagram of the interface transition sequence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pic>
        <p:nvPicPr>
          <p:cNvPr id="2" name="图片 1" descr="plantuml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640" y="1537970"/>
            <a:ext cx="5581650" cy="481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241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242" name="文本框 9"/>
          <p:cNvSpPr txBox="1"/>
          <p:nvPr/>
        </p:nvSpPr>
        <p:spPr>
          <a:xfrm>
            <a:off x="1507039" y="500329"/>
            <a:ext cx="351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界面跳转关系图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43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133600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Diagram of interface jumps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pic>
        <p:nvPicPr>
          <p:cNvPr id="2" name="图片 1" descr="UI_Flo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0" y="1878330"/>
            <a:ext cx="7524750" cy="2828290"/>
          </a:xfrm>
          <a:prstGeom prst="rect">
            <a:avLst/>
          </a:prstGeom>
        </p:spPr>
      </p:pic>
      <p:sp>
        <p:nvSpPr>
          <p:cNvPr id="3" name="文本框 9"/>
          <p:cNvSpPr txBox="1"/>
          <p:nvPr/>
        </p:nvSpPr>
        <p:spPr>
          <a:xfrm>
            <a:off x="694690" y="5528310"/>
            <a:ext cx="8094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顺畅的界面切换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+ 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功能模块清晰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endParaRPr lang="en-US" altLang="zh-CN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90b702059e695b52dcea5e9034eda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165" y="358775"/>
            <a:ext cx="9020175" cy="6210300"/>
          </a:xfrm>
          <a:prstGeom prst="rect">
            <a:avLst/>
          </a:prstGeom>
        </p:spPr>
      </p:pic>
      <p:pic>
        <p:nvPicPr>
          <p:cNvPr id="241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242" name="文本框 9"/>
          <p:cNvSpPr txBox="1"/>
          <p:nvPr/>
        </p:nvSpPr>
        <p:spPr>
          <a:xfrm>
            <a:off x="282759" y="358724"/>
            <a:ext cx="351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界面类图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43" name="文本框 66"/>
          <p:cNvSpPr txBox="1">
            <a:spLocks noChangeArrowheads="1"/>
          </p:cNvSpPr>
          <p:nvPr/>
        </p:nvSpPr>
        <p:spPr bwMode="auto">
          <a:xfrm>
            <a:off x="341814" y="832683"/>
            <a:ext cx="1834515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Interface class diagram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7390130" y="4506595"/>
            <a:ext cx="4091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符合日程系统的逻辑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565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566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567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568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569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570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571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572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573" name="文本框 25"/>
          <p:cNvSpPr txBox="1"/>
          <p:nvPr/>
        </p:nvSpPr>
        <p:spPr>
          <a:xfrm>
            <a:off x="2612880" y="2514844"/>
            <a:ext cx="7829550" cy="143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8800" b="1">
                <a:latin typeface="汉仪夏日体W"/>
                <a:ea typeface="汉仪夏日体W"/>
                <a:cs typeface="YF补 汉仪夏日体+黑白emoji"/>
                <a:sym typeface="HYXiaRiTiW"/>
              </a:rPr>
              <a:t>敬请期待！</a:t>
            </a:r>
            <a:endParaRPr lang="zh-CN" sz="8800" b="1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574" name="文本框 18"/>
          <p:cNvSpPr txBox="1"/>
          <p:nvPr/>
        </p:nvSpPr>
        <p:spPr>
          <a:xfrm>
            <a:off x="4947454" y="3851576"/>
            <a:ext cx="2495550" cy="6985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sz="4000">
                <a:latin typeface="汉仪夏日体W"/>
                <a:ea typeface="汉仪夏日体W"/>
                <a:cs typeface="YF补 汉仪夏日体+黑白emoji"/>
                <a:sym typeface="HYXiaRiTiW"/>
              </a:rPr>
              <a:t> </a:t>
            </a:r>
            <a:endParaRPr lang="en-US" sz="4000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4210685" y="4926330"/>
            <a:ext cx="3896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赵施琦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严浩文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郭靖宇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杨鑫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张文坚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YXiaRiTiW" panose="00020600040101010101" pitchFamily="18" charset="-122"/>
              </a:rPr>
              <a:t> 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 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 </a:t>
            </a:r>
            <a:endParaRPr lang="en-US" altLang="zh-CN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图片 8"/>
          <p:cNvPicPr>
            <a:picLocks noChangeAspect="1"/>
          </p:cNvPicPr>
          <p:nvPr/>
        </p:nvPicPr>
        <p:blipFill rotWithShape="1">
          <a:blip r:embed="rId1"/>
          <a:srcRect t="27347" r="25607" b="-3169"/>
          <a:stretch>
            <a:fillRect/>
          </a:stretch>
        </p:blipFill>
        <p:spPr>
          <a:xfrm>
            <a:off x="10740383" y="259322"/>
            <a:ext cx="1200150" cy="1531461"/>
          </a:xfrm>
          <a:prstGeom prst="rect">
            <a:avLst/>
          </a:prstGeom>
        </p:spPr>
      </p:pic>
      <p:pic>
        <p:nvPicPr>
          <p:cNvPr id="533" name="图片 9"/>
          <p:cNvPicPr>
            <a:picLocks noChangeAspect="1"/>
          </p:cNvPicPr>
          <p:nvPr/>
        </p:nvPicPr>
        <p:blipFill rotWithShape="1">
          <a:blip r:embed="rId2"/>
          <a:srcRect l="46256" t="-41660" r="-22977" b="41660"/>
          <a:stretch>
            <a:fillRect/>
          </a:stretch>
        </p:blipFill>
        <p:spPr>
          <a:xfrm>
            <a:off x="241081" y="4832943"/>
            <a:ext cx="1305930" cy="1765735"/>
          </a:xfrm>
          <a:prstGeom prst="rect">
            <a:avLst/>
          </a:prstGeom>
        </p:spPr>
      </p:pic>
      <p:pic>
        <p:nvPicPr>
          <p:cNvPr id="534" name="图片 11"/>
          <p:cNvPicPr>
            <a:picLocks noChangeAspect="1"/>
          </p:cNvPicPr>
          <p:nvPr/>
        </p:nvPicPr>
        <p:blipFill rotWithShape="1">
          <a:blip r:embed="rId3"/>
          <a:srcRect t="30593"/>
          <a:stretch>
            <a:fillRect/>
          </a:stretch>
        </p:blipFill>
        <p:spPr>
          <a:xfrm>
            <a:off x="241081" y="260491"/>
            <a:ext cx="1689470" cy="1119739"/>
          </a:xfrm>
          <a:prstGeom prst="rect">
            <a:avLst/>
          </a:prstGeom>
        </p:spPr>
      </p:pic>
      <p:pic>
        <p:nvPicPr>
          <p:cNvPr id="535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03" y="2676898"/>
            <a:ext cx="1422712" cy="1181391"/>
          </a:xfrm>
          <a:prstGeom prst="rect">
            <a:avLst/>
          </a:prstGeom>
        </p:spPr>
      </p:pic>
      <p:pic>
        <p:nvPicPr>
          <p:cNvPr id="536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13510">
            <a:off x="1567750" y="1825451"/>
            <a:ext cx="2604071" cy="1295719"/>
          </a:xfrm>
          <a:prstGeom prst="rect">
            <a:avLst/>
          </a:prstGeom>
        </p:spPr>
      </p:pic>
      <p:pic>
        <p:nvPicPr>
          <p:cNvPr id="537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678" y="3920430"/>
            <a:ext cx="2756504" cy="1117875"/>
          </a:xfrm>
          <a:prstGeom prst="rect">
            <a:avLst/>
          </a:prstGeom>
        </p:spPr>
      </p:pic>
      <p:grpSp>
        <p:nvGrpSpPr>
          <p:cNvPr id="538" name="组合 22"/>
          <p:cNvGrpSpPr/>
          <p:nvPr/>
        </p:nvGrpSpPr>
        <p:grpSpPr>
          <a:xfrm>
            <a:off x="10230836" y="4629150"/>
            <a:ext cx="1715737" cy="1962272"/>
            <a:chOff x="8194080" y="3408873"/>
            <a:chExt cx="2724693" cy="3182549"/>
          </a:xfrm>
        </p:grpSpPr>
        <p:pic>
          <p:nvPicPr>
            <p:cNvPr id="539" name="图片 17"/>
            <p:cNvPicPr>
              <a:picLocks noChangeAspect="1"/>
            </p:cNvPicPr>
            <p:nvPr/>
          </p:nvPicPr>
          <p:blipFill rotWithShape="1">
            <a:blip r:embed="rId7"/>
            <a:srcRect b="19213"/>
            <a:stretch>
              <a:fillRect/>
            </a:stretch>
          </p:blipFill>
          <p:spPr>
            <a:xfrm>
              <a:off x="8194080" y="4487627"/>
              <a:ext cx="2477043" cy="2103795"/>
            </a:xfrm>
            <a:prstGeom prst="rect">
              <a:avLst/>
            </a:prstGeom>
          </p:spPr>
        </p:pic>
        <p:pic>
          <p:nvPicPr>
            <p:cNvPr id="540" name="图片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45250" y="3408873"/>
              <a:ext cx="1473523" cy="1473563"/>
            </a:xfrm>
            <a:prstGeom prst="rect">
              <a:avLst/>
            </a:prstGeom>
          </p:spPr>
        </p:pic>
      </p:grpSp>
      <p:sp>
        <p:nvSpPr>
          <p:cNvPr id="541" name="文本框 23"/>
          <p:cNvSpPr txBox="1"/>
          <p:nvPr/>
        </p:nvSpPr>
        <p:spPr>
          <a:xfrm>
            <a:off x="1885825" y="2383020"/>
            <a:ext cx="3353629" cy="152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66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HYXiaRiTiW" panose="00020600040101010101" pitchFamily="18" charset="-122"/>
              </a:rPr>
              <a:t>目录</a:t>
            </a:r>
            <a:endParaRPr lang="zh-CN" altLang="en-US" sz="66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HYXiaRiTiW" panose="00020600040101010101" pitchFamily="18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4400" b="1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HYXiaRiTiW" panose="00020600040101010101" pitchFamily="18" charset="-122"/>
              </a:rPr>
              <a:t>CONTENTS</a:t>
            </a:r>
            <a:endParaRPr lang="zh-CN" altLang="en-US" sz="4400" b="1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sp>
        <p:nvSpPr>
          <p:cNvPr id="543" name="文本框 27"/>
          <p:cNvSpPr txBox="1"/>
          <p:nvPr>
            <p:custDataLst>
              <p:tags r:id="rId9"/>
            </p:custDataLst>
          </p:nvPr>
        </p:nvSpPr>
        <p:spPr>
          <a:xfrm>
            <a:off x="6873756" y="2289028"/>
            <a:ext cx="386715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>
                <a:latin typeface="汉仪夏日体W"/>
                <a:ea typeface="汉仪夏日体W"/>
                <a:cs typeface="YF补 汉仪夏日体+黑白emoji"/>
                <a:sym typeface="HYXiaRiTiW"/>
              </a:rPr>
              <a:t>创新点</a:t>
            </a:r>
            <a:endParaRPr lang="zh-CN" sz="3200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544" name="文本框 6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11857" y="2757272"/>
            <a:ext cx="955040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Innovation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545" name="组合 2"/>
          <p:cNvGrpSpPr/>
          <p:nvPr>
            <p:custDataLst>
              <p:tags r:id="rId11"/>
            </p:custDataLst>
          </p:nvPr>
        </p:nvGrpSpPr>
        <p:grpSpPr>
          <a:xfrm>
            <a:off x="6164539" y="2381476"/>
            <a:ext cx="676275" cy="542658"/>
            <a:chOff x="5995723" y="2676898"/>
            <a:chExt cx="676275" cy="542658"/>
          </a:xfrm>
        </p:grpSpPr>
        <p:pic>
          <p:nvPicPr>
            <p:cNvPr id="546" name="图片 2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547" name="文本框 1"/>
            <p:cNvSpPr txBox="1"/>
            <p:nvPr>
              <p:custDataLst>
                <p:tags r:id="rId15"/>
              </p:custDataLst>
            </p:nvPr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548" name="文本框 30"/>
          <p:cNvSpPr txBox="1"/>
          <p:nvPr>
            <p:custDataLst>
              <p:tags r:id="rId16"/>
            </p:custDataLst>
          </p:nvPr>
        </p:nvSpPr>
        <p:spPr>
          <a:xfrm>
            <a:off x="6873756" y="3237319"/>
            <a:ext cx="386715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>
                <a:latin typeface="汉仪夏日体W"/>
                <a:ea typeface="汉仪夏日体W"/>
                <a:cs typeface="YF补 汉仪夏日体+黑白emoji"/>
                <a:sym typeface="HYXiaRiTiW"/>
              </a:rPr>
              <a:t>可行性分析</a:t>
            </a:r>
            <a:endParaRPr lang="zh-CN" sz="3200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549" name="文本框 6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911857" y="3705563"/>
            <a:ext cx="1504315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Feasibility analysis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550" name="组合 32"/>
          <p:cNvGrpSpPr/>
          <p:nvPr>
            <p:custDataLst>
              <p:tags r:id="rId18"/>
            </p:custDataLst>
          </p:nvPr>
        </p:nvGrpSpPr>
        <p:grpSpPr>
          <a:xfrm>
            <a:off x="6164539" y="3329767"/>
            <a:ext cx="676275" cy="542658"/>
            <a:chOff x="5995723" y="2676898"/>
            <a:chExt cx="676275" cy="542658"/>
          </a:xfrm>
        </p:grpSpPr>
        <p:pic>
          <p:nvPicPr>
            <p:cNvPr id="551" name="图片 3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552" name="文本框 34"/>
            <p:cNvSpPr txBox="1"/>
            <p:nvPr>
              <p:custDataLst>
                <p:tags r:id="rId20"/>
              </p:custDataLst>
            </p:nvPr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553" name="文本框 35"/>
          <p:cNvSpPr txBox="1"/>
          <p:nvPr>
            <p:custDataLst>
              <p:tags r:id="rId21"/>
            </p:custDataLst>
          </p:nvPr>
        </p:nvSpPr>
        <p:spPr>
          <a:xfrm>
            <a:off x="6873756" y="4185610"/>
            <a:ext cx="386715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>
                <a:latin typeface="汉仪夏日体W"/>
                <a:ea typeface="汉仪夏日体W"/>
                <a:cs typeface="YF补 汉仪夏日体+黑白emoji"/>
                <a:sym typeface="HYXiaRiTiW"/>
              </a:rPr>
              <a:t>问卷结果</a:t>
            </a:r>
            <a:endParaRPr lang="zh-CN" sz="3200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554" name="文本框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911857" y="4653854"/>
            <a:ext cx="1727200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Questionnaire results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555" name="组合 37"/>
          <p:cNvGrpSpPr/>
          <p:nvPr>
            <p:custDataLst>
              <p:tags r:id="rId23"/>
            </p:custDataLst>
          </p:nvPr>
        </p:nvGrpSpPr>
        <p:grpSpPr>
          <a:xfrm>
            <a:off x="6164539" y="4278058"/>
            <a:ext cx="676275" cy="542658"/>
            <a:chOff x="5995723" y="2676898"/>
            <a:chExt cx="676275" cy="542658"/>
          </a:xfrm>
        </p:grpSpPr>
        <p:pic>
          <p:nvPicPr>
            <p:cNvPr id="556" name="图片 38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557" name="文本框 39"/>
            <p:cNvSpPr txBox="1"/>
            <p:nvPr>
              <p:custDataLst>
                <p:tags r:id="rId25"/>
              </p:custDataLst>
            </p:nvPr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95069" y="2924386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</a:t>
            </a:r>
            <a:r>
              <a:rPr lang="en-US" altLang="zh-CN" sz="4000" dirty="0">
                <a:latin typeface="Calibri" panose="020F0502020204030204" pitchFamily="34" charset="0"/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Honeybee</a:t>
            </a:r>
            <a:endParaRPr lang="zh-CN" altLang="en-US" sz="4000" dirty="0">
              <a:latin typeface="Calibri" panose="020F0502020204030204" pitchFamily="34" charset="0"/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26"/>
            </p:custDataLst>
          </p:nvPr>
        </p:nvSpPr>
        <p:spPr>
          <a:xfrm>
            <a:off x="6873756" y="5133901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软件结构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2" name="文本框 6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911857" y="5602145"/>
            <a:ext cx="152844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Software structure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43" name="组合 42"/>
          <p:cNvGrpSpPr/>
          <p:nvPr>
            <p:custDataLst>
              <p:tags r:id="rId28"/>
            </p:custDataLst>
          </p:nvPr>
        </p:nvGrpSpPr>
        <p:grpSpPr>
          <a:xfrm>
            <a:off x="6164539" y="5226349"/>
            <a:ext cx="676275" cy="542658"/>
            <a:chOff x="5995723" y="2676898"/>
            <a:chExt cx="676275" cy="542658"/>
          </a:xfrm>
        </p:grpSpPr>
        <p:pic>
          <p:nvPicPr>
            <p:cNvPr id="44" name="图片 43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>
              <p:custDataLst>
                <p:tags r:id="rId30"/>
              </p:custDataLst>
            </p:nvPr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6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599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600" name="文本框 9"/>
          <p:cNvSpPr txBox="1"/>
          <p:nvPr/>
        </p:nvSpPr>
        <p:spPr>
          <a:xfrm>
            <a:off x="1507038" y="500329"/>
            <a:ext cx="36576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>
                <a:latin typeface="汉仪夏日体W"/>
                <a:ea typeface="汉仪夏日体W"/>
                <a:cs typeface="YF补 汉仪夏日体+黑白emoji"/>
                <a:sym typeface="HYXiaRiTiW"/>
              </a:rPr>
              <a:t>创新点</a:t>
            </a:r>
            <a:endParaRPr lang="zh-CN" sz="3200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60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955040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Innovation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602" name="组合 6"/>
          <p:cNvGrpSpPr/>
          <p:nvPr/>
        </p:nvGrpSpPr>
        <p:grpSpPr>
          <a:xfrm rot="0">
            <a:off x="711072" y="5073485"/>
            <a:ext cx="1118778" cy="1140007"/>
            <a:chOff x="8682152" y="2721804"/>
            <a:chExt cx="1118778" cy="1140007"/>
          </a:xfrm>
        </p:grpSpPr>
        <p:grpSp>
          <p:nvGrpSpPr>
            <p:cNvPr id="603" name="Group 4"/>
            <p:cNvGrpSpPr>
              <a:grpSpLocks noChangeAspect="1"/>
            </p:cNvGrpSpPr>
            <p:nvPr/>
          </p:nvGrpSpPr>
          <p:grpSpPr>
            <a:xfrm>
              <a:off x="8682152" y="3284675"/>
              <a:ext cx="570651" cy="577136"/>
              <a:chOff x="3488" y="1804"/>
              <a:chExt cx="704" cy="712"/>
            </a:xfrm>
          </p:grpSpPr>
          <p:sp>
            <p:nvSpPr>
              <p:cNvPr id="604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05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06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07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608" name="Group 4"/>
            <p:cNvGrpSpPr>
              <a:grpSpLocks noChangeAspect="1"/>
            </p:cNvGrpSpPr>
            <p:nvPr/>
          </p:nvGrpSpPr>
          <p:grpSpPr>
            <a:xfrm>
              <a:off x="9230279" y="3284675"/>
              <a:ext cx="570651" cy="577136"/>
              <a:chOff x="3488" y="1804"/>
              <a:chExt cx="704" cy="712"/>
            </a:xfrm>
          </p:grpSpPr>
          <p:sp>
            <p:nvSpPr>
              <p:cNvPr id="609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10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11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12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613" name="Group 4"/>
            <p:cNvGrpSpPr>
              <a:grpSpLocks noChangeAspect="1"/>
            </p:cNvGrpSpPr>
            <p:nvPr/>
          </p:nvGrpSpPr>
          <p:grpSpPr>
            <a:xfrm>
              <a:off x="8961774" y="2721804"/>
              <a:ext cx="570651" cy="577136"/>
              <a:chOff x="3488" y="1804"/>
              <a:chExt cx="704" cy="712"/>
            </a:xfrm>
          </p:grpSpPr>
          <p:sp>
            <p:nvSpPr>
              <p:cNvPr id="614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15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16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17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sp>
        <p:nvSpPr>
          <p:cNvPr id="618" name="箭头: 右 2"/>
          <p:cNvSpPr/>
          <p:nvPr/>
        </p:nvSpPr>
        <p:spPr>
          <a:xfrm rot="1620000">
            <a:off x="4258249" y="2451718"/>
            <a:ext cx="1432998" cy="584771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619" name="矩形 110"/>
          <p:cNvSpPr/>
          <p:nvPr/>
        </p:nvSpPr>
        <p:spPr>
          <a:xfrm>
            <a:off x="494042" y="1673927"/>
            <a:ext cx="4667701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sz="36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日程规划软件</a:t>
            </a:r>
            <a:endParaRPr lang="zh-CN" sz="36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</p:txBody>
      </p:sp>
      <p:sp>
        <p:nvSpPr>
          <p:cNvPr id="620" name="箭头: 右 2"/>
          <p:cNvSpPr/>
          <p:nvPr/>
        </p:nvSpPr>
        <p:spPr>
          <a:xfrm rot="20340000">
            <a:off x="4255703" y="3684323"/>
            <a:ext cx="1432998" cy="584771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621" name="矩形 110"/>
          <p:cNvSpPr/>
          <p:nvPr/>
        </p:nvSpPr>
        <p:spPr>
          <a:xfrm>
            <a:off x="488143" y="3652420"/>
            <a:ext cx="4673600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400" b="1">
                <a:solidFill>
                  <a:srgbClr val="595959">
                    <a:alpha val="100000"/>
                  </a:srgbClr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HYXiaRiTiW"/>
              </a:rPr>
              <a:t>AI</a:t>
            </a:r>
            <a:endParaRPr lang="en-US" sz="4400" b="1">
              <a:solidFill>
                <a:srgbClr val="595959">
                  <a:alpha val="100000"/>
                </a:srgbClr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HYXiaRiTiW"/>
            </a:endParaRPr>
          </a:p>
        </p:txBody>
      </p:sp>
      <p:sp>
        <p:nvSpPr>
          <p:cNvPr id="622" name="矩形 110"/>
          <p:cNvSpPr/>
          <p:nvPr/>
        </p:nvSpPr>
        <p:spPr>
          <a:xfrm>
            <a:off x="5371400" y="2744104"/>
            <a:ext cx="4673600" cy="11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sz="48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时光蜂巢</a:t>
            </a:r>
            <a:endParaRPr lang="zh-CN" sz="48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</p:txBody>
      </p:sp>
      <p:sp>
        <p:nvSpPr>
          <p:cNvPr id="623" name="矩形 31"/>
          <p:cNvSpPr/>
          <p:nvPr/>
        </p:nvSpPr>
        <p:spPr>
          <a:xfrm>
            <a:off x="6523990" y="3518535"/>
            <a:ext cx="23679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sz="3200" b="1">
                <a:solidFill>
                  <a:srgbClr val="FCC062">
                    <a:alpha val="100000"/>
                  </a:srgbClr>
                </a:solidFill>
                <a:latin typeface="Calibri" panose="020F0502020204030204" pitchFamily="34" charset="0"/>
                <a:ea typeface="汉仪夏日体W"/>
                <a:cs typeface="Calibri" panose="020F0502020204030204" pitchFamily="34" charset="0"/>
                <a:sym typeface="HYXiaRiTiW"/>
              </a:rPr>
              <a:t>ChronoHive</a:t>
            </a:r>
            <a:endParaRPr lang="en-US" sz="3200" b="1">
              <a:solidFill>
                <a:srgbClr val="FCC062">
                  <a:alpha val="100000"/>
                </a:srgbClr>
              </a:solidFill>
              <a:latin typeface="Calibri" panose="020F0502020204030204" pitchFamily="34" charset="0"/>
              <a:ea typeface="汉仪夏日体W"/>
              <a:cs typeface="Calibri" panose="020F0502020204030204" pitchFamily="34" charset="0"/>
              <a:sym typeface="HYXiaRiTiW"/>
            </a:endParaRPr>
          </a:p>
        </p:txBody>
      </p:sp>
      <p:grpSp>
        <p:nvGrpSpPr>
          <p:cNvPr id="624" name="组合 1"/>
          <p:cNvGrpSpPr/>
          <p:nvPr/>
        </p:nvGrpSpPr>
        <p:grpSpPr>
          <a:xfrm rot="0">
            <a:off x="10045000" y="646979"/>
            <a:ext cx="1666903" cy="1704577"/>
            <a:chOff x="2617980" y="2157234"/>
            <a:chExt cx="1666904" cy="1704577"/>
          </a:xfrm>
        </p:grpSpPr>
        <p:grpSp>
          <p:nvGrpSpPr>
            <p:cNvPr id="625" name="Group 4"/>
            <p:cNvGrpSpPr>
              <a:grpSpLocks noChangeAspect="1"/>
            </p:cNvGrpSpPr>
            <p:nvPr/>
          </p:nvGrpSpPr>
          <p:grpSpPr>
            <a:xfrm>
              <a:off x="2617980" y="3284675"/>
              <a:ext cx="570651" cy="577136"/>
              <a:chOff x="3488" y="1804"/>
              <a:chExt cx="704" cy="712"/>
            </a:xfrm>
          </p:grpSpPr>
          <p:sp>
            <p:nvSpPr>
              <p:cNvPr id="626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27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28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29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630" name="Group 4"/>
            <p:cNvGrpSpPr>
              <a:grpSpLocks noChangeAspect="1"/>
            </p:cNvGrpSpPr>
            <p:nvPr/>
          </p:nvGrpSpPr>
          <p:grpSpPr>
            <a:xfrm>
              <a:off x="3166107" y="3284675"/>
              <a:ext cx="570651" cy="577136"/>
              <a:chOff x="3488" y="1804"/>
              <a:chExt cx="704" cy="712"/>
            </a:xfrm>
          </p:grpSpPr>
          <p:sp>
            <p:nvSpPr>
              <p:cNvPr id="631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32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33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34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635" name="Group 4"/>
            <p:cNvGrpSpPr>
              <a:grpSpLocks noChangeAspect="1"/>
            </p:cNvGrpSpPr>
            <p:nvPr/>
          </p:nvGrpSpPr>
          <p:grpSpPr>
            <a:xfrm>
              <a:off x="3714233" y="3284675"/>
              <a:ext cx="570651" cy="577136"/>
              <a:chOff x="3488" y="1804"/>
              <a:chExt cx="704" cy="712"/>
            </a:xfrm>
          </p:grpSpPr>
          <p:sp>
            <p:nvSpPr>
              <p:cNvPr id="636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37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38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39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640" name="Group 4"/>
            <p:cNvGrpSpPr>
              <a:grpSpLocks noChangeAspect="1"/>
            </p:cNvGrpSpPr>
            <p:nvPr/>
          </p:nvGrpSpPr>
          <p:grpSpPr>
            <a:xfrm>
              <a:off x="2897602" y="2721804"/>
              <a:ext cx="570651" cy="577136"/>
              <a:chOff x="3488" y="1804"/>
              <a:chExt cx="704" cy="712"/>
            </a:xfrm>
          </p:grpSpPr>
          <p:sp>
            <p:nvSpPr>
              <p:cNvPr id="641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42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43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44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645" name="Group 4"/>
            <p:cNvGrpSpPr>
              <a:grpSpLocks noChangeAspect="1"/>
            </p:cNvGrpSpPr>
            <p:nvPr/>
          </p:nvGrpSpPr>
          <p:grpSpPr>
            <a:xfrm>
              <a:off x="3439798" y="2721804"/>
              <a:ext cx="570651" cy="577136"/>
              <a:chOff x="3488" y="1804"/>
              <a:chExt cx="704" cy="712"/>
            </a:xfrm>
          </p:grpSpPr>
          <p:sp>
            <p:nvSpPr>
              <p:cNvPr id="646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47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48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49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650" name="Group 4"/>
            <p:cNvGrpSpPr>
              <a:grpSpLocks noChangeAspect="1"/>
            </p:cNvGrpSpPr>
            <p:nvPr/>
          </p:nvGrpSpPr>
          <p:grpSpPr>
            <a:xfrm>
              <a:off x="3175720" y="2157234"/>
              <a:ext cx="570651" cy="577136"/>
              <a:chOff x="3488" y="1804"/>
              <a:chExt cx="704" cy="712"/>
            </a:xfrm>
          </p:grpSpPr>
          <p:sp>
            <p:nvSpPr>
              <p:cNvPr id="651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52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53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54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图片 3"/>
          <p:cNvPicPr>
            <a:picLocks noChangeAspect="1"/>
          </p:cNvPicPr>
          <p:nvPr/>
        </p:nvPicPr>
        <p:blipFill rotWithShape="1">
          <a:blip r:embed="rId1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65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58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659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660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661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662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663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664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665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666" name="文本框 22"/>
          <p:cNvSpPr txBox="1"/>
          <p:nvPr/>
        </p:nvSpPr>
        <p:spPr>
          <a:xfrm>
            <a:off x="4778248" y="3750808"/>
            <a:ext cx="273964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PART TWO</a:t>
            </a:r>
            <a:endParaRPr lang="zh-CN" altLang="en-US" sz="3200" dirty="0">
              <a:latin typeface="Calibri" panose="020F0502020204030204" pitchFamily="34" charset="0"/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sp>
        <p:nvSpPr>
          <p:cNvPr id="667" name="文本框 1"/>
          <p:cNvSpPr txBox="1"/>
          <p:nvPr/>
        </p:nvSpPr>
        <p:spPr>
          <a:xfrm>
            <a:off x="3855764" y="2949737"/>
            <a:ext cx="4584700" cy="69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>
                <a:latin typeface="汉仪夏日体W"/>
                <a:ea typeface="汉仪夏日体W"/>
                <a:cs typeface="YF补 汉仪夏日体+黑白emoji"/>
                <a:sym typeface="HYXiaRiTiW"/>
              </a:rPr>
              <a:t>可行性分析</a:t>
            </a:r>
            <a:endParaRPr lang="zh-CN" sz="4000" b="1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670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671" name="文本框 9"/>
          <p:cNvSpPr txBox="1"/>
          <p:nvPr/>
        </p:nvSpPr>
        <p:spPr>
          <a:xfrm>
            <a:off x="1507038" y="500329"/>
            <a:ext cx="357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汉仪夏日体W"/>
                <a:ea typeface="汉仪夏日体W"/>
                <a:cs typeface="YF补 汉仪夏日体+黑白emoji"/>
                <a:sym typeface="HYXiaRiTiW"/>
              </a:rPr>
              <a:t>技术可行性</a:t>
            </a:r>
            <a:endParaRPr lang="zh-CN" sz="3200" b="1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672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1571625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Technical feasibility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673" name="组合 1"/>
          <p:cNvGrpSpPr/>
          <p:nvPr/>
        </p:nvGrpSpPr>
        <p:grpSpPr>
          <a:xfrm rot="0">
            <a:off x="965177" y="4976580"/>
            <a:ext cx="1623310" cy="1352783"/>
            <a:chOff x="4802188" y="1919288"/>
            <a:chExt cx="2876550" cy="2878138"/>
          </a:xfrm>
        </p:grpSpPr>
        <p:sp>
          <p:nvSpPr>
            <p:cNvPr id="674" name="Freeform 6"/>
            <p:cNvSpPr/>
            <p:nvPr/>
          </p:nvSpPr>
          <p:spPr bwMode="auto">
            <a:xfrm>
              <a:off x="4802188" y="2833688"/>
              <a:ext cx="1966913" cy="1963738"/>
            </a:xfrm>
            <a:custGeom>
              <a:avLst/>
              <a:gdLst>
                <a:gd name="T0" fmla="*/ 48 w 463"/>
                <a:gd name="T1" fmla="*/ 452 h 462"/>
                <a:gd name="T2" fmla="*/ 11 w 463"/>
                <a:gd name="T3" fmla="*/ 452 h 462"/>
                <a:gd name="T4" fmla="*/ 11 w 463"/>
                <a:gd name="T5" fmla="*/ 414 h 462"/>
                <a:gd name="T6" fmla="*/ 415 w 463"/>
                <a:gd name="T7" fmla="*/ 10 h 462"/>
                <a:gd name="T8" fmla="*/ 452 w 463"/>
                <a:gd name="T9" fmla="*/ 10 h 462"/>
                <a:gd name="T10" fmla="*/ 452 w 463"/>
                <a:gd name="T11" fmla="*/ 47 h 462"/>
                <a:gd name="T12" fmla="*/ 48 w 463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462">
                  <a:moveTo>
                    <a:pt x="48" y="452"/>
                  </a:moveTo>
                  <a:cubicBezTo>
                    <a:pt x="38" y="462"/>
                    <a:pt x="21" y="462"/>
                    <a:pt x="11" y="452"/>
                  </a:cubicBezTo>
                  <a:cubicBezTo>
                    <a:pt x="0" y="441"/>
                    <a:pt x="0" y="424"/>
                    <a:pt x="11" y="414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25" y="0"/>
                    <a:pt x="442" y="0"/>
                    <a:pt x="452" y="10"/>
                  </a:cubicBezTo>
                  <a:cubicBezTo>
                    <a:pt x="463" y="20"/>
                    <a:pt x="463" y="37"/>
                    <a:pt x="452" y="47"/>
                  </a:cubicBezTo>
                  <a:lnTo>
                    <a:pt x="48" y="452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75" name="Freeform 7"/>
            <p:cNvSpPr/>
            <p:nvPr/>
          </p:nvSpPr>
          <p:spPr bwMode="auto">
            <a:xfrm>
              <a:off x="6361113" y="2668588"/>
              <a:ext cx="569913" cy="568325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76" name="Freeform 8"/>
            <p:cNvSpPr/>
            <p:nvPr/>
          </p:nvSpPr>
          <p:spPr bwMode="auto">
            <a:xfrm>
              <a:off x="6345238" y="2651126"/>
              <a:ext cx="603250" cy="603250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77" name="Freeform 9"/>
            <p:cNvSpPr/>
            <p:nvPr/>
          </p:nvSpPr>
          <p:spPr bwMode="auto">
            <a:xfrm>
              <a:off x="7092951" y="1936751"/>
              <a:ext cx="568325" cy="569913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78" name="Freeform 10"/>
            <p:cNvSpPr/>
            <p:nvPr/>
          </p:nvSpPr>
          <p:spPr bwMode="auto">
            <a:xfrm>
              <a:off x="7075488" y="1919288"/>
              <a:ext cx="603250" cy="604838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79" name="Freeform 11"/>
            <p:cNvSpPr/>
            <p:nvPr/>
          </p:nvSpPr>
          <p:spPr bwMode="auto">
            <a:xfrm>
              <a:off x="6429376" y="2493963"/>
              <a:ext cx="679450" cy="676275"/>
            </a:xfrm>
            <a:custGeom>
              <a:avLst/>
              <a:gdLst>
                <a:gd name="T0" fmla="*/ 152 w 160"/>
                <a:gd name="T1" fmla="*/ 151 h 159"/>
                <a:gd name="T2" fmla="*/ 123 w 160"/>
                <a:gd name="T3" fmla="*/ 151 h 159"/>
                <a:gd name="T4" fmla="*/ 8 w 160"/>
                <a:gd name="T5" fmla="*/ 36 h 159"/>
                <a:gd name="T6" fmla="*/ 8 w 160"/>
                <a:gd name="T7" fmla="*/ 8 h 159"/>
                <a:gd name="T8" fmla="*/ 37 w 160"/>
                <a:gd name="T9" fmla="*/ 8 h 159"/>
                <a:gd name="T10" fmla="*/ 152 w 160"/>
                <a:gd name="T11" fmla="*/ 123 h 159"/>
                <a:gd name="T12" fmla="*/ 152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152" y="151"/>
                  </a:moveTo>
                  <a:cubicBezTo>
                    <a:pt x="144" y="159"/>
                    <a:pt x="131" y="159"/>
                    <a:pt x="123" y="15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28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60" y="131"/>
                    <a:pt x="160" y="144"/>
                    <a:pt x="152" y="15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80" name="Freeform 12"/>
            <p:cNvSpPr/>
            <p:nvPr/>
          </p:nvSpPr>
          <p:spPr bwMode="auto">
            <a:xfrm>
              <a:off x="6411913" y="2476501"/>
              <a:ext cx="714375" cy="709613"/>
            </a:xfrm>
            <a:custGeom>
              <a:avLst/>
              <a:gdLst>
                <a:gd name="T0" fmla="*/ 156 w 168"/>
                <a:gd name="T1" fmla="*/ 155 h 167"/>
                <a:gd name="T2" fmla="*/ 151 w 168"/>
                <a:gd name="T3" fmla="*/ 151 h 167"/>
                <a:gd name="T4" fmla="*/ 141 w 168"/>
                <a:gd name="T5" fmla="*/ 155 h 167"/>
                <a:gd name="T6" fmla="*/ 131 w 168"/>
                <a:gd name="T7" fmla="*/ 151 h 167"/>
                <a:gd name="T8" fmla="*/ 16 w 168"/>
                <a:gd name="T9" fmla="*/ 36 h 167"/>
                <a:gd name="T10" fmla="*/ 12 w 168"/>
                <a:gd name="T11" fmla="*/ 26 h 167"/>
                <a:gd name="T12" fmla="*/ 16 w 168"/>
                <a:gd name="T13" fmla="*/ 16 h 167"/>
                <a:gd name="T14" fmla="*/ 26 w 168"/>
                <a:gd name="T15" fmla="*/ 12 h 167"/>
                <a:gd name="T16" fmla="*/ 36 w 168"/>
                <a:gd name="T17" fmla="*/ 16 h 167"/>
                <a:gd name="T18" fmla="*/ 151 w 168"/>
                <a:gd name="T19" fmla="*/ 131 h 167"/>
                <a:gd name="T20" fmla="*/ 156 w 168"/>
                <a:gd name="T21" fmla="*/ 141 h 167"/>
                <a:gd name="T22" fmla="*/ 151 w 168"/>
                <a:gd name="T23" fmla="*/ 151 h 167"/>
                <a:gd name="T24" fmla="*/ 156 w 168"/>
                <a:gd name="T25" fmla="*/ 155 h 167"/>
                <a:gd name="T26" fmla="*/ 160 w 168"/>
                <a:gd name="T27" fmla="*/ 160 h 167"/>
                <a:gd name="T28" fmla="*/ 168 w 168"/>
                <a:gd name="T29" fmla="*/ 141 h 167"/>
                <a:gd name="T30" fmla="*/ 160 w 168"/>
                <a:gd name="T31" fmla="*/ 123 h 167"/>
                <a:gd name="T32" fmla="*/ 45 w 168"/>
                <a:gd name="T33" fmla="*/ 7 h 167"/>
                <a:gd name="T34" fmla="*/ 26 w 168"/>
                <a:gd name="T35" fmla="*/ 0 h 167"/>
                <a:gd name="T36" fmla="*/ 8 w 168"/>
                <a:gd name="T37" fmla="*/ 7 h 167"/>
                <a:gd name="T38" fmla="*/ 0 w 168"/>
                <a:gd name="T39" fmla="*/ 26 h 167"/>
                <a:gd name="T40" fmla="*/ 8 w 168"/>
                <a:gd name="T41" fmla="*/ 45 h 167"/>
                <a:gd name="T42" fmla="*/ 123 w 168"/>
                <a:gd name="T43" fmla="*/ 160 h 167"/>
                <a:gd name="T44" fmla="*/ 141 w 168"/>
                <a:gd name="T45" fmla="*/ 167 h 167"/>
                <a:gd name="T46" fmla="*/ 160 w 168"/>
                <a:gd name="T47" fmla="*/ 160 h 167"/>
                <a:gd name="T48" fmla="*/ 156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56" y="155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49" y="154"/>
                    <a:pt x="145" y="155"/>
                    <a:pt x="141" y="155"/>
                  </a:cubicBezTo>
                  <a:cubicBezTo>
                    <a:pt x="138" y="155"/>
                    <a:pt x="134" y="154"/>
                    <a:pt x="131" y="15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3"/>
                    <a:pt x="12" y="30"/>
                    <a:pt x="12" y="26"/>
                  </a:cubicBezTo>
                  <a:cubicBezTo>
                    <a:pt x="12" y="22"/>
                    <a:pt x="13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6" y="137"/>
                    <a:pt x="156" y="141"/>
                  </a:cubicBezTo>
                  <a:cubicBezTo>
                    <a:pt x="156" y="145"/>
                    <a:pt x="154" y="148"/>
                    <a:pt x="151" y="151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8" y="148"/>
                    <a:pt x="168" y="141"/>
                  </a:cubicBezTo>
                  <a:cubicBezTo>
                    <a:pt x="168" y="134"/>
                    <a:pt x="165" y="128"/>
                    <a:pt x="160" y="1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0" y="2"/>
                    <a:pt x="33" y="0"/>
                    <a:pt x="26" y="0"/>
                  </a:cubicBezTo>
                  <a:cubicBezTo>
                    <a:pt x="20" y="0"/>
                    <a:pt x="13" y="2"/>
                    <a:pt x="8" y="7"/>
                  </a:cubicBezTo>
                  <a:cubicBezTo>
                    <a:pt x="3" y="13"/>
                    <a:pt x="0" y="19"/>
                    <a:pt x="0" y="26"/>
                  </a:cubicBezTo>
                  <a:cubicBezTo>
                    <a:pt x="0" y="33"/>
                    <a:pt x="3" y="39"/>
                    <a:pt x="8" y="4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8" y="165"/>
                    <a:pt x="135" y="167"/>
                    <a:pt x="141" y="167"/>
                  </a:cubicBezTo>
                  <a:cubicBezTo>
                    <a:pt x="148" y="167"/>
                    <a:pt x="155" y="165"/>
                    <a:pt x="160" y="160"/>
                  </a:cubicBezTo>
                  <a:lnTo>
                    <a:pt x="156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81" name="Freeform 13"/>
            <p:cNvSpPr/>
            <p:nvPr/>
          </p:nvSpPr>
          <p:spPr bwMode="auto">
            <a:xfrm>
              <a:off x="6918326" y="2005013"/>
              <a:ext cx="674688" cy="679450"/>
            </a:xfrm>
            <a:custGeom>
              <a:avLst/>
              <a:gdLst>
                <a:gd name="T0" fmla="*/ 151 w 159"/>
                <a:gd name="T1" fmla="*/ 152 h 160"/>
                <a:gd name="T2" fmla="*/ 123 w 159"/>
                <a:gd name="T3" fmla="*/ 152 h 160"/>
                <a:gd name="T4" fmla="*/ 8 w 159"/>
                <a:gd name="T5" fmla="*/ 37 h 160"/>
                <a:gd name="T6" fmla="*/ 8 w 159"/>
                <a:gd name="T7" fmla="*/ 8 h 160"/>
                <a:gd name="T8" fmla="*/ 36 w 159"/>
                <a:gd name="T9" fmla="*/ 8 h 160"/>
                <a:gd name="T10" fmla="*/ 151 w 159"/>
                <a:gd name="T11" fmla="*/ 123 h 160"/>
                <a:gd name="T12" fmla="*/ 151 w 159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0">
                  <a:moveTo>
                    <a:pt x="151" y="152"/>
                  </a:moveTo>
                  <a:cubicBezTo>
                    <a:pt x="143" y="160"/>
                    <a:pt x="131" y="160"/>
                    <a:pt x="123" y="15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9" y="131"/>
                    <a:pt x="159" y="144"/>
                    <a:pt x="151" y="152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82" name="Freeform 14"/>
            <p:cNvSpPr/>
            <p:nvPr/>
          </p:nvSpPr>
          <p:spPr bwMode="auto">
            <a:xfrm>
              <a:off x="6900863" y="1987551"/>
              <a:ext cx="709613" cy="714375"/>
            </a:xfrm>
            <a:custGeom>
              <a:avLst/>
              <a:gdLst>
                <a:gd name="T0" fmla="*/ 155 w 167"/>
                <a:gd name="T1" fmla="*/ 156 h 168"/>
                <a:gd name="T2" fmla="*/ 151 w 167"/>
                <a:gd name="T3" fmla="*/ 152 h 168"/>
                <a:gd name="T4" fmla="*/ 141 w 167"/>
                <a:gd name="T5" fmla="*/ 156 h 168"/>
                <a:gd name="T6" fmla="*/ 131 w 167"/>
                <a:gd name="T7" fmla="*/ 152 h 168"/>
                <a:gd name="T8" fmla="*/ 16 w 167"/>
                <a:gd name="T9" fmla="*/ 36 h 168"/>
                <a:gd name="T10" fmla="*/ 12 w 167"/>
                <a:gd name="T11" fmla="*/ 26 h 168"/>
                <a:gd name="T12" fmla="*/ 16 w 167"/>
                <a:gd name="T13" fmla="*/ 16 h 168"/>
                <a:gd name="T14" fmla="*/ 26 w 167"/>
                <a:gd name="T15" fmla="*/ 12 h 168"/>
                <a:gd name="T16" fmla="*/ 36 w 167"/>
                <a:gd name="T17" fmla="*/ 16 h 168"/>
                <a:gd name="T18" fmla="*/ 151 w 167"/>
                <a:gd name="T19" fmla="*/ 131 h 168"/>
                <a:gd name="T20" fmla="*/ 155 w 167"/>
                <a:gd name="T21" fmla="*/ 141 h 168"/>
                <a:gd name="T22" fmla="*/ 151 w 167"/>
                <a:gd name="T23" fmla="*/ 152 h 168"/>
                <a:gd name="T24" fmla="*/ 155 w 167"/>
                <a:gd name="T25" fmla="*/ 156 h 168"/>
                <a:gd name="T26" fmla="*/ 160 w 167"/>
                <a:gd name="T27" fmla="*/ 160 h 168"/>
                <a:gd name="T28" fmla="*/ 167 w 167"/>
                <a:gd name="T29" fmla="*/ 141 h 168"/>
                <a:gd name="T30" fmla="*/ 160 w 167"/>
                <a:gd name="T31" fmla="*/ 123 h 168"/>
                <a:gd name="T32" fmla="*/ 44 w 167"/>
                <a:gd name="T33" fmla="*/ 8 h 168"/>
                <a:gd name="T34" fmla="*/ 26 w 167"/>
                <a:gd name="T35" fmla="*/ 0 h 168"/>
                <a:gd name="T36" fmla="*/ 7 w 167"/>
                <a:gd name="T37" fmla="*/ 8 h 168"/>
                <a:gd name="T38" fmla="*/ 0 w 167"/>
                <a:gd name="T39" fmla="*/ 26 h 168"/>
                <a:gd name="T40" fmla="*/ 7 w 167"/>
                <a:gd name="T41" fmla="*/ 45 h 168"/>
                <a:gd name="T42" fmla="*/ 122 w 167"/>
                <a:gd name="T43" fmla="*/ 160 h 168"/>
                <a:gd name="T44" fmla="*/ 141 w 167"/>
                <a:gd name="T45" fmla="*/ 168 h 168"/>
                <a:gd name="T46" fmla="*/ 160 w 167"/>
                <a:gd name="T47" fmla="*/ 160 h 168"/>
                <a:gd name="T48" fmla="*/ 155 w 167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68">
                  <a:moveTo>
                    <a:pt x="155" y="156"/>
                  </a:moveTo>
                  <a:cubicBezTo>
                    <a:pt x="151" y="152"/>
                    <a:pt x="151" y="152"/>
                    <a:pt x="151" y="152"/>
                  </a:cubicBezTo>
                  <a:cubicBezTo>
                    <a:pt x="148" y="154"/>
                    <a:pt x="145" y="156"/>
                    <a:pt x="141" y="156"/>
                  </a:cubicBezTo>
                  <a:cubicBezTo>
                    <a:pt x="137" y="156"/>
                    <a:pt x="134" y="154"/>
                    <a:pt x="131" y="152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2" y="30"/>
                    <a:pt x="12" y="26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2" y="12"/>
                    <a:pt x="26" y="12"/>
                  </a:cubicBezTo>
                  <a:cubicBezTo>
                    <a:pt x="30" y="12"/>
                    <a:pt x="33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5" y="138"/>
                    <a:pt x="155" y="141"/>
                  </a:cubicBezTo>
                  <a:cubicBezTo>
                    <a:pt x="155" y="145"/>
                    <a:pt x="154" y="149"/>
                    <a:pt x="151" y="152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7" y="148"/>
                    <a:pt x="167" y="141"/>
                  </a:cubicBezTo>
                  <a:cubicBezTo>
                    <a:pt x="167" y="135"/>
                    <a:pt x="165" y="128"/>
                    <a:pt x="160" y="12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26"/>
                  </a:cubicBezTo>
                  <a:cubicBezTo>
                    <a:pt x="0" y="33"/>
                    <a:pt x="2" y="40"/>
                    <a:pt x="7" y="45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8" y="165"/>
                    <a:pt x="134" y="168"/>
                    <a:pt x="141" y="168"/>
                  </a:cubicBezTo>
                  <a:cubicBezTo>
                    <a:pt x="148" y="168"/>
                    <a:pt x="154" y="165"/>
                    <a:pt x="160" y="160"/>
                  </a:cubicBezTo>
                  <a:lnTo>
                    <a:pt x="155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83" name="Freeform 15"/>
            <p:cNvSpPr/>
            <p:nvPr/>
          </p:nvSpPr>
          <p:spPr bwMode="auto">
            <a:xfrm>
              <a:off x="6505576" y="2324101"/>
              <a:ext cx="769938" cy="768350"/>
            </a:xfrm>
            <a:custGeom>
              <a:avLst/>
              <a:gdLst>
                <a:gd name="T0" fmla="*/ 173 w 181"/>
                <a:gd name="T1" fmla="*/ 174 h 181"/>
                <a:gd name="T2" fmla="*/ 144 w 181"/>
                <a:gd name="T3" fmla="*/ 174 h 181"/>
                <a:gd name="T4" fmla="*/ 8 w 181"/>
                <a:gd name="T5" fmla="*/ 37 h 181"/>
                <a:gd name="T6" fmla="*/ 8 w 181"/>
                <a:gd name="T7" fmla="*/ 8 h 181"/>
                <a:gd name="T8" fmla="*/ 36 w 181"/>
                <a:gd name="T9" fmla="*/ 8 h 181"/>
                <a:gd name="T10" fmla="*/ 173 w 181"/>
                <a:gd name="T11" fmla="*/ 145 h 181"/>
                <a:gd name="T12" fmla="*/ 173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4"/>
                  </a:moveTo>
                  <a:cubicBezTo>
                    <a:pt x="165" y="181"/>
                    <a:pt x="152" y="181"/>
                    <a:pt x="144" y="17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6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3"/>
                    <a:pt x="181" y="166"/>
                    <a:pt x="173" y="17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84" name="Freeform 16"/>
            <p:cNvSpPr/>
            <p:nvPr/>
          </p:nvSpPr>
          <p:spPr bwMode="auto">
            <a:xfrm>
              <a:off x="6489701" y="2306638"/>
              <a:ext cx="801688" cy="803275"/>
            </a:xfrm>
            <a:custGeom>
              <a:avLst/>
              <a:gdLst>
                <a:gd name="T0" fmla="*/ 177 w 189"/>
                <a:gd name="T1" fmla="*/ 178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7 h 189"/>
                <a:gd name="T10" fmla="*/ 12 w 189"/>
                <a:gd name="T11" fmla="*/ 27 h 189"/>
                <a:gd name="T12" fmla="*/ 16 w 189"/>
                <a:gd name="T13" fmla="*/ 16 h 189"/>
                <a:gd name="T14" fmla="*/ 26 w 189"/>
                <a:gd name="T15" fmla="*/ 12 h 189"/>
                <a:gd name="T16" fmla="*/ 36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8 h 189"/>
                <a:gd name="T26" fmla="*/ 181 w 189"/>
                <a:gd name="T27" fmla="*/ 182 h 189"/>
                <a:gd name="T28" fmla="*/ 189 w 189"/>
                <a:gd name="T29" fmla="*/ 163 h 189"/>
                <a:gd name="T30" fmla="*/ 181 w 189"/>
                <a:gd name="T31" fmla="*/ 145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7 h 189"/>
                <a:gd name="T40" fmla="*/ 8 w 189"/>
                <a:gd name="T41" fmla="*/ 45 h 189"/>
                <a:gd name="T42" fmla="*/ 144 w 189"/>
                <a:gd name="T43" fmla="*/ 182 h 189"/>
                <a:gd name="T44" fmla="*/ 163 w 189"/>
                <a:gd name="T45" fmla="*/ 189 h 189"/>
                <a:gd name="T46" fmla="*/ 181 w 189"/>
                <a:gd name="T47" fmla="*/ 182 h 189"/>
                <a:gd name="T48" fmla="*/ 177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8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6" y="177"/>
                    <a:pt x="163" y="177"/>
                  </a:cubicBezTo>
                  <a:cubicBezTo>
                    <a:pt x="159" y="177"/>
                    <a:pt x="155" y="176"/>
                    <a:pt x="153" y="17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3" y="34"/>
                    <a:pt x="12" y="30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2" y="12"/>
                    <a:pt x="26" y="12"/>
                  </a:cubicBezTo>
                  <a:cubicBezTo>
                    <a:pt x="30" y="12"/>
                    <a:pt x="33" y="14"/>
                    <a:pt x="36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60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8"/>
                    <a:pt x="177" y="178"/>
                    <a:pt x="177" y="178"/>
                  </a:cubicBezTo>
                  <a:cubicBezTo>
                    <a:pt x="181" y="182"/>
                    <a:pt x="181" y="182"/>
                    <a:pt x="181" y="182"/>
                  </a:cubicBezTo>
                  <a:cubicBezTo>
                    <a:pt x="186" y="177"/>
                    <a:pt x="189" y="170"/>
                    <a:pt x="189" y="163"/>
                  </a:cubicBezTo>
                  <a:cubicBezTo>
                    <a:pt x="189" y="156"/>
                    <a:pt x="186" y="150"/>
                    <a:pt x="181" y="14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3"/>
                    <a:pt x="2" y="40"/>
                    <a:pt x="8" y="45"/>
                  </a:cubicBezTo>
                  <a:cubicBezTo>
                    <a:pt x="144" y="182"/>
                    <a:pt x="144" y="182"/>
                    <a:pt x="144" y="182"/>
                  </a:cubicBezTo>
                  <a:cubicBezTo>
                    <a:pt x="149" y="187"/>
                    <a:pt x="156" y="189"/>
                    <a:pt x="163" y="189"/>
                  </a:cubicBezTo>
                  <a:cubicBezTo>
                    <a:pt x="169" y="189"/>
                    <a:pt x="176" y="187"/>
                    <a:pt x="181" y="182"/>
                  </a:cubicBezTo>
                  <a:lnTo>
                    <a:pt x="177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85" name="Freeform 17"/>
            <p:cNvSpPr/>
            <p:nvPr/>
          </p:nvSpPr>
          <p:spPr bwMode="auto">
            <a:xfrm>
              <a:off x="6748463" y="2081213"/>
              <a:ext cx="768350" cy="769938"/>
            </a:xfrm>
            <a:custGeom>
              <a:avLst/>
              <a:gdLst>
                <a:gd name="T0" fmla="*/ 173 w 181"/>
                <a:gd name="T1" fmla="*/ 173 h 181"/>
                <a:gd name="T2" fmla="*/ 145 w 181"/>
                <a:gd name="T3" fmla="*/ 173 h 181"/>
                <a:gd name="T4" fmla="*/ 8 w 181"/>
                <a:gd name="T5" fmla="*/ 37 h 181"/>
                <a:gd name="T6" fmla="*/ 8 w 181"/>
                <a:gd name="T7" fmla="*/ 8 h 181"/>
                <a:gd name="T8" fmla="*/ 37 w 181"/>
                <a:gd name="T9" fmla="*/ 8 h 181"/>
                <a:gd name="T10" fmla="*/ 173 w 181"/>
                <a:gd name="T11" fmla="*/ 145 h 181"/>
                <a:gd name="T12" fmla="*/ 173 w 181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3"/>
                  </a:moveTo>
                  <a:cubicBezTo>
                    <a:pt x="165" y="181"/>
                    <a:pt x="153" y="181"/>
                    <a:pt x="145" y="17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2"/>
                    <a:pt x="181" y="165"/>
                    <a:pt x="173" y="17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86" name="Freeform 18"/>
            <p:cNvSpPr/>
            <p:nvPr/>
          </p:nvSpPr>
          <p:spPr bwMode="auto">
            <a:xfrm>
              <a:off x="6731001" y="2063751"/>
              <a:ext cx="803275" cy="803275"/>
            </a:xfrm>
            <a:custGeom>
              <a:avLst/>
              <a:gdLst>
                <a:gd name="T0" fmla="*/ 177 w 189"/>
                <a:gd name="T1" fmla="*/ 177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6 h 189"/>
                <a:gd name="T10" fmla="*/ 12 w 189"/>
                <a:gd name="T11" fmla="*/ 26 h 189"/>
                <a:gd name="T12" fmla="*/ 16 w 189"/>
                <a:gd name="T13" fmla="*/ 16 h 189"/>
                <a:gd name="T14" fmla="*/ 26 w 189"/>
                <a:gd name="T15" fmla="*/ 12 h 189"/>
                <a:gd name="T16" fmla="*/ 37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7 h 189"/>
                <a:gd name="T26" fmla="*/ 182 w 189"/>
                <a:gd name="T27" fmla="*/ 181 h 189"/>
                <a:gd name="T28" fmla="*/ 189 w 189"/>
                <a:gd name="T29" fmla="*/ 163 h 189"/>
                <a:gd name="T30" fmla="*/ 182 w 189"/>
                <a:gd name="T31" fmla="*/ 144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6 h 189"/>
                <a:gd name="T40" fmla="*/ 8 w 189"/>
                <a:gd name="T41" fmla="*/ 45 h 189"/>
                <a:gd name="T42" fmla="*/ 144 w 189"/>
                <a:gd name="T43" fmla="*/ 181 h 189"/>
                <a:gd name="T44" fmla="*/ 163 w 189"/>
                <a:gd name="T45" fmla="*/ 189 h 189"/>
                <a:gd name="T46" fmla="*/ 182 w 189"/>
                <a:gd name="T47" fmla="*/ 181 h 189"/>
                <a:gd name="T48" fmla="*/ 177 w 189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7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7" y="177"/>
                    <a:pt x="163" y="177"/>
                  </a:cubicBezTo>
                  <a:cubicBezTo>
                    <a:pt x="159" y="177"/>
                    <a:pt x="156" y="176"/>
                    <a:pt x="153" y="173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4"/>
                    <a:pt x="12" y="30"/>
                    <a:pt x="12" y="26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7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59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7" y="176"/>
                    <a:pt x="189" y="170"/>
                    <a:pt x="189" y="163"/>
                  </a:cubicBezTo>
                  <a:cubicBezTo>
                    <a:pt x="189" y="156"/>
                    <a:pt x="187" y="149"/>
                    <a:pt x="182" y="14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6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50" y="187"/>
                    <a:pt x="156" y="189"/>
                    <a:pt x="163" y="189"/>
                  </a:cubicBezTo>
                  <a:cubicBezTo>
                    <a:pt x="170" y="189"/>
                    <a:pt x="177" y="187"/>
                    <a:pt x="182" y="181"/>
                  </a:cubicBezTo>
                  <a:lnTo>
                    <a:pt x="177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87" name="Freeform 19"/>
            <p:cNvSpPr/>
            <p:nvPr/>
          </p:nvSpPr>
          <p:spPr bwMode="auto">
            <a:xfrm>
              <a:off x="6561138" y="2136776"/>
              <a:ext cx="900113" cy="901700"/>
            </a:xfrm>
            <a:custGeom>
              <a:avLst/>
              <a:gdLst>
                <a:gd name="T0" fmla="*/ 204 w 212"/>
                <a:gd name="T1" fmla="*/ 204 h 212"/>
                <a:gd name="T2" fmla="*/ 175 w 212"/>
                <a:gd name="T3" fmla="*/ 204 h 212"/>
                <a:gd name="T4" fmla="*/ 8 w 212"/>
                <a:gd name="T5" fmla="*/ 37 h 212"/>
                <a:gd name="T6" fmla="*/ 8 w 212"/>
                <a:gd name="T7" fmla="*/ 8 h 212"/>
                <a:gd name="T8" fmla="*/ 37 w 212"/>
                <a:gd name="T9" fmla="*/ 8 h 212"/>
                <a:gd name="T10" fmla="*/ 204 w 212"/>
                <a:gd name="T11" fmla="*/ 176 h 212"/>
                <a:gd name="T12" fmla="*/ 204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204" y="204"/>
                  </a:moveTo>
                  <a:cubicBezTo>
                    <a:pt x="196" y="212"/>
                    <a:pt x="183" y="212"/>
                    <a:pt x="175" y="20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12" y="184"/>
                    <a:pt x="212" y="196"/>
                    <a:pt x="204" y="20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88" name="Freeform 20"/>
            <p:cNvSpPr/>
            <p:nvPr/>
          </p:nvSpPr>
          <p:spPr bwMode="auto">
            <a:xfrm>
              <a:off x="6543676" y="2119313"/>
              <a:ext cx="935038" cy="935038"/>
            </a:xfrm>
            <a:custGeom>
              <a:avLst/>
              <a:gdLst>
                <a:gd name="T0" fmla="*/ 208 w 220"/>
                <a:gd name="T1" fmla="*/ 208 h 220"/>
                <a:gd name="T2" fmla="*/ 204 w 220"/>
                <a:gd name="T3" fmla="*/ 204 h 220"/>
                <a:gd name="T4" fmla="*/ 194 w 220"/>
                <a:gd name="T5" fmla="*/ 208 h 220"/>
                <a:gd name="T6" fmla="*/ 184 w 220"/>
                <a:gd name="T7" fmla="*/ 204 h 220"/>
                <a:gd name="T8" fmla="*/ 16 w 220"/>
                <a:gd name="T9" fmla="*/ 37 h 220"/>
                <a:gd name="T10" fmla="*/ 12 w 220"/>
                <a:gd name="T11" fmla="*/ 27 h 220"/>
                <a:gd name="T12" fmla="*/ 16 w 220"/>
                <a:gd name="T13" fmla="*/ 16 h 220"/>
                <a:gd name="T14" fmla="*/ 26 w 220"/>
                <a:gd name="T15" fmla="*/ 12 h 220"/>
                <a:gd name="T16" fmla="*/ 36 w 220"/>
                <a:gd name="T17" fmla="*/ 16 h 220"/>
                <a:gd name="T18" fmla="*/ 204 w 220"/>
                <a:gd name="T19" fmla="*/ 184 h 220"/>
                <a:gd name="T20" fmla="*/ 208 w 220"/>
                <a:gd name="T21" fmla="*/ 194 h 220"/>
                <a:gd name="T22" fmla="*/ 204 w 220"/>
                <a:gd name="T23" fmla="*/ 204 h 220"/>
                <a:gd name="T24" fmla="*/ 208 w 220"/>
                <a:gd name="T25" fmla="*/ 208 h 220"/>
                <a:gd name="T26" fmla="*/ 212 w 220"/>
                <a:gd name="T27" fmla="*/ 212 h 220"/>
                <a:gd name="T28" fmla="*/ 220 w 220"/>
                <a:gd name="T29" fmla="*/ 194 h 220"/>
                <a:gd name="T30" fmla="*/ 212 w 220"/>
                <a:gd name="T31" fmla="*/ 175 h 220"/>
                <a:gd name="T32" fmla="*/ 45 w 220"/>
                <a:gd name="T33" fmla="*/ 8 h 220"/>
                <a:gd name="T34" fmla="*/ 26 w 220"/>
                <a:gd name="T35" fmla="*/ 0 h 220"/>
                <a:gd name="T36" fmla="*/ 8 w 220"/>
                <a:gd name="T37" fmla="*/ 8 h 220"/>
                <a:gd name="T38" fmla="*/ 0 w 220"/>
                <a:gd name="T39" fmla="*/ 27 h 220"/>
                <a:gd name="T40" fmla="*/ 8 w 220"/>
                <a:gd name="T41" fmla="*/ 45 h 220"/>
                <a:gd name="T42" fmla="*/ 175 w 220"/>
                <a:gd name="T43" fmla="*/ 212 h 220"/>
                <a:gd name="T44" fmla="*/ 194 w 220"/>
                <a:gd name="T45" fmla="*/ 220 h 220"/>
                <a:gd name="T46" fmla="*/ 212 w 220"/>
                <a:gd name="T47" fmla="*/ 212 h 220"/>
                <a:gd name="T48" fmla="*/ 208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208" y="208"/>
                  </a:moveTo>
                  <a:cubicBezTo>
                    <a:pt x="204" y="204"/>
                    <a:pt x="204" y="204"/>
                    <a:pt x="204" y="204"/>
                  </a:cubicBezTo>
                  <a:cubicBezTo>
                    <a:pt x="201" y="207"/>
                    <a:pt x="197" y="208"/>
                    <a:pt x="194" y="208"/>
                  </a:cubicBezTo>
                  <a:cubicBezTo>
                    <a:pt x="190" y="208"/>
                    <a:pt x="187" y="207"/>
                    <a:pt x="184" y="204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6" y="16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07" y="187"/>
                    <a:pt x="208" y="190"/>
                    <a:pt x="208" y="194"/>
                  </a:cubicBezTo>
                  <a:cubicBezTo>
                    <a:pt x="208" y="198"/>
                    <a:pt x="207" y="201"/>
                    <a:pt x="204" y="204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7" y="207"/>
                    <a:pt x="220" y="201"/>
                    <a:pt x="220" y="194"/>
                  </a:cubicBezTo>
                  <a:cubicBezTo>
                    <a:pt x="220" y="187"/>
                    <a:pt x="217" y="180"/>
                    <a:pt x="212" y="17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75" y="212"/>
                    <a:pt x="175" y="212"/>
                    <a:pt x="175" y="212"/>
                  </a:cubicBezTo>
                  <a:cubicBezTo>
                    <a:pt x="180" y="218"/>
                    <a:pt x="187" y="220"/>
                    <a:pt x="194" y="220"/>
                  </a:cubicBezTo>
                  <a:cubicBezTo>
                    <a:pt x="201" y="220"/>
                    <a:pt x="207" y="218"/>
                    <a:pt x="212" y="212"/>
                  </a:cubicBezTo>
                  <a:lnTo>
                    <a:pt x="208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grpSp>
        <p:nvGrpSpPr>
          <p:cNvPr id="689" name="组合 2"/>
          <p:cNvGrpSpPr/>
          <p:nvPr/>
        </p:nvGrpSpPr>
        <p:grpSpPr>
          <a:xfrm rot="0">
            <a:off x="835570" y="4976580"/>
            <a:ext cx="1514169" cy="1485338"/>
            <a:chOff x="4376738" y="1919288"/>
            <a:chExt cx="2889251" cy="2890838"/>
          </a:xfrm>
        </p:grpSpPr>
        <p:sp>
          <p:nvSpPr>
            <p:cNvPr id="690" name="Freeform 21"/>
            <p:cNvSpPr/>
            <p:nvPr/>
          </p:nvSpPr>
          <p:spPr bwMode="auto">
            <a:xfrm>
              <a:off x="5286376" y="2833688"/>
              <a:ext cx="1963738" cy="1963738"/>
            </a:xfrm>
            <a:custGeom>
              <a:avLst/>
              <a:gdLst>
                <a:gd name="T0" fmla="*/ 415 w 462"/>
                <a:gd name="T1" fmla="*/ 452 h 462"/>
                <a:gd name="T2" fmla="*/ 452 w 462"/>
                <a:gd name="T3" fmla="*/ 452 h 462"/>
                <a:gd name="T4" fmla="*/ 452 w 462"/>
                <a:gd name="T5" fmla="*/ 414 h 462"/>
                <a:gd name="T6" fmla="*/ 48 w 462"/>
                <a:gd name="T7" fmla="*/ 10 h 462"/>
                <a:gd name="T8" fmla="*/ 10 w 462"/>
                <a:gd name="T9" fmla="*/ 10 h 462"/>
                <a:gd name="T10" fmla="*/ 10 w 462"/>
                <a:gd name="T11" fmla="*/ 47 h 462"/>
                <a:gd name="T12" fmla="*/ 415 w 462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62">
                  <a:moveTo>
                    <a:pt x="415" y="452"/>
                  </a:moveTo>
                  <a:cubicBezTo>
                    <a:pt x="425" y="462"/>
                    <a:pt x="442" y="462"/>
                    <a:pt x="452" y="452"/>
                  </a:cubicBezTo>
                  <a:cubicBezTo>
                    <a:pt x="462" y="441"/>
                    <a:pt x="462" y="424"/>
                    <a:pt x="452" y="4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7" y="0"/>
                    <a:pt x="21" y="0"/>
                    <a:pt x="10" y="10"/>
                  </a:cubicBezTo>
                  <a:cubicBezTo>
                    <a:pt x="0" y="20"/>
                    <a:pt x="0" y="37"/>
                    <a:pt x="10" y="47"/>
                  </a:cubicBezTo>
                  <a:lnTo>
                    <a:pt x="415" y="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91" name="Freeform 22"/>
            <p:cNvSpPr/>
            <p:nvPr/>
          </p:nvSpPr>
          <p:spPr bwMode="auto">
            <a:xfrm>
              <a:off x="5273676" y="2816226"/>
              <a:ext cx="1992313" cy="1993900"/>
            </a:xfrm>
            <a:custGeom>
              <a:avLst/>
              <a:gdLst>
                <a:gd name="T0" fmla="*/ 418 w 469"/>
                <a:gd name="T1" fmla="*/ 456 h 469"/>
                <a:gd name="T2" fmla="*/ 413 w 469"/>
                <a:gd name="T3" fmla="*/ 460 h 469"/>
                <a:gd name="T4" fmla="*/ 436 w 469"/>
                <a:gd name="T5" fmla="*/ 469 h 469"/>
                <a:gd name="T6" fmla="*/ 459 w 469"/>
                <a:gd name="T7" fmla="*/ 460 h 469"/>
                <a:gd name="T8" fmla="*/ 469 w 469"/>
                <a:gd name="T9" fmla="*/ 437 h 469"/>
                <a:gd name="T10" fmla="*/ 459 w 469"/>
                <a:gd name="T11" fmla="*/ 414 h 469"/>
                <a:gd name="T12" fmla="*/ 55 w 469"/>
                <a:gd name="T13" fmla="*/ 10 h 469"/>
                <a:gd name="T14" fmla="*/ 32 w 469"/>
                <a:gd name="T15" fmla="*/ 0 h 469"/>
                <a:gd name="T16" fmla="*/ 9 w 469"/>
                <a:gd name="T17" fmla="*/ 10 h 469"/>
                <a:gd name="T18" fmla="*/ 0 w 469"/>
                <a:gd name="T19" fmla="*/ 33 h 469"/>
                <a:gd name="T20" fmla="*/ 9 w 469"/>
                <a:gd name="T21" fmla="*/ 56 h 469"/>
                <a:gd name="T22" fmla="*/ 413 w 469"/>
                <a:gd name="T23" fmla="*/ 460 h 469"/>
                <a:gd name="T24" fmla="*/ 418 w 469"/>
                <a:gd name="T25" fmla="*/ 456 h 469"/>
                <a:gd name="T26" fmla="*/ 422 w 469"/>
                <a:gd name="T27" fmla="*/ 451 h 469"/>
                <a:gd name="T28" fmla="*/ 18 w 469"/>
                <a:gd name="T29" fmla="*/ 47 h 469"/>
                <a:gd name="T30" fmla="*/ 12 w 469"/>
                <a:gd name="T31" fmla="*/ 33 h 469"/>
                <a:gd name="T32" fmla="*/ 18 w 469"/>
                <a:gd name="T33" fmla="*/ 18 h 469"/>
                <a:gd name="T34" fmla="*/ 32 w 469"/>
                <a:gd name="T35" fmla="*/ 12 h 469"/>
                <a:gd name="T36" fmla="*/ 47 w 469"/>
                <a:gd name="T37" fmla="*/ 18 h 469"/>
                <a:gd name="T38" fmla="*/ 451 w 469"/>
                <a:gd name="T39" fmla="*/ 422 h 469"/>
                <a:gd name="T40" fmla="*/ 457 w 469"/>
                <a:gd name="T41" fmla="*/ 437 h 469"/>
                <a:gd name="T42" fmla="*/ 451 w 469"/>
                <a:gd name="T43" fmla="*/ 451 h 469"/>
                <a:gd name="T44" fmla="*/ 436 w 469"/>
                <a:gd name="T45" fmla="*/ 457 h 469"/>
                <a:gd name="T46" fmla="*/ 422 w 469"/>
                <a:gd name="T47" fmla="*/ 451 h 469"/>
                <a:gd name="T48" fmla="*/ 418 w 469"/>
                <a:gd name="T49" fmla="*/ 45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9" h="469">
                  <a:moveTo>
                    <a:pt x="418" y="456"/>
                  </a:moveTo>
                  <a:cubicBezTo>
                    <a:pt x="413" y="460"/>
                    <a:pt x="413" y="460"/>
                    <a:pt x="413" y="460"/>
                  </a:cubicBezTo>
                  <a:cubicBezTo>
                    <a:pt x="420" y="466"/>
                    <a:pt x="428" y="469"/>
                    <a:pt x="436" y="469"/>
                  </a:cubicBezTo>
                  <a:cubicBezTo>
                    <a:pt x="445" y="469"/>
                    <a:pt x="453" y="466"/>
                    <a:pt x="459" y="460"/>
                  </a:cubicBezTo>
                  <a:cubicBezTo>
                    <a:pt x="466" y="454"/>
                    <a:pt x="469" y="445"/>
                    <a:pt x="469" y="437"/>
                  </a:cubicBezTo>
                  <a:cubicBezTo>
                    <a:pt x="469" y="429"/>
                    <a:pt x="466" y="420"/>
                    <a:pt x="459" y="414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9" y="3"/>
                    <a:pt x="40" y="0"/>
                    <a:pt x="32" y="0"/>
                  </a:cubicBezTo>
                  <a:cubicBezTo>
                    <a:pt x="24" y="0"/>
                    <a:pt x="15" y="3"/>
                    <a:pt x="9" y="10"/>
                  </a:cubicBezTo>
                  <a:cubicBezTo>
                    <a:pt x="3" y="16"/>
                    <a:pt x="0" y="24"/>
                    <a:pt x="0" y="33"/>
                  </a:cubicBezTo>
                  <a:cubicBezTo>
                    <a:pt x="0" y="41"/>
                    <a:pt x="3" y="49"/>
                    <a:pt x="9" y="56"/>
                  </a:cubicBezTo>
                  <a:cubicBezTo>
                    <a:pt x="413" y="460"/>
                    <a:pt x="413" y="460"/>
                    <a:pt x="413" y="460"/>
                  </a:cubicBezTo>
                  <a:cubicBezTo>
                    <a:pt x="418" y="456"/>
                    <a:pt x="418" y="456"/>
                    <a:pt x="418" y="456"/>
                  </a:cubicBezTo>
                  <a:cubicBezTo>
                    <a:pt x="422" y="451"/>
                    <a:pt x="422" y="451"/>
                    <a:pt x="422" y="451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2" y="38"/>
                    <a:pt x="12" y="33"/>
                  </a:cubicBezTo>
                  <a:cubicBezTo>
                    <a:pt x="12" y="27"/>
                    <a:pt x="14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37" y="12"/>
                    <a:pt x="43" y="14"/>
                    <a:pt x="47" y="18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5" y="426"/>
                    <a:pt x="457" y="432"/>
                    <a:pt x="457" y="437"/>
                  </a:cubicBezTo>
                  <a:cubicBezTo>
                    <a:pt x="457" y="442"/>
                    <a:pt x="455" y="447"/>
                    <a:pt x="451" y="451"/>
                  </a:cubicBezTo>
                  <a:cubicBezTo>
                    <a:pt x="447" y="455"/>
                    <a:pt x="442" y="457"/>
                    <a:pt x="436" y="457"/>
                  </a:cubicBezTo>
                  <a:cubicBezTo>
                    <a:pt x="431" y="457"/>
                    <a:pt x="426" y="455"/>
                    <a:pt x="422" y="451"/>
                  </a:cubicBezTo>
                  <a:lnTo>
                    <a:pt x="418" y="4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92" name="Freeform 23"/>
            <p:cNvSpPr/>
            <p:nvPr/>
          </p:nvSpPr>
          <p:spPr bwMode="auto">
            <a:xfrm>
              <a:off x="5124451" y="2668588"/>
              <a:ext cx="565150" cy="568325"/>
            </a:xfrm>
            <a:custGeom>
              <a:avLst/>
              <a:gdLst>
                <a:gd name="T0" fmla="*/ 8 w 133"/>
                <a:gd name="T1" fmla="*/ 126 h 134"/>
                <a:gd name="T2" fmla="*/ 36 w 133"/>
                <a:gd name="T3" fmla="*/ 126 h 134"/>
                <a:gd name="T4" fmla="*/ 126 w 133"/>
                <a:gd name="T5" fmla="*/ 37 h 134"/>
                <a:gd name="T6" fmla="*/ 126 w 133"/>
                <a:gd name="T7" fmla="*/ 8 h 134"/>
                <a:gd name="T8" fmla="*/ 97 w 133"/>
                <a:gd name="T9" fmla="*/ 8 h 134"/>
                <a:gd name="T10" fmla="*/ 8 w 133"/>
                <a:gd name="T11" fmla="*/ 98 h 134"/>
                <a:gd name="T12" fmla="*/ 8 w 133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3" y="29"/>
                    <a:pt x="133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93" name="Freeform 24"/>
            <p:cNvSpPr/>
            <p:nvPr/>
          </p:nvSpPr>
          <p:spPr bwMode="auto">
            <a:xfrm>
              <a:off x="5108576" y="2651126"/>
              <a:ext cx="603250" cy="603250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2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94" name="Freeform 25"/>
            <p:cNvSpPr/>
            <p:nvPr/>
          </p:nvSpPr>
          <p:spPr bwMode="auto">
            <a:xfrm>
              <a:off x="4394201" y="1936751"/>
              <a:ext cx="569913" cy="569913"/>
            </a:xfrm>
            <a:custGeom>
              <a:avLst/>
              <a:gdLst>
                <a:gd name="T0" fmla="*/ 8 w 134"/>
                <a:gd name="T1" fmla="*/ 126 h 134"/>
                <a:gd name="T2" fmla="*/ 36 w 134"/>
                <a:gd name="T3" fmla="*/ 126 h 134"/>
                <a:gd name="T4" fmla="*/ 126 w 134"/>
                <a:gd name="T5" fmla="*/ 37 h 134"/>
                <a:gd name="T6" fmla="*/ 126 w 134"/>
                <a:gd name="T7" fmla="*/ 8 h 134"/>
                <a:gd name="T8" fmla="*/ 97 w 134"/>
                <a:gd name="T9" fmla="*/ 8 h 134"/>
                <a:gd name="T10" fmla="*/ 8 w 134"/>
                <a:gd name="T11" fmla="*/ 98 h 134"/>
                <a:gd name="T12" fmla="*/ 8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4" y="29"/>
                    <a:pt x="134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95" name="Freeform 26"/>
            <p:cNvSpPr/>
            <p:nvPr/>
          </p:nvSpPr>
          <p:spPr bwMode="auto">
            <a:xfrm>
              <a:off x="4376738" y="1919288"/>
              <a:ext cx="603250" cy="604838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3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96" name="Freeform 27"/>
            <p:cNvSpPr/>
            <p:nvPr/>
          </p:nvSpPr>
          <p:spPr bwMode="auto">
            <a:xfrm>
              <a:off x="4946651" y="2493963"/>
              <a:ext cx="679450" cy="676275"/>
            </a:xfrm>
            <a:custGeom>
              <a:avLst/>
              <a:gdLst>
                <a:gd name="T0" fmla="*/ 8 w 160"/>
                <a:gd name="T1" fmla="*/ 151 h 159"/>
                <a:gd name="T2" fmla="*/ 37 w 160"/>
                <a:gd name="T3" fmla="*/ 151 h 159"/>
                <a:gd name="T4" fmla="*/ 152 w 160"/>
                <a:gd name="T5" fmla="*/ 36 h 159"/>
                <a:gd name="T6" fmla="*/ 152 w 160"/>
                <a:gd name="T7" fmla="*/ 8 h 159"/>
                <a:gd name="T8" fmla="*/ 123 w 160"/>
                <a:gd name="T9" fmla="*/ 8 h 159"/>
                <a:gd name="T10" fmla="*/ 8 w 160"/>
                <a:gd name="T11" fmla="*/ 123 h 159"/>
                <a:gd name="T12" fmla="*/ 8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8" y="151"/>
                  </a:moveTo>
                  <a:cubicBezTo>
                    <a:pt x="16" y="159"/>
                    <a:pt x="29" y="159"/>
                    <a:pt x="37" y="151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60" y="28"/>
                    <a:pt x="160" y="16"/>
                    <a:pt x="152" y="8"/>
                  </a:cubicBezTo>
                  <a:cubicBezTo>
                    <a:pt x="144" y="0"/>
                    <a:pt x="131" y="0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97" name="Freeform 28"/>
            <p:cNvSpPr/>
            <p:nvPr/>
          </p:nvSpPr>
          <p:spPr bwMode="auto">
            <a:xfrm>
              <a:off x="4929188" y="2476501"/>
              <a:ext cx="714375" cy="709613"/>
            </a:xfrm>
            <a:custGeom>
              <a:avLst/>
              <a:gdLst>
                <a:gd name="T0" fmla="*/ 12 w 168"/>
                <a:gd name="T1" fmla="*/ 155 h 167"/>
                <a:gd name="T2" fmla="*/ 8 w 168"/>
                <a:gd name="T3" fmla="*/ 160 h 167"/>
                <a:gd name="T4" fmla="*/ 26 w 168"/>
                <a:gd name="T5" fmla="*/ 167 h 167"/>
                <a:gd name="T6" fmla="*/ 45 w 168"/>
                <a:gd name="T7" fmla="*/ 160 h 167"/>
                <a:gd name="T8" fmla="*/ 160 w 168"/>
                <a:gd name="T9" fmla="*/ 45 h 167"/>
                <a:gd name="T10" fmla="*/ 168 w 168"/>
                <a:gd name="T11" fmla="*/ 26 h 167"/>
                <a:gd name="T12" fmla="*/ 160 w 168"/>
                <a:gd name="T13" fmla="*/ 7 h 167"/>
                <a:gd name="T14" fmla="*/ 141 w 168"/>
                <a:gd name="T15" fmla="*/ 0 h 167"/>
                <a:gd name="T16" fmla="*/ 123 w 168"/>
                <a:gd name="T17" fmla="*/ 7 h 167"/>
                <a:gd name="T18" fmla="*/ 8 w 168"/>
                <a:gd name="T19" fmla="*/ 123 h 167"/>
                <a:gd name="T20" fmla="*/ 0 w 168"/>
                <a:gd name="T21" fmla="*/ 141 h 167"/>
                <a:gd name="T22" fmla="*/ 8 w 168"/>
                <a:gd name="T23" fmla="*/ 160 h 167"/>
                <a:gd name="T24" fmla="*/ 12 w 168"/>
                <a:gd name="T25" fmla="*/ 155 h 167"/>
                <a:gd name="T26" fmla="*/ 16 w 168"/>
                <a:gd name="T27" fmla="*/ 151 h 167"/>
                <a:gd name="T28" fmla="*/ 12 w 168"/>
                <a:gd name="T29" fmla="*/ 141 h 167"/>
                <a:gd name="T30" fmla="*/ 16 w 168"/>
                <a:gd name="T31" fmla="*/ 131 h 167"/>
                <a:gd name="T32" fmla="*/ 131 w 168"/>
                <a:gd name="T33" fmla="*/ 16 h 167"/>
                <a:gd name="T34" fmla="*/ 141 w 168"/>
                <a:gd name="T35" fmla="*/ 12 h 167"/>
                <a:gd name="T36" fmla="*/ 152 w 168"/>
                <a:gd name="T37" fmla="*/ 16 h 167"/>
                <a:gd name="T38" fmla="*/ 156 w 168"/>
                <a:gd name="T39" fmla="*/ 26 h 167"/>
                <a:gd name="T40" fmla="*/ 152 w 168"/>
                <a:gd name="T41" fmla="*/ 36 h 167"/>
                <a:gd name="T42" fmla="*/ 36 w 168"/>
                <a:gd name="T43" fmla="*/ 151 h 167"/>
                <a:gd name="T44" fmla="*/ 26 w 168"/>
                <a:gd name="T45" fmla="*/ 155 h 167"/>
                <a:gd name="T46" fmla="*/ 16 w 168"/>
                <a:gd name="T47" fmla="*/ 151 h 167"/>
                <a:gd name="T48" fmla="*/ 12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2" y="155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7"/>
                    <a:pt x="26" y="167"/>
                  </a:cubicBezTo>
                  <a:cubicBezTo>
                    <a:pt x="33" y="167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5" y="39"/>
                    <a:pt x="168" y="33"/>
                    <a:pt x="168" y="26"/>
                  </a:cubicBezTo>
                  <a:cubicBezTo>
                    <a:pt x="168" y="19"/>
                    <a:pt x="165" y="13"/>
                    <a:pt x="160" y="7"/>
                  </a:cubicBezTo>
                  <a:cubicBezTo>
                    <a:pt x="155" y="2"/>
                    <a:pt x="148" y="0"/>
                    <a:pt x="141" y="0"/>
                  </a:cubicBezTo>
                  <a:cubicBezTo>
                    <a:pt x="135" y="0"/>
                    <a:pt x="128" y="2"/>
                    <a:pt x="123" y="7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4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3" y="148"/>
                    <a:pt x="12" y="145"/>
                    <a:pt x="12" y="141"/>
                  </a:cubicBezTo>
                  <a:cubicBezTo>
                    <a:pt x="12" y="137"/>
                    <a:pt x="13" y="134"/>
                    <a:pt x="16" y="131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4" y="13"/>
                    <a:pt x="138" y="12"/>
                    <a:pt x="141" y="12"/>
                  </a:cubicBezTo>
                  <a:cubicBezTo>
                    <a:pt x="145" y="12"/>
                    <a:pt x="149" y="13"/>
                    <a:pt x="152" y="16"/>
                  </a:cubicBezTo>
                  <a:cubicBezTo>
                    <a:pt x="154" y="19"/>
                    <a:pt x="156" y="22"/>
                    <a:pt x="156" y="26"/>
                  </a:cubicBezTo>
                  <a:cubicBezTo>
                    <a:pt x="156" y="30"/>
                    <a:pt x="154" y="33"/>
                    <a:pt x="152" y="36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4" y="154"/>
                    <a:pt x="30" y="155"/>
                    <a:pt x="26" y="155"/>
                  </a:cubicBezTo>
                  <a:cubicBezTo>
                    <a:pt x="23" y="155"/>
                    <a:pt x="19" y="154"/>
                    <a:pt x="16" y="151"/>
                  </a:cubicBezTo>
                  <a:lnTo>
                    <a:pt x="12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98" name="Freeform 29"/>
            <p:cNvSpPr/>
            <p:nvPr/>
          </p:nvSpPr>
          <p:spPr bwMode="auto">
            <a:xfrm>
              <a:off x="4457701" y="2005013"/>
              <a:ext cx="681038" cy="679450"/>
            </a:xfrm>
            <a:custGeom>
              <a:avLst/>
              <a:gdLst>
                <a:gd name="T0" fmla="*/ 8 w 160"/>
                <a:gd name="T1" fmla="*/ 152 h 160"/>
                <a:gd name="T2" fmla="*/ 37 w 160"/>
                <a:gd name="T3" fmla="*/ 152 h 160"/>
                <a:gd name="T4" fmla="*/ 152 w 160"/>
                <a:gd name="T5" fmla="*/ 37 h 160"/>
                <a:gd name="T6" fmla="*/ 152 w 160"/>
                <a:gd name="T7" fmla="*/ 8 h 160"/>
                <a:gd name="T8" fmla="*/ 124 w 160"/>
                <a:gd name="T9" fmla="*/ 8 h 160"/>
                <a:gd name="T10" fmla="*/ 8 w 160"/>
                <a:gd name="T11" fmla="*/ 123 h 160"/>
                <a:gd name="T12" fmla="*/ 8 w 160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60">
                  <a:moveTo>
                    <a:pt x="8" y="152"/>
                  </a:moveTo>
                  <a:cubicBezTo>
                    <a:pt x="16" y="160"/>
                    <a:pt x="29" y="160"/>
                    <a:pt x="37" y="152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60" y="29"/>
                    <a:pt x="160" y="16"/>
                    <a:pt x="152" y="8"/>
                  </a:cubicBezTo>
                  <a:cubicBezTo>
                    <a:pt x="144" y="0"/>
                    <a:pt x="131" y="0"/>
                    <a:pt x="124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699" name="Freeform 30"/>
            <p:cNvSpPr/>
            <p:nvPr/>
          </p:nvSpPr>
          <p:spPr bwMode="auto">
            <a:xfrm>
              <a:off x="4441826" y="1987551"/>
              <a:ext cx="712788" cy="714375"/>
            </a:xfrm>
            <a:custGeom>
              <a:avLst/>
              <a:gdLst>
                <a:gd name="T0" fmla="*/ 12 w 168"/>
                <a:gd name="T1" fmla="*/ 156 h 168"/>
                <a:gd name="T2" fmla="*/ 8 w 168"/>
                <a:gd name="T3" fmla="*/ 160 h 168"/>
                <a:gd name="T4" fmla="*/ 27 w 168"/>
                <a:gd name="T5" fmla="*/ 168 h 168"/>
                <a:gd name="T6" fmla="*/ 45 w 168"/>
                <a:gd name="T7" fmla="*/ 160 h 168"/>
                <a:gd name="T8" fmla="*/ 160 w 168"/>
                <a:gd name="T9" fmla="*/ 45 h 168"/>
                <a:gd name="T10" fmla="*/ 168 w 168"/>
                <a:gd name="T11" fmla="*/ 26 h 168"/>
                <a:gd name="T12" fmla="*/ 160 w 168"/>
                <a:gd name="T13" fmla="*/ 8 h 168"/>
                <a:gd name="T14" fmla="*/ 142 w 168"/>
                <a:gd name="T15" fmla="*/ 0 h 168"/>
                <a:gd name="T16" fmla="*/ 123 w 168"/>
                <a:gd name="T17" fmla="*/ 8 h 168"/>
                <a:gd name="T18" fmla="*/ 8 w 168"/>
                <a:gd name="T19" fmla="*/ 123 h 168"/>
                <a:gd name="T20" fmla="*/ 0 w 168"/>
                <a:gd name="T21" fmla="*/ 141 h 168"/>
                <a:gd name="T22" fmla="*/ 8 w 168"/>
                <a:gd name="T23" fmla="*/ 160 h 168"/>
                <a:gd name="T24" fmla="*/ 12 w 168"/>
                <a:gd name="T25" fmla="*/ 156 h 168"/>
                <a:gd name="T26" fmla="*/ 17 w 168"/>
                <a:gd name="T27" fmla="*/ 152 h 168"/>
                <a:gd name="T28" fmla="*/ 12 w 168"/>
                <a:gd name="T29" fmla="*/ 141 h 168"/>
                <a:gd name="T30" fmla="*/ 17 w 168"/>
                <a:gd name="T31" fmla="*/ 131 h 168"/>
                <a:gd name="T32" fmla="*/ 132 w 168"/>
                <a:gd name="T33" fmla="*/ 16 h 168"/>
                <a:gd name="T34" fmla="*/ 142 w 168"/>
                <a:gd name="T35" fmla="*/ 12 h 168"/>
                <a:gd name="T36" fmla="*/ 152 w 168"/>
                <a:gd name="T37" fmla="*/ 16 h 168"/>
                <a:gd name="T38" fmla="*/ 156 w 168"/>
                <a:gd name="T39" fmla="*/ 26 h 168"/>
                <a:gd name="T40" fmla="*/ 152 w 168"/>
                <a:gd name="T41" fmla="*/ 36 h 168"/>
                <a:gd name="T42" fmla="*/ 37 w 168"/>
                <a:gd name="T43" fmla="*/ 152 h 168"/>
                <a:gd name="T44" fmla="*/ 27 w 168"/>
                <a:gd name="T45" fmla="*/ 156 h 168"/>
                <a:gd name="T46" fmla="*/ 17 w 168"/>
                <a:gd name="T47" fmla="*/ 152 h 168"/>
                <a:gd name="T48" fmla="*/ 12 w 168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8">
                  <a:moveTo>
                    <a:pt x="12" y="156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8"/>
                    <a:pt x="27" y="168"/>
                  </a:cubicBezTo>
                  <a:cubicBezTo>
                    <a:pt x="33" y="168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6" y="40"/>
                    <a:pt x="168" y="33"/>
                    <a:pt x="168" y="26"/>
                  </a:cubicBezTo>
                  <a:cubicBezTo>
                    <a:pt x="168" y="20"/>
                    <a:pt x="166" y="13"/>
                    <a:pt x="160" y="8"/>
                  </a:cubicBezTo>
                  <a:cubicBezTo>
                    <a:pt x="155" y="3"/>
                    <a:pt x="149" y="0"/>
                    <a:pt x="142" y="0"/>
                  </a:cubicBezTo>
                  <a:cubicBezTo>
                    <a:pt x="135" y="0"/>
                    <a:pt x="128" y="3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5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4" y="149"/>
                    <a:pt x="12" y="145"/>
                    <a:pt x="12" y="141"/>
                  </a:cubicBezTo>
                  <a:cubicBezTo>
                    <a:pt x="12" y="138"/>
                    <a:pt x="14" y="134"/>
                    <a:pt x="17" y="131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5" y="13"/>
                    <a:pt x="138" y="12"/>
                    <a:pt x="142" y="12"/>
                  </a:cubicBezTo>
                  <a:cubicBezTo>
                    <a:pt x="146" y="12"/>
                    <a:pt x="149" y="13"/>
                    <a:pt x="152" y="16"/>
                  </a:cubicBezTo>
                  <a:cubicBezTo>
                    <a:pt x="155" y="19"/>
                    <a:pt x="156" y="23"/>
                    <a:pt x="156" y="26"/>
                  </a:cubicBezTo>
                  <a:cubicBezTo>
                    <a:pt x="156" y="30"/>
                    <a:pt x="155" y="34"/>
                    <a:pt x="152" y="36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4" y="154"/>
                    <a:pt x="30" y="156"/>
                    <a:pt x="27" y="156"/>
                  </a:cubicBezTo>
                  <a:cubicBezTo>
                    <a:pt x="23" y="156"/>
                    <a:pt x="19" y="154"/>
                    <a:pt x="17" y="152"/>
                  </a:cubicBezTo>
                  <a:lnTo>
                    <a:pt x="12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00" name="Freeform 31"/>
            <p:cNvSpPr/>
            <p:nvPr/>
          </p:nvSpPr>
          <p:spPr bwMode="auto">
            <a:xfrm>
              <a:off x="4781551" y="2324101"/>
              <a:ext cx="768350" cy="768350"/>
            </a:xfrm>
            <a:custGeom>
              <a:avLst/>
              <a:gdLst>
                <a:gd name="T0" fmla="*/ 8 w 181"/>
                <a:gd name="T1" fmla="*/ 174 h 181"/>
                <a:gd name="T2" fmla="*/ 36 w 181"/>
                <a:gd name="T3" fmla="*/ 174 h 181"/>
                <a:gd name="T4" fmla="*/ 173 w 181"/>
                <a:gd name="T5" fmla="*/ 37 h 181"/>
                <a:gd name="T6" fmla="*/ 173 w 181"/>
                <a:gd name="T7" fmla="*/ 8 h 181"/>
                <a:gd name="T8" fmla="*/ 144 w 181"/>
                <a:gd name="T9" fmla="*/ 8 h 181"/>
                <a:gd name="T10" fmla="*/ 8 w 181"/>
                <a:gd name="T11" fmla="*/ 145 h 181"/>
                <a:gd name="T12" fmla="*/ 8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8" y="174"/>
                  </a:moveTo>
                  <a:cubicBezTo>
                    <a:pt x="16" y="181"/>
                    <a:pt x="28" y="181"/>
                    <a:pt x="36" y="174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81" y="29"/>
                    <a:pt x="181" y="16"/>
                    <a:pt x="173" y="8"/>
                  </a:cubicBezTo>
                  <a:cubicBezTo>
                    <a:pt x="165" y="0"/>
                    <a:pt x="152" y="0"/>
                    <a:pt x="144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3"/>
                    <a:pt x="0" y="166"/>
                    <a:pt x="8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01" name="Freeform 32"/>
            <p:cNvSpPr/>
            <p:nvPr/>
          </p:nvSpPr>
          <p:spPr bwMode="auto">
            <a:xfrm>
              <a:off x="4764088" y="2306638"/>
              <a:ext cx="803275" cy="803275"/>
            </a:xfrm>
            <a:custGeom>
              <a:avLst/>
              <a:gdLst>
                <a:gd name="T0" fmla="*/ 12 w 189"/>
                <a:gd name="T1" fmla="*/ 178 h 189"/>
                <a:gd name="T2" fmla="*/ 7 w 189"/>
                <a:gd name="T3" fmla="*/ 182 h 189"/>
                <a:gd name="T4" fmla="*/ 26 w 189"/>
                <a:gd name="T5" fmla="*/ 189 h 189"/>
                <a:gd name="T6" fmla="*/ 45 w 189"/>
                <a:gd name="T7" fmla="*/ 182 h 189"/>
                <a:gd name="T8" fmla="*/ 181 w 189"/>
                <a:gd name="T9" fmla="*/ 45 h 189"/>
                <a:gd name="T10" fmla="*/ 189 w 189"/>
                <a:gd name="T11" fmla="*/ 27 h 189"/>
                <a:gd name="T12" fmla="*/ 181 w 189"/>
                <a:gd name="T13" fmla="*/ 8 h 189"/>
                <a:gd name="T14" fmla="*/ 163 w 189"/>
                <a:gd name="T15" fmla="*/ 0 h 189"/>
                <a:gd name="T16" fmla="*/ 144 w 189"/>
                <a:gd name="T17" fmla="*/ 8 h 189"/>
                <a:gd name="T18" fmla="*/ 7 w 189"/>
                <a:gd name="T19" fmla="*/ 145 h 189"/>
                <a:gd name="T20" fmla="*/ 0 w 189"/>
                <a:gd name="T21" fmla="*/ 163 h 189"/>
                <a:gd name="T22" fmla="*/ 7 w 189"/>
                <a:gd name="T23" fmla="*/ 182 h 189"/>
                <a:gd name="T24" fmla="*/ 12 w 189"/>
                <a:gd name="T25" fmla="*/ 178 h 189"/>
                <a:gd name="T26" fmla="*/ 16 w 189"/>
                <a:gd name="T27" fmla="*/ 173 h 189"/>
                <a:gd name="T28" fmla="*/ 12 w 189"/>
                <a:gd name="T29" fmla="*/ 163 h 189"/>
                <a:gd name="T30" fmla="*/ 16 w 189"/>
                <a:gd name="T31" fmla="*/ 153 h 189"/>
                <a:gd name="T32" fmla="*/ 152 w 189"/>
                <a:gd name="T33" fmla="*/ 16 h 189"/>
                <a:gd name="T34" fmla="*/ 163 w 189"/>
                <a:gd name="T35" fmla="*/ 12 h 189"/>
                <a:gd name="T36" fmla="*/ 173 w 189"/>
                <a:gd name="T37" fmla="*/ 16 h 189"/>
                <a:gd name="T38" fmla="*/ 177 w 189"/>
                <a:gd name="T39" fmla="*/ 27 h 189"/>
                <a:gd name="T40" fmla="*/ 173 w 189"/>
                <a:gd name="T41" fmla="*/ 37 h 189"/>
                <a:gd name="T42" fmla="*/ 36 w 189"/>
                <a:gd name="T43" fmla="*/ 173 h 189"/>
                <a:gd name="T44" fmla="*/ 26 w 189"/>
                <a:gd name="T45" fmla="*/ 177 h 189"/>
                <a:gd name="T46" fmla="*/ 16 w 189"/>
                <a:gd name="T47" fmla="*/ 173 h 189"/>
                <a:gd name="T48" fmla="*/ 12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2" y="178"/>
                  </a:moveTo>
                  <a:cubicBezTo>
                    <a:pt x="7" y="182"/>
                    <a:pt x="7" y="182"/>
                    <a:pt x="7" y="182"/>
                  </a:cubicBezTo>
                  <a:cubicBezTo>
                    <a:pt x="13" y="187"/>
                    <a:pt x="19" y="189"/>
                    <a:pt x="26" y="189"/>
                  </a:cubicBezTo>
                  <a:cubicBezTo>
                    <a:pt x="33" y="189"/>
                    <a:pt x="39" y="187"/>
                    <a:pt x="45" y="182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6" y="40"/>
                    <a:pt x="189" y="33"/>
                    <a:pt x="189" y="27"/>
                  </a:cubicBezTo>
                  <a:cubicBezTo>
                    <a:pt x="189" y="20"/>
                    <a:pt x="186" y="13"/>
                    <a:pt x="181" y="8"/>
                  </a:cubicBezTo>
                  <a:cubicBezTo>
                    <a:pt x="176" y="3"/>
                    <a:pt x="169" y="0"/>
                    <a:pt x="163" y="0"/>
                  </a:cubicBezTo>
                  <a:cubicBezTo>
                    <a:pt x="156" y="0"/>
                    <a:pt x="149" y="3"/>
                    <a:pt x="144" y="8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2" y="150"/>
                    <a:pt x="0" y="156"/>
                    <a:pt x="0" y="163"/>
                  </a:cubicBezTo>
                  <a:cubicBezTo>
                    <a:pt x="0" y="170"/>
                    <a:pt x="2" y="177"/>
                    <a:pt x="7" y="182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6" y="173"/>
                    <a:pt x="16" y="173"/>
                    <a:pt x="16" y="173"/>
                  </a:cubicBezTo>
                  <a:cubicBezTo>
                    <a:pt x="13" y="170"/>
                    <a:pt x="12" y="167"/>
                    <a:pt x="12" y="163"/>
                  </a:cubicBezTo>
                  <a:cubicBezTo>
                    <a:pt x="12" y="160"/>
                    <a:pt x="13" y="156"/>
                    <a:pt x="16" y="153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5" y="14"/>
                    <a:pt x="159" y="12"/>
                    <a:pt x="163" y="12"/>
                  </a:cubicBezTo>
                  <a:cubicBezTo>
                    <a:pt x="166" y="12"/>
                    <a:pt x="170" y="14"/>
                    <a:pt x="173" y="16"/>
                  </a:cubicBezTo>
                  <a:cubicBezTo>
                    <a:pt x="175" y="19"/>
                    <a:pt x="177" y="23"/>
                    <a:pt x="177" y="27"/>
                  </a:cubicBezTo>
                  <a:cubicBezTo>
                    <a:pt x="177" y="30"/>
                    <a:pt x="175" y="34"/>
                    <a:pt x="173" y="37"/>
                  </a:cubicBezTo>
                  <a:cubicBezTo>
                    <a:pt x="36" y="173"/>
                    <a:pt x="36" y="173"/>
                    <a:pt x="36" y="173"/>
                  </a:cubicBezTo>
                  <a:cubicBezTo>
                    <a:pt x="33" y="176"/>
                    <a:pt x="30" y="177"/>
                    <a:pt x="26" y="177"/>
                  </a:cubicBezTo>
                  <a:cubicBezTo>
                    <a:pt x="22" y="177"/>
                    <a:pt x="19" y="176"/>
                    <a:pt x="16" y="173"/>
                  </a:cubicBezTo>
                  <a:lnTo>
                    <a:pt x="12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02" name="Freeform 33"/>
            <p:cNvSpPr/>
            <p:nvPr/>
          </p:nvSpPr>
          <p:spPr bwMode="auto">
            <a:xfrm>
              <a:off x="4533901" y="2081213"/>
              <a:ext cx="774700" cy="769938"/>
            </a:xfrm>
            <a:custGeom>
              <a:avLst/>
              <a:gdLst>
                <a:gd name="T0" fmla="*/ 8 w 182"/>
                <a:gd name="T1" fmla="*/ 173 h 181"/>
                <a:gd name="T2" fmla="*/ 37 w 182"/>
                <a:gd name="T3" fmla="*/ 173 h 181"/>
                <a:gd name="T4" fmla="*/ 174 w 182"/>
                <a:gd name="T5" fmla="*/ 37 h 181"/>
                <a:gd name="T6" fmla="*/ 174 w 182"/>
                <a:gd name="T7" fmla="*/ 8 h 181"/>
                <a:gd name="T8" fmla="*/ 145 w 182"/>
                <a:gd name="T9" fmla="*/ 8 h 181"/>
                <a:gd name="T10" fmla="*/ 8 w 182"/>
                <a:gd name="T11" fmla="*/ 145 h 181"/>
                <a:gd name="T12" fmla="*/ 8 w 182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81">
                  <a:moveTo>
                    <a:pt x="8" y="173"/>
                  </a:moveTo>
                  <a:cubicBezTo>
                    <a:pt x="16" y="181"/>
                    <a:pt x="29" y="181"/>
                    <a:pt x="37" y="173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82" y="29"/>
                    <a:pt x="182" y="16"/>
                    <a:pt x="174" y="8"/>
                  </a:cubicBezTo>
                  <a:cubicBezTo>
                    <a:pt x="166" y="0"/>
                    <a:pt x="153" y="0"/>
                    <a:pt x="145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2"/>
                    <a:pt x="0" y="165"/>
                    <a:pt x="8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03" name="Freeform 34"/>
            <p:cNvSpPr/>
            <p:nvPr/>
          </p:nvSpPr>
          <p:spPr bwMode="auto">
            <a:xfrm>
              <a:off x="4518026" y="2063751"/>
              <a:ext cx="806450" cy="803275"/>
            </a:xfrm>
            <a:custGeom>
              <a:avLst/>
              <a:gdLst>
                <a:gd name="T0" fmla="*/ 12 w 190"/>
                <a:gd name="T1" fmla="*/ 177 h 189"/>
                <a:gd name="T2" fmla="*/ 8 w 190"/>
                <a:gd name="T3" fmla="*/ 181 h 189"/>
                <a:gd name="T4" fmla="*/ 27 w 190"/>
                <a:gd name="T5" fmla="*/ 189 h 189"/>
                <a:gd name="T6" fmla="*/ 45 w 190"/>
                <a:gd name="T7" fmla="*/ 181 h 189"/>
                <a:gd name="T8" fmla="*/ 182 w 190"/>
                <a:gd name="T9" fmla="*/ 45 h 189"/>
                <a:gd name="T10" fmla="*/ 190 w 190"/>
                <a:gd name="T11" fmla="*/ 26 h 189"/>
                <a:gd name="T12" fmla="*/ 182 w 190"/>
                <a:gd name="T13" fmla="*/ 8 h 189"/>
                <a:gd name="T14" fmla="*/ 163 w 190"/>
                <a:gd name="T15" fmla="*/ 0 h 189"/>
                <a:gd name="T16" fmla="*/ 145 w 190"/>
                <a:gd name="T17" fmla="*/ 8 h 189"/>
                <a:gd name="T18" fmla="*/ 8 w 190"/>
                <a:gd name="T19" fmla="*/ 144 h 189"/>
                <a:gd name="T20" fmla="*/ 0 w 190"/>
                <a:gd name="T21" fmla="*/ 163 h 189"/>
                <a:gd name="T22" fmla="*/ 8 w 190"/>
                <a:gd name="T23" fmla="*/ 181 h 189"/>
                <a:gd name="T24" fmla="*/ 12 w 190"/>
                <a:gd name="T25" fmla="*/ 177 h 189"/>
                <a:gd name="T26" fmla="*/ 17 w 190"/>
                <a:gd name="T27" fmla="*/ 173 h 189"/>
                <a:gd name="T28" fmla="*/ 12 w 190"/>
                <a:gd name="T29" fmla="*/ 163 h 189"/>
                <a:gd name="T30" fmla="*/ 17 w 190"/>
                <a:gd name="T31" fmla="*/ 153 h 189"/>
                <a:gd name="T32" fmla="*/ 153 w 190"/>
                <a:gd name="T33" fmla="*/ 16 h 189"/>
                <a:gd name="T34" fmla="*/ 163 w 190"/>
                <a:gd name="T35" fmla="*/ 12 h 189"/>
                <a:gd name="T36" fmla="*/ 173 w 190"/>
                <a:gd name="T37" fmla="*/ 16 h 189"/>
                <a:gd name="T38" fmla="*/ 178 w 190"/>
                <a:gd name="T39" fmla="*/ 26 h 189"/>
                <a:gd name="T40" fmla="*/ 173 w 190"/>
                <a:gd name="T41" fmla="*/ 36 h 189"/>
                <a:gd name="T42" fmla="*/ 37 w 190"/>
                <a:gd name="T43" fmla="*/ 173 h 189"/>
                <a:gd name="T44" fmla="*/ 27 w 190"/>
                <a:gd name="T45" fmla="*/ 177 h 189"/>
                <a:gd name="T46" fmla="*/ 17 w 190"/>
                <a:gd name="T47" fmla="*/ 173 h 189"/>
                <a:gd name="T48" fmla="*/ 12 w 190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89">
                  <a:moveTo>
                    <a:pt x="12" y="177"/>
                  </a:moveTo>
                  <a:cubicBezTo>
                    <a:pt x="8" y="181"/>
                    <a:pt x="8" y="181"/>
                    <a:pt x="8" y="181"/>
                  </a:cubicBezTo>
                  <a:cubicBezTo>
                    <a:pt x="13" y="187"/>
                    <a:pt x="20" y="189"/>
                    <a:pt x="27" y="189"/>
                  </a:cubicBezTo>
                  <a:cubicBezTo>
                    <a:pt x="33" y="189"/>
                    <a:pt x="40" y="187"/>
                    <a:pt x="45" y="181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7" y="40"/>
                    <a:pt x="190" y="33"/>
                    <a:pt x="190" y="26"/>
                  </a:cubicBezTo>
                  <a:cubicBezTo>
                    <a:pt x="190" y="20"/>
                    <a:pt x="187" y="13"/>
                    <a:pt x="182" y="8"/>
                  </a:cubicBezTo>
                  <a:cubicBezTo>
                    <a:pt x="177" y="3"/>
                    <a:pt x="170" y="0"/>
                    <a:pt x="163" y="0"/>
                  </a:cubicBezTo>
                  <a:cubicBezTo>
                    <a:pt x="157" y="0"/>
                    <a:pt x="150" y="3"/>
                    <a:pt x="145" y="8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3" y="149"/>
                    <a:pt x="0" y="156"/>
                    <a:pt x="0" y="163"/>
                  </a:cubicBezTo>
                  <a:cubicBezTo>
                    <a:pt x="0" y="170"/>
                    <a:pt x="3" y="176"/>
                    <a:pt x="8" y="181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7" y="173"/>
                    <a:pt x="17" y="173"/>
                    <a:pt x="17" y="173"/>
                  </a:cubicBezTo>
                  <a:cubicBezTo>
                    <a:pt x="14" y="170"/>
                    <a:pt x="12" y="167"/>
                    <a:pt x="12" y="163"/>
                  </a:cubicBezTo>
                  <a:cubicBezTo>
                    <a:pt x="12" y="159"/>
                    <a:pt x="14" y="156"/>
                    <a:pt x="17" y="153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6" y="13"/>
                    <a:pt x="160" y="12"/>
                    <a:pt x="163" y="12"/>
                  </a:cubicBezTo>
                  <a:cubicBezTo>
                    <a:pt x="167" y="12"/>
                    <a:pt x="171" y="13"/>
                    <a:pt x="173" y="16"/>
                  </a:cubicBezTo>
                  <a:cubicBezTo>
                    <a:pt x="176" y="19"/>
                    <a:pt x="178" y="23"/>
                    <a:pt x="178" y="26"/>
                  </a:cubicBezTo>
                  <a:cubicBezTo>
                    <a:pt x="178" y="30"/>
                    <a:pt x="176" y="34"/>
                    <a:pt x="173" y="36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4" y="176"/>
                    <a:pt x="30" y="177"/>
                    <a:pt x="27" y="177"/>
                  </a:cubicBezTo>
                  <a:cubicBezTo>
                    <a:pt x="23" y="177"/>
                    <a:pt x="19" y="176"/>
                    <a:pt x="17" y="173"/>
                  </a:cubicBezTo>
                  <a:lnTo>
                    <a:pt x="12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04" name="Freeform 35"/>
            <p:cNvSpPr/>
            <p:nvPr/>
          </p:nvSpPr>
          <p:spPr bwMode="auto">
            <a:xfrm>
              <a:off x="4594226" y="2136776"/>
              <a:ext cx="900113" cy="901700"/>
            </a:xfrm>
            <a:custGeom>
              <a:avLst/>
              <a:gdLst>
                <a:gd name="T0" fmla="*/ 8 w 212"/>
                <a:gd name="T1" fmla="*/ 204 h 212"/>
                <a:gd name="T2" fmla="*/ 36 w 212"/>
                <a:gd name="T3" fmla="*/ 204 h 212"/>
                <a:gd name="T4" fmla="*/ 204 w 212"/>
                <a:gd name="T5" fmla="*/ 37 h 212"/>
                <a:gd name="T6" fmla="*/ 204 w 212"/>
                <a:gd name="T7" fmla="*/ 8 h 212"/>
                <a:gd name="T8" fmla="*/ 175 w 212"/>
                <a:gd name="T9" fmla="*/ 8 h 212"/>
                <a:gd name="T10" fmla="*/ 8 w 212"/>
                <a:gd name="T11" fmla="*/ 176 h 212"/>
                <a:gd name="T12" fmla="*/ 8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8" y="204"/>
                  </a:moveTo>
                  <a:cubicBezTo>
                    <a:pt x="15" y="212"/>
                    <a:pt x="28" y="212"/>
                    <a:pt x="36" y="204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12" y="29"/>
                    <a:pt x="212" y="16"/>
                    <a:pt x="204" y="8"/>
                  </a:cubicBezTo>
                  <a:cubicBezTo>
                    <a:pt x="196" y="0"/>
                    <a:pt x="183" y="0"/>
                    <a:pt x="175" y="8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0" y="184"/>
                    <a:pt x="0" y="196"/>
                    <a:pt x="8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05" name="Freeform 36"/>
            <p:cNvSpPr/>
            <p:nvPr/>
          </p:nvSpPr>
          <p:spPr bwMode="auto">
            <a:xfrm>
              <a:off x="4576763" y="2119313"/>
              <a:ext cx="935038" cy="935038"/>
            </a:xfrm>
            <a:custGeom>
              <a:avLst/>
              <a:gdLst>
                <a:gd name="T0" fmla="*/ 12 w 220"/>
                <a:gd name="T1" fmla="*/ 208 h 220"/>
                <a:gd name="T2" fmla="*/ 7 w 220"/>
                <a:gd name="T3" fmla="*/ 212 h 220"/>
                <a:gd name="T4" fmla="*/ 26 w 220"/>
                <a:gd name="T5" fmla="*/ 220 h 220"/>
                <a:gd name="T6" fmla="*/ 44 w 220"/>
                <a:gd name="T7" fmla="*/ 212 h 220"/>
                <a:gd name="T8" fmla="*/ 212 w 220"/>
                <a:gd name="T9" fmla="*/ 45 h 220"/>
                <a:gd name="T10" fmla="*/ 220 w 220"/>
                <a:gd name="T11" fmla="*/ 27 h 220"/>
                <a:gd name="T12" fmla="*/ 212 w 220"/>
                <a:gd name="T13" fmla="*/ 8 h 220"/>
                <a:gd name="T14" fmla="*/ 193 w 220"/>
                <a:gd name="T15" fmla="*/ 0 h 220"/>
                <a:gd name="T16" fmla="*/ 175 w 220"/>
                <a:gd name="T17" fmla="*/ 8 h 220"/>
                <a:gd name="T18" fmla="*/ 7 w 220"/>
                <a:gd name="T19" fmla="*/ 175 h 220"/>
                <a:gd name="T20" fmla="*/ 0 w 220"/>
                <a:gd name="T21" fmla="*/ 194 h 220"/>
                <a:gd name="T22" fmla="*/ 7 w 220"/>
                <a:gd name="T23" fmla="*/ 212 h 220"/>
                <a:gd name="T24" fmla="*/ 12 w 220"/>
                <a:gd name="T25" fmla="*/ 208 h 220"/>
                <a:gd name="T26" fmla="*/ 16 w 220"/>
                <a:gd name="T27" fmla="*/ 204 h 220"/>
                <a:gd name="T28" fmla="*/ 12 w 220"/>
                <a:gd name="T29" fmla="*/ 194 h 220"/>
                <a:gd name="T30" fmla="*/ 16 w 220"/>
                <a:gd name="T31" fmla="*/ 184 h 220"/>
                <a:gd name="T32" fmla="*/ 183 w 220"/>
                <a:gd name="T33" fmla="*/ 16 h 220"/>
                <a:gd name="T34" fmla="*/ 193 w 220"/>
                <a:gd name="T35" fmla="*/ 12 h 220"/>
                <a:gd name="T36" fmla="*/ 203 w 220"/>
                <a:gd name="T37" fmla="*/ 16 h 220"/>
                <a:gd name="T38" fmla="*/ 208 w 220"/>
                <a:gd name="T39" fmla="*/ 27 h 220"/>
                <a:gd name="T40" fmla="*/ 203 w 220"/>
                <a:gd name="T41" fmla="*/ 37 h 220"/>
                <a:gd name="T42" fmla="*/ 36 w 220"/>
                <a:gd name="T43" fmla="*/ 204 h 220"/>
                <a:gd name="T44" fmla="*/ 26 w 220"/>
                <a:gd name="T45" fmla="*/ 208 h 220"/>
                <a:gd name="T46" fmla="*/ 16 w 220"/>
                <a:gd name="T47" fmla="*/ 204 h 220"/>
                <a:gd name="T48" fmla="*/ 12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12" y="208"/>
                  </a:moveTo>
                  <a:cubicBezTo>
                    <a:pt x="7" y="212"/>
                    <a:pt x="7" y="212"/>
                    <a:pt x="7" y="212"/>
                  </a:cubicBezTo>
                  <a:cubicBezTo>
                    <a:pt x="12" y="218"/>
                    <a:pt x="19" y="220"/>
                    <a:pt x="26" y="220"/>
                  </a:cubicBezTo>
                  <a:cubicBezTo>
                    <a:pt x="33" y="220"/>
                    <a:pt x="39" y="218"/>
                    <a:pt x="44" y="212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7" y="40"/>
                    <a:pt x="220" y="33"/>
                    <a:pt x="220" y="27"/>
                  </a:cubicBezTo>
                  <a:cubicBezTo>
                    <a:pt x="220" y="20"/>
                    <a:pt x="217" y="13"/>
                    <a:pt x="212" y="8"/>
                  </a:cubicBezTo>
                  <a:cubicBezTo>
                    <a:pt x="207" y="3"/>
                    <a:pt x="200" y="0"/>
                    <a:pt x="193" y="0"/>
                  </a:cubicBezTo>
                  <a:cubicBezTo>
                    <a:pt x="187" y="0"/>
                    <a:pt x="180" y="3"/>
                    <a:pt x="175" y="8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2" y="180"/>
                    <a:pt x="0" y="187"/>
                    <a:pt x="0" y="194"/>
                  </a:cubicBezTo>
                  <a:cubicBezTo>
                    <a:pt x="0" y="201"/>
                    <a:pt x="2" y="207"/>
                    <a:pt x="7" y="212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3" y="201"/>
                    <a:pt x="12" y="198"/>
                    <a:pt x="12" y="194"/>
                  </a:cubicBezTo>
                  <a:cubicBezTo>
                    <a:pt x="12" y="190"/>
                    <a:pt x="13" y="187"/>
                    <a:pt x="16" y="184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6" y="14"/>
                    <a:pt x="190" y="12"/>
                    <a:pt x="193" y="12"/>
                  </a:cubicBezTo>
                  <a:cubicBezTo>
                    <a:pt x="197" y="12"/>
                    <a:pt x="201" y="14"/>
                    <a:pt x="203" y="16"/>
                  </a:cubicBezTo>
                  <a:cubicBezTo>
                    <a:pt x="206" y="19"/>
                    <a:pt x="208" y="23"/>
                    <a:pt x="208" y="27"/>
                  </a:cubicBezTo>
                  <a:cubicBezTo>
                    <a:pt x="208" y="30"/>
                    <a:pt x="206" y="34"/>
                    <a:pt x="203" y="37"/>
                  </a:cubicBezTo>
                  <a:cubicBezTo>
                    <a:pt x="36" y="204"/>
                    <a:pt x="36" y="204"/>
                    <a:pt x="36" y="204"/>
                  </a:cubicBezTo>
                  <a:cubicBezTo>
                    <a:pt x="33" y="207"/>
                    <a:pt x="30" y="208"/>
                    <a:pt x="26" y="208"/>
                  </a:cubicBezTo>
                  <a:cubicBezTo>
                    <a:pt x="22" y="208"/>
                    <a:pt x="19" y="207"/>
                    <a:pt x="16" y="204"/>
                  </a:cubicBezTo>
                  <a:lnTo>
                    <a:pt x="12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706" name="矩形 110"/>
          <p:cNvSpPr/>
          <p:nvPr/>
        </p:nvSpPr>
        <p:spPr>
          <a:xfrm>
            <a:off x="1544965" y="1633555"/>
            <a:ext cx="10756900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前端：</a:t>
            </a:r>
            <a:r>
              <a:rPr lang="en-US" sz="4000" b="1">
                <a:solidFill>
                  <a:srgbClr val="595959">
                    <a:alpha val="100000"/>
                  </a:srgbClr>
                </a:solidFill>
                <a:latin typeface="Calibri" panose="020F0502020204030204" pitchFamily="34" charset="0"/>
                <a:ea typeface="汉仪夏日体W"/>
                <a:cs typeface="Calibri" panose="020F0502020204030204" pitchFamily="34" charset="0"/>
                <a:sym typeface="HYXiaRiTiW"/>
              </a:rPr>
              <a:t>React Native</a:t>
            </a:r>
            <a:r>
              <a:rPr lang="en-US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 </a:t>
            </a: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支持跨平台开发</a:t>
            </a:r>
            <a:endParaRPr lang="zh-CN" sz="40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  <a:p>
            <a:pPr lvl="0" algn="l">
              <a:lnSpc>
                <a:spcPct val="150000"/>
              </a:lnSpc>
            </a:pP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后端：</a:t>
            </a:r>
            <a:r>
              <a:rPr lang="en-US" sz="4000" b="1">
                <a:solidFill>
                  <a:srgbClr val="595959">
                    <a:alpha val="100000"/>
                  </a:srgbClr>
                </a:solidFill>
                <a:latin typeface="Calibri" panose="020F0502020204030204" pitchFamily="34" charset="0"/>
                <a:ea typeface="汉仪夏日体W"/>
                <a:cs typeface="Calibri" panose="020F0502020204030204" pitchFamily="34" charset="0"/>
                <a:sym typeface="HYXiaRiTiW"/>
              </a:rPr>
              <a:t>Python</a:t>
            </a:r>
            <a:endParaRPr lang="en-US" sz="40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  <a:p>
            <a:pPr lvl="0" algn="l">
              <a:lnSpc>
                <a:spcPct val="150000"/>
              </a:lnSpc>
            </a:pPr>
            <a:r>
              <a:rPr lang="en-US" sz="4000" b="1">
                <a:solidFill>
                  <a:srgbClr val="595959">
                    <a:alpha val="100000"/>
                  </a:srgbClr>
                </a:solidFill>
                <a:latin typeface="Calibri" panose="020F0502020204030204" pitchFamily="34" charset="0"/>
                <a:ea typeface="汉仪夏日体W"/>
                <a:cs typeface="Calibri" panose="020F0502020204030204" pitchFamily="34" charset="0"/>
                <a:sym typeface="HYXiaRiTiW"/>
              </a:rPr>
              <a:t>AI</a:t>
            </a: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技术支持：已实现</a:t>
            </a:r>
            <a:r>
              <a:rPr lang="en-US" sz="4000" b="1">
                <a:solidFill>
                  <a:srgbClr val="595959">
                    <a:alpha val="100000"/>
                  </a:srgbClr>
                </a:solidFill>
                <a:latin typeface="Calibri" panose="020F0502020204030204" pitchFamily="34" charset="0"/>
                <a:ea typeface="汉仪夏日体W"/>
                <a:cs typeface="Calibri" panose="020F0502020204030204" pitchFamily="34" charset="0"/>
                <a:sym typeface="HYXiaRiTiW"/>
              </a:rPr>
              <a:t>qwq</a:t>
            </a: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模型的</a:t>
            </a:r>
            <a:r>
              <a:rPr lang="en-US" sz="4000" b="1">
                <a:solidFill>
                  <a:srgbClr val="595959">
                    <a:alpha val="100000"/>
                  </a:srgbClr>
                </a:solidFill>
                <a:latin typeface="Calibri" panose="020F0502020204030204" pitchFamily="34" charset="0"/>
                <a:ea typeface="汉仪夏日体W"/>
                <a:cs typeface="Calibri" panose="020F0502020204030204" pitchFamily="34" charset="0"/>
                <a:sym typeface="HYXiaRiTiW"/>
              </a:rPr>
              <a:t>api</a:t>
            </a: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接口调用</a:t>
            </a:r>
            <a:endParaRPr lang="zh-CN" sz="40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</p:txBody>
      </p:sp>
      <p:pic>
        <p:nvPicPr>
          <p:cNvPr id="3" name="图片 2" descr="2778762-20230313192900855-91513687"/>
          <p:cNvPicPr>
            <a:picLocks noChangeAspect="1"/>
          </p:cNvPicPr>
          <p:nvPr/>
        </p:nvPicPr>
        <p:blipFill>
          <a:blip r:embed="rId3"/>
          <a:srcRect l="2737" t="6413" r="55660" b="3453"/>
          <a:stretch>
            <a:fillRect/>
          </a:stretch>
        </p:blipFill>
        <p:spPr>
          <a:xfrm>
            <a:off x="623570" y="1748155"/>
            <a:ext cx="875665" cy="798830"/>
          </a:xfrm>
          <a:prstGeom prst="rect">
            <a:avLst/>
          </a:prstGeom>
        </p:spPr>
      </p:pic>
      <p:pic>
        <p:nvPicPr>
          <p:cNvPr id="2" name="图片 1" descr="v2-0644e108700b5e1baf36bca1b282eb37_r"/>
          <p:cNvPicPr>
            <a:picLocks noChangeAspect="1"/>
          </p:cNvPicPr>
          <p:nvPr/>
        </p:nvPicPr>
        <p:blipFill>
          <a:blip r:embed="rId4"/>
          <a:srcRect l="5591" t="16926" r="65189" b="6660"/>
          <a:stretch>
            <a:fillRect/>
          </a:stretch>
        </p:blipFill>
        <p:spPr>
          <a:xfrm>
            <a:off x="646430" y="2745105"/>
            <a:ext cx="860425" cy="88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709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710" name="文本框 9"/>
          <p:cNvSpPr txBox="1"/>
          <p:nvPr/>
        </p:nvSpPr>
        <p:spPr>
          <a:xfrm>
            <a:off x="1507038" y="500329"/>
            <a:ext cx="357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汉仪夏日体W"/>
                <a:ea typeface="汉仪夏日体W"/>
                <a:cs typeface="YF补 汉仪夏日体+黑白emoji"/>
                <a:sym typeface="HYXiaRiTiW"/>
              </a:rPr>
              <a:t>经济可行性</a:t>
            </a:r>
            <a:endParaRPr lang="zh-CN" sz="3200" b="1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7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1608455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Economic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feasibility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grpSp>
        <p:nvGrpSpPr>
          <p:cNvPr id="712" name="组合 1"/>
          <p:cNvGrpSpPr/>
          <p:nvPr/>
        </p:nvGrpSpPr>
        <p:grpSpPr>
          <a:xfrm rot="0">
            <a:off x="965177" y="4976580"/>
            <a:ext cx="1623310" cy="1352783"/>
            <a:chOff x="4802188" y="1919288"/>
            <a:chExt cx="2876550" cy="2878138"/>
          </a:xfrm>
        </p:grpSpPr>
        <p:sp>
          <p:nvSpPr>
            <p:cNvPr id="713" name="Freeform 6"/>
            <p:cNvSpPr/>
            <p:nvPr/>
          </p:nvSpPr>
          <p:spPr bwMode="auto">
            <a:xfrm>
              <a:off x="4802188" y="2833688"/>
              <a:ext cx="1966913" cy="1963738"/>
            </a:xfrm>
            <a:custGeom>
              <a:avLst/>
              <a:gdLst>
                <a:gd name="T0" fmla="*/ 48 w 463"/>
                <a:gd name="T1" fmla="*/ 452 h 462"/>
                <a:gd name="T2" fmla="*/ 11 w 463"/>
                <a:gd name="T3" fmla="*/ 452 h 462"/>
                <a:gd name="T4" fmla="*/ 11 w 463"/>
                <a:gd name="T5" fmla="*/ 414 h 462"/>
                <a:gd name="T6" fmla="*/ 415 w 463"/>
                <a:gd name="T7" fmla="*/ 10 h 462"/>
                <a:gd name="T8" fmla="*/ 452 w 463"/>
                <a:gd name="T9" fmla="*/ 10 h 462"/>
                <a:gd name="T10" fmla="*/ 452 w 463"/>
                <a:gd name="T11" fmla="*/ 47 h 462"/>
                <a:gd name="T12" fmla="*/ 48 w 463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462">
                  <a:moveTo>
                    <a:pt x="48" y="452"/>
                  </a:moveTo>
                  <a:cubicBezTo>
                    <a:pt x="38" y="462"/>
                    <a:pt x="21" y="462"/>
                    <a:pt x="11" y="452"/>
                  </a:cubicBezTo>
                  <a:cubicBezTo>
                    <a:pt x="0" y="441"/>
                    <a:pt x="0" y="424"/>
                    <a:pt x="11" y="414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25" y="0"/>
                    <a:pt x="442" y="0"/>
                    <a:pt x="452" y="10"/>
                  </a:cubicBezTo>
                  <a:cubicBezTo>
                    <a:pt x="463" y="20"/>
                    <a:pt x="463" y="37"/>
                    <a:pt x="452" y="47"/>
                  </a:cubicBezTo>
                  <a:lnTo>
                    <a:pt x="48" y="452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14" name="Freeform 7"/>
            <p:cNvSpPr/>
            <p:nvPr/>
          </p:nvSpPr>
          <p:spPr bwMode="auto">
            <a:xfrm>
              <a:off x="6361113" y="2668588"/>
              <a:ext cx="569913" cy="568325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15" name="Freeform 8"/>
            <p:cNvSpPr/>
            <p:nvPr/>
          </p:nvSpPr>
          <p:spPr bwMode="auto">
            <a:xfrm>
              <a:off x="6345238" y="2651126"/>
              <a:ext cx="603250" cy="603250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16" name="Freeform 9"/>
            <p:cNvSpPr/>
            <p:nvPr/>
          </p:nvSpPr>
          <p:spPr bwMode="auto">
            <a:xfrm>
              <a:off x="7092951" y="1936751"/>
              <a:ext cx="568325" cy="569913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17" name="Freeform 10"/>
            <p:cNvSpPr/>
            <p:nvPr/>
          </p:nvSpPr>
          <p:spPr bwMode="auto">
            <a:xfrm>
              <a:off x="7075488" y="1919288"/>
              <a:ext cx="603250" cy="604838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18" name="Freeform 11"/>
            <p:cNvSpPr/>
            <p:nvPr/>
          </p:nvSpPr>
          <p:spPr bwMode="auto">
            <a:xfrm>
              <a:off x="6429376" y="2493963"/>
              <a:ext cx="679450" cy="676275"/>
            </a:xfrm>
            <a:custGeom>
              <a:avLst/>
              <a:gdLst>
                <a:gd name="T0" fmla="*/ 152 w 160"/>
                <a:gd name="T1" fmla="*/ 151 h 159"/>
                <a:gd name="T2" fmla="*/ 123 w 160"/>
                <a:gd name="T3" fmla="*/ 151 h 159"/>
                <a:gd name="T4" fmla="*/ 8 w 160"/>
                <a:gd name="T5" fmla="*/ 36 h 159"/>
                <a:gd name="T6" fmla="*/ 8 w 160"/>
                <a:gd name="T7" fmla="*/ 8 h 159"/>
                <a:gd name="T8" fmla="*/ 37 w 160"/>
                <a:gd name="T9" fmla="*/ 8 h 159"/>
                <a:gd name="T10" fmla="*/ 152 w 160"/>
                <a:gd name="T11" fmla="*/ 123 h 159"/>
                <a:gd name="T12" fmla="*/ 152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152" y="151"/>
                  </a:moveTo>
                  <a:cubicBezTo>
                    <a:pt x="144" y="159"/>
                    <a:pt x="131" y="159"/>
                    <a:pt x="123" y="15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28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60" y="131"/>
                    <a:pt x="160" y="144"/>
                    <a:pt x="152" y="15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19" name="Freeform 12"/>
            <p:cNvSpPr/>
            <p:nvPr/>
          </p:nvSpPr>
          <p:spPr bwMode="auto">
            <a:xfrm>
              <a:off x="6411913" y="2476501"/>
              <a:ext cx="714375" cy="709613"/>
            </a:xfrm>
            <a:custGeom>
              <a:avLst/>
              <a:gdLst>
                <a:gd name="T0" fmla="*/ 156 w 168"/>
                <a:gd name="T1" fmla="*/ 155 h 167"/>
                <a:gd name="T2" fmla="*/ 151 w 168"/>
                <a:gd name="T3" fmla="*/ 151 h 167"/>
                <a:gd name="T4" fmla="*/ 141 w 168"/>
                <a:gd name="T5" fmla="*/ 155 h 167"/>
                <a:gd name="T6" fmla="*/ 131 w 168"/>
                <a:gd name="T7" fmla="*/ 151 h 167"/>
                <a:gd name="T8" fmla="*/ 16 w 168"/>
                <a:gd name="T9" fmla="*/ 36 h 167"/>
                <a:gd name="T10" fmla="*/ 12 w 168"/>
                <a:gd name="T11" fmla="*/ 26 h 167"/>
                <a:gd name="T12" fmla="*/ 16 w 168"/>
                <a:gd name="T13" fmla="*/ 16 h 167"/>
                <a:gd name="T14" fmla="*/ 26 w 168"/>
                <a:gd name="T15" fmla="*/ 12 h 167"/>
                <a:gd name="T16" fmla="*/ 36 w 168"/>
                <a:gd name="T17" fmla="*/ 16 h 167"/>
                <a:gd name="T18" fmla="*/ 151 w 168"/>
                <a:gd name="T19" fmla="*/ 131 h 167"/>
                <a:gd name="T20" fmla="*/ 156 w 168"/>
                <a:gd name="T21" fmla="*/ 141 h 167"/>
                <a:gd name="T22" fmla="*/ 151 w 168"/>
                <a:gd name="T23" fmla="*/ 151 h 167"/>
                <a:gd name="T24" fmla="*/ 156 w 168"/>
                <a:gd name="T25" fmla="*/ 155 h 167"/>
                <a:gd name="T26" fmla="*/ 160 w 168"/>
                <a:gd name="T27" fmla="*/ 160 h 167"/>
                <a:gd name="T28" fmla="*/ 168 w 168"/>
                <a:gd name="T29" fmla="*/ 141 h 167"/>
                <a:gd name="T30" fmla="*/ 160 w 168"/>
                <a:gd name="T31" fmla="*/ 123 h 167"/>
                <a:gd name="T32" fmla="*/ 45 w 168"/>
                <a:gd name="T33" fmla="*/ 7 h 167"/>
                <a:gd name="T34" fmla="*/ 26 w 168"/>
                <a:gd name="T35" fmla="*/ 0 h 167"/>
                <a:gd name="T36" fmla="*/ 8 w 168"/>
                <a:gd name="T37" fmla="*/ 7 h 167"/>
                <a:gd name="T38" fmla="*/ 0 w 168"/>
                <a:gd name="T39" fmla="*/ 26 h 167"/>
                <a:gd name="T40" fmla="*/ 8 w 168"/>
                <a:gd name="T41" fmla="*/ 45 h 167"/>
                <a:gd name="T42" fmla="*/ 123 w 168"/>
                <a:gd name="T43" fmla="*/ 160 h 167"/>
                <a:gd name="T44" fmla="*/ 141 w 168"/>
                <a:gd name="T45" fmla="*/ 167 h 167"/>
                <a:gd name="T46" fmla="*/ 160 w 168"/>
                <a:gd name="T47" fmla="*/ 160 h 167"/>
                <a:gd name="T48" fmla="*/ 156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56" y="155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49" y="154"/>
                    <a:pt x="145" y="155"/>
                    <a:pt x="141" y="155"/>
                  </a:cubicBezTo>
                  <a:cubicBezTo>
                    <a:pt x="138" y="155"/>
                    <a:pt x="134" y="154"/>
                    <a:pt x="131" y="15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3"/>
                    <a:pt x="12" y="30"/>
                    <a:pt x="12" y="26"/>
                  </a:cubicBezTo>
                  <a:cubicBezTo>
                    <a:pt x="12" y="22"/>
                    <a:pt x="13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6" y="137"/>
                    <a:pt x="156" y="141"/>
                  </a:cubicBezTo>
                  <a:cubicBezTo>
                    <a:pt x="156" y="145"/>
                    <a:pt x="154" y="148"/>
                    <a:pt x="151" y="151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8" y="148"/>
                    <a:pt x="168" y="141"/>
                  </a:cubicBezTo>
                  <a:cubicBezTo>
                    <a:pt x="168" y="134"/>
                    <a:pt x="165" y="128"/>
                    <a:pt x="160" y="1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0" y="2"/>
                    <a:pt x="33" y="0"/>
                    <a:pt x="26" y="0"/>
                  </a:cubicBezTo>
                  <a:cubicBezTo>
                    <a:pt x="20" y="0"/>
                    <a:pt x="13" y="2"/>
                    <a:pt x="8" y="7"/>
                  </a:cubicBezTo>
                  <a:cubicBezTo>
                    <a:pt x="3" y="13"/>
                    <a:pt x="0" y="19"/>
                    <a:pt x="0" y="26"/>
                  </a:cubicBezTo>
                  <a:cubicBezTo>
                    <a:pt x="0" y="33"/>
                    <a:pt x="3" y="39"/>
                    <a:pt x="8" y="4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8" y="165"/>
                    <a:pt x="135" y="167"/>
                    <a:pt x="141" y="167"/>
                  </a:cubicBezTo>
                  <a:cubicBezTo>
                    <a:pt x="148" y="167"/>
                    <a:pt x="155" y="165"/>
                    <a:pt x="160" y="160"/>
                  </a:cubicBezTo>
                  <a:lnTo>
                    <a:pt x="156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20" name="Freeform 13"/>
            <p:cNvSpPr/>
            <p:nvPr/>
          </p:nvSpPr>
          <p:spPr bwMode="auto">
            <a:xfrm>
              <a:off x="6918326" y="2005013"/>
              <a:ext cx="674688" cy="679450"/>
            </a:xfrm>
            <a:custGeom>
              <a:avLst/>
              <a:gdLst>
                <a:gd name="T0" fmla="*/ 151 w 159"/>
                <a:gd name="T1" fmla="*/ 152 h 160"/>
                <a:gd name="T2" fmla="*/ 123 w 159"/>
                <a:gd name="T3" fmla="*/ 152 h 160"/>
                <a:gd name="T4" fmla="*/ 8 w 159"/>
                <a:gd name="T5" fmla="*/ 37 h 160"/>
                <a:gd name="T6" fmla="*/ 8 w 159"/>
                <a:gd name="T7" fmla="*/ 8 h 160"/>
                <a:gd name="T8" fmla="*/ 36 w 159"/>
                <a:gd name="T9" fmla="*/ 8 h 160"/>
                <a:gd name="T10" fmla="*/ 151 w 159"/>
                <a:gd name="T11" fmla="*/ 123 h 160"/>
                <a:gd name="T12" fmla="*/ 151 w 159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0">
                  <a:moveTo>
                    <a:pt x="151" y="152"/>
                  </a:moveTo>
                  <a:cubicBezTo>
                    <a:pt x="143" y="160"/>
                    <a:pt x="131" y="160"/>
                    <a:pt x="123" y="15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9" y="131"/>
                    <a:pt x="159" y="144"/>
                    <a:pt x="151" y="152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21" name="Freeform 14"/>
            <p:cNvSpPr/>
            <p:nvPr/>
          </p:nvSpPr>
          <p:spPr bwMode="auto">
            <a:xfrm>
              <a:off x="6900863" y="1987551"/>
              <a:ext cx="709613" cy="714375"/>
            </a:xfrm>
            <a:custGeom>
              <a:avLst/>
              <a:gdLst>
                <a:gd name="T0" fmla="*/ 155 w 167"/>
                <a:gd name="T1" fmla="*/ 156 h 168"/>
                <a:gd name="T2" fmla="*/ 151 w 167"/>
                <a:gd name="T3" fmla="*/ 152 h 168"/>
                <a:gd name="T4" fmla="*/ 141 w 167"/>
                <a:gd name="T5" fmla="*/ 156 h 168"/>
                <a:gd name="T6" fmla="*/ 131 w 167"/>
                <a:gd name="T7" fmla="*/ 152 h 168"/>
                <a:gd name="T8" fmla="*/ 16 w 167"/>
                <a:gd name="T9" fmla="*/ 36 h 168"/>
                <a:gd name="T10" fmla="*/ 12 w 167"/>
                <a:gd name="T11" fmla="*/ 26 h 168"/>
                <a:gd name="T12" fmla="*/ 16 w 167"/>
                <a:gd name="T13" fmla="*/ 16 h 168"/>
                <a:gd name="T14" fmla="*/ 26 w 167"/>
                <a:gd name="T15" fmla="*/ 12 h 168"/>
                <a:gd name="T16" fmla="*/ 36 w 167"/>
                <a:gd name="T17" fmla="*/ 16 h 168"/>
                <a:gd name="T18" fmla="*/ 151 w 167"/>
                <a:gd name="T19" fmla="*/ 131 h 168"/>
                <a:gd name="T20" fmla="*/ 155 w 167"/>
                <a:gd name="T21" fmla="*/ 141 h 168"/>
                <a:gd name="T22" fmla="*/ 151 w 167"/>
                <a:gd name="T23" fmla="*/ 152 h 168"/>
                <a:gd name="T24" fmla="*/ 155 w 167"/>
                <a:gd name="T25" fmla="*/ 156 h 168"/>
                <a:gd name="T26" fmla="*/ 160 w 167"/>
                <a:gd name="T27" fmla="*/ 160 h 168"/>
                <a:gd name="T28" fmla="*/ 167 w 167"/>
                <a:gd name="T29" fmla="*/ 141 h 168"/>
                <a:gd name="T30" fmla="*/ 160 w 167"/>
                <a:gd name="T31" fmla="*/ 123 h 168"/>
                <a:gd name="T32" fmla="*/ 44 w 167"/>
                <a:gd name="T33" fmla="*/ 8 h 168"/>
                <a:gd name="T34" fmla="*/ 26 w 167"/>
                <a:gd name="T35" fmla="*/ 0 h 168"/>
                <a:gd name="T36" fmla="*/ 7 w 167"/>
                <a:gd name="T37" fmla="*/ 8 h 168"/>
                <a:gd name="T38" fmla="*/ 0 w 167"/>
                <a:gd name="T39" fmla="*/ 26 h 168"/>
                <a:gd name="T40" fmla="*/ 7 w 167"/>
                <a:gd name="T41" fmla="*/ 45 h 168"/>
                <a:gd name="T42" fmla="*/ 122 w 167"/>
                <a:gd name="T43" fmla="*/ 160 h 168"/>
                <a:gd name="T44" fmla="*/ 141 w 167"/>
                <a:gd name="T45" fmla="*/ 168 h 168"/>
                <a:gd name="T46" fmla="*/ 160 w 167"/>
                <a:gd name="T47" fmla="*/ 160 h 168"/>
                <a:gd name="T48" fmla="*/ 155 w 167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68">
                  <a:moveTo>
                    <a:pt x="155" y="156"/>
                  </a:moveTo>
                  <a:cubicBezTo>
                    <a:pt x="151" y="152"/>
                    <a:pt x="151" y="152"/>
                    <a:pt x="151" y="152"/>
                  </a:cubicBezTo>
                  <a:cubicBezTo>
                    <a:pt x="148" y="154"/>
                    <a:pt x="145" y="156"/>
                    <a:pt x="141" y="156"/>
                  </a:cubicBezTo>
                  <a:cubicBezTo>
                    <a:pt x="137" y="156"/>
                    <a:pt x="134" y="154"/>
                    <a:pt x="131" y="152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2" y="30"/>
                    <a:pt x="12" y="26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2" y="12"/>
                    <a:pt x="26" y="12"/>
                  </a:cubicBezTo>
                  <a:cubicBezTo>
                    <a:pt x="30" y="12"/>
                    <a:pt x="33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5" y="138"/>
                    <a:pt x="155" y="141"/>
                  </a:cubicBezTo>
                  <a:cubicBezTo>
                    <a:pt x="155" y="145"/>
                    <a:pt x="154" y="149"/>
                    <a:pt x="151" y="152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7" y="148"/>
                    <a:pt x="167" y="141"/>
                  </a:cubicBezTo>
                  <a:cubicBezTo>
                    <a:pt x="167" y="135"/>
                    <a:pt x="165" y="128"/>
                    <a:pt x="160" y="12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26"/>
                  </a:cubicBezTo>
                  <a:cubicBezTo>
                    <a:pt x="0" y="33"/>
                    <a:pt x="2" y="40"/>
                    <a:pt x="7" y="45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8" y="165"/>
                    <a:pt x="134" y="168"/>
                    <a:pt x="141" y="168"/>
                  </a:cubicBezTo>
                  <a:cubicBezTo>
                    <a:pt x="148" y="168"/>
                    <a:pt x="154" y="165"/>
                    <a:pt x="160" y="160"/>
                  </a:cubicBezTo>
                  <a:lnTo>
                    <a:pt x="155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22" name="Freeform 15"/>
            <p:cNvSpPr/>
            <p:nvPr/>
          </p:nvSpPr>
          <p:spPr bwMode="auto">
            <a:xfrm>
              <a:off x="6505576" y="2324101"/>
              <a:ext cx="769938" cy="768350"/>
            </a:xfrm>
            <a:custGeom>
              <a:avLst/>
              <a:gdLst>
                <a:gd name="T0" fmla="*/ 173 w 181"/>
                <a:gd name="T1" fmla="*/ 174 h 181"/>
                <a:gd name="T2" fmla="*/ 144 w 181"/>
                <a:gd name="T3" fmla="*/ 174 h 181"/>
                <a:gd name="T4" fmla="*/ 8 w 181"/>
                <a:gd name="T5" fmla="*/ 37 h 181"/>
                <a:gd name="T6" fmla="*/ 8 w 181"/>
                <a:gd name="T7" fmla="*/ 8 h 181"/>
                <a:gd name="T8" fmla="*/ 36 w 181"/>
                <a:gd name="T9" fmla="*/ 8 h 181"/>
                <a:gd name="T10" fmla="*/ 173 w 181"/>
                <a:gd name="T11" fmla="*/ 145 h 181"/>
                <a:gd name="T12" fmla="*/ 173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4"/>
                  </a:moveTo>
                  <a:cubicBezTo>
                    <a:pt x="165" y="181"/>
                    <a:pt x="152" y="181"/>
                    <a:pt x="144" y="17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6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3"/>
                    <a:pt x="181" y="166"/>
                    <a:pt x="173" y="17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23" name="Freeform 16"/>
            <p:cNvSpPr/>
            <p:nvPr/>
          </p:nvSpPr>
          <p:spPr bwMode="auto">
            <a:xfrm>
              <a:off x="6489701" y="2306638"/>
              <a:ext cx="801688" cy="803275"/>
            </a:xfrm>
            <a:custGeom>
              <a:avLst/>
              <a:gdLst>
                <a:gd name="T0" fmla="*/ 177 w 189"/>
                <a:gd name="T1" fmla="*/ 178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7 h 189"/>
                <a:gd name="T10" fmla="*/ 12 w 189"/>
                <a:gd name="T11" fmla="*/ 27 h 189"/>
                <a:gd name="T12" fmla="*/ 16 w 189"/>
                <a:gd name="T13" fmla="*/ 16 h 189"/>
                <a:gd name="T14" fmla="*/ 26 w 189"/>
                <a:gd name="T15" fmla="*/ 12 h 189"/>
                <a:gd name="T16" fmla="*/ 36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8 h 189"/>
                <a:gd name="T26" fmla="*/ 181 w 189"/>
                <a:gd name="T27" fmla="*/ 182 h 189"/>
                <a:gd name="T28" fmla="*/ 189 w 189"/>
                <a:gd name="T29" fmla="*/ 163 h 189"/>
                <a:gd name="T30" fmla="*/ 181 w 189"/>
                <a:gd name="T31" fmla="*/ 145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7 h 189"/>
                <a:gd name="T40" fmla="*/ 8 w 189"/>
                <a:gd name="T41" fmla="*/ 45 h 189"/>
                <a:gd name="T42" fmla="*/ 144 w 189"/>
                <a:gd name="T43" fmla="*/ 182 h 189"/>
                <a:gd name="T44" fmla="*/ 163 w 189"/>
                <a:gd name="T45" fmla="*/ 189 h 189"/>
                <a:gd name="T46" fmla="*/ 181 w 189"/>
                <a:gd name="T47" fmla="*/ 182 h 189"/>
                <a:gd name="T48" fmla="*/ 177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8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6" y="177"/>
                    <a:pt x="163" y="177"/>
                  </a:cubicBezTo>
                  <a:cubicBezTo>
                    <a:pt x="159" y="177"/>
                    <a:pt x="155" y="176"/>
                    <a:pt x="153" y="17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3" y="34"/>
                    <a:pt x="12" y="30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2" y="12"/>
                    <a:pt x="26" y="12"/>
                  </a:cubicBezTo>
                  <a:cubicBezTo>
                    <a:pt x="30" y="12"/>
                    <a:pt x="33" y="14"/>
                    <a:pt x="36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60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8"/>
                    <a:pt x="177" y="178"/>
                    <a:pt x="177" y="178"/>
                  </a:cubicBezTo>
                  <a:cubicBezTo>
                    <a:pt x="181" y="182"/>
                    <a:pt x="181" y="182"/>
                    <a:pt x="181" y="182"/>
                  </a:cubicBezTo>
                  <a:cubicBezTo>
                    <a:pt x="186" y="177"/>
                    <a:pt x="189" y="170"/>
                    <a:pt x="189" y="163"/>
                  </a:cubicBezTo>
                  <a:cubicBezTo>
                    <a:pt x="189" y="156"/>
                    <a:pt x="186" y="150"/>
                    <a:pt x="181" y="14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3"/>
                    <a:pt x="2" y="40"/>
                    <a:pt x="8" y="45"/>
                  </a:cubicBezTo>
                  <a:cubicBezTo>
                    <a:pt x="144" y="182"/>
                    <a:pt x="144" y="182"/>
                    <a:pt x="144" y="182"/>
                  </a:cubicBezTo>
                  <a:cubicBezTo>
                    <a:pt x="149" y="187"/>
                    <a:pt x="156" y="189"/>
                    <a:pt x="163" y="189"/>
                  </a:cubicBezTo>
                  <a:cubicBezTo>
                    <a:pt x="169" y="189"/>
                    <a:pt x="176" y="187"/>
                    <a:pt x="181" y="182"/>
                  </a:cubicBezTo>
                  <a:lnTo>
                    <a:pt x="177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24" name="Freeform 17"/>
            <p:cNvSpPr/>
            <p:nvPr/>
          </p:nvSpPr>
          <p:spPr bwMode="auto">
            <a:xfrm>
              <a:off x="6748463" y="2081213"/>
              <a:ext cx="768350" cy="769938"/>
            </a:xfrm>
            <a:custGeom>
              <a:avLst/>
              <a:gdLst>
                <a:gd name="T0" fmla="*/ 173 w 181"/>
                <a:gd name="T1" fmla="*/ 173 h 181"/>
                <a:gd name="T2" fmla="*/ 145 w 181"/>
                <a:gd name="T3" fmla="*/ 173 h 181"/>
                <a:gd name="T4" fmla="*/ 8 w 181"/>
                <a:gd name="T5" fmla="*/ 37 h 181"/>
                <a:gd name="T6" fmla="*/ 8 w 181"/>
                <a:gd name="T7" fmla="*/ 8 h 181"/>
                <a:gd name="T8" fmla="*/ 37 w 181"/>
                <a:gd name="T9" fmla="*/ 8 h 181"/>
                <a:gd name="T10" fmla="*/ 173 w 181"/>
                <a:gd name="T11" fmla="*/ 145 h 181"/>
                <a:gd name="T12" fmla="*/ 173 w 181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3"/>
                  </a:moveTo>
                  <a:cubicBezTo>
                    <a:pt x="165" y="181"/>
                    <a:pt x="153" y="181"/>
                    <a:pt x="145" y="17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2"/>
                    <a:pt x="181" y="165"/>
                    <a:pt x="173" y="17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25" name="Freeform 18"/>
            <p:cNvSpPr/>
            <p:nvPr/>
          </p:nvSpPr>
          <p:spPr bwMode="auto">
            <a:xfrm>
              <a:off x="6731001" y="2063751"/>
              <a:ext cx="803275" cy="803275"/>
            </a:xfrm>
            <a:custGeom>
              <a:avLst/>
              <a:gdLst>
                <a:gd name="T0" fmla="*/ 177 w 189"/>
                <a:gd name="T1" fmla="*/ 177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6 h 189"/>
                <a:gd name="T10" fmla="*/ 12 w 189"/>
                <a:gd name="T11" fmla="*/ 26 h 189"/>
                <a:gd name="T12" fmla="*/ 16 w 189"/>
                <a:gd name="T13" fmla="*/ 16 h 189"/>
                <a:gd name="T14" fmla="*/ 26 w 189"/>
                <a:gd name="T15" fmla="*/ 12 h 189"/>
                <a:gd name="T16" fmla="*/ 37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7 h 189"/>
                <a:gd name="T26" fmla="*/ 182 w 189"/>
                <a:gd name="T27" fmla="*/ 181 h 189"/>
                <a:gd name="T28" fmla="*/ 189 w 189"/>
                <a:gd name="T29" fmla="*/ 163 h 189"/>
                <a:gd name="T30" fmla="*/ 182 w 189"/>
                <a:gd name="T31" fmla="*/ 144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6 h 189"/>
                <a:gd name="T40" fmla="*/ 8 w 189"/>
                <a:gd name="T41" fmla="*/ 45 h 189"/>
                <a:gd name="T42" fmla="*/ 144 w 189"/>
                <a:gd name="T43" fmla="*/ 181 h 189"/>
                <a:gd name="T44" fmla="*/ 163 w 189"/>
                <a:gd name="T45" fmla="*/ 189 h 189"/>
                <a:gd name="T46" fmla="*/ 182 w 189"/>
                <a:gd name="T47" fmla="*/ 181 h 189"/>
                <a:gd name="T48" fmla="*/ 177 w 189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7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7" y="177"/>
                    <a:pt x="163" y="177"/>
                  </a:cubicBezTo>
                  <a:cubicBezTo>
                    <a:pt x="159" y="177"/>
                    <a:pt x="156" y="176"/>
                    <a:pt x="153" y="173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4"/>
                    <a:pt x="12" y="30"/>
                    <a:pt x="12" y="26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7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59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7" y="176"/>
                    <a:pt x="189" y="170"/>
                    <a:pt x="189" y="163"/>
                  </a:cubicBezTo>
                  <a:cubicBezTo>
                    <a:pt x="189" y="156"/>
                    <a:pt x="187" y="149"/>
                    <a:pt x="182" y="14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6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50" y="187"/>
                    <a:pt x="156" y="189"/>
                    <a:pt x="163" y="189"/>
                  </a:cubicBezTo>
                  <a:cubicBezTo>
                    <a:pt x="170" y="189"/>
                    <a:pt x="177" y="187"/>
                    <a:pt x="182" y="181"/>
                  </a:cubicBezTo>
                  <a:lnTo>
                    <a:pt x="177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26" name="Freeform 19"/>
            <p:cNvSpPr/>
            <p:nvPr/>
          </p:nvSpPr>
          <p:spPr bwMode="auto">
            <a:xfrm>
              <a:off x="6561138" y="2136776"/>
              <a:ext cx="900113" cy="901700"/>
            </a:xfrm>
            <a:custGeom>
              <a:avLst/>
              <a:gdLst>
                <a:gd name="T0" fmla="*/ 204 w 212"/>
                <a:gd name="T1" fmla="*/ 204 h 212"/>
                <a:gd name="T2" fmla="*/ 175 w 212"/>
                <a:gd name="T3" fmla="*/ 204 h 212"/>
                <a:gd name="T4" fmla="*/ 8 w 212"/>
                <a:gd name="T5" fmla="*/ 37 h 212"/>
                <a:gd name="T6" fmla="*/ 8 w 212"/>
                <a:gd name="T7" fmla="*/ 8 h 212"/>
                <a:gd name="T8" fmla="*/ 37 w 212"/>
                <a:gd name="T9" fmla="*/ 8 h 212"/>
                <a:gd name="T10" fmla="*/ 204 w 212"/>
                <a:gd name="T11" fmla="*/ 176 h 212"/>
                <a:gd name="T12" fmla="*/ 204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204" y="204"/>
                  </a:moveTo>
                  <a:cubicBezTo>
                    <a:pt x="196" y="212"/>
                    <a:pt x="183" y="212"/>
                    <a:pt x="175" y="20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12" y="184"/>
                    <a:pt x="212" y="196"/>
                    <a:pt x="204" y="20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27" name="Freeform 20"/>
            <p:cNvSpPr/>
            <p:nvPr/>
          </p:nvSpPr>
          <p:spPr bwMode="auto">
            <a:xfrm>
              <a:off x="6543676" y="2119313"/>
              <a:ext cx="935038" cy="935038"/>
            </a:xfrm>
            <a:custGeom>
              <a:avLst/>
              <a:gdLst>
                <a:gd name="T0" fmla="*/ 208 w 220"/>
                <a:gd name="T1" fmla="*/ 208 h 220"/>
                <a:gd name="T2" fmla="*/ 204 w 220"/>
                <a:gd name="T3" fmla="*/ 204 h 220"/>
                <a:gd name="T4" fmla="*/ 194 w 220"/>
                <a:gd name="T5" fmla="*/ 208 h 220"/>
                <a:gd name="T6" fmla="*/ 184 w 220"/>
                <a:gd name="T7" fmla="*/ 204 h 220"/>
                <a:gd name="T8" fmla="*/ 16 w 220"/>
                <a:gd name="T9" fmla="*/ 37 h 220"/>
                <a:gd name="T10" fmla="*/ 12 w 220"/>
                <a:gd name="T11" fmla="*/ 27 h 220"/>
                <a:gd name="T12" fmla="*/ 16 w 220"/>
                <a:gd name="T13" fmla="*/ 16 h 220"/>
                <a:gd name="T14" fmla="*/ 26 w 220"/>
                <a:gd name="T15" fmla="*/ 12 h 220"/>
                <a:gd name="T16" fmla="*/ 36 w 220"/>
                <a:gd name="T17" fmla="*/ 16 h 220"/>
                <a:gd name="T18" fmla="*/ 204 w 220"/>
                <a:gd name="T19" fmla="*/ 184 h 220"/>
                <a:gd name="T20" fmla="*/ 208 w 220"/>
                <a:gd name="T21" fmla="*/ 194 h 220"/>
                <a:gd name="T22" fmla="*/ 204 w 220"/>
                <a:gd name="T23" fmla="*/ 204 h 220"/>
                <a:gd name="T24" fmla="*/ 208 w 220"/>
                <a:gd name="T25" fmla="*/ 208 h 220"/>
                <a:gd name="T26" fmla="*/ 212 w 220"/>
                <a:gd name="T27" fmla="*/ 212 h 220"/>
                <a:gd name="T28" fmla="*/ 220 w 220"/>
                <a:gd name="T29" fmla="*/ 194 h 220"/>
                <a:gd name="T30" fmla="*/ 212 w 220"/>
                <a:gd name="T31" fmla="*/ 175 h 220"/>
                <a:gd name="T32" fmla="*/ 45 w 220"/>
                <a:gd name="T33" fmla="*/ 8 h 220"/>
                <a:gd name="T34" fmla="*/ 26 w 220"/>
                <a:gd name="T35" fmla="*/ 0 h 220"/>
                <a:gd name="T36" fmla="*/ 8 w 220"/>
                <a:gd name="T37" fmla="*/ 8 h 220"/>
                <a:gd name="T38" fmla="*/ 0 w 220"/>
                <a:gd name="T39" fmla="*/ 27 h 220"/>
                <a:gd name="T40" fmla="*/ 8 w 220"/>
                <a:gd name="T41" fmla="*/ 45 h 220"/>
                <a:gd name="T42" fmla="*/ 175 w 220"/>
                <a:gd name="T43" fmla="*/ 212 h 220"/>
                <a:gd name="T44" fmla="*/ 194 w 220"/>
                <a:gd name="T45" fmla="*/ 220 h 220"/>
                <a:gd name="T46" fmla="*/ 212 w 220"/>
                <a:gd name="T47" fmla="*/ 212 h 220"/>
                <a:gd name="T48" fmla="*/ 208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208" y="208"/>
                  </a:moveTo>
                  <a:cubicBezTo>
                    <a:pt x="204" y="204"/>
                    <a:pt x="204" y="204"/>
                    <a:pt x="204" y="204"/>
                  </a:cubicBezTo>
                  <a:cubicBezTo>
                    <a:pt x="201" y="207"/>
                    <a:pt x="197" y="208"/>
                    <a:pt x="194" y="208"/>
                  </a:cubicBezTo>
                  <a:cubicBezTo>
                    <a:pt x="190" y="208"/>
                    <a:pt x="187" y="207"/>
                    <a:pt x="184" y="204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6" y="16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07" y="187"/>
                    <a:pt x="208" y="190"/>
                    <a:pt x="208" y="194"/>
                  </a:cubicBezTo>
                  <a:cubicBezTo>
                    <a:pt x="208" y="198"/>
                    <a:pt x="207" y="201"/>
                    <a:pt x="204" y="204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7" y="207"/>
                    <a:pt x="220" y="201"/>
                    <a:pt x="220" y="194"/>
                  </a:cubicBezTo>
                  <a:cubicBezTo>
                    <a:pt x="220" y="187"/>
                    <a:pt x="217" y="180"/>
                    <a:pt x="212" y="17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75" y="212"/>
                    <a:pt x="175" y="212"/>
                    <a:pt x="175" y="212"/>
                  </a:cubicBezTo>
                  <a:cubicBezTo>
                    <a:pt x="180" y="218"/>
                    <a:pt x="187" y="220"/>
                    <a:pt x="194" y="220"/>
                  </a:cubicBezTo>
                  <a:cubicBezTo>
                    <a:pt x="201" y="220"/>
                    <a:pt x="207" y="218"/>
                    <a:pt x="212" y="212"/>
                  </a:cubicBezTo>
                  <a:lnTo>
                    <a:pt x="208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grpSp>
        <p:nvGrpSpPr>
          <p:cNvPr id="728" name="组合 2"/>
          <p:cNvGrpSpPr/>
          <p:nvPr/>
        </p:nvGrpSpPr>
        <p:grpSpPr>
          <a:xfrm rot="0">
            <a:off x="835570" y="4976580"/>
            <a:ext cx="1514169" cy="1485338"/>
            <a:chOff x="4376738" y="1919288"/>
            <a:chExt cx="2889251" cy="2890838"/>
          </a:xfrm>
        </p:grpSpPr>
        <p:sp>
          <p:nvSpPr>
            <p:cNvPr id="729" name="Freeform 21"/>
            <p:cNvSpPr/>
            <p:nvPr/>
          </p:nvSpPr>
          <p:spPr bwMode="auto">
            <a:xfrm>
              <a:off x="5286376" y="2833688"/>
              <a:ext cx="1963738" cy="1963738"/>
            </a:xfrm>
            <a:custGeom>
              <a:avLst/>
              <a:gdLst>
                <a:gd name="T0" fmla="*/ 415 w 462"/>
                <a:gd name="T1" fmla="*/ 452 h 462"/>
                <a:gd name="T2" fmla="*/ 452 w 462"/>
                <a:gd name="T3" fmla="*/ 452 h 462"/>
                <a:gd name="T4" fmla="*/ 452 w 462"/>
                <a:gd name="T5" fmla="*/ 414 h 462"/>
                <a:gd name="T6" fmla="*/ 48 w 462"/>
                <a:gd name="T7" fmla="*/ 10 h 462"/>
                <a:gd name="T8" fmla="*/ 10 w 462"/>
                <a:gd name="T9" fmla="*/ 10 h 462"/>
                <a:gd name="T10" fmla="*/ 10 w 462"/>
                <a:gd name="T11" fmla="*/ 47 h 462"/>
                <a:gd name="T12" fmla="*/ 415 w 462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62">
                  <a:moveTo>
                    <a:pt x="415" y="452"/>
                  </a:moveTo>
                  <a:cubicBezTo>
                    <a:pt x="425" y="462"/>
                    <a:pt x="442" y="462"/>
                    <a:pt x="452" y="452"/>
                  </a:cubicBezTo>
                  <a:cubicBezTo>
                    <a:pt x="462" y="441"/>
                    <a:pt x="462" y="424"/>
                    <a:pt x="452" y="4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7" y="0"/>
                    <a:pt x="21" y="0"/>
                    <a:pt x="10" y="10"/>
                  </a:cubicBezTo>
                  <a:cubicBezTo>
                    <a:pt x="0" y="20"/>
                    <a:pt x="0" y="37"/>
                    <a:pt x="10" y="47"/>
                  </a:cubicBezTo>
                  <a:lnTo>
                    <a:pt x="415" y="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0" name="Freeform 22"/>
            <p:cNvSpPr/>
            <p:nvPr/>
          </p:nvSpPr>
          <p:spPr bwMode="auto">
            <a:xfrm>
              <a:off x="5273676" y="2816226"/>
              <a:ext cx="1992313" cy="1993900"/>
            </a:xfrm>
            <a:custGeom>
              <a:avLst/>
              <a:gdLst>
                <a:gd name="T0" fmla="*/ 418 w 469"/>
                <a:gd name="T1" fmla="*/ 456 h 469"/>
                <a:gd name="T2" fmla="*/ 413 w 469"/>
                <a:gd name="T3" fmla="*/ 460 h 469"/>
                <a:gd name="T4" fmla="*/ 436 w 469"/>
                <a:gd name="T5" fmla="*/ 469 h 469"/>
                <a:gd name="T6" fmla="*/ 459 w 469"/>
                <a:gd name="T7" fmla="*/ 460 h 469"/>
                <a:gd name="T8" fmla="*/ 469 w 469"/>
                <a:gd name="T9" fmla="*/ 437 h 469"/>
                <a:gd name="T10" fmla="*/ 459 w 469"/>
                <a:gd name="T11" fmla="*/ 414 h 469"/>
                <a:gd name="T12" fmla="*/ 55 w 469"/>
                <a:gd name="T13" fmla="*/ 10 h 469"/>
                <a:gd name="T14" fmla="*/ 32 w 469"/>
                <a:gd name="T15" fmla="*/ 0 h 469"/>
                <a:gd name="T16" fmla="*/ 9 w 469"/>
                <a:gd name="T17" fmla="*/ 10 h 469"/>
                <a:gd name="T18" fmla="*/ 0 w 469"/>
                <a:gd name="T19" fmla="*/ 33 h 469"/>
                <a:gd name="T20" fmla="*/ 9 w 469"/>
                <a:gd name="T21" fmla="*/ 56 h 469"/>
                <a:gd name="T22" fmla="*/ 413 w 469"/>
                <a:gd name="T23" fmla="*/ 460 h 469"/>
                <a:gd name="T24" fmla="*/ 418 w 469"/>
                <a:gd name="T25" fmla="*/ 456 h 469"/>
                <a:gd name="T26" fmla="*/ 422 w 469"/>
                <a:gd name="T27" fmla="*/ 451 h 469"/>
                <a:gd name="T28" fmla="*/ 18 w 469"/>
                <a:gd name="T29" fmla="*/ 47 h 469"/>
                <a:gd name="T30" fmla="*/ 12 w 469"/>
                <a:gd name="T31" fmla="*/ 33 h 469"/>
                <a:gd name="T32" fmla="*/ 18 w 469"/>
                <a:gd name="T33" fmla="*/ 18 h 469"/>
                <a:gd name="T34" fmla="*/ 32 w 469"/>
                <a:gd name="T35" fmla="*/ 12 h 469"/>
                <a:gd name="T36" fmla="*/ 47 w 469"/>
                <a:gd name="T37" fmla="*/ 18 h 469"/>
                <a:gd name="T38" fmla="*/ 451 w 469"/>
                <a:gd name="T39" fmla="*/ 422 h 469"/>
                <a:gd name="T40" fmla="*/ 457 w 469"/>
                <a:gd name="T41" fmla="*/ 437 h 469"/>
                <a:gd name="T42" fmla="*/ 451 w 469"/>
                <a:gd name="T43" fmla="*/ 451 h 469"/>
                <a:gd name="T44" fmla="*/ 436 w 469"/>
                <a:gd name="T45" fmla="*/ 457 h 469"/>
                <a:gd name="T46" fmla="*/ 422 w 469"/>
                <a:gd name="T47" fmla="*/ 451 h 469"/>
                <a:gd name="T48" fmla="*/ 418 w 469"/>
                <a:gd name="T49" fmla="*/ 45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9" h="469">
                  <a:moveTo>
                    <a:pt x="418" y="456"/>
                  </a:moveTo>
                  <a:cubicBezTo>
                    <a:pt x="413" y="460"/>
                    <a:pt x="413" y="460"/>
                    <a:pt x="413" y="460"/>
                  </a:cubicBezTo>
                  <a:cubicBezTo>
                    <a:pt x="420" y="466"/>
                    <a:pt x="428" y="469"/>
                    <a:pt x="436" y="469"/>
                  </a:cubicBezTo>
                  <a:cubicBezTo>
                    <a:pt x="445" y="469"/>
                    <a:pt x="453" y="466"/>
                    <a:pt x="459" y="460"/>
                  </a:cubicBezTo>
                  <a:cubicBezTo>
                    <a:pt x="466" y="454"/>
                    <a:pt x="469" y="445"/>
                    <a:pt x="469" y="437"/>
                  </a:cubicBezTo>
                  <a:cubicBezTo>
                    <a:pt x="469" y="429"/>
                    <a:pt x="466" y="420"/>
                    <a:pt x="459" y="414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9" y="3"/>
                    <a:pt x="40" y="0"/>
                    <a:pt x="32" y="0"/>
                  </a:cubicBezTo>
                  <a:cubicBezTo>
                    <a:pt x="24" y="0"/>
                    <a:pt x="15" y="3"/>
                    <a:pt x="9" y="10"/>
                  </a:cubicBezTo>
                  <a:cubicBezTo>
                    <a:pt x="3" y="16"/>
                    <a:pt x="0" y="24"/>
                    <a:pt x="0" y="33"/>
                  </a:cubicBezTo>
                  <a:cubicBezTo>
                    <a:pt x="0" y="41"/>
                    <a:pt x="3" y="49"/>
                    <a:pt x="9" y="56"/>
                  </a:cubicBezTo>
                  <a:cubicBezTo>
                    <a:pt x="413" y="460"/>
                    <a:pt x="413" y="460"/>
                    <a:pt x="413" y="460"/>
                  </a:cubicBezTo>
                  <a:cubicBezTo>
                    <a:pt x="418" y="456"/>
                    <a:pt x="418" y="456"/>
                    <a:pt x="418" y="456"/>
                  </a:cubicBezTo>
                  <a:cubicBezTo>
                    <a:pt x="422" y="451"/>
                    <a:pt x="422" y="451"/>
                    <a:pt x="422" y="451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2" y="38"/>
                    <a:pt x="12" y="33"/>
                  </a:cubicBezTo>
                  <a:cubicBezTo>
                    <a:pt x="12" y="27"/>
                    <a:pt x="14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37" y="12"/>
                    <a:pt x="43" y="14"/>
                    <a:pt x="47" y="18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5" y="426"/>
                    <a:pt x="457" y="432"/>
                    <a:pt x="457" y="437"/>
                  </a:cubicBezTo>
                  <a:cubicBezTo>
                    <a:pt x="457" y="442"/>
                    <a:pt x="455" y="447"/>
                    <a:pt x="451" y="451"/>
                  </a:cubicBezTo>
                  <a:cubicBezTo>
                    <a:pt x="447" y="455"/>
                    <a:pt x="442" y="457"/>
                    <a:pt x="436" y="457"/>
                  </a:cubicBezTo>
                  <a:cubicBezTo>
                    <a:pt x="431" y="457"/>
                    <a:pt x="426" y="455"/>
                    <a:pt x="422" y="451"/>
                  </a:cubicBezTo>
                  <a:lnTo>
                    <a:pt x="418" y="4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1" name="Freeform 23"/>
            <p:cNvSpPr/>
            <p:nvPr/>
          </p:nvSpPr>
          <p:spPr bwMode="auto">
            <a:xfrm>
              <a:off x="5124451" y="2668588"/>
              <a:ext cx="565150" cy="568325"/>
            </a:xfrm>
            <a:custGeom>
              <a:avLst/>
              <a:gdLst>
                <a:gd name="T0" fmla="*/ 8 w 133"/>
                <a:gd name="T1" fmla="*/ 126 h 134"/>
                <a:gd name="T2" fmla="*/ 36 w 133"/>
                <a:gd name="T3" fmla="*/ 126 h 134"/>
                <a:gd name="T4" fmla="*/ 126 w 133"/>
                <a:gd name="T5" fmla="*/ 37 h 134"/>
                <a:gd name="T6" fmla="*/ 126 w 133"/>
                <a:gd name="T7" fmla="*/ 8 h 134"/>
                <a:gd name="T8" fmla="*/ 97 w 133"/>
                <a:gd name="T9" fmla="*/ 8 h 134"/>
                <a:gd name="T10" fmla="*/ 8 w 133"/>
                <a:gd name="T11" fmla="*/ 98 h 134"/>
                <a:gd name="T12" fmla="*/ 8 w 133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3" y="29"/>
                    <a:pt x="133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2" name="Freeform 24"/>
            <p:cNvSpPr/>
            <p:nvPr/>
          </p:nvSpPr>
          <p:spPr bwMode="auto">
            <a:xfrm>
              <a:off x="5108576" y="2651126"/>
              <a:ext cx="603250" cy="603250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2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3" name="Freeform 25"/>
            <p:cNvSpPr/>
            <p:nvPr/>
          </p:nvSpPr>
          <p:spPr bwMode="auto">
            <a:xfrm>
              <a:off x="4394201" y="1936751"/>
              <a:ext cx="569913" cy="569913"/>
            </a:xfrm>
            <a:custGeom>
              <a:avLst/>
              <a:gdLst>
                <a:gd name="T0" fmla="*/ 8 w 134"/>
                <a:gd name="T1" fmla="*/ 126 h 134"/>
                <a:gd name="T2" fmla="*/ 36 w 134"/>
                <a:gd name="T3" fmla="*/ 126 h 134"/>
                <a:gd name="T4" fmla="*/ 126 w 134"/>
                <a:gd name="T5" fmla="*/ 37 h 134"/>
                <a:gd name="T6" fmla="*/ 126 w 134"/>
                <a:gd name="T7" fmla="*/ 8 h 134"/>
                <a:gd name="T8" fmla="*/ 97 w 134"/>
                <a:gd name="T9" fmla="*/ 8 h 134"/>
                <a:gd name="T10" fmla="*/ 8 w 134"/>
                <a:gd name="T11" fmla="*/ 98 h 134"/>
                <a:gd name="T12" fmla="*/ 8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4" y="29"/>
                    <a:pt x="134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4" name="Freeform 26"/>
            <p:cNvSpPr/>
            <p:nvPr/>
          </p:nvSpPr>
          <p:spPr bwMode="auto">
            <a:xfrm>
              <a:off x="4376738" y="1919288"/>
              <a:ext cx="603250" cy="604838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3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5" name="Freeform 27"/>
            <p:cNvSpPr/>
            <p:nvPr/>
          </p:nvSpPr>
          <p:spPr bwMode="auto">
            <a:xfrm>
              <a:off x="4946651" y="2493963"/>
              <a:ext cx="679450" cy="676275"/>
            </a:xfrm>
            <a:custGeom>
              <a:avLst/>
              <a:gdLst>
                <a:gd name="T0" fmla="*/ 8 w 160"/>
                <a:gd name="T1" fmla="*/ 151 h 159"/>
                <a:gd name="T2" fmla="*/ 37 w 160"/>
                <a:gd name="T3" fmla="*/ 151 h 159"/>
                <a:gd name="T4" fmla="*/ 152 w 160"/>
                <a:gd name="T5" fmla="*/ 36 h 159"/>
                <a:gd name="T6" fmla="*/ 152 w 160"/>
                <a:gd name="T7" fmla="*/ 8 h 159"/>
                <a:gd name="T8" fmla="*/ 123 w 160"/>
                <a:gd name="T9" fmla="*/ 8 h 159"/>
                <a:gd name="T10" fmla="*/ 8 w 160"/>
                <a:gd name="T11" fmla="*/ 123 h 159"/>
                <a:gd name="T12" fmla="*/ 8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8" y="151"/>
                  </a:moveTo>
                  <a:cubicBezTo>
                    <a:pt x="16" y="159"/>
                    <a:pt x="29" y="159"/>
                    <a:pt x="37" y="151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60" y="28"/>
                    <a:pt x="160" y="16"/>
                    <a:pt x="152" y="8"/>
                  </a:cubicBezTo>
                  <a:cubicBezTo>
                    <a:pt x="144" y="0"/>
                    <a:pt x="131" y="0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6" name="Freeform 28"/>
            <p:cNvSpPr/>
            <p:nvPr/>
          </p:nvSpPr>
          <p:spPr bwMode="auto">
            <a:xfrm>
              <a:off x="4929188" y="2476501"/>
              <a:ext cx="714375" cy="709613"/>
            </a:xfrm>
            <a:custGeom>
              <a:avLst/>
              <a:gdLst>
                <a:gd name="T0" fmla="*/ 12 w 168"/>
                <a:gd name="T1" fmla="*/ 155 h 167"/>
                <a:gd name="T2" fmla="*/ 8 w 168"/>
                <a:gd name="T3" fmla="*/ 160 h 167"/>
                <a:gd name="T4" fmla="*/ 26 w 168"/>
                <a:gd name="T5" fmla="*/ 167 h 167"/>
                <a:gd name="T6" fmla="*/ 45 w 168"/>
                <a:gd name="T7" fmla="*/ 160 h 167"/>
                <a:gd name="T8" fmla="*/ 160 w 168"/>
                <a:gd name="T9" fmla="*/ 45 h 167"/>
                <a:gd name="T10" fmla="*/ 168 w 168"/>
                <a:gd name="T11" fmla="*/ 26 h 167"/>
                <a:gd name="T12" fmla="*/ 160 w 168"/>
                <a:gd name="T13" fmla="*/ 7 h 167"/>
                <a:gd name="T14" fmla="*/ 141 w 168"/>
                <a:gd name="T15" fmla="*/ 0 h 167"/>
                <a:gd name="T16" fmla="*/ 123 w 168"/>
                <a:gd name="T17" fmla="*/ 7 h 167"/>
                <a:gd name="T18" fmla="*/ 8 w 168"/>
                <a:gd name="T19" fmla="*/ 123 h 167"/>
                <a:gd name="T20" fmla="*/ 0 w 168"/>
                <a:gd name="T21" fmla="*/ 141 h 167"/>
                <a:gd name="T22" fmla="*/ 8 w 168"/>
                <a:gd name="T23" fmla="*/ 160 h 167"/>
                <a:gd name="T24" fmla="*/ 12 w 168"/>
                <a:gd name="T25" fmla="*/ 155 h 167"/>
                <a:gd name="T26" fmla="*/ 16 w 168"/>
                <a:gd name="T27" fmla="*/ 151 h 167"/>
                <a:gd name="T28" fmla="*/ 12 w 168"/>
                <a:gd name="T29" fmla="*/ 141 h 167"/>
                <a:gd name="T30" fmla="*/ 16 w 168"/>
                <a:gd name="T31" fmla="*/ 131 h 167"/>
                <a:gd name="T32" fmla="*/ 131 w 168"/>
                <a:gd name="T33" fmla="*/ 16 h 167"/>
                <a:gd name="T34" fmla="*/ 141 w 168"/>
                <a:gd name="T35" fmla="*/ 12 h 167"/>
                <a:gd name="T36" fmla="*/ 152 w 168"/>
                <a:gd name="T37" fmla="*/ 16 h 167"/>
                <a:gd name="T38" fmla="*/ 156 w 168"/>
                <a:gd name="T39" fmla="*/ 26 h 167"/>
                <a:gd name="T40" fmla="*/ 152 w 168"/>
                <a:gd name="T41" fmla="*/ 36 h 167"/>
                <a:gd name="T42" fmla="*/ 36 w 168"/>
                <a:gd name="T43" fmla="*/ 151 h 167"/>
                <a:gd name="T44" fmla="*/ 26 w 168"/>
                <a:gd name="T45" fmla="*/ 155 h 167"/>
                <a:gd name="T46" fmla="*/ 16 w 168"/>
                <a:gd name="T47" fmla="*/ 151 h 167"/>
                <a:gd name="T48" fmla="*/ 12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2" y="155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7"/>
                    <a:pt x="26" y="167"/>
                  </a:cubicBezTo>
                  <a:cubicBezTo>
                    <a:pt x="33" y="167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5" y="39"/>
                    <a:pt x="168" y="33"/>
                    <a:pt x="168" y="26"/>
                  </a:cubicBezTo>
                  <a:cubicBezTo>
                    <a:pt x="168" y="19"/>
                    <a:pt x="165" y="13"/>
                    <a:pt x="160" y="7"/>
                  </a:cubicBezTo>
                  <a:cubicBezTo>
                    <a:pt x="155" y="2"/>
                    <a:pt x="148" y="0"/>
                    <a:pt x="141" y="0"/>
                  </a:cubicBezTo>
                  <a:cubicBezTo>
                    <a:pt x="135" y="0"/>
                    <a:pt x="128" y="2"/>
                    <a:pt x="123" y="7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4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3" y="148"/>
                    <a:pt x="12" y="145"/>
                    <a:pt x="12" y="141"/>
                  </a:cubicBezTo>
                  <a:cubicBezTo>
                    <a:pt x="12" y="137"/>
                    <a:pt x="13" y="134"/>
                    <a:pt x="16" y="131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4" y="13"/>
                    <a:pt x="138" y="12"/>
                    <a:pt x="141" y="12"/>
                  </a:cubicBezTo>
                  <a:cubicBezTo>
                    <a:pt x="145" y="12"/>
                    <a:pt x="149" y="13"/>
                    <a:pt x="152" y="16"/>
                  </a:cubicBezTo>
                  <a:cubicBezTo>
                    <a:pt x="154" y="19"/>
                    <a:pt x="156" y="22"/>
                    <a:pt x="156" y="26"/>
                  </a:cubicBezTo>
                  <a:cubicBezTo>
                    <a:pt x="156" y="30"/>
                    <a:pt x="154" y="33"/>
                    <a:pt x="152" y="36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4" y="154"/>
                    <a:pt x="30" y="155"/>
                    <a:pt x="26" y="155"/>
                  </a:cubicBezTo>
                  <a:cubicBezTo>
                    <a:pt x="23" y="155"/>
                    <a:pt x="19" y="154"/>
                    <a:pt x="16" y="151"/>
                  </a:cubicBezTo>
                  <a:lnTo>
                    <a:pt x="12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7" name="Freeform 29"/>
            <p:cNvSpPr/>
            <p:nvPr/>
          </p:nvSpPr>
          <p:spPr bwMode="auto">
            <a:xfrm>
              <a:off x="4457701" y="2005013"/>
              <a:ext cx="681038" cy="679450"/>
            </a:xfrm>
            <a:custGeom>
              <a:avLst/>
              <a:gdLst>
                <a:gd name="T0" fmla="*/ 8 w 160"/>
                <a:gd name="T1" fmla="*/ 152 h 160"/>
                <a:gd name="T2" fmla="*/ 37 w 160"/>
                <a:gd name="T3" fmla="*/ 152 h 160"/>
                <a:gd name="T4" fmla="*/ 152 w 160"/>
                <a:gd name="T5" fmla="*/ 37 h 160"/>
                <a:gd name="T6" fmla="*/ 152 w 160"/>
                <a:gd name="T7" fmla="*/ 8 h 160"/>
                <a:gd name="T8" fmla="*/ 124 w 160"/>
                <a:gd name="T9" fmla="*/ 8 h 160"/>
                <a:gd name="T10" fmla="*/ 8 w 160"/>
                <a:gd name="T11" fmla="*/ 123 h 160"/>
                <a:gd name="T12" fmla="*/ 8 w 160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60">
                  <a:moveTo>
                    <a:pt x="8" y="152"/>
                  </a:moveTo>
                  <a:cubicBezTo>
                    <a:pt x="16" y="160"/>
                    <a:pt x="29" y="160"/>
                    <a:pt x="37" y="152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60" y="29"/>
                    <a:pt x="160" y="16"/>
                    <a:pt x="152" y="8"/>
                  </a:cubicBezTo>
                  <a:cubicBezTo>
                    <a:pt x="144" y="0"/>
                    <a:pt x="131" y="0"/>
                    <a:pt x="124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8" name="Freeform 30"/>
            <p:cNvSpPr/>
            <p:nvPr/>
          </p:nvSpPr>
          <p:spPr bwMode="auto">
            <a:xfrm>
              <a:off x="4441826" y="1987551"/>
              <a:ext cx="712788" cy="714375"/>
            </a:xfrm>
            <a:custGeom>
              <a:avLst/>
              <a:gdLst>
                <a:gd name="T0" fmla="*/ 12 w 168"/>
                <a:gd name="T1" fmla="*/ 156 h 168"/>
                <a:gd name="T2" fmla="*/ 8 w 168"/>
                <a:gd name="T3" fmla="*/ 160 h 168"/>
                <a:gd name="T4" fmla="*/ 27 w 168"/>
                <a:gd name="T5" fmla="*/ 168 h 168"/>
                <a:gd name="T6" fmla="*/ 45 w 168"/>
                <a:gd name="T7" fmla="*/ 160 h 168"/>
                <a:gd name="T8" fmla="*/ 160 w 168"/>
                <a:gd name="T9" fmla="*/ 45 h 168"/>
                <a:gd name="T10" fmla="*/ 168 w 168"/>
                <a:gd name="T11" fmla="*/ 26 h 168"/>
                <a:gd name="T12" fmla="*/ 160 w 168"/>
                <a:gd name="T13" fmla="*/ 8 h 168"/>
                <a:gd name="T14" fmla="*/ 142 w 168"/>
                <a:gd name="T15" fmla="*/ 0 h 168"/>
                <a:gd name="T16" fmla="*/ 123 w 168"/>
                <a:gd name="T17" fmla="*/ 8 h 168"/>
                <a:gd name="T18" fmla="*/ 8 w 168"/>
                <a:gd name="T19" fmla="*/ 123 h 168"/>
                <a:gd name="T20" fmla="*/ 0 w 168"/>
                <a:gd name="T21" fmla="*/ 141 h 168"/>
                <a:gd name="T22" fmla="*/ 8 w 168"/>
                <a:gd name="T23" fmla="*/ 160 h 168"/>
                <a:gd name="T24" fmla="*/ 12 w 168"/>
                <a:gd name="T25" fmla="*/ 156 h 168"/>
                <a:gd name="T26" fmla="*/ 17 w 168"/>
                <a:gd name="T27" fmla="*/ 152 h 168"/>
                <a:gd name="T28" fmla="*/ 12 w 168"/>
                <a:gd name="T29" fmla="*/ 141 h 168"/>
                <a:gd name="T30" fmla="*/ 17 w 168"/>
                <a:gd name="T31" fmla="*/ 131 h 168"/>
                <a:gd name="T32" fmla="*/ 132 w 168"/>
                <a:gd name="T33" fmla="*/ 16 h 168"/>
                <a:gd name="T34" fmla="*/ 142 w 168"/>
                <a:gd name="T35" fmla="*/ 12 h 168"/>
                <a:gd name="T36" fmla="*/ 152 w 168"/>
                <a:gd name="T37" fmla="*/ 16 h 168"/>
                <a:gd name="T38" fmla="*/ 156 w 168"/>
                <a:gd name="T39" fmla="*/ 26 h 168"/>
                <a:gd name="T40" fmla="*/ 152 w 168"/>
                <a:gd name="T41" fmla="*/ 36 h 168"/>
                <a:gd name="T42" fmla="*/ 37 w 168"/>
                <a:gd name="T43" fmla="*/ 152 h 168"/>
                <a:gd name="T44" fmla="*/ 27 w 168"/>
                <a:gd name="T45" fmla="*/ 156 h 168"/>
                <a:gd name="T46" fmla="*/ 17 w 168"/>
                <a:gd name="T47" fmla="*/ 152 h 168"/>
                <a:gd name="T48" fmla="*/ 12 w 168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8">
                  <a:moveTo>
                    <a:pt x="12" y="156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8"/>
                    <a:pt x="27" y="168"/>
                  </a:cubicBezTo>
                  <a:cubicBezTo>
                    <a:pt x="33" y="168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6" y="40"/>
                    <a:pt x="168" y="33"/>
                    <a:pt x="168" y="26"/>
                  </a:cubicBezTo>
                  <a:cubicBezTo>
                    <a:pt x="168" y="20"/>
                    <a:pt x="166" y="13"/>
                    <a:pt x="160" y="8"/>
                  </a:cubicBezTo>
                  <a:cubicBezTo>
                    <a:pt x="155" y="3"/>
                    <a:pt x="149" y="0"/>
                    <a:pt x="142" y="0"/>
                  </a:cubicBezTo>
                  <a:cubicBezTo>
                    <a:pt x="135" y="0"/>
                    <a:pt x="128" y="3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5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4" y="149"/>
                    <a:pt x="12" y="145"/>
                    <a:pt x="12" y="141"/>
                  </a:cubicBezTo>
                  <a:cubicBezTo>
                    <a:pt x="12" y="138"/>
                    <a:pt x="14" y="134"/>
                    <a:pt x="17" y="131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5" y="13"/>
                    <a:pt x="138" y="12"/>
                    <a:pt x="142" y="12"/>
                  </a:cubicBezTo>
                  <a:cubicBezTo>
                    <a:pt x="146" y="12"/>
                    <a:pt x="149" y="13"/>
                    <a:pt x="152" y="16"/>
                  </a:cubicBezTo>
                  <a:cubicBezTo>
                    <a:pt x="155" y="19"/>
                    <a:pt x="156" y="23"/>
                    <a:pt x="156" y="26"/>
                  </a:cubicBezTo>
                  <a:cubicBezTo>
                    <a:pt x="156" y="30"/>
                    <a:pt x="155" y="34"/>
                    <a:pt x="152" y="36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4" y="154"/>
                    <a:pt x="30" y="156"/>
                    <a:pt x="27" y="156"/>
                  </a:cubicBezTo>
                  <a:cubicBezTo>
                    <a:pt x="23" y="156"/>
                    <a:pt x="19" y="154"/>
                    <a:pt x="17" y="152"/>
                  </a:cubicBezTo>
                  <a:lnTo>
                    <a:pt x="12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39" name="Freeform 31"/>
            <p:cNvSpPr/>
            <p:nvPr/>
          </p:nvSpPr>
          <p:spPr bwMode="auto">
            <a:xfrm>
              <a:off x="4781551" y="2324101"/>
              <a:ext cx="768350" cy="768350"/>
            </a:xfrm>
            <a:custGeom>
              <a:avLst/>
              <a:gdLst>
                <a:gd name="T0" fmla="*/ 8 w 181"/>
                <a:gd name="T1" fmla="*/ 174 h 181"/>
                <a:gd name="T2" fmla="*/ 36 w 181"/>
                <a:gd name="T3" fmla="*/ 174 h 181"/>
                <a:gd name="T4" fmla="*/ 173 w 181"/>
                <a:gd name="T5" fmla="*/ 37 h 181"/>
                <a:gd name="T6" fmla="*/ 173 w 181"/>
                <a:gd name="T7" fmla="*/ 8 h 181"/>
                <a:gd name="T8" fmla="*/ 144 w 181"/>
                <a:gd name="T9" fmla="*/ 8 h 181"/>
                <a:gd name="T10" fmla="*/ 8 w 181"/>
                <a:gd name="T11" fmla="*/ 145 h 181"/>
                <a:gd name="T12" fmla="*/ 8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8" y="174"/>
                  </a:moveTo>
                  <a:cubicBezTo>
                    <a:pt x="16" y="181"/>
                    <a:pt x="28" y="181"/>
                    <a:pt x="36" y="174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81" y="29"/>
                    <a:pt x="181" y="16"/>
                    <a:pt x="173" y="8"/>
                  </a:cubicBezTo>
                  <a:cubicBezTo>
                    <a:pt x="165" y="0"/>
                    <a:pt x="152" y="0"/>
                    <a:pt x="144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3"/>
                    <a:pt x="0" y="166"/>
                    <a:pt x="8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40" name="Freeform 32"/>
            <p:cNvSpPr/>
            <p:nvPr/>
          </p:nvSpPr>
          <p:spPr bwMode="auto">
            <a:xfrm>
              <a:off x="4764088" y="2306638"/>
              <a:ext cx="803275" cy="803275"/>
            </a:xfrm>
            <a:custGeom>
              <a:avLst/>
              <a:gdLst>
                <a:gd name="T0" fmla="*/ 12 w 189"/>
                <a:gd name="T1" fmla="*/ 178 h 189"/>
                <a:gd name="T2" fmla="*/ 7 w 189"/>
                <a:gd name="T3" fmla="*/ 182 h 189"/>
                <a:gd name="T4" fmla="*/ 26 w 189"/>
                <a:gd name="T5" fmla="*/ 189 h 189"/>
                <a:gd name="T6" fmla="*/ 45 w 189"/>
                <a:gd name="T7" fmla="*/ 182 h 189"/>
                <a:gd name="T8" fmla="*/ 181 w 189"/>
                <a:gd name="T9" fmla="*/ 45 h 189"/>
                <a:gd name="T10" fmla="*/ 189 w 189"/>
                <a:gd name="T11" fmla="*/ 27 h 189"/>
                <a:gd name="T12" fmla="*/ 181 w 189"/>
                <a:gd name="T13" fmla="*/ 8 h 189"/>
                <a:gd name="T14" fmla="*/ 163 w 189"/>
                <a:gd name="T15" fmla="*/ 0 h 189"/>
                <a:gd name="T16" fmla="*/ 144 w 189"/>
                <a:gd name="T17" fmla="*/ 8 h 189"/>
                <a:gd name="T18" fmla="*/ 7 w 189"/>
                <a:gd name="T19" fmla="*/ 145 h 189"/>
                <a:gd name="T20" fmla="*/ 0 w 189"/>
                <a:gd name="T21" fmla="*/ 163 h 189"/>
                <a:gd name="T22" fmla="*/ 7 w 189"/>
                <a:gd name="T23" fmla="*/ 182 h 189"/>
                <a:gd name="T24" fmla="*/ 12 w 189"/>
                <a:gd name="T25" fmla="*/ 178 h 189"/>
                <a:gd name="T26" fmla="*/ 16 w 189"/>
                <a:gd name="T27" fmla="*/ 173 h 189"/>
                <a:gd name="T28" fmla="*/ 12 w 189"/>
                <a:gd name="T29" fmla="*/ 163 h 189"/>
                <a:gd name="T30" fmla="*/ 16 w 189"/>
                <a:gd name="T31" fmla="*/ 153 h 189"/>
                <a:gd name="T32" fmla="*/ 152 w 189"/>
                <a:gd name="T33" fmla="*/ 16 h 189"/>
                <a:gd name="T34" fmla="*/ 163 w 189"/>
                <a:gd name="T35" fmla="*/ 12 h 189"/>
                <a:gd name="T36" fmla="*/ 173 w 189"/>
                <a:gd name="T37" fmla="*/ 16 h 189"/>
                <a:gd name="T38" fmla="*/ 177 w 189"/>
                <a:gd name="T39" fmla="*/ 27 h 189"/>
                <a:gd name="T40" fmla="*/ 173 w 189"/>
                <a:gd name="T41" fmla="*/ 37 h 189"/>
                <a:gd name="T42" fmla="*/ 36 w 189"/>
                <a:gd name="T43" fmla="*/ 173 h 189"/>
                <a:gd name="T44" fmla="*/ 26 w 189"/>
                <a:gd name="T45" fmla="*/ 177 h 189"/>
                <a:gd name="T46" fmla="*/ 16 w 189"/>
                <a:gd name="T47" fmla="*/ 173 h 189"/>
                <a:gd name="T48" fmla="*/ 12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2" y="178"/>
                  </a:moveTo>
                  <a:cubicBezTo>
                    <a:pt x="7" y="182"/>
                    <a:pt x="7" y="182"/>
                    <a:pt x="7" y="182"/>
                  </a:cubicBezTo>
                  <a:cubicBezTo>
                    <a:pt x="13" y="187"/>
                    <a:pt x="19" y="189"/>
                    <a:pt x="26" y="189"/>
                  </a:cubicBezTo>
                  <a:cubicBezTo>
                    <a:pt x="33" y="189"/>
                    <a:pt x="39" y="187"/>
                    <a:pt x="45" y="182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6" y="40"/>
                    <a:pt x="189" y="33"/>
                    <a:pt x="189" y="27"/>
                  </a:cubicBezTo>
                  <a:cubicBezTo>
                    <a:pt x="189" y="20"/>
                    <a:pt x="186" y="13"/>
                    <a:pt x="181" y="8"/>
                  </a:cubicBezTo>
                  <a:cubicBezTo>
                    <a:pt x="176" y="3"/>
                    <a:pt x="169" y="0"/>
                    <a:pt x="163" y="0"/>
                  </a:cubicBezTo>
                  <a:cubicBezTo>
                    <a:pt x="156" y="0"/>
                    <a:pt x="149" y="3"/>
                    <a:pt x="144" y="8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2" y="150"/>
                    <a:pt x="0" y="156"/>
                    <a:pt x="0" y="163"/>
                  </a:cubicBezTo>
                  <a:cubicBezTo>
                    <a:pt x="0" y="170"/>
                    <a:pt x="2" y="177"/>
                    <a:pt x="7" y="182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6" y="173"/>
                    <a:pt x="16" y="173"/>
                    <a:pt x="16" y="173"/>
                  </a:cubicBezTo>
                  <a:cubicBezTo>
                    <a:pt x="13" y="170"/>
                    <a:pt x="12" y="167"/>
                    <a:pt x="12" y="163"/>
                  </a:cubicBezTo>
                  <a:cubicBezTo>
                    <a:pt x="12" y="160"/>
                    <a:pt x="13" y="156"/>
                    <a:pt x="16" y="153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5" y="14"/>
                    <a:pt x="159" y="12"/>
                    <a:pt x="163" y="12"/>
                  </a:cubicBezTo>
                  <a:cubicBezTo>
                    <a:pt x="166" y="12"/>
                    <a:pt x="170" y="14"/>
                    <a:pt x="173" y="16"/>
                  </a:cubicBezTo>
                  <a:cubicBezTo>
                    <a:pt x="175" y="19"/>
                    <a:pt x="177" y="23"/>
                    <a:pt x="177" y="27"/>
                  </a:cubicBezTo>
                  <a:cubicBezTo>
                    <a:pt x="177" y="30"/>
                    <a:pt x="175" y="34"/>
                    <a:pt x="173" y="37"/>
                  </a:cubicBezTo>
                  <a:cubicBezTo>
                    <a:pt x="36" y="173"/>
                    <a:pt x="36" y="173"/>
                    <a:pt x="36" y="173"/>
                  </a:cubicBezTo>
                  <a:cubicBezTo>
                    <a:pt x="33" y="176"/>
                    <a:pt x="30" y="177"/>
                    <a:pt x="26" y="177"/>
                  </a:cubicBezTo>
                  <a:cubicBezTo>
                    <a:pt x="22" y="177"/>
                    <a:pt x="19" y="176"/>
                    <a:pt x="16" y="173"/>
                  </a:cubicBezTo>
                  <a:lnTo>
                    <a:pt x="12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41" name="Freeform 33"/>
            <p:cNvSpPr/>
            <p:nvPr/>
          </p:nvSpPr>
          <p:spPr bwMode="auto">
            <a:xfrm>
              <a:off x="4533901" y="2081213"/>
              <a:ext cx="774700" cy="769938"/>
            </a:xfrm>
            <a:custGeom>
              <a:avLst/>
              <a:gdLst>
                <a:gd name="T0" fmla="*/ 8 w 182"/>
                <a:gd name="T1" fmla="*/ 173 h 181"/>
                <a:gd name="T2" fmla="*/ 37 w 182"/>
                <a:gd name="T3" fmla="*/ 173 h 181"/>
                <a:gd name="T4" fmla="*/ 174 w 182"/>
                <a:gd name="T5" fmla="*/ 37 h 181"/>
                <a:gd name="T6" fmla="*/ 174 w 182"/>
                <a:gd name="T7" fmla="*/ 8 h 181"/>
                <a:gd name="T8" fmla="*/ 145 w 182"/>
                <a:gd name="T9" fmla="*/ 8 h 181"/>
                <a:gd name="T10" fmla="*/ 8 w 182"/>
                <a:gd name="T11" fmla="*/ 145 h 181"/>
                <a:gd name="T12" fmla="*/ 8 w 182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81">
                  <a:moveTo>
                    <a:pt x="8" y="173"/>
                  </a:moveTo>
                  <a:cubicBezTo>
                    <a:pt x="16" y="181"/>
                    <a:pt x="29" y="181"/>
                    <a:pt x="37" y="173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82" y="29"/>
                    <a:pt x="182" y="16"/>
                    <a:pt x="174" y="8"/>
                  </a:cubicBezTo>
                  <a:cubicBezTo>
                    <a:pt x="166" y="0"/>
                    <a:pt x="153" y="0"/>
                    <a:pt x="145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2"/>
                    <a:pt x="0" y="165"/>
                    <a:pt x="8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42" name="Freeform 34"/>
            <p:cNvSpPr/>
            <p:nvPr/>
          </p:nvSpPr>
          <p:spPr bwMode="auto">
            <a:xfrm>
              <a:off x="4518026" y="2063751"/>
              <a:ext cx="806450" cy="803275"/>
            </a:xfrm>
            <a:custGeom>
              <a:avLst/>
              <a:gdLst>
                <a:gd name="T0" fmla="*/ 12 w 190"/>
                <a:gd name="T1" fmla="*/ 177 h 189"/>
                <a:gd name="T2" fmla="*/ 8 w 190"/>
                <a:gd name="T3" fmla="*/ 181 h 189"/>
                <a:gd name="T4" fmla="*/ 27 w 190"/>
                <a:gd name="T5" fmla="*/ 189 h 189"/>
                <a:gd name="T6" fmla="*/ 45 w 190"/>
                <a:gd name="T7" fmla="*/ 181 h 189"/>
                <a:gd name="T8" fmla="*/ 182 w 190"/>
                <a:gd name="T9" fmla="*/ 45 h 189"/>
                <a:gd name="T10" fmla="*/ 190 w 190"/>
                <a:gd name="T11" fmla="*/ 26 h 189"/>
                <a:gd name="T12" fmla="*/ 182 w 190"/>
                <a:gd name="T13" fmla="*/ 8 h 189"/>
                <a:gd name="T14" fmla="*/ 163 w 190"/>
                <a:gd name="T15" fmla="*/ 0 h 189"/>
                <a:gd name="T16" fmla="*/ 145 w 190"/>
                <a:gd name="T17" fmla="*/ 8 h 189"/>
                <a:gd name="T18" fmla="*/ 8 w 190"/>
                <a:gd name="T19" fmla="*/ 144 h 189"/>
                <a:gd name="T20" fmla="*/ 0 w 190"/>
                <a:gd name="T21" fmla="*/ 163 h 189"/>
                <a:gd name="T22" fmla="*/ 8 w 190"/>
                <a:gd name="T23" fmla="*/ 181 h 189"/>
                <a:gd name="T24" fmla="*/ 12 w 190"/>
                <a:gd name="T25" fmla="*/ 177 h 189"/>
                <a:gd name="T26" fmla="*/ 17 w 190"/>
                <a:gd name="T27" fmla="*/ 173 h 189"/>
                <a:gd name="T28" fmla="*/ 12 w 190"/>
                <a:gd name="T29" fmla="*/ 163 h 189"/>
                <a:gd name="T30" fmla="*/ 17 w 190"/>
                <a:gd name="T31" fmla="*/ 153 h 189"/>
                <a:gd name="T32" fmla="*/ 153 w 190"/>
                <a:gd name="T33" fmla="*/ 16 h 189"/>
                <a:gd name="T34" fmla="*/ 163 w 190"/>
                <a:gd name="T35" fmla="*/ 12 h 189"/>
                <a:gd name="T36" fmla="*/ 173 w 190"/>
                <a:gd name="T37" fmla="*/ 16 h 189"/>
                <a:gd name="T38" fmla="*/ 178 w 190"/>
                <a:gd name="T39" fmla="*/ 26 h 189"/>
                <a:gd name="T40" fmla="*/ 173 w 190"/>
                <a:gd name="T41" fmla="*/ 36 h 189"/>
                <a:gd name="T42" fmla="*/ 37 w 190"/>
                <a:gd name="T43" fmla="*/ 173 h 189"/>
                <a:gd name="T44" fmla="*/ 27 w 190"/>
                <a:gd name="T45" fmla="*/ 177 h 189"/>
                <a:gd name="T46" fmla="*/ 17 w 190"/>
                <a:gd name="T47" fmla="*/ 173 h 189"/>
                <a:gd name="T48" fmla="*/ 12 w 190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89">
                  <a:moveTo>
                    <a:pt x="12" y="177"/>
                  </a:moveTo>
                  <a:cubicBezTo>
                    <a:pt x="8" y="181"/>
                    <a:pt x="8" y="181"/>
                    <a:pt x="8" y="181"/>
                  </a:cubicBezTo>
                  <a:cubicBezTo>
                    <a:pt x="13" y="187"/>
                    <a:pt x="20" y="189"/>
                    <a:pt x="27" y="189"/>
                  </a:cubicBezTo>
                  <a:cubicBezTo>
                    <a:pt x="33" y="189"/>
                    <a:pt x="40" y="187"/>
                    <a:pt x="45" y="181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7" y="40"/>
                    <a:pt x="190" y="33"/>
                    <a:pt x="190" y="26"/>
                  </a:cubicBezTo>
                  <a:cubicBezTo>
                    <a:pt x="190" y="20"/>
                    <a:pt x="187" y="13"/>
                    <a:pt x="182" y="8"/>
                  </a:cubicBezTo>
                  <a:cubicBezTo>
                    <a:pt x="177" y="3"/>
                    <a:pt x="170" y="0"/>
                    <a:pt x="163" y="0"/>
                  </a:cubicBezTo>
                  <a:cubicBezTo>
                    <a:pt x="157" y="0"/>
                    <a:pt x="150" y="3"/>
                    <a:pt x="145" y="8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3" y="149"/>
                    <a:pt x="0" y="156"/>
                    <a:pt x="0" y="163"/>
                  </a:cubicBezTo>
                  <a:cubicBezTo>
                    <a:pt x="0" y="170"/>
                    <a:pt x="3" y="176"/>
                    <a:pt x="8" y="181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7" y="173"/>
                    <a:pt x="17" y="173"/>
                    <a:pt x="17" y="173"/>
                  </a:cubicBezTo>
                  <a:cubicBezTo>
                    <a:pt x="14" y="170"/>
                    <a:pt x="12" y="167"/>
                    <a:pt x="12" y="163"/>
                  </a:cubicBezTo>
                  <a:cubicBezTo>
                    <a:pt x="12" y="159"/>
                    <a:pt x="14" y="156"/>
                    <a:pt x="17" y="153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6" y="13"/>
                    <a:pt x="160" y="12"/>
                    <a:pt x="163" y="12"/>
                  </a:cubicBezTo>
                  <a:cubicBezTo>
                    <a:pt x="167" y="12"/>
                    <a:pt x="171" y="13"/>
                    <a:pt x="173" y="16"/>
                  </a:cubicBezTo>
                  <a:cubicBezTo>
                    <a:pt x="176" y="19"/>
                    <a:pt x="178" y="23"/>
                    <a:pt x="178" y="26"/>
                  </a:cubicBezTo>
                  <a:cubicBezTo>
                    <a:pt x="178" y="30"/>
                    <a:pt x="176" y="34"/>
                    <a:pt x="173" y="36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4" y="176"/>
                    <a:pt x="30" y="177"/>
                    <a:pt x="27" y="177"/>
                  </a:cubicBezTo>
                  <a:cubicBezTo>
                    <a:pt x="23" y="177"/>
                    <a:pt x="19" y="176"/>
                    <a:pt x="17" y="173"/>
                  </a:cubicBezTo>
                  <a:lnTo>
                    <a:pt x="12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43" name="Freeform 35"/>
            <p:cNvSpPr/>
            <p:nvPr/>
          </p:nvSpPr>
          <p:spPr bwMode="auto">
            <a:xfrm>
              <a:off x="4594226" y="2136776"/>
              <a:ext cx="900113" cy="901700"/>
            </a:xfrm>
            <a:custGeom>
              <a:avLst/>
              <a:gdLst>
                <a:gd name="T0" fmla="*/ 8 w 212"/>
                <a:gd name="T1" fmla="*/ 204 h 212"/>
                <a:gd name="T2" fmla="*/ 36 w 212"/>
                <a:gd name="T3" fmla="*/ 204 h 212"/>
                <a:gd name="T4" fmla="*/ 204 w 212"/>
                <a:gd name="T5" fmla="*/ 37 h 212"/>
                <a:gd name="T6" fmla="*/ 204 w 212"/>
                <a:gd name="T7" fmla="*/ 8 h 212"/>
                <a:gd name="T8" fmla="*/ 175 w 212"/>
                <a:gd name="T9" fmla="*/ 8 h 212"/>
                <a:gd name="T10" fmla="*/ 8 w 212"/>
                <a:gd name="T11" fmla="*/ 176 h 212"/>
                <a:gd name="T12" fmla="*/ 8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8" y="204"/>
                  </a:moveTo>
                  <a:cubicBezTo>
                    <a:pt x="15" y="212"/>
                    <a:pt x="28" y="212"/>
                    <a:pt x="36" y="204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12" y="29"/>
                    <a:pt x="212" y="16"/>
                    <a:pt x="204" y="8"/>
                  </a:cubicBezTo>
                  <a:cubicBezTo>
                    <a:pt x="196" y="0"/>
                    <a:pt x="183" y="0"/>
                    <a:pt x="175" y="8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0" y="184"/>
                    <a:pt x="0" y="196"/>
                    <a:pt x="8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744" name="Freeform 36"/>
            <p:cNvSpPr/>
            <p:nvPr/>
          </p:nvSpPr>
          <p:spPr bwMode="auto">
            <a:xfrm>
              <a:off x="4576763" y="2119313"/>
              <a:ext cx="935038" cy="935038"/>
            </a:xfrm>
            <a:custGeom>
              <a:avLst/>
              <a:gdLst>
                <a:gd name="T0" fmla="*/ 12 w 220"/>
                <a:gd name="T1" fmla="*/ 208 h 220"/>
                <a:gd name="T2" fmla="*/ 7 w 220"/>
                <a:gd name="T3" fmla="*/ 212 h 220"/>
                <a:gd name="T4" fmla="*/ 26 w 220"/>
                <a:gd name="T5" fmla="*/ 220 h 220"/>
                <a:gd name="T6" fmla="*/ 44 w 220"/>
                <a:gd name="T7" fmla="*/ 212 h 220"/>
                <a:gd name="T8" fmla="*/ 212 w 220"/>
                <a:gd name="T9" fmla="*/ 45 h 220"/>
                <a:gd name="T10" fmla="*/ 220 w 220"/>
                <a:gd name="T11" fmla="*/ 27 h 220"/>
                <a:gd name="T12" fmla="*/ 212 w 220"/>
                <a:gd name="T13" fmla="*/ 8 h 220"/>
                <a:gd name="T14" fmla="*/ 193 w 220"/>
                <a:gd name="T15" fmla="*/ 0 h 220"/>
                <a:gd name="T16" fmla="*/ 175 w 220"/>
                <a:gd name="T17" fmla="*/ 8 h 220"/>
                <a:gd name="T18" fmla="*/ 7 w 220"/>
                <a:gd name="T19" fmla="*/ 175 h 220"/>
                <a:gd name="T20" fmla="*/ 0 w 220"/>
                <a:gd name="T21" fmla="*/ 194 h 220"/>
                <a:gd name="T22" fmla="*/ 7 w 220"/>
                <a:gd name="T23" fmla="*/ 212 h 220"/>
                <a:gd name="T24" fmla="*/ 12 w 220"/>
                <a:gd name="T25" fmla="*/ 208 h 220"/>
                <a:gd name="T26" fmla="*/ 16 w 220"/>
                <a:gd name="T27" fmla="*/ 204 h 220"/>
                <a:gd name="T28" fmla="*/ 12 w 220"/>
                <a:gd name="T29" fmla="*/ 194 h 220"/>
                <a:gd name="T30" fmla="*/ 16 w 220"/>
                <a:gd name="T31" fmla="*/ 184 h 220"/>
                <a:gd name="T32" fmla="*/ 183 w 220"/>
                <a:gd name="T33" fmla="*/ 16 h 220"/>
                <a:gd name="T34" fmla="*/ 193 w 220"/>
                <a:gd name="T35" fmla="*/ 12 h 220"/>
                <a:gd name="T36" fmla="*/ 203 w 220"/>
                <a:gd name="T37" fmla="*/ 16 h 220"/>
                <a:gd name="T38" fmla="*/ 208 w 220"/>
                <a:gd name="T39" fmla="*/ 27 h 220"/>
                <a:gd name="T40" fmla="*/ 203 w 220"/>
                <a:gd name="T41" fmla="*/ 37 h 220"/>
                <a:gd name="T42" fmla="*/ 36 w 220"/>
                <a:gd name="T43" fmla="*/ 204 h 220"/>
                <a:gd name="T44" fmla="*/ 26 w 220"/>
                <a:gd name="T45" fmla="*/ 208 h 220"/>
                <a:gd name="T46" fmla="*/ 16 w 220"/>
                <a:gd name="T47" fmla="*/ 204 h 220"/>
                <a:gd name="T48" fmla="*/ 12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12" y="208"/>
                  </a:moveTo>
                  <a:cubicBezTo>
                    <a:pt x="7" y="212"/>
                    <a:pt x="7" y="212"/>
                    <a:pt x="7" y="212"/>
                  </a:cubicBezTo>
                  <a:cubicBezTo>
                    <a:pt x="12" y="218"/>
                    <a:pt x="19" y="220"/>
                    <a:pt x="26" y="220"/>
                  </a:cubicBezTo>
                  <a:cubicBezTo>
                    <a:pt x="33" y="220"/>
                    <a:pt x="39" y="218"/>
                    <a:pt x="44" y="212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7" y="40"/>
                    <a:pt x="220" y="33"/>
                    <a:pt x="220" y="27"/>
                  </a:cubicBezTo>
                  <a:cubicBezTo>
                    <a:pt x="220" y="20"/>
                    <a:pt x="217" y="13"/>
                    <a:pt x="212" y="8"/>
                  </a:cubicBezTo>
                  <a:cubicBezTo>
                    <a:pt x="207" y="3"/>
                    <a:pt x="200" y="0"/>
                    <a:pt x="193" y="0"/>
                  </a:cubicBezTo>
                  <a:cubicBezTo>
                    <a:pt x="187" y="0"/>
                    <a:pt x="180" y="3"/>
                    <a:pt x="175" y="8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2" y="180"/>
                    <a:pt x="0" y="187"/>
                    <a:pt x="0" y="194"/>
                  </a:cubicBezTo>
                  <a:cubicBezTo>
                    <a:pt x="0" y="201"/>
                    <a:pt x="2" y="207"/>
                    <a:pt x="7" y="212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3" y="201"/>
                    <a:pt x="12" y="198"/>
                    <a:pt x="12" y="194"/>
                  </a:cubicBezTo>
                  <a:cubicBezTo>
                    <a:pt x="12" y="190"/>
                    <a:pt x="13" y="187"/>
                    <a:pt x="16" y="184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6" y="14"/>
                    <a:pt x="190" y="12"/>
                    <a:pt x="193" y="12"/>
                  </a:cubicBezTo>
                  <a:cubicBezTo>
                    <a:pt x="197" y="12"/>
                    <a:pt x="201" y="14"/>
                    <a:pt x="203" y="16"/>
                  </a:cubicBezTo>
                  <a:cubicBezTo>
                    <a:pt x="206" y="19"/>
                    <a:pt x="208" y="23"/>
                    <a:pt x="208" y="27"/>
                  </a:cubicBezTo>
                  <a:cubicBezTo>
                    <a:pt x="208" y="30"/>
                    <a:pt x="206" y="34"/>
                    <a:pt x="203" y="37"/>
                  </a:cubicBezTo>
                  <a:cubicBezTo>
                    <a:pt x="36" y="204"/>
                    <a:pt x="36" y="204"/>
                    <a:pt x="36" y="204"/>
                  </a:cubicBezTo>
                  <a:cubicBezTo>
                    <a:pt x="33" y="207"/>
                    <a:pt x="30" y="208"/>
                    <a:pt x="26" y="208"/>
                  </a:cubicBezTo>
                  <a:cubicBezTo>
                    <a:pt x="22" y="208"/>
                    <a:pt x="19" y="207"/>
                    <a:pt x="16" y="204"/>
                  </a:cubicBezTo>
                  <a:lnTo>
                    <a:pt x="12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745" name="矩形 110"/>
          <p:cNvSpPr/>
          <p:nvPr/>
        </p:nvSpPr>
        <p:spPr>
          <a:xfrm>
            <a:off x="869681" y="1747855"/>
            <a:ext cx="1090930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sz="44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开发成本：免费大学生</a:t>
            </a:r>
            <a:r>
              <a:rPr lang="en-US" sz="44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 </a:t>
            </a:r>
            <a:r>
              <a:rPr lang="en-US" sz="44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+ </a:t>
            </a:r>
            <a:r>
              <a:rPr lang="zh-CN" sz="44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开源工具</a:t>
            </a:r>
            <a:endParaRPr lang="zh-CN" sz="44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  <a:p>
            <a:pPr lvl="0" algn="l">
              <a:lnSpc>
                <a:spcPct val="150000"/>
              </a:lnSpc>
            </a:pPr>
            <a:r>
              <a:rPr lang="zh-CN" sz="44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运营成本：</a:t>
            </a:r>
            <a:r>
              <a:rPr lang="en-US" sz="4400" b="1">
                <a:solidFill>
                  <a:srgbClr val="595959">
                    <a:alpha val="100000"/>
                  </a:srgbClr>
                </a:solidFill>
                <a:latin typeface="Calibri" panose="020F0502020204030204" pitchFamily="34" charset="0"/>
                <a:ea typeface="汉仪夏日体W"/>
                <a:cs typeface="Calibri" panose="020F0502020204030204" pitchFamily="34" charset="0"/>
                <a:sym typeface="HYXiaRiTiW"/>
              </a:rPr>
              <a:t>API</a:t>
            </a:r>
            <a:r>
              <a:rPr lang="zh-CN" sz="44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调用费</a:t>
            </a:r>
            <a:endParaRPr lang="zh-CN" sz="44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  <a:p>
            <a:pPr lvl="0" algn="l">
              <a:lnSpc>
                <a:spcPct val="150000"/>
              </a:lnSpc>
            </a:pPr>
            <a:r>
              <a:rPr lang="en-US" sz="44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			</a:t>
            </a:r>
            <a:endParaRPr lang="en-US" sz="44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  <a:p>
            <a:pPr lvl="0" algn="l">
              <a:lnSpc>
                <a:spcPct val="150000"/>
              </a:lnSpc>
            </a:pPr>
            <a:endParaRPr lang="zh-CN" sz="36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748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749" name="文本框 9"/>
          <p:cNvSpPr txBox="1"/>
          <p:nvPr/>
        </p:nvSpPr>
        <p:spPr>
          <a:xfrm>
            <a:off x="1507038" y="500329"/>
            <a:ext cx="3575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汉仪夏日体W"/>
                <a:ea typeface="汉仪夏日体W"/>
                <a:cs typeface="YF补 汉仪夏日体+黑白emoji"/>
                <a:sym typeface="HYXiaRiTiW"/>
              </a:rPr>
              <a:t>操作可行性</a:t>
            </a:r>
            <a:endParaRPr lang="zh-CN" sz="3200" b="1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750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1765935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Operational feasibility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sp>
        <p:nvSpPr>
          <p:cNvPr id="784" name="矩形 110"/>
          <p:cNvSpPr/>
          <p:nvPr/>
        </p:nvSpPr>
        <p:spPr>
          <a:xfrm>
            <a:off x="3378835" y="1839595"/>
            <a:ext cx="8659495" cy="184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	</a:t>
            </a: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清晰</a:t>
            </a:r>
            <a:r>
              <a:rPr lang="en-US" alt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 </a:t>
            </a: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简单</a:t>
            </a:r>
            <a:r>
              <a:rPr lang="en-US" alt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 </a:t>
            </a: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美观</a:t>
            </a:r>
            <a:r>
              <a:rPr lang="en-US" alt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 </a:t>
            </a: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友好</a:t>
            </a:r>
            <a:r>
              <a:rPr lang="en-US" alt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 </a:t>
            </a:r>
            <a:r>
              <a:rPr lang="zh-CN" sz="4000" b="1">
                <a:solidFill>
                  <a:srgbClr val="595959">
                    <a:alpha val="100000"/>
                  </a:srgbClr>
                </a:solidFill>
                <a:latin typeface="汉仪夏日体W"/>
                <a:ea typeface="汉仪夏日体W"/>
                <a:cs typeface="萝莉体 第二版"/>
                <a:sym typeface="HYXiaRiTiW"/>
              </a:rPr>
              <a:t>便捷</a:t>
            </a:r>
            <a:endParaRPr lang="zh-CN" sz="40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  <a:p>
            <a:pPr lvl="0" algn="l">
              <a:lnSpc>
                <a:spcPct val="150000"/>
              </a:lnSpc>
            </a:pPr>
            <a:endParaRPr lang="zh-CN" sz="3600" b="1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5656" y="1679189"/>
            <a:ext cx="3126422" cy="3997827"/>
            <a:chOff x="1382261" y="1744594"/>
            <a:chExt cx="3126422" cy="399782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2261" y="1744594"/>
              <a:ext cx="3126422" cy="3997827"/>
            </a:xfrm>
            <a:prstGeom prst="rect">
              <a:avLst/>
            </a:prstGeom>
          </p:spPr>
        </p:pic>
        <p:sp>
          <p:nvSpPr>
            <p:cNvPr id="2" name="椭圆 1"/>
            <p:cNvSpPr/>
            <p:nvPr/>
          </p:nvSpPr>
          <p:spPr>
            <a:xfrm>
              <a:off x="2181245" y="2764750"/>
              <a:ext cx="1412938" cy="21156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574121" y="2406549"/>
            <a:ext cx="1290320" cy="2541028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理念</a:t>
            </a:r>
            <a:endParaRPr lang="zh-CN" altLang="en-US" sz="48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3" name="图片 8"/>
          <p:cNvPicPr>
            <a:picLocks noChangeAspect="1"/>
          </p:cNvPicPr>
          <p:nvPr/>
        </p:nvPicPr>
        <p:blipFill rotWithShape="1">
          <a:blip r:embed="rId2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4" name="文本框 11"/>
          <p:cNvSpPr txBox="1"/>
          <p:nvPr/>
        </p:nvSpPr>
        <p:spPr>
          <a:xfrm>
            <a:off x="1507038" y="500329"/>
            <a:ext cx="386715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汉仪夏日体W"/>
                <a:ea typeface="汉仪夏日体W"/>
                <a:cs typeface="YF补 汉仪夏日体+黑白emoji"/>
                <a:sym typeface="HYXiaRiTiW"/>
              </a:rPr>
              <a:t>类似软件比较</a:t>
            </a:r>
            <a:endParaRPr lang="zh-CN" sz="3200" b="1">
              <a:latin typeface="汉仪夏日体W"/>
              <a:ea typeface="汉仪夏日体W"/>
              <a:cs typeface="YF补 汉仪夏日体+黑白emoji"/>
              <a:sym typeface="HYXiaRiTiW"/>
            </a:endParaRPr>
          </a:p>
        </p:txBody>
      </p:sp>
      <p:sp>
        <p:nvSpPr>
          <p:cNvPr id="5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436495" cy="306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Comparison of similar software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sp>
        <p:nvSpPr>
          <p:cNvPr id="6" name="任意多边形: 形状 14"/>
          <p:cNvSpPr/>
          <p:nvPr/>
        </p:nvSpPr>
        <p:spPr>
          <a:xfrm>
            <a:off x="2767115" y="4664228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7" name="矩形 15"/>
          <p:cNvSpPr/>
          <p:nvPr/>
        </p:nvSpPr>
        <p:spPr>
          <a:xfrm>
            <a:off x="2408591" y="4664335"/>
            <a:ext cx="2609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endParaRPr lang="zh-CN" sz="1200">
              <a:solidFill>
                <a:srgbClr val="595959">
                  <a:alpha val="100000"/>
                </a:srgbClr>
              </a:solidFill>
              <a:latin typeface="汉仪夏日体W"/>
              <a:ea typeface="汉仪夏日体W"/>
              <a:cs typeface="萝莉体 第二版"/>
              <a:sym typeface="HYXiaRiTiW"/>
            </a:endParaRPr>
          </a:p>
        </p:txBody>
      </p:sp>
      <p:sp>
        <p:nvSpPr>
          <p:cNvPr id="8" name="矩形 16"/>
          <p:cNvSpPr/>
          <p:nvPr/>
        </p:nvSpPr>
        <p:spPr>
          <a:xfrm>
            <a:off x="2217074" y="4073196"/>
            <a:ext cx="21336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sz="2800" b="1">
                <a:solidFill>
                  <a:srgbClr val="FCC062">
                    <a:alpha val="100000"/>
                  </a:srgbClr>
                </a:solidFill>
                <a:latin typeface="Calibri" panose="020F0502020204030204" pitchFamily="34" charset="0"/>
                <a:ea typeface="汉仪夏日体W"/>
                <a:cs typeface="Calibri" panose="020F0502020204030204" pitchFamily="34" charset="0"/>
                <a:sym typeface="HYXiaRiTiW"/>
              </a:rPr>
              <a:t>MOTION</a:t>
            </a:r>
            <a:endParaRPr lang="en-US" sz="2800" b="1">
              <a:solidFill>
                <a:srgbClr val="FCC062">
                  <a:alpha val="100000"/>
                </a:srgbClr>
              </a:solidFill>
              <a:latin typeface="Calibri" panose="020F0502020204030204" pitchFamily="34" charset="0"/>
              <a:ea typeface="汉仪夏日体W"/>
              <a:cs typeface="Calibri" panose="020F0502020204030204" pitchFamily="34" charset="0"/>
              <a:sym typeface="HYXiaRiTiW"/>
            </a:endParaRPr>
          </a:p>
        </p:txBody>
      </p:sp>
      <p:sp>
        <p:nvSpPr>
          <p:cNvPr id="9" name="任意多边形: 形状 17"/>
          <p:cNvSpPr/>
          <p:nvPr/>
        </p:nvSpPr>
        <p:spPr>
          <a:xfrm>
            <a:off x="7469990" y="4687876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1" name="矩形 19"/>
          <p:cNvSpPr/>
          <p:nvPr/>
        </p:nvSpPr>
        <p:spPr>
          <a:xfrm>
            <a:off x="7470057" y="4072756"/>
            <a:ext cx="213360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sz="2800" b="1">
                <a:solidFill>
                  <a:srgbClr val="FCC062">
                    <a:alpha val="100000"/>
                  </a:srgb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YF补 汉仪夏日体+黑白emoji"/>
                <a:sym typeface="HYXiaRiTiW"/>
              </a:rPr>
              <a:t>时光蜂巢</a:t>
            </a:r>
            <a:endParaRPr lang="zh-CN" sz="2800" b="1">
              <a:solidFill>
                <a:srgbClr val="FCC062">
                  <a:alpha val="100000"/>
                </a:srgb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YF补 汉仪夏日体+黑白emoji"/>
              <a:sym typeface="HYXiaRiTiW"/>
            </a:endParaRPr>
          </a:p>
        </p:txBody>
      </p:sp>
      <p:pic>
        <p:nvPicPr>
          <p:cNvPr id="12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42710">
            <a:off x="5558674" y="2579217"/>
            <a:ext cx="1063051" cy="528947"/>
          </a:xfrm>
          <a:prstGeom prst="rect">
            <a:avLst/>
          </a:prstGeom>
        </p:spPr>
      </p:pic>
      <p:pic>
        <p:nvPicPr>
          <p:cNvPr id="13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72" y="3429365"/>
            <a:ext cx="1125278" cy="456346"/>
          </a:xfrm>
          <a:prstGeom prst="rect">
            <a:avLst/>
          </a:prstGeom>
        </p:spPr>
      </p:pic>
      <p:sp>
        <p:nvSpPr>
          <p:cNvPr id="14" name="矩形 22"/>
          <p:cNvSpPr/>
          <p:nvPr/>
        </p:nvSpPr>
        <p:spPr>
          <a:xfrm>
            <a:off x="5511036" y="2590470"/>
            <a:ext cx="1169928" cy="10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48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VS</a:t>
            </a:r>
            <a:endParaRPr lang="zh-CN" altLang="en-US" sz="48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8591" y="1494243"/>
            <a:ext cx="2340464" cy="239146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937" y="1368389"/>
            <a:ext cx="2610913" cy="2643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图片 3"/>
          <p:cNvPicPr>
            <a:picLocks noChangeAspect="1"/>
          </p:cNvPicPr>
          <p:nvPr/>
        </p:nvPicPr>
        <p:blipFill rotWithShape="1">
          <a:blip r:embed="rId1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21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21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21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218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19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220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21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22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3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en-US" altLang="zh-CN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24" name="文本框 22"/>
          <p:cNvSpPr txBox="1"/>
          <p:nvPr/>
        </p:nvSpPr>
        <p:spPr>
          <a:xfrm>
            <a:off x="4726178" y="3741283"/>
            <a:ext cx="273964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ea typeface="汉仪夏日体W" panose="00020600040101010101" pitchFamily="18" charset="-122"/>
                <a:cs typeface="Calibri" panose="020F0502020204030204" pitchFamily="34" charset="0"/>
                <a:sym typeface="HYXiaRiTiW" panose="00020600040101010101" pitchFamily="18" charset="-122"/>
              </a:rPr>
              <a:t>PART THERE</a:t>
            </a:r>
            <a:endParaRPr lang="zh-CN" altLang="en-US" sz="3200" dirty="0">
              <a:latin typeface="Calibri" panose="020F0502020204030204" pitchFamily="34" charset="0"/>
              <a:ea typeface="汉仪夏日体W" panose="00020600040101010101" pitchFamily="18" charset="-122"/>
              <a:cs typeface="Calibri" panose="020F0502020204030204" pitchFamily="34" charset="0"/>
              <a:sym typeface="HYXiaRiTiW" panose="00020600040101010101" pitchFamily="18" charset="-122"/>
            </a:endParaRPr>
          </a:p>
        </p:txBody>
      </p:sp>
      <p:sp>
        <p:nvSpPr>
          <p:cNvPr id="225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>
                <a:latin typeface="宋体" panose="02010600030101010101" pitchFamily="2" charset="-122"/>
                <a:ea typeface="宋体" panose="02010600030101010101" pitchFamily="2" charset="-122"/>
                <a:cs typeface="YF补 汉仪夏日体+黑白emoji"/>
                <a:sym typeface="HYXiaRiTiW"/>
              </a:rPr>
              <a:t>问卷结果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YF补 汉仪夏日体+黑白emoji"/>
              <a:sym typeface="HYXiaRiTi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10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11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12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13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14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15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16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0267716535417}"/>
</p:tagLst>
</file>

<file path=ppt/tags/tag17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0267716535417}"/>
</p:tagLst>
</file>

<file path=ppt/tags/tag18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0267716535417}"/>
</p:tagLst>
</file>

<file path=ppt/tags/tag19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0267716535417}"/>
</p:tagLst>
</file>

<file path=ppt/tags/tag2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20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0267716535417}"/>
</p:tagLst>
</file>

<file path=ppt/tags/tag3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4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5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6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7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8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ags/tag9.xml><?xml version="1.0" encoding="utf-8"?>
<p:tagLst xmlns:p="http://schemas.openxmlformats.org/presentationml/2006/main">
  <p:tag name="KSO_WM_DIAGRAM_VIRTUALLY_FRAME" val="{&quot;height&quot;:285.1097637795275,&quot;left&quot;:485.39677165354334,&quot;top&quot;:180.2384251968504,&quot;width&quot;:360.343858267716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WPS 演示</Application>
  <PresentationFormat/>
  <Paragraphs>151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汉仪夏日体W</vt:lpstr>
      <vt:lpstr>YF补 汉仪夏日体+黑白emoji</vt:lpstr>
      <vt:lpstr>HYXiaRiTiW</vt:lpstr>
      <vt:lpstr>Calibri</vt:lpstr>
      <vt:lpstr>汉仪夏日体W</vt:lpstr>
      <vt:lpstr>YF补 汉仪夏日体+黑白emoji</vt:lpstr>
      <vt:lpstr>HYXiaRiTiW</vt:lpstr>
      <vt:lpstr>SWAstro</vt:lpstr>
      <vt:lpstr>萝莉体 第二版</vt:lpstr>
      <vt:lpstr>萝莉体 第二版</vt:lpstr>
      <vt:lpstr>黑体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诗棋</cp:lastModifiedBy>
  <cp:revision>8</cp:revision>
  <dcterms:created xsi:type="dcterms:W3CDTF">2025-05-06T04:30:00Z</dcterms:created>
  <dcterms:modified xsi:type="dcterms:W3CDTF">2025-05-09T07:10:06Z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22955AF28E9145B9AAF8B0195D90FB3B_12</vt:lpwstr>
  </property>
  <property fmtid="{D5CDD505-2E9C-101B-9397-08002B2CF9AE}" pid="3" name="KSOProductBuildVer">
    <vt:lpwstr>2052-12.1.0.19302</vt:lpwstr>
  </property>
</Properties>
</file>