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ppt/tags/tag83.xml" ContentType="application/vnd.openxmlformats-officedocument.presentationml.tags+xml"/>
  <Override PartName="/ppt/notesSlides/notesSlide2.xml" ContentType="application/vnd.openxmlformats-officedocument.presentationml.notesSlide+xml"/>
  <Override PartName="/ppt/tags/tag84.xml" ContentType="application/vnd.openxmlformats-officedocument.presentationml.tags+xml"/>
  <Override PartName="/ppt/notesSlides/notesSlide3.xml" ContentType="application/vnd.openxmlformats-officedocument.presentationml.notesSlide+xml"/>
  <Override PartName="/ppt/tags/tag85.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6"/>
  </p:notesMasterIdLst>
  <p:handoutMasterIdLst>
    <p:handoutMasterId r:id="rId7"/>
  </p:handoutMasterIdLst>
  <p:sldIdLst>
    <p:sldId id="261" r:id="rId2"/>
    <p:sldId id="260" r:id="rId3"/>
    <p:sldId id="262" r:id="rId4"/>
    <p:sldId id="263" r:id="rId5"/>
  </p:sldIdLst>
  <p:sldSz cx="12192000" cy="6858000"/>
  <p:notesSz cx="6950075" cy="9236075"/>
  <p:custShowLst>
    <p:custShow name="Format Guide Workshop" id="0">
      <p:sldLst/>
    </p:custShow>
  </p:custShowLst>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7" autoAdjust="0"/>
    <p:restoredTop sz="96323" autoAdjust="0"/>
  </p:normalViewPr>
  <p:slideViewPr>
    <p:cSldViewPr snapToGrid="0">
      <p:cViewPr varScale="1">
        <p:scale>
          <a:sx n="123" d="100"/>
          <a:sy n="123" d="100"/>
        </p:scale>
        <p:origin x="216" y="37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5/31/24</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5/31/24</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4210759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a:t>
            </a:fld>
            <a:endParaRPr lang="en-US" dirty="0"/>
          </a:p>
        </p:txBody>
      </p:sp>
    </p:spTree>
    <p:extLst>
      <p:ext uri="{BB962C8B-B14F-4D97-AF65-F5344CB8AC3E}">
        <p14:creationId xmlns:p14="http://schemas.microsoft.com/office/powerpoint/2010/main" val="448346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2</a:t>
            </a:fld>
            <a:endParaRPr lang="en-US" dirty="0"/>
          </a:p>
        </p:txBody>
      </p:sp>
    </p:spTree>
    <p:extLst>
      <p:ext uri="{BB962C8B-B14F-4D97-AF65-F5344CB8AC3E}">
        <p14:creationId xmlns:p14="http://schemas.microsoft.com/office/powerpoint/2010/main" val="1131964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3</a:t>
            </a:fld>
            <a:endParaRPr lang="en-US" dirty="0"/>
          </a:p>
        </p:txBody>
      </p:sp>
    </p:spTree>
    <p:extLst>
      <p:ext uri="{BB962C8B-B14F-4D97-AF65-F5344CB8AC3E}">
        <p14:creationId xmlns:p14="http://schemas.microsoft.com/office/powerpoint/2010/main" val="238036745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usability-testing-results-template.pptx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usability-testing-results-template.pptx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usability-testing-results-template.pptx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usability-testing-results-template.pptx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usability-testing-results-template.pptx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usability-testing-results-template.pptx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usability-testing-results-template.pptx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usability-testing-results-template.pptx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usability-testing-results-template.pptx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usability-testing-results-template.pptx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usability-testing-results-template.pptx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usability-testing-results-template.pptx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usability-testing-results-template.pptx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usability-testing-results-template.pptx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usability-testing-results-template.pptx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usability-testing-results-template.pptx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usability-testing-results-template.pptx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usability-testing-results-template.pptx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usability-testing-results-template.pptx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usability-testing-results-template.pptx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usability-testing-results-template.pptx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usability-testing-results-template.pptx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2024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2024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2024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usability-testing-results-template.pptx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2024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2024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2024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usability-testing-results-template.pptx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2024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usability-testing-results-template.pptx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usability-testing-results-template.pptx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0.xml"/><Relationship Id="rId1" Type="http://schemas.openxmlformats.org/officeDocument/2006/relationships/tags" Target="../tags/tag82.xml"/><Relationship Id="rId5" Type="http://schemas.openxmlformats.org/officeDocument/2006/relationships/image" Target="../media/image10.emf"/><Relationship Id="rId4" Type="http://schemas.openxmlformats.org/officeDocument/2006/relationships/oleObject" Target="../embeddings/oleObject19.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0.xml"/><Relationship Id="rId1" Type="http://schemas.openxmlformats.org/officeDocument/2006/relationships/tags" Target="../tags/tag83.xml"/><Relationship Id="rId5" Type="http://schemas.openxmlformats.org/officeDocument/2006/relationships/image" Target="../media/image10.emf"/><Relationship Id="rId4" Type="http://schemas.openxmlformats.org/officeDocument/2006/relationships/oleObject" Target="../embeddings/oleObject20.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0.xml"/><Relationship Id="rId1" Type="http://schemas.openxmlformats.org/officeDocument/2006/relationships/tags" Target="../tags/tag84.xml"/><Relationship Id="rId5" Type="http://schemas.openxmlformats.org/officeDocument/2006/relationships/image" Target="../media/image10.emf"/><Relationship Id="rId4" Type="http://schemas.openxmlformats.org/officeDocument/2006/relationships/oleObject" Target="../embeddings/oleObject21.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0.xml"/><Relationship Id="rId1" Type="http://schemas.openxmlformats.org/officeDocument/2006/relationships/tags" Target="../tags/tag85.xml"/><Relationship Id="rId5" Type="http://schemas.openxmlformats.org/officeDocument/2006/relationships/image" Target="../media/image10.emf"/><Relationship Id="rId4" Type="http://schemas.openxmlformats.org/officeDocument/2006/relationships/oleObject" Target="../embeddings/oleObject2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2419CEB5-4836-E1A3-397B-D57B1D5FB066}"/>
              </a:ext>
            </a:extLst>
          </p:cNvPr>
          <p:cNvGraphicFramePr>
            <a:graphicFrameLocks noChangeAspect="1"/>
          </p:cNvGraphicFramePr>
          <p:nvPr>
            <p:custDataLst>
              <p:tags r:id="rId1"/>
            </p:custDataLst>
            <p:extLst>
              <p:ext uri="{D42A27DB-BD31-4B8C-83A1-F6EECF244321}">
                <p14:modId xmlns:p14="http://schemas.microsoft.com/office/powerpoint/2010/main" val="106556301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5" name="think-cell data - do not delete" hidden="1">
                        <a:extLst>
                          <a:ext uri="{FF2B5EF4-FFF2-40B4-BE49-F238E27FC236}">
                            <a16:creationId xmlns:a16="http://schemas.microsoft.com/office/drawing/2014/main" id="{2419CEB5-4836-E1A3-397B-D57B1D5FB066}"/>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itle 1">
            <a:extLst>
              <a:ext uri="{FF2B5EF4-FFF2-40B4-BE49-F238E27FC236}">
                <a16:creationId xmlns:a16="http://schemas.microsoft.com/office/drawing/2014/main" id="{3F6F8C62-CB64-3BB5-7269-CB62B49702B0}"/>
              </a:ext>
            </a:extLst>
          </p:cNvPr>
          <p:cNvSpPr>
            <a:spLocks noGrp="1"/>
          </p:cNvSpPr>
          <p:nvPr>
            <p:ph type="title"/>
          </p:nvPr>
        </p:nvSpPr>
        <p:spPr>
          <a:xfrm>
            <a:off x="1045636" y="2542603"/>
            <a:ext cx="5625327" cy="1772793"/>
          </a:xfrm>
        </p:spPr>
        <p:txBody>
          <a:bodyPr vert="horz"/>
          <a:lstStyle/>
          <a:p>
            <a:r>
              <a:rPr lang="en-US" sz="6400" dirty="0">
                <a:solidFill>
                  <a:srgbClr val="37373A"/>
                </a:solidFill>
              </a:rPr>
              <a:t>Usability testing results</a:t>
            </a:r>
          </a:p>
        </p:txBody>
      </p:sp>
    </p:spTree>
    <p:extLst>
      <p:ext uri="{BB962C8B-B14F-4D97-AF65-F5344CB8AC3E}">
        <p14:creationId xmlns:p14="http://schemas.microsoft.com/office/powerpoint/2010/main" val="37401110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2419CEB5-4836-E1A3-397B-D57B1D5FB066}"/>
              </a:ext>
            </a:extLst>
          </p:cNvPr>
          <p:cNvGraphicFramePr>
            <a:graphicFrameLocks noChangeAspect="1"/>
          </p:cNvGraphicFramePr>
          <p:nvPr>
            <p:custDataLst>
              <p:tags r:id="rId1"/>
            </p:custDataLst>
            <p:extLst>
              <p:ext uri="{D42A27DB-BD31-4B8C-83A1-F6EECF244321}">
                <p14:modId xmlns:p14="http://schemas.microsoft.com/office/powerpoint/2010/main" val="169556800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5" name="think-cell data - do not delete" hidden="1">
                        <a:extLst>
                          <a:ext uri="{FF2B5EF4-FFF2-40B4-BE49-F238E27FC236}">
                            <a16:creationId xmlns:a16="http://schemas.microsoft.com/office/drawing/2014/main" id="{2419CEB5-4836-E1A3-397B-D57B1D5FB066}"/>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5ED316F8-80F4-35B5-7EF1-A373CF9B09E6}"/>
              </a:ext>
            </a:extLst>
          </p:cNvPr>
          <p:cNvSpPr txBox="1"/>
          <p:nvPr/>
        </p:nvSpPr>
        <p:spPr>
          <a:xfrm>
            <a:off x="9892145" y="232930"/>
            <a:ext cx="1953491" cy="1450397"/>
          </a:xfrm>
          <a:prstGeom prst="rect">
            <a:avLst/>
          </a:prstGeom>
          <a:noFill/>
          <a:ln w="9525" cap="rnd">
            <a:solidFill>
              <a:srgbClr val="37373A"/>
            </a:solid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chemeClr val="tx1">
                    <a:lumMod val="50000"/>
                  </a:schemeClr>
                </a:solidFill>
              </a:rPr>
              <a:t>Conventions for user feedback:</a:t>
            </a:r>
          </a:p>
          <a:p>
            <a:endParaRPr lang="en-US" sz="1200" i="1" dirty="0">
              <a:solidFill>
                <a:srgbClr val="575757"/>
              </a:solidFill>
            </a:endParaRPr>
          </a:p>
          <a:p>
            <a:r>
              <a:rPr lang="en-US" sz="1200" b="1" dirty="0">
                <a:solidFill>
                  <a:srgbClr val="C00000"/>
                </a:solidFill>
              </a:rPr>
              <a:t>Must fix</a:t>
            </a:r>
          </a:p>
          <a:p>
            <a:r>
              <a:rPr lang="en-US" sz="1200" b="1" dirty="0">
                <a:solidFill>
                  <a:srgbClr val="FFC000"/>
                </a:solidFill>
              </a:rPr>
              <a:t>Should fix</a:t>
            </a:r>
          </a:p>
          <a:p>
            <a:r>
              <a:rPr lang="en-US" sz="1200" b="1" dirty="0">
                <a:solidFill>
                  <a:srgbClr val="37373A"/>
                </a:solidFill>
              </a:rPr>
              <a:t>Could fix</a:t>
            </a:r>
          </a:p>
          <a:p>
            <a:r>
              <a:rPr lang="en-US" sz="1200" i="1" dirty="0">
                <a:solidFill>
                  <a:schemeClr val="bg1">
                    <a:lumMod val="50000"/>
                  </a:schemeClr>
                </a:solidFill>
              </a:rPr>
              <a:t>Grey italics: comments</a:t>
            </a:r>
          </a:p>
        </p:txBody>
      </p:sp>
      <p:sp>
        <p:nvSpPr>
          <p:cNvPr id="3" name="Rounded Rectangle 2">
            <a:extLst>
              <a:ext uri="{FF2B5EF4-FFF2-40B4-BE49-F238E27FC236}">
                <a16:creationId xmlns:a16="http://schemas.microsoft.com/office/drawing/2014/main" id="{E20CB428-0160-8697-1872-66F167F9F659}"/>
              </a:ext>
            </a:extLst>
          </p:cNvPr>
          <p:cNvSpPr/>
          <p:nvPr/>
        </p:nvSpPr>
        <p:spPr>
          <a:xfrm>
            <a:off x="1153391" y="800100"/>
            <a:ext cx="3345873" cy="5486400"/>
          </a:xfrm>
          <a:prstGeom prst="roundRect">
            <a:avLst/>
          </a:prstGeom>
          <a:solidFill>
            <a:schemeClr val="bg1">
              <a:lumMod val="8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500" dirty="0">
                <a:solidFill>
                  <a:srgbClr val="FFFFFF"/>
                </a:solidFill>
              </a:rPr>
              <a:t>Screenshot</a:t>
            </a:r>
          </a:p>
        </p:txBody>
      </p:sp>
      <p:cxnSp>
        <p:nvCxnSpPr>
          <p:cNvPr id="6" name="Straight Connector 5">
            <a:extLst>
              <a:ext uri="{FF2B5EF4-FFF2-40B4-BE49-F238E27FC236}">
                <a16:creationId xmlns:a16="http://schemas.microsoft.com/office/drawing/2014/main" id="{3C3C377B-8A80-6DBE-A1E5-748E96A7EDD8}"/>
              </a:ext>
            </a:extLst>
          </p:cNvPr>
          <p:cNvCxnSpPr/>
          <p:nvPr/>
        </p:nvCxnSpPr>
        <p:spPr>
          <a:xfrm>
            <a:off x="4073236" y="4894118"/>
            <a:ext cx="2992582" cy="0"/>
          </a:xfrm>
          <a:prstGeom prst="line">
            <a:avLst/>
          </a:prstGeom>
          <a:ln w="9525" cap="rnd">
            <a:solidFill>
              <a:schemeClr val="tx1">
                <a:lumMod val="60000"/>
                <a:lumOff val="40000"/>
              </a:schemeClr>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939C2A1-C725-2D63-D88E-DC4AAB0E34AE}"/>
              </a:ext>
            </a:extLst>
          </p:cNvPr>
          <p:cNvCxnSpPr/>
          <p:nvPr/>
        </p:nvCxnSpPr>
        <p:spPr>
          <a:xfrm>
            <a:off x="4073236" y="2254827"/>
            <a:ext cx="2992582" cy="0"/>
          </a:xfrm>
          <a:prstGeom prst="line">
            <a:avLst/>
          </a:prstGeom>
          <a:ln w="9525" cap="rnd">
            <a:solidFill>
              <a:schemeClr val="tx1">
                <a:lumMod val="60000"/>
                <a:lumOff val="40000"/>
              </a:schemeClr>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146A6BF-3C2F-F9A7-1A7C-A3402E408CE4}"/>
              </a:ext>
            </a:extLst>
          </p:cNvPr>
          <p:cNvCxnSpPr/>
          <p:nvPr/>
        </p:nvCxnSpPr>
        <p:spPr>
          <a:xfrm>
            <a:off x="4073236" y="3532909"/>
            <a:ext cx="2992582" cy="0"/>
          </a:xfrm>
          <a:prstGeom prst="line">
            <a:avLst/>
          </a:prstGeom>
          <a:ln w="9525" cap="rnd">
            <a:solidFill>
              <a:schemeClr val="tx1">
                <a:lumMod val="60000"/>
                <a:lumOff val="40000"/>
              </a:schemeClr>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5D2DB5E-8FC2-3A22-E1BF-1ECFB58BB715}"/>
              </a:ext>
            </a:extLst>
          </p:cNvPr>
          <p:cNvSpPr txBox="1"/>
          <p:nvPr/>
        </p:nvSpPr>
        <p:spPr>
          <a:xfrm>
            <a:off x="7161051" y="1823602"/>
            <a:ext cx="2377804" cy="94037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a:solidFill>
                  <a:srgbClr val="C00000"/>
                </a:solidFill>
              </a:rPr>
              <a:t>Must fix: </a:t>
            </a:r>
          </a:p>
          <a:p>
            <a:pPr marL="171450" indent="-171450">
              <a:buFont typeface="Arial" panose="020B0604020202020204" pitchFamily="34" charset="0"/>
              <a:buChar char="•"/>
            </a:pPr>
            <a:r>
              <a:rPr lang="en-US" sz="1200" dirty="0">
                <a:solidFill>
                  <a:srgbClr val="37373A"/>
                </a:solidFill>
              </a:rPr>
              <a:t>xxx</a:t>
            </a:r>
          </a:p>
        </p:txBody>
      </p:sp>
      <p:sp>
        <p:nvSpPr>
          <p:cNvPr id="13" name="TextBox 12">
            <a:extLst>
              <a:ext uri="{FF2B5EF4-FFF2-40B4-BE49-F238E27FC236}">
                <a16:creationId xmlns:a16="http://schemas.microsoft.com/office/drawing/2014/main" id="{F8AC1C6E-ECFE-0323-3C68-6F3C9C282E81}"/>
              </a:ext>
            </a:extLst>
          </p:cNvPr>
          <p:cNvSpPr txBox="1"/>
          <p:nvPr/>
        </p:nvSpPr>
        <p:spPr>
          <a:xfrm>
            <a:off x="7161051" y="3080902"/>
            <a:ext cx="2377804" cy="94037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a:solidFill>
                  <a:srgbClr val="FFC000"/>
                </a:solidFill>
              </a:rPr>
              <a:t>Should fix: </a:t>
            </a:r>
          </a:p>
          <a:p>
            <a:pPr marL="171450" indent="-171450">
              <a:buFont typeface="Arial" panose="020B0604020202020204" pitchFamily="34" charset="0"/>
              <a:buChar char="•"/>
            </a:pPr>
            <a:r>
              <a:rPr lang="en-US" sz="1200" dirty="0">
                <a:solidFill>
                  <a:srgbClr val="37373A"/>
                </a:solidFill>
              </a:rPr>
              <a:t>xxx</a:t>
            </a:r>
          </a:p>
        </p:txBody>
      </p:sp>
      <p:sp>
        <p:nvSpPr>
          <p:cNvPr id="14" name="TextBox 13">
            <a:extLst>
              <a:ext uri="{FF2B5EF4-FFF2-40B4-BE49-F238E27FC236}">
                <a16:creationId xmlns:a16="http://schemas.microsoft.com/office/drawing/2014/main" id="{AB594B04-952B-CE02-2328-AB73FE27FB18}"/>
              </a:ext>
            </a:extLst>
          </p:cNvPr>
          <p:cNvSpPr txBox="1"/>
          <p:nvPr/>
        </p:nvSpPr>
        <p:spPr>
          <a:xfrm>
            <a:off x="7161051" y="4504457"/>
            <a:ext cx="2377804" cy="94037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a:solidFill>
                  <a:srgbClr val="37373A"/>
                </a:solidFill>
              </a:rPr>
              <a:t>Could fix: </a:t>
            </a:r>
          </a:p>
          <a:p>
            <a:pPr marL="171450" indent="-171450">
              <a:buFont typeface="Arial" panose="020B0604020202020204" pitchFamily="34" charset="0"/>
              <a:buChar char="•"/>
            </a:pPr>
            <a:r>
              <a:rPr lang="en-US" sz="1200" dirty="0">
                <a:solidFill>
                  <a:srgbClr val="37373A"/>
                </a:solidFill>
              </a:rPr>
              <a:t>xxx</a:t>
            </a:r>
          </a:p>
        </p:txBody>
      </p:sp>
    </p:spTree>
    <p:extLst>
      <p:ext uri="{BB962C8B-B14F-4D97-AF65-F5344CB8AC3E}">
        <p14:creationId xmlns:p14="http://schemas.microsoft.com/office/powerpoint/2010/main" val="275579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2419CEB5-4836-E1A3-397B-D57B1D5FB066}"/>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5" name="think-cell data - do not delete" hidden="1">
                        <a:extLst>
                          <a:ext uri="{FF2B5EF4-FFF2-40B4-BE49-F238E27FC236}">
                            <a16:creationId xmlns:a16="http://schemas.microsoft.com/office/drawing/2014/main" id="{2419CEB5-4836-E1A3-397B-D57B1D5FB066}"/>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5ED316F8-80F4-35B5-7EF1-A373CF9B09E6}"/>
              </a:ext>
            </a:extLst>
          </p:cNvPr>
          <p:cNvSpPr txBox="1"/>
          <p:nvPr/>
        </p:nvSpPr>
        <p:spPr>
          <a:xfrm>
            <a:off x="9892145" y="232930"/>
            <a:ext cx="1953491" cy="1450397"/>
          </a:xfrm>
          <a:prstGeom prst="rect">
            <a:avLst/>
          </a:prstGeom>
          <a:noFill/>
          <a:ln w="9525" cap="rnd">
            <a:solidFill>
              <a:srgbClr val="37373A"/>
            </a:solid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chemeClr val="tx1">
                    <a:lumMod val="50000"/>
                  </a:schemeClr>
                </a:solidFill>
              </a:rPr>
              <a:t>Conventions for user feedback:</a:t>
            </a:r>
          </a:p>
          <a:p>
            <a:endParaRPr lang="en-US" sz="1200" i="1" dirty="0">
              <a:solidFill>
                <a:srgbClr val="575757"/>
              </a:solidFill>
            </a:endParaRPr>
          </a:p>
          <a:p>
            <a:r>
              <a:rPr lang="en-US" sz="1200" b="1" dirty="0">
                <a:solidFill>
                  <a:srgbClr val="C00000"/>
                </a:solidFill>
              </a:rPr>
              <a:t>Must fix</a:t>
            </a:r>
          </a:p>
          <a:p>
            <a:r>
              <a:rPr lang="en-US" sz="1200" b="1" dirty="0">
                <a:solidFill>
                  <a:srgbClr val="FFC000"/>
                </a:solidFill>
              </a:rPr>
              <a:t>Should fix</a:t>
            </a:r>
          </a:p>
          <a:p>
            <a:r>
              <a:rPr lang="en-US" sz="1200" b="1" dirty="0">
                <a:solidFill>
                  <a:srgbClr val="37373A"/>
                </a:solidFill>
              </a:rPr>
              <a:t>Could fix</a:t>
            </a:r>
          </a:p>
          <a:p>
            <a:r>
              <a:rPr lang="en-US" sz="1200" i="1" dirty="0">
                <a:solidFill>
                  <a:schemeClr val="bg1">
                    <a:lumMod val="50000"/>
                  </a:schemeClr>
                </a:solidFill>
              </a:rPr>
              <a:t>Grey italics: comments</a:t>
            </a:r>
          </a:p>
        </p:txBody>
      </p:sp>
      <p:sp>
        <p:nvSpPr>
          <p:cNvPr id="3" name="Rounded Rectangle 2">
            <a:extLst>
              <a:ext uri="{FF2B5EF4-FFF2-40B4-BE49-F238E27FC236}">
                <a16:creationId xmlns:a16="http://schemas.microsoft.com/office/drawing/2014/main" id="{E20CB428-0160-8697-1872-66F167F9F659}"/>
              </a:ext>
            </a:extLst>
          </p:cNvPr>
          <p:cNvSpPr/>
          <p:nvPr/>
        </p:nvSpPr>
        <p:spPr>
          <a:xfrm>
            <a:off x="1153391" y="800100"/>
            <a:ext cx="3345873" cy="5486400"/>
          </a:xfrm>
          <a:prstGeom prst="roundRect">
            <a:avLst/>
          </a:prstGeom>
          <a:solidFill>
            <a:schemeClr val="bg1">
              <a:lumMod val="8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500" dirty="0">
                <a:solidFill>
                  <a:srgbClr val="FFFFFF"/>
                </a:solidFill>
              </a:rPr>
              <a:t>Screenshot</a:t>
            </a:r>
          </a:p>
        </p:txBody>
      </p:sp>
      <p:cxnSp>
        <p:nvCxnSpPr>
          <p:cNvPr id="6" name="Straight Connector 5">
            <a:extLst>
              <a:ext uri="{FF2B5EF4-FFF2-40B4-BE49-F238E27FC236}">
                <a16:creationId xmlns:a16="http://schemas.microsoft.com/office/drawing/2014/main" id="{3C3C377B-8A80-6DBE-A1E5-748E96A7EDD8}"/>
              </a:ext>
            </a:extLst>
          </p:cNvPr>
          <p:cNvCxnSpPr/>
          <p:nvPr/>
        </p:nvCxnSpPr>
        <p:spPr>
          <a:xfrm>
            <a:off x="4073236" y="4894118"/>
            <a:ext cx="2992582" cy="0"/>
          </a:xfrm>
          <a:prstGeom prst="line">
            <a:avLst/>
          </a:prstGeom>
          <a:ln w="9525" cap="rnd">
            <a:solidFill>
              <a:schemeClr val="tx1">
                <a:lumMod val="60000"/>
                <a:lumOff val="40000"/>
              </a:schemeClr>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939C2A1-C725-2D63-D88E-DC4AAB0E34AE}"/>
              </a:ext>
            </a:extLst>
          </p:cNvPr>
          <p:cNvCxnSpPr/>
          <p:nvPr/>
        </p:nvCxnSpPr>
        <p:spPr>
          <a:xfrm>
            <a:off x="4073236" y="2254827"/>
            <a:ext cx="2992582" cy="0"/>
          </a:xfrm>
          <a:prstGeom prst="line">
            <a:avLst/>
          </a:prstGeom>
          <a:ln w="9525" cap="rnd">
            <a:solidFill>
              <a:schemeClr val="tx1">
                <a:lumMod val="60000"/>
                <a:lumOff val="40000"/>
              </a:schemeClr>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146A6BF-3C2F-F9A7-1A7C-A3402E408CE4}"/>
              </a:ext>
            </a:extLst>
          </p:cNvPr>
          <p:cNvCxnSpPr/>
          <p:nvPr/>
        </p:nvCxnSpPr>
        <p:spPr>
          <a:xfrm>
            <a:off x="4073236" y="3532909"/>
            <a:ext cx="2992582" cy="0"/>
          </a:xfrm>
          <a:prstGeom prst="line">
            <a:avLst/>
          </a:prstGeom>
          <a:ln w="9525" cap="rnd">
            <a:solidFill>
              <a:schemeClr val="tx1">
                <a:lumMod val="60000"/>
                <a:lumOff val="40000"/>
              </a:schemeClr>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5D2DB5E-8FC2-3A22-E1BF-1ECFB58BB715}"/>
              </a:ext>
            </a:extLst>
          </p:cNvPr>
          <p:cNvSpPr txBox="1"/>
          <p:nvPr/>
        </p:nvSpPr>
        <p:spPr>
          <a:xfrm>
            <a:off x="7161051" y="1823602"/>
            <a:ext cx="2377804" cy="94037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a:solidFill>
                  <a:srgbClr val="C00000"/>
                </a:solidFill>
              </a:rPr>
              <a:t>Must fix: </a:t>
            </a:r>
          </a:p>
          <a:p>
            <a:pPr marL="171450" indent="-171450">
              <a:buFont typeface="Arial" panose="020B0604020202020204" pitchFamily="34" charset="0"/>
              <a:buChar char="•"/>
            </a:pPr>
            <a:r>
              <a:rPr lang="en-US" sz="1200" dirty="0">
                <a:solidFill>
                  <a:srgbClr val="37373A"/>
                </a:solidFill>
              </a:rPr>
              <a:t>xxx</a:t>
            </a:r>
          </a:p>
        </p:txBody>
      </p:sp>
      <p:sp>
        <p:nvSpPr>
          <p:cNvPr id="13" name="TextBox 12">
            <a:extLst>
              <a:ext uri="{FF2B5EF4-FFF2-40B4-BE49-F238E27FC236}">
                <a16:creationId xmlns:a16="http://schemas.microsoft.com/office/drawing/2014/main" id="{F8AC1C6E-ECFE-0323-3C68-6F3C9C282E81}"/>
              </a:ext>
            </a:extLst>
          </p:cNvPr>
          <p:cNvSpPr txBox="1"/>
          <p:nvPr/>
        </p:nvSpPr>
        <p:spPr>
          <a:xfrm>
            <a:off x="7161051" y="3080902"/>
            <a:ext cx="2377804" cy="94037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a:solidFill>
                  <a:srgbClr val="FFC000"/>
                </a:solidFill>
              </a:rPr>
              <a:t>Should fix: </a:t>
            </a:r>
          </a:p>
          <a:p>
            <a:pPr marL="171450" indent="-171450">
              <a:buFont typeface="Arial" panose="020B0604020202020204" pitchFamily="34" charset="0"/>
              <a:buChar char="•"/>
            </a:pPr>
            <a:r>
              <a:rPr lang="en-US" sz="1200" dirty="0">
                <a:solidFill>
                  <a:srgbClr val="37373A"/>
                </a:solidFill>
              </a:rPr>
              <a:t>xxx</a:t>
            </a:r>
          </a:p>
        </p:txBody>
      </p:sp>
      <p:sp>
        <p:nvSpPr>
          <p:cNvPr id="14" name="TextBox 13">
            <a:extLst>
              <a:ext uri="{FF2B5EF4-FFF2-40B4-BE49-F238E27FC236}">
                <a16:creationId xmlns:a16="http://schemas.microsoft.com/office/drawing/2014/main" id="{AB594B04-952B-CE02-2328-AB73FE27FB18}"/>
              </a:ext>
            </a:extLst>
          </p:cNvPr>
          <p:cNvSpPr txBox="1"/>
          <p:nvPr/>
        </p:nvSpPr>
        <p:spPr>
          <a:xfrm>
            <a:off x="7161051" y="4504457"/>
            <a:ext cx="2377804" cy="94037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a:solidFill>
                  <a:srgbClr val="37373A"/>
                </a:solidFill>
              </a:rPr>
              <a:t>Could fix: </a:t>
            </a:r>
          </a:p>
          <a:p>
            <a:pPr marL="171450" indent="-171450">
              <a:buFont typeface="Arial" panose="020B0604020202020204" pitchFamily="34" charset="0"/>
              <a:buChar char="•"/>
            </a:pPr>
            <a:r>
              <a:rPr lang="en-US" sz="1200" dirty="0">
                <a:solidFill>
                  <a:srgbClr val="37373A"/>
                </a:solidFill>
              </a:rPr>
              <a:t>xxx</a:t>
            </a:r>
          </a:p>
        </p:txBody>
      </p:sp>
    </p:spTree>
    <p:extLst>
      <p:ext uri="{BB962C8B-B14F-4D97-AF65-F5344CB8AC3E}">
        <p14:creationId xmlns:p14="http://schemas.microsoft.com/office/powerpoint/2010/main" val="39484072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2419CEB5-4836-E1A3-397B-D57B1D5FB066}"/>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5" name="think-cell data - do not delete" hidden="1">
                        <a:extLst>
                          <a:ext uri="{FF2B5EF4-FFF2-40B4-BE49-F238E27FC236}">
                            <a16:creationId xmlns:a16="http://schemas.microsoft.com/office/drawing/2014/main" id="{2419CEB5-4836-E1A3-397B-D57B1D5FB066}"/>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5ED316F8-80F4-35B5-7EF1-A373CF9B09E6}"/>
              </a:ext>
            </a:extLst>
          </p:cNvPr>
          <p:cNvSpPr txBox="1"/>
          <p:nvPr/>
        </p:nvSpPr>
        <p:spPr>
          <a:xfrm>
            <a:off x="9892145" y="232930"/>
            <a:ext cx="1953491" cy="1450397"/>
          </a:xfrm>
          <a:prstGeom prst="rect">
            <a:avLst/>
          </a:prstGeom>
          <a:noFill/>
          <a:ln w="9525" cap="rnd">
            <a:solidFill>
              <a:srgbClr val="37373A"/>
            </a:solid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chemeClr val="tx1">
                    <a:lumMod val="50000"/>
                  </a:schemeClr>
                </a:solidFill>
              </a:rPr>
              <a:t>Conventions for user feedback:</a:t>
            </a:r>
          </a:p>
          <a:p>
            <a:endParaRPr lang="en-US" sz="1200" i="1" dirty="0">
              <a:solidFill>
                <a:srgbClr val="575757"/>
              </a:solidFill>
            </a:endParaRPr>
          </a:p>
          <a:p>
            <a:r>
              <a:rPr lang="en-US" sz="1200" b="1" dirty="0">
                <a:solidFill>
                  <a:srgbClr val="C00000"/>
                </a:solidFill>
              </a:rPr>
              <a:t>Must fix</a:t>
            </a:r>
          </a:p>
          <a:p>
            <a:r>
              <a:rPr lang="en-US" sz="1200" b="1" dirty="0">
                <a:solidFill>
                  <a:srgbClr val="FFC000"/>
                </a:solidFill>
              </a:rPr>
              <a:t>Should fix</a:t>
            </a:r>
          </a:p>
          <a:p>
            <a:r>
              <a:rPr lang="en-US" sz="1200" b="1" dirty="0">
                <a:solidFill>
                  <a:srgbClr val="37373A"/>
                </a:solidFill>
              </a:rPr>
              <a:t>Could fix</a:t>
            </a:r>
          </a:p>
          <a:p>
            <a:r>
              <a:rPr lang="en-US" sz="1200" i="1" dirty="0">
                <a:solidFill>
                  <a:schemeClr val="bg1">
                    <a:lumMod val="50000"/>
                  </a:schemeClr>
                </a:solidFill>
              </a:rPr>
              <a:t>Grey italics: comments</a:t>
            </a:r>
          </a:p>
        </p:txBody>
      </p:sp>
      <p:sp>
        <p:nvSpPr>
          <p:cNvPr id="3" name="Rounded Rectangle 2">
            <a:extLst>
              <a:ext uri="{FF2B5EF4-FFF2-40B4-BE49-F238E27FC236}">
                <a16:creationId xmlns:a16="http://schemas.microsoft.com/office/drawing/2014/main" id="{E20CB428-0160-8697-1872-66F167F9F659}"/>
              </a:ext>
            </a:extLst>
          </p:cNvPr>
          <p:cNvSpPr/>
          <p:nvPr/>
        </p:nvSpPr>
        <p:spPr>
          <a:xfrm>
            <a:off x="1153391" y="800100"/>
            <a:ext cx="3345873" cy="5486400"/>
          </a:xfrm>
          <a:prstGeom prst="roundRect">
            <a:avLst/>
          </a:prstGeom>
          <a:solidFill>
            <a:schemeClr val="bg1">
              <a:lumMod val="8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500" dirty="0">
                <a:solidFill>
                  <a:srgbClr val="FFFFFF"/>
                </a:solidFill>
              </a:rPr>
              <a:t>Screenshot</a:t>
            </a:r>
          </a:p>
        </p:txBody>
      </p:sp>
      <p:cxnSp>
        <p:nvCxnSpPr>
          <p:cNvPr id="6" name="Straight Connector 5">
            <a:extLst>
              <a:ext uri="{FF2B5EF4-FFF2-40B4-BE49-F238E27FC236}">
                <a16:creationId xmlns:a16="http://schemas.microsoft.com/office/drawing/2014/main" id="{3C3C377B-8A80-6DBE-A1E5-748E96A7EDD8}"/>
              </a:ext>
            </a:extLst>
          </p:cNvPr>
          <p:cNvCxnSpPr/>
          <p:nvPr/>
        </p:nvCxnSpPr>
        <p:spPr>
          <a:xfrm>
            <a:off x="4073236" y="4894118"/>
            <a:ext cx="2992582" cy="0"/>
          </a:xfrm>
          <a:prstGeom prst="line">
            <a:avLst/>
          </a:prstGeom>
          <a:ln w="9525" cap="rnd">
            <a:solidFill>
              <a:schemeClr val="tx1">
                <a:lumMod val="60000"/>
                <a:lumOff val="40000"/>
              </a:schemeClr>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939C2A1-C725-2D63-D88E-DC4AAB0E34AE}"/>
              </a:ext>
            </a:extLst>
          </p:cNvPr>
          <p:cNvCxnSpPr/>
          <p:nvPr/>
        </p:nvCxnSpPr>
        <p:spPr>
          <a:xfrm>
            <a:off x="4073236" y="2254827"/>
            <a:ext cx="2992582" cy="0"/>
          </a:xfrm>
          <a:prstGeom prst="line">
            <a:avLst/>
          </a:prstGeom>
          <a:ln w="9525" cap="rnd">
            <a:solidFill>
              <a:schemeClr val="tx1">
                <a:lumMod val="60000"/>
                <a:lumOff val="40000"/>
              </a:schemeClr>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146A6BF-3C2F-F9A7-1A7C-A3402E408CE4}"/>
              </a:ext>
            </a:extLst>
          </p:cNvPr>
          <p:cNvCxnSpPr/>
          <p:nvPr/>
        </p:nvCxnSpPr>
        <p:spPr>
          <a:xfrm>
            <a:off x="4073236" y="3532909"/>
            <a:ext cx="2992582" cy="0"/>
          </a:xfrm>
          <a:prstGeom prst="line">
            <a:avLst/>
          </a:prstGeom>
          <a:ln w="9525" cap="rnd">
            <a:solidFill>
              <a:schemeClr val="tx1">
                <a:lumMod val="60000"/>
                <a:lumOff val="40000"/>
              </a:schemeClr>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5D2DB5E-8FC2-3A22-E1BF-1ECFB58BB715}"/>
              </a:ext>
            </a:extLst>
          </p:cNvPr>
          <p:cNvSpPr txBox="1"/>
          <p:nvPr/>
        </p:nvSpPr>
        <p:spPr>
          <a:xfrm>
            <a:off x="7161051" y="1823602"/>
            <a:ext cx="2377804" cy="94037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a:solidFill>
                  <a:srgbClr val="C00000"/>
                </a:solidFill>
              </a:rPr>
              <a:t>Must fix: </a:t>
            </a:r>
          </a:p>
          <a:p>
            <a:pPr marL="171450" indent="-171450">
              <a:buFont typeface="Arial" panose="020B0604020202020204" pitchFamily="34" charset="0"/>
              <a:buChar char="•"/>
            </a:pPr>
            <a:r>
              <a:rPr lang="en-US" sz="1200" dirty="0">
                <a:solidFill>
                  <a:srgbClr val="37373A"/>
                </a:solidFill>
              </a:rPr>
              <a:t>xxx</a:t>
            </a:r>
          </a:p>
        </p:txBody>
      </p:sp>
      <p:sp>
        <p:nvSpPr>
          <p:cNvPr id="13" name="TextBox 12">
            <a:extLst>
              <a:ext uri="{FF2B5EF4-FFF2-40B4-BE49-F238E27FC236}">
                <a16:creationId xmlns:a16="http://schemas.microsoft.com/office/drawing/2014/main" id="{F8AC1C6E-ECFE-0323-3C68-6F3C9C282E81}"/>
              </a:ext>
            </a:extLst>
          </p:cNvPr>
          <p:cNvSpPr txBox="1"/>
          <p:nvPr/>
        </p:nvSpPr>
        <p:spPr>
          <a:xfrm>
            <a:off x="7161051" y="3080902"/>
            <a:ext cx="2377804" cy="94037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a:solidFill>
                  <a:srgbClr val="FFC000"/>
                </a:solidFill>
              </a:rPr>
              <a:t>Should fix: </a:t>
            </a:r>
          </a:p>
          <a:p>
            <a:pPr marL="171450" indent="-171450">
              <a:buFont typeface="Arial" panose="020B0604020202020204" pitchFamily="34" charset="0"/>
              <a:buChar char="•"/>
            </a:pPr>
            <a:r>
              <a:rPr lang="en-US" sz="1200" dirty="0">
                <a:solidFill>
                  <a:srgbClr val="37373A"/>
                </a:solidFill>
              </a:rPr>
              <a:t>xxx</a:t>
            </a:r>
          </a:p>
        </p:txBody>
      </p:sp>
      <p:sp>
        <p:nvSpPr>
          <p:cNvPr id="14" name="TextBox 13">
            <a:extLst>
              <a:ext uri="{FF2B5EF4-FFF2-40B4-BE49-F238E27FC236}">
                <a16:creationId xmlns:a16="http://schemas.microsoft.com/office/drawing/2014/main" id="{AB594B04-952B-CE02-2328-AB73FE27FB18}"/>
              </a:ext>
            </a:extLst>
          </p:cNvPr>
          <p:cNvSpPr txBox="1"/>
          <p:nvPr/>
        </p:nvSpPr>
        <p:spPr>
          <a:xfrm>
            <a:off x="7161051" y="4504457"/>
            <a:ext cx="2377804" cy="94037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a:solidFill>
                  <a:srgbClr val="37373A"/>
                </a:solidFill>
              </a:rPr>
              <a:t>Could fix: </a:t>
            </a:r>
          </a:p>
          <a:p>
            <a:pPr marL="171450" indent="-171450">
              <a:buFont typeface="Arial" panose="020B0604020202020204" pitchFamily="34" charset="0"/>
              <a:buChar char="•"/>
            </a:pPr>
            <a:r>
              <a:rPr lang="en-US" sz="1200" dirty="0">
                <a:solidFill>
                  <a:srgbClr val="37373A"/>
                </a:solidFill>
              </a:rPr>
              <a:t>xxx</a:t>
            </a:r>
          </a:p>
        </p:txBody>
      </p:sp>
    </p:spTree>
    <p:extLst>
      <p:ext uri="{BB962C8B-B14F-4D97-AF65-F5344CB8AC3E}">
        <p14:creationId xmlns:p14="http://schemas.microsoft.com/office/powerpoint/2010/main" val="15484967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Presentation1" id="{9F202C15-0297-4FD9-95CD-005C6172BBB7}" vid="{593C2B70-5186-41B3-84B4-3F94B52F9FF3}"/>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BCG Grid 16:9</Template>
  <TotalTime>8</TotalTime>
  <Words>103</Words>
  <Application>Microsoft Macintosh PowerPoint</Application>
  <PresentationFormat>Widescreen</PresentationFormat>
  <Paragraphs>44</Paragraphs>
  <Slides>4</Slides>
  <Notes>4</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4</vt:i4>
      </vt:variant>
      <vt:variant>
        <vt:lpstr>Custom Shows</vt:lpstr>
      </vt:variant>
      <vt:variant>
        <vt:i4>1</vt:i4>
      </vt:variant>
    </vt:vector>
  </HeadingPairs>
  <TitlesOfParts>
    <vt:vector size="9" baseType="lpstr">
      <vt:lpstr>Arial</vt:lpstr>
      <vt:lpstr>Trebuchet MS</vt:lpstr>
      <vt:lpstr>BCG Grid 16:9</vt:lpstr>
      <vt:lpstr>think-cell Slide</vt:lpstr>
      <vt:lpstr>Usability testing results</vt:lpstr>
      <vt:lpstr>PowerPoint Presentation</vt:lpstr>
      <vt:lpstr>PowerPoint Presentation</vt:lpstr>
      <vt:lpstr>PowerPoint Presentation</vt:lpstr>
      <vt:lpstr>Format Guide Workshop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Posada, Veronica</dc:creator>
  <cp:lastModifiedBy>Posada, Veronica</cp:lastModifiedBy>
  <cp:revision>3</cp:revision>
  <cp:lastPrinted>2016-04-06T18:59:25Z</cp:lastPrinted>
  <dcterms:created xsi:type="dcterms:W3CDTF">2024-05-31T20:01:12Z</dcterms:created>
  <dcterms:modified xsi:type="dcterms:W3CDTF">2024-05-31T20:27:37Z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y fmtid="{D5CDD505-2E9C-101B-9397-08002B2CF9AE}" pid="7" name="MSIP_Label_b0d5c4f4-7a29-4385-b7a5-afbe2154ae6f_Enabled">
    <vt:lpwstr>true</vt:lpwstr>
  </property>
  <property fmtid="{D5CDD505-2E9C-101B-9397-08002B2CF9AE}" pid="8" name="MSIP_Label_b0d5c4f4-7a29-4385-b7a5-afbe2154ae6f_SetDate">
    <vt:lpwstr>2024-05-31T20:10:26Z</vt:lpwstr>
  </property>
  <property fmtid="{D5CDD505-2E9C-101B-9397-08002B2CF9AE}" pid="9" name="MSIP_Label_b0d5c4f4-7a29-4385-b7a5-afbe2154ae6f_Method">
    <vt:lpwstr>Standard</vt:lpwstr>
  </property>
  <property fmtid="{D5CDD505-2E9C-101B-9397-08002B2CF9AE}" pid="10" name="MSIP_Label_b0d5c4f4-7a29-4385-b7a5-afbe2154ae6f_Name">
    <vt:lpwstr>Confidential</vt:lpwstr>
  </property>
  <property fmtid="{D5CDD505-2E9C-101B-9397-08002B2CF9AE}" pid="11" name="MSIP_Label_b0d5c4f4-7a29-4385-b7a5-afbe2154ae6f_SiteId">
    <vt:lpwstr>2dfb2f0b-4d21-4268-9559-72926144c918</vt:lpwstr>
  </property>
  <property fmtid="{D5CDD505-2E9C-101B-9397-08002B2CF9AE}" pid="12" name="MSIP_Label_b0d5c4f4-7a29-4385-b7a5-afbe2154ae6f_ActionId">
    <vt:lpwstr>65c04339-e25c-4f32-a2cb-ff6d40d30c42</vt:lpwstr>
  </property>
  <property fmtid="{D5CDD505-2E9C-101B-9397-08002B2CF9AE}" pid="13" name="MSIP_Label_b0d5c4f4-7a29-4385-b7a5-afbe2154ae6f_ContentBits">
    <vt:lpwstr>0</vt:lpwstr>
  </property>
</Properties>
</file>