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ppt/tags/tag8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4"/>
  </p:notesMasterIdLst>
  <p:handoutMasterIdLst>
    <p:handoutMasterId r:id="rId5"/>
  </p:handoutMasterIdLst>
  <p:sldIdLst>
    <p:sldId id="259" r:id="rId2"/>
    <p:sldId id="258" r:id="rId3"/>
  </p:sldIdLst>
  <p:sldSz cx="12192000" cy="6858000"/>
  <p:notesSz cx="6950075" cy="9236075"/>
  <p:custShowLst>
    <p:custShow name="Format Guide Workshop" id="0">
      <p:sldLst/>
    </p:custShow>
  </p:custShowLst>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9" autoAdjust="0"/>
    <p:restoredTop sz="96323" autoAdjust="0"/>
  </p:normalViewPr>
  <p:slideViewPr>
    <p:cSldViewPr snapToGrid="0">
      <p:cViewPr>
        <p:scale>
          <a:sx n="123" d="100"/>
          <a:sy n="123" d="100"/>
        </p:scale>
        <p:origin x="216" y="2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5/31/24</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5/31/24</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7818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183265958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Presentation9</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Presentation9</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0.xml"/><Relationship Id="rId1" Type="http://schemas.openxmlformats.org/officeDocument/2006/relationships/tags" Target="../tags/tag82.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0.xml"/><Relationship Id="rId1" Type="http://schemas.openxmlformats.org/officeDocument/2006/relationships/tags" Target="../tags/tag83.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embeddings/oleObject2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419CEB5-4836-E1A3-397B-D57B1D5FB066}"/>
              </a:ext>
            </a:extLst>
          </p:cNvPr>
          <p:cNvGraphicFramePr>
            <a:graphicFrameLocks noChangeAspect="1"/>
          </p:cNvGraphicFramePr>
          <p:nvPr>
            <p:custDataLst>
              <p:tags r:id="rId1"/>
            </p:custDataLst>
            <p:extLst>
              <p:ext uri="{D42A27DB-BD31-4B8C-83A1-F6EECF244321}">
                <p14:modId xmlns:p14="http://schemas.microsoft.com/office/powerpoint/2010/main" val="97610042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0F2F8E8C-AA14-3AC5-863A-554AA614AE38}"/>
              </a:ext>
            </a:extLst>
          </p:cNvPr>
          <p:cNvPicPr>
            <a:picLocks noChangeAspect="1"/>
          </p:cNvPicPr>
          <p:nvPr/>
        </p:nvPicPr>
        <p:blipFill>
          <a:blip r:embed="rId6"/>
          <a:stretch>
            <a:fillRect/>
          </a:stretch>
        </p:blipFill>
        <p:spPr>
          <a:xfrm>
            <a:off x="1782915" y="595116"/>
            <a:ext cx="3015079" cy="5667768"/>
          </a:xfrm>
          <a:prstGeom prst="rect">
            <a:avLst/>
          </a:prstGeom>
        </p:spPr>
      </p:pic>
      <p:cxnSp>
        <p:nvCxnSpPr>
          <p:cNvPr id="7" name="Straight Connector 6">
            <a:extLst>
              <a:ext uri="{FF2B5EF4-FFF2-40B4-BE49-F238E27FC236}">
                <a16:creationId xmlns:a16="http://schemas.microsoft.com/office/drawing/2014/main" id="{1D3DBB62-B71D-C2E4-4BE0-ACD493CB9D48}"/>
              </a:ext>
            </a:extLst>
          </p:cNvPr>
          <p:cNvCxnSpPr/>
          <p:nvPr/>
        </p:nvCxnSpPr>
        <p:spPr>
          <a:xfrm>
            <a:off x="4073236" y="4894118"/>
            <a:ext cx="2992582"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8CB04A5-DE4D-7F79-1E64-FE1F5F4126C2}"/>
              </a:ext>
            </a:extLst>
          </p:cNvPr>
          <p:cNvSpPr txBox="1"/>
          <p:nvPr/>
        </p:nvSpPr>
        <p:spPr>
          <a:xfrm>
            <a:off x="7088315" y="4785014"/>
            <a:ext cx="1953491" cy="9403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rgbClr val="37373A"/>
                </a:solidFill>
              </a:rPr>
              <a:t>Could fix: </a:t>
            </a:r>
          </a:p>
          <a:p>
            <a:pPr marL="171450" indent="-171450">
              <a:buFont typeface="Arial" panose="020B0604020202020204" pitchFamily="34" charset="0"/>
              <a:buChar char="•"/>
            </a:pPr>
            <a:r>
              <a:rPr lang="en-US" sz="1200" dirty="0">
                <a:solidFill>
                  <a:srgbClr val="37373A"/>
                </a:solidFill>
              </a:rPr>
              <a:t>Change copy so user understands it refers to the form, not the website</a:t>
            </a:r>
          </a:p>
        </p:txBody>
      </p:sp>
      <p:sp>
        <p:nvSpPr>
          <p:cNvPr id="9" name="TextBox 8">
            <a:extLst>
              <a:ext uri="{FF2B5EF4-FFF2-40B4-BE49-F238E27FC236}">
                <a16:creationId xmlns:a16="http://schemas.microsoft.com/office/drawing/2014/main" id="{5ED316F8-80F4-35B5-7EF1-A373CF9B09E6}"/>
              </a:ext>
            </a:extLst>
          </p:cNvPr>
          <p:cNvSpPr txBox="1"/>
          <p:nvPr/>
        </p:nvSpPr>
        <p:spPr>
          <a:xfrm>
            <a:off x="9892145" y="232930"/>
            <a:ext cx="1953491" cy="988867"/>
          </a:xfrm>
          <a:prstGeom prst="rect">
            <a:avLst/>
          </a:prstGeom>
          <a:noFill/>
          <a:ln w="9525" cap="rnd">
            <a:solidFill>
              <a:srgbClr val="37373A"/>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dirty="0">
                <a:solidFill>
                  <a:srgbClr val="575757"/>
                </a:solidFill>
              </a:rPr>
              <a:t>Italics: comments</a:t>
            </a:r>
          </a:p>
          <a:p>
            <a:r>
              <a:rPr lang="en-US" sz="1200" b="1" dirty="0">
                <a:solidFill>
                  <a:srgbClr val="C00000"/>
                </a:solidFill>
              </a:rPr>
              <a:t>Must fix</a:t>
            </a:r>
          </a:p>
          <a:p>
            <a:r>
              <a:rPr lang="en-US" sz="1200" b="1" dirty="0">
                <a:solidFill>
                  <a:srgbClr val="FFC000"/>
                </a:solidFill>
              </a:rPr>
              <a:t>Should fix</a:t>
            </a:r>
          </a:p>
          <a:p>
            <a:r>
              <a:rPr lang="en-US" sz="1200" b="1" dirty="0">
                <a:solidFill>
                  <a:srgbClr val="37373A"/>
                </a:solidFill>
              </a:rPr>
              <a:t>Could fix</a:t>
            </a:r>
          </a:p>
        </p:txBody>
      </p:sp>
    </p:spTree>
    <p:extLst>
      <p:ext uri="{BB962C8B-B14F-4D97-AF65-F5344CB8AC3E}">
        <p14:creationId xmlns:p14="http://schemas.microsoft.com/office/powerpoint/2010/main" val="39744325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E5C2EAC5-3649-BD5A-B6C9-7693679D4B28}"/>
              </a:ext>
            </a:extLst>
          </p:cNvPr>
          <p:cNvGraphicFramePr>
            <a:graphicFrameLocks noChangeAspect="1"/>
          </p:cNvGraphicFramePr>
          <p:nvPr>
            <p:custDataLst>
              <p:tags r:id="rId1"/>
            </p:custDataLst>
            <p:extLst>
              <p:ext uri="{D42A27DB-BD31-4B8C-83A1-F6EECF244321}">
                <p14:modId xmlns:p14="http://schemas.microsoft.com/office/powerpoint/2010/main" val="6114112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997A31D4-082D-3180-29BE-923FC367DBAD}"/>
              </a:ext>
            </a:extLst>
          </p:cNvPr>
          <p:cNvPicPr>
            <a:picLocks noChangeAspect="1"/>
          </p:cNvPicPr>
          <p:nvPr/>
        </p:nvPicPr>
        <p:blipFill>
          <a:blip r:embed="rId6"/>
          <a:stretch>
            <a:fillRect/>
          </a:stretch>
        </p:blipFill>
        <p:spPr>
          <a:xfrm>
            <a:off x="1602658" y="428860"/>
            <a:ext cx="3604192" cy="5667768"/>
          </a:xfrm>
          <a:prstGeom prst="rect">
            <a:avLst/>
          </a:prstGeom>
        </p:spPr>
      </p:pic>
      <p:cxnSp>
        <p:nvCxnSpPr>
          <p:cNvPr id="7" name="Straight Connector 6">
            <a:extLst>
              <a:ext uri="{FF2B5EF4-FFF2-40B4-BE49-F238E27FC236}">
                <a16:creationId xmlns:a16="http://schemas.microsoft.com/office/drawing/2014/main" id="{56D31035-43F0-0F54-76DB-97443FE9D723}"/>
              </a:ext>
            </a:extLst>
          </p:cNvPr>
          <p:cNvCxnSpPr/>
          <p:nvPr/>
        </p:nvCxnSpPr>
        <p:spPr>
          <a:xfrm>
            <a:off x="4031672" y="3397826"/>
            <a:ext cx="2992582"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8B1EE1C-9E61-C25D-8756-6C1D8F90F6F7}"/>
              </a:ext>
            </a:extLst>
          </p:cNvPr>
          <p:cNvCxnSpPr>
            <a:cxnSpLocks/>
          </p:cNvCxnSpPr>
          <p:nvPr/>
        </p:nvCxnSpPr>
        <p:spPr>
          <a:xfrm>
            <a:off x="3314700" y="4831772"/>
            <a:ext cx="3709554"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D385260-6D6B-56E6-AEF2-059D7D6D2F27}"/>
              </a:ext>
            </a:extLst>
          </p:cNvPr>
          <p:cNvCxnSpPr>
            <a:cxnSpLocks/>
          </p:cNvCxnSpPr>
          <p:nvPr/>
        </p:nvCxnSpPr>
        <p:spPr>
          <a:xfrm>
            <a:off x="4031672" y="3766704"/>
            <a:ext cx="5247410"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79456D1-3746-59F2-782D-86914EEF6377}"/>
              </a:ext>
            </a:extLst>
          </p:cNvPr>
          <p:cNvSpPr txBox="1"/>
          <p:nvPr/>
        </p:nvSpPr>
        <p:spPr>
          <a:xfrm>
            <a:off x="7200899" y="3091295"/>
            <a:ext cx="1953491" cy="67540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dirty="0">
                <a:solidFill>
                  <a:schemeClr val="bg1">
                    <a:lumMod val="50000"/>
                  </a:schemeClr>
                </a:solidFill>
              </a:rPr>
              <a:t>Would expect to learn more about the form when clicking</a:t>
            </a:r>
          </a:p>
        </p:txBody>
      </p:sp>
      <p:sp>
        <p:nvSpPr>
          <p:cNvPr id="14" name="TextBox 13">
            <a:extLst>
              <a:ext uri="{FF2B5EF4-FFF2-40B4-BE49-F238E27FC236}">
                <a16:creationId xmlns:a16="http://schemas.microsoft.com/office/drawing/2014/main" id="{2BBB1915-2ED5-B7EB-867B-7F829B7B095F}"/>
              </a:ext>
            </a:extLst>
          </p:cNvPr>
          <p:cNvSpPr txBox="1"/>
          <p:nvPr/>
        </p:nvSpPr>
        <p:spPr>
          <a:xfrm>
            <a:off x="7200900" y="4655127"/>
            <a:ext cx="1953491" cy="83126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dirty="0">
                <a:solidFill>
                  <a:schemeClr val="bg1">
                    <a:lumMod val="50000"/>
                  </a:schemeClr>
                </a:solidFill>
              </a:rPr>
              <a:t>Check w/ Tech if we can only have the most up-to-date forms showing up so we can delete this</a:t>
            </a:r>
          </a:p>
        </p:txBody>
      </p:sp>
      <p:sp>
        <p:nvSpPr>
          <p:cNvPr id="15" name="TextBox 14">
            <a:extLst>
              <a:ext uri="{FF2B5EF4-FFF2-40B4-BE49-F238E27FC236}">
                <a16:creationId xmlns:a16="http://schemas.microsoft.com/office/drawing/2014/main" id="{DD45BB5A-EC76-901B-9927-0EB1F7B80566}"/>
              </a:ext>
            </a:extLst>
          </p:cNvPr>
          <p:cNvSpPr txBox="1"/>
          <p:nvPr/>
        </p:nvSpPr>
        <p:spPr>
          <a:xfrm>
            <a:off x="9331035" y="3590059"/>
            <a:ext cx="1953491" cy="9403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rgbClr val="37373A"/>
                </a:solidFill>
              </a:rPr>
              <a:t>Could fix: </a:t>
            </a:r>
          </a:p>
          <a:p>
            <a:pPr marL="171450" indent="-171450">
              <a:buFont typeface="Arial" panose="020B0604020202020204" pitchFamily="34" charset="0"/>
              <a:buChar char="•"/>
            </a:pPr>
            <a:r>
              <a:rPr lang="en-US" sz="1200" dirty="0">
                <a:solidFill>
                  <a:srgbClr val="37373A"/>
                </a:solidFill>
              </a:rPr>
              <a:t>Include information about ‘how to use’</a:t>
            </a:r>
          </a:p>
          <a:p>
            <a:pPr marL="171450" indent="-171450">
              <a:buFont typeface="Arial" panose="020B0604020202020204" pitchFamily="34" charset="0"/>
              <a:buChar char="•"/>
            </a:pPr>
            <a:r>
              <a:rPr lang="en-US" sz="1200" dirty="0">
                <a:solidFill>
                  <a:srgbClr val="37373A"/>
                </a:solidFill>
              </a:rPr>
              <a:t>Include steps</a:t>
            </a:r>
          </a:p>
        </p:txBody>
      </p:sp>
      <p:sp>
        <p:nvSpPr>
          <p:cNvPr id="17" name="TextBox 16">
            <a:extLst>
              <a:ext uri="{FF2B5EF4-FFF2-40B4-BE49-F238E27FC236}">
                <a16:creationId xmlns:a16="http://schemas.microsoft.com/office/drawing/2014/main" id="{7C5156CB-8D7F-60EF-45FC-6680DBB63816}"/>
              </a:ext>
            </a:extLst>
          </p:cNvPr>
          <p:cNvSpPr txBox="1"/>
          <p:nvPr/>
        </p:nvSpPr>
        <p:spPr>
          <a:xfrm>
            <a:off x="9892145" y="232930"/>
            <a:ext cx="1953491" cy="988867"/>
          </a:xfrm>
          <a:prstGeom prst="rect">
            <a:avLst/>
          </a:prstGeom>
          <a:noFill/>
          <a:ln w="9525" cap="rnd">
            <a:solidFill>
              <a:srgbClr val="37373A"/>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dirty="0">
                <a:solidFill>
                  <a:srgbClr val="575757"/>
                </a:solidFill>
              </a:rPr>
              <a:t>Italics: comments</a:t>
            </a:r>
          </a:p>
          <a:p>
            <a:r>
              <a:rPr lang="en-US" sz="1200" b="1" dirty="0">
                <a:solidFill>
                  <a:srgbClr val="C00000"/>
                </a:solidFill>
              </a:rPr>
              <a:t>Must fix</a:t>
            </a:r>
          </a:p>
          <a:p>
            <a:r>
              <a:rPr lang="en-US" sz="1200" b="1" dirty="0">
                <a:solidFill>
                  <a:srgbClr val="FFC000"/>
                </a:solidFill>
              </a:rPr>
              <a:t>Should fix</a:t>
            </a:r>
          </a:p>
          <a:p>
            <a:r>
              <a:rPr lang="en-US" sz="1200" b="1" dirty="0">
                <a:solidFill>
                  <a:srgbClr val="37373A"/>
                </a:solidFill>
              </a:rPr>
              <a:t>Could fix</a:t>
            </a:r>
          </a:p>
        </p:txBody>
      </p:sp>
    </p:spTree>
    <p:extLst>
      <p:ext uri="{BB962C8B-B14F-4D97-AF65-F5344CB8AC3E}">
        <p14:creationId xmlns:p14="http://schemas.microsoft.com/office/powerpoint/2010/main" val="40866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Presentation1" id="{9F202C15-0297-4FD9-95CD-005C6172BBB7}" vid="{593C2B70-5186-41B3-84B4-3F94B52F9FF3}"/>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BCG Grid 16:9</Template>
  <TotalTime>0</TotalTime>
  <Words>86</Words>
  <Application>Microsoft Macintosh PowerPoint</Application>
  <PresentationFormat>Widescreen</PresentationFormat>
  <Paragraphs>17</Paragraphs>
  <Slides>2</Slides>
  <Notes>2</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vt:i4>
      </vt:variant>
      <vt:variant>
        <vt:lpstr>Custom Shows</vt:lpstr>
      </vt:variant>
      <vt:variant>
        <vt:i4>1</vt:i4>
      </vt:variant>
    </vt:vector>
  </HeadingPairs>
  <TitlesOfParts>
    <vt:vector size="7" baseType="lpstr">
      <vt:lpstr>Arial</vt:lpstr>
      <vt:lpstr>Trebuchet MS</vt:lpstr>
      <vt:lpstr>BCG Grid 16:9</vt:lpstr>
      <vt:lpstr>think-cell Slide</vt:lpstr>
      <vt:lpstr>PowerPoint Presentation</vt:lpstr>
      <vt:lpstr>PowerPoint Presentation</vt:lpstr>
      <vt:lpstr>Format Guide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Posada, Veronica</dc:creator>
  <cp:lastModifiedBy>Posada, Veronica</cp:lastModifiedBy>
  <cp:revision>1</cp:revision>
  <cp:lastPrinted>2016-04-06T18:59:25Z</cp:lastPrinted>
  <dcterms:created xsi:type="dcterms:W3CDTF">2024-05-31T20:01:12Z</dcterms:created>
  <dcterms:modified xsi:type="dcterms:W3CDTF">2024-05-31T20:10:27Z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2024-05-31T20:10:26Z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65c04339-e25c-4f32-a2cb-ff6d40d30c42</vt:lpwstr>
  </property>
  <property fmtid="{D5CDD505-2E9C-101B-9397-08002B2CF9AE}" pid="13" name="MSIP_Label_b0d5c4f4-7a29-4385-b7a5-afbe2154ae6f_ContentBits">
    <vt:lpwstr>0</vt:lpwstr>
  </property>
</Properties>
</file>