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430" r:id="rId2"/>
    <p:sldId id="446" r:id="rId3"/>
    <p:sldId id="442" r:id="rId4"/>
    <p:sldId id="444" r:id="rId5"/>
    <p:sldId id="445" r:id="rId6"/>
    <p:sldId id="443" r:id="rId7"/>
    <p:sldId id="440" r:id="rId8"/>
    <p:sldId id="441" r:id="rId9"/>
    <p:sldId id="447" r:id="rId10"/>
    <p:sldId id="437" r:id="rId11"/>
    <p:sldId id="435" r:id="rId12"/>
  </p:sldIdLst>
  <p:sldSz cx="9966325" cy="7315200"/>
  <p:notesSz cx="6985000" cy="9283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bg1"/>
        </a:solidFill>
        <a:latin typeface="Times New Roman" pitchFamily="18" charset="0"/>
        <a:ea typeface="MS PGothic" pitchFamily="34" charset="-128"/>
        <a:cs typeface="+mn-cs"/>
      </a:defRPr>
    </a:lvl1pPr>
    <a:lvl2pPr marL="398688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bg1"/>
        </a:solidFill>
        <a:latin typeface="Times New Roman" pitchFamily="18" charset="0"/>
        <a:ea typeface="MS PGothic" pitchFamily="34" charset="-128"/>
        <a:cs typeface="+mn-cs"/>
      </a:defRPr>
    </a:lvl2pPr>
    <a:lvl3pPr marL="797375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bg1"/>
        </a:solidFill>
        <a:latin typeface="Times New Roman" pitchFamily="18" charset="0"/>
        <a:ea typeface="MS PGothic" pitchFamily="34" charset="-128"/>
        <a:cs typeface="+mn-cs"/>
      </a:defRPr>
    </a:lvl3pPr>
    <a:lvl4pPr marL="1196065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bg1"/>
        </a:solidFill>
        <a:latin typeface="Times New Roman" pitchFamily="18" charset="0"/>
        <a:ea typeface="MS PGothic" pitchFamily="34" charset="-128"/>
        <a:cs typeface="+mn-cs"/>
      </a:defRPr>
    </a:lvl4pPr>
    <a:lvl5pPr marL="1594753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bg1"/>
        </a:solidFill>
        <a:latin typeface="Times New Roman" pitchFamily="18" charset="0"/>
        <a:ea typeface="MS PGothic" pitchFamily="34" charset="-128"/>
        <a:cs typeface="+mn-cs"/>
      </a:defRPr>
    </a:lvl5pPr>
    <a:lvl6pPr marL="1993442" algn="l" defTabSz="797375" rtl="0" eaLnBrk="1" latinLnBrk="0" hangingPunct="1">
      <a:defRPr sz="2100" kern="1200">
        <a:solidFill>
          <a:schemeClr val="bg1"/>
        </a:solidFill>
        <a:latin typeface="Times New Roman" pitchFamily="18" charset="0"/>
        <a:ea typeface="MS PGothic" pitchFamily="34" charset="-128"/>
        <a:cs typeface="+mn-cs"/>
      </a:defRPr>
    </a:lvl6pPr>
    <a:lvl7pPr marL="2392129" algn="l" defTabSz="797375" rtl="0" eaLnBrk="1" latinLnBrk="0" hangingPunct="1">
      <a:defRPr sz="2100" kern="1200">
        <a:solidFill>
          <a:schemeClr val="bg1"/>
        </a:solidFill>
        <a:latin typeface="Times New Roman" pitchFamily="18" charset="0"/>
        <a:ea typeface="MS PGothic" pitchFamily="34" charset="-128"/>
        <a:cs typeface="+mn-cs"/>
      </a:defRPr>
    </a:lvl7pPr>
    <a:lvl8pPr marL="2790818" algn="l" defTabSz="797375" rtl="0" eaLnBrk="1" latinLnBrk="0" hangingPunct="1">
      <a:defRPr sz="2100" kern="1200">
        <a:solidFill>
          <a:schemeClr val="bg1"/>
        </a:solidFill>
        <a:latin typeface="Times New Roman" pitchFamily="18" charset="0"/>
        <a:ea typeface="MS PGothic" pitchFamily="34" charset="-128"/>
        <a:cs typeface="+mn-cs"/>
      </a:defRPr>
    </a:lvl8pPr>
    <a:lvl9pPr marL="3189507" algn="l" defTabSz="797375" rtl="0" eaLnBrk="1" latinLnBrk="0" hangingPunct="1">
      <a:defRPr sz="2100" kern="1200">
        <a:solidFill>
          <a:schemeClr val="bg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39">
          <p15:clr>
            <a:srgbClr val="A4A3A4"/>
          </p15:clr>
        </p15:guide>
        <p15:guide id="2" pos="2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6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7D1FA"/>
    <a:srgbClr val="81D5FF"/>
    <a:srgbClr val="285F9A"/>
    <a:srgbClr val="37B932"/>
    <a:srgbClr val="3978A7"/>
    <a:srgbClr val="FFFFFF"/>
    <a:srgbClr val="EB9031"/>
    <a:srgbClr val="FFC21A"/>
    <a:srgbClr val="EC7727"/>
    <a:srgbClr val="478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1EBBBCC-DAD2-459C-BE2E-F6DE35CF9A2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706" autoAdjust="0"/>
    <p:restoredTop sz="96416" autoAdjust="0"/>
  </p:normalViewPr>
  <p:slideViewPr>
    <p:cSldViewPr>
      <p:cViewPr>
        <p:scale>
          <a:sx n="125" d="100"/>
          <a:sy n="125" d="100"/>
        </p:scale>
        <p:origin x="-1384" y="-80"/>
      </p:cViewPr>
      <p:guideLst>
        <p:guide orient="horz" pos="2107"/>
        <p:guide pos="2905"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1728" y="72"/>
      </p:cViewPr>
      <p:guideLst>
        <p:guide orient="horz" pos="3822"/>
        <p:guide pos="16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27065" cy="463378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780" y="3"/>
            <a:ext cx="3027065" cy="463378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r">
              <a:defRPr sz="1100"/>
            </a:lvl1pPr>
          </a:lstStyle>
          <a:p>
            <a:fld id="{63306177-C30D-7349-A816-301CD2EC2F89}" type="datetimeFigureOut">
              <a:rPr lang="en-US" smtClean="0"/>
              <a:t>8/21/15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309"/>
            <a:ext cx="3027065" cy="463378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780" y="8818309"/>
            <a:ext cx="3027065" cy="463378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r">
              <a:defRPr sz="1100"/>
            </a:lvl1pPr>
          </a:lstStyle>
          <a:p>
            <a:fld id="{FF304002-7201-2C4B-B5B1-8819F13D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574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3"/>
            <a:ext cx="6985000" cy="9283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606" tIns="45803" rIns="91606" bIns="45803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205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0839" y="4414805"/>
            <a:ext cx="5142134" cy="415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3556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 bwMode="auto">
          <a:xfrm>
            <a:off x="919163" y="549275"/>
            <a:ext cx="5178425" cy="38020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464313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986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647869" indent="-249180" algn="l" defTabSz="3986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996721" indent="-199345" algn="l" defTabSz="3986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395409" indent="-199345" algn="l" defTabSz="3986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1794097" indent="-199345" algn="l" defTabSz="3986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1993442" algn="l" defTabSz="3986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392129" algn="l" defTabSz="3986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790818" algn="l" defTabSz="3986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189507" algn="l" defTabSz="3986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UofI-NCSA_logo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58"/>
          <a:stretch>
            <a:fillRect/>
          </a:stretch>
        </p:blipFill>
        <p:spPr bwMode="auto">
          <a:xfrm>
            <a:off x="8661237" y="2581836"/>
            <a:ext cx="427875" cy="51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91466" y="6299372"/>
            <a:ext cx="3496255" cy="49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571" tIns="43286" rIns="86571" bIns="43286">
            <a:spAutoFit/>
          </a:bodyPr>
          <a:lstStyle>
            <a:lvl1pPr defTabSz="992188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2188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2188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2188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2188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200" smtClean="0">
                <a:latin typeface="Arial" charset="0"/>
              </a:rPr>
              <a:t>National Center for Supercomputing Applications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1200" smtClean="0">
                <a:latin typeface="Arial" charset="0"/>
              </a:rPr>
              <a:t>University of Illinois at Urbana-Champaign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253563" y="3580372"/>
            <a:ext cx="4484846" cy="1138159"/>
          </a:xfrm>
        </p:spPr>
        <p:txBody>
          <a:bodyPr/>
          <a:lstStyle>
            <a:lvl1pPr marL="0" indent="0">
              <a:buFontTx/>
              <a:buNone/>
              <a:defRPr sz="1900">
                <a:solidFill>
                  <a:srgbClr val="6F6F6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knoweng_fullwordmark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138" y="2581835"/>
            <a:ext cx="4510271" cy="48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2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966325" cy="7634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778" y="1206888"/>
            <a:ext cx="9186779" cy="5563050"/>
          </a:xfr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chemeClr val="bg2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buClr>
                <a:schemeClr val="bg2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buClr>
                <a:schemeClr val="bg2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0235E0-6AE2-D540-A318-7E7EDDFEC86B}" type="datetime1">
              <a:rPr lang="en-US" smtClean="0"/>
              <a:pPr/>
              <a:t>8/21/15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NIH Big Data Center of Excellence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C2200D-A018-AA42-9CBB-A97F03F0F7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816228" y="756984"/>
            <a:ext cx="922927" cy="891947"/>
          </a:xfrm>
          <a:prstGeom prst="rect">
            <a:avLst/>
          </a:prstGeom>
          <a:noFill/>
          <a:ln>
            <a:noFill/>
          </a:ln>
        </p:spPr>
        <p:txBody>
          <a:bodyPr wrap="none" lIns="79738" tIns="39869" rIns="79738" bIns="39869" rtlCol="0" anchor="ctr" anchorCtr="0">
            <a:noAutofit/>
          </a:bodyPr>
          <a:lstStyle/>
          <a:p>
            <a:endParaRPr lang="en-US" sz="800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2" name="Picture 11" descr="knoweng_fullwordmar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764" y="773125"/>
            <a:ext cx="1887563" cy="21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8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EA60-35C1-044A-8B13-F083A8BDC471}" type="datetime1">
              <a:rPr lang="en-US" smtClean="0"/>
              <a:t>8/21/15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NIH Big Data Center of Excellence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200D-A018-AA42-9CBB-A97F03F0F7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knoweng_fullwordmar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764" y="774552"/>
            <a:ext cx="1887563" cy="21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5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966325" cy="7634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20EA-BBED-CD47-8662-446C6ACC0444}" type="datetime1">
              <a:rPr lang="en-US" smtClean="0"/>
              <a:t>8/21/15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NIH Big Data Center of Excellence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200D-A018-AA42-9CBB-A97F03F0F74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knoweng_fullwordmar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764" y="774552"/>
            <a:ext cx="1887563" cy="21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1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9966325" cy="763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6571" tIns="43286" rIns="86571" bIns="4328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9776" y="1185139"/>
            <a:ext cx="9186779" cy="556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571" tIns="43286" rIns="86571" bIns="43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779" y="7128510"/>
            <a:ext cx="4070090" cy="1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571" tIns="43286" rIns="86571" bIns="43286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70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NIH Big Data Center of Excellence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750589" y="7128510"/>
            <a:ext cx="930305" cy="170278"/>
          </a:xfrm>
          <a:prstGeom prst="rect">
            <a:avLst/>
          </a:prstGeom>
          <a:ln>
            <a:noFill/>
          </a:ln>
        </p:spPr>
        <p:txBody>
          <a:bodyPr vert="horz" lIns="79738" tIns="39869" rIns="79738" bIns="39869" rtlCol="0" anchor="t"/>
          <a:lstStyle>
            <a:lvl1pPr algn="ctr">
              <a:defRPr sz="7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9AB57E50-59D7-4241-816E-8FC016F1C5C0}" type="datetime1">
              <a:rPr lang="en-US" smtClean="0"/>
              <a:pPr/>
              <a:t>8/21/15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56352" y="7128510"/>
            <a:ext cx="1278346" cy="170278"/>
          </a:xfrm>
          <a:prstGeom prst="rect">
            <a:avLst/>
          </a:prstGeom>
          <a:ln>
            <a:noFill/>
          </a:ln>
        </p:spPr>
        <p:txBody>
          <a:bodyPr vert="horz" lIns="79738" tIns="39869" rIns="79738" bIns="39869" rtlCol="0" anchor="t"/>
          <a:lstStyle>
            <a:lvl1pPr algn="r">
              <a:defRPr sz="7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4FC2200D-A018-AA42-9CBB-A97F03F0F7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0" r:id="rId2"/>
    <p:sldLayoutId id="2147484494" r:id="rId3"/>
    <p:sldLayoutId id="21474844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865210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bg2">
              <a:lumMod val="50000"/>
            </a:schemeClr>
          </a:solidFill>
          <a:latin typeface="+mj-lt"/>
          <a:ea typeface="MS PGothic" pitchFamily="34" charset="-128"/>
          <a:cs typeface="ＭＳ Ｐゴシック" charset="-128"/>
        </a:defRPr>
      </a:lvl1pPr>
      <a:lvl2pPr algn="l" defTabSz="865210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l" defTabSz="865210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l" defTabSz="865210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l" defTabSz="865210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398688" algn="l" defTabSz="86521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797375" algn="l" defTabSz="86521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196065" algn="l" defTabSz="86521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594753" algn="l" defTabSz="86521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25319" indent="-325319" algn="l" defTabSz="865210" rtl="0" eaLnBrk="1" fontAlgn="base" hangingPunct="1">
        <a:spcBef>
          <a:spcPct val="20000"/>
        </a:spcBef>
        <a:spcAft>
          <a:spcPct val="0"/>
        </a:spcAft>
        <a:buClr>
          <a:schemeClr val="bg2">
            <a:lumMod val="50000"/>
          </a:schemeClr>
        </a:buClr>
        <a:buChar char="•"/>
        <a:defRPr>
          <a:solidFill>
            <a:schemeClr val="bg1">
              <a:lumMod val="50000"/>
            </a:schemeClr>
          </a:solidFill>
          <a:latin typeface="+mn-lt"/>
          <a:ea typeface="MS PGothic" pitchFamily="34" charset="-128"/>
          <a:cs typeface="ＭＳ Ｐゴシック" charset="-128"/>
        </a:defRPr>
      </a:lvl1pPr>
      <a:lvl2pPr marL="703241" indent="-269947" algn="l" defTabSz="865210" rtl="0" eaLnBrk="1" fontAlgn="base" hangingPunct="1">
        <a:spcBef>
          <a:spcPct val="20000"/>
        </a:spcBef>
        <a:spcAft>
          <a:spcPct val="0"/>
        </a:spcAft>
        <a:buClr>
          <a:schemeClr val="bg2">
            <a:lumMod val="50000"/>
          </a:schemeClr>
        </a:buClr>
        <a:buChar char="•"/>
        <a:defRPr sz="1600">
          <a:solidFill>
            <a:schemeClr val="bg1">
              <a:lumMod val="50000"/>
            </a:schemeClr>
          </a:solidFill>
          <a:latin typeface="+mn-lt"/>
          <a:ea typeface="MS PGothic" pitchFamily="34" charset="-128"/>
        </a:defRPr>
      </a:lvl2pPr>
      <a:lvl3pPr marL="1082549" indent="-217340" algn="l" defTabSz="865210" rtl="0" eaLnBrk="1" fontAlgn="base" hangingPunct="1">
        <a:spcBef>
          <a:spcPct val="20000"/>
        </a:spcBef>
        <a:spcAft>
          <a:spcPct val="0"/>
        </a:spcAft>
        <a:buClr>
          <a:schemeClr val="bg2">
            <a:lumMod val="50000"/>
          </a:schemeClr>
        </a:buClr>
        <a:buChar char="•"/>
        <a:defRPr sz="1400">
          <a:solidFill>
            <a:schemeClr val="bg1">
              <a:lumMod val="50000"/>
            </a:schemeClr>
          </a:solidFill>
          <a:latin typeface="+mn-lt"/>
          <a:ea typeface="MS PGothic" pitchFamily="34" charset="-128"/>
        </a:defRPr>
      </a:lvl3pPr>
      <a:lvl4pPr marL="1514462" indent="-215957" algn="l" defTabSz="865210" rtl="0" eaLnBrk="1" fontAlgn="base" hangingPunct="1">
        <a:spcBef>
          <a:spcPct val="20000"/>
        </a:spcBef>
        <a:spcAft>
          <a:spcPct val="0"/>
        </a:spcAft>
        <a:buClr>
          <a:schemeClr val="bg2">
            <a:lumMod val="50000"/>
          </a:schemeClr>
        </a:buClr>
        <a:buChar char="•"/>
        <a:defRPr sz="1200">
          <a:solidFill>
            <a:schemeClr val="bg1">
              <a:lumMod val="50000"/>
            </a:schemeClr>
          </a:solidFill>
          <a:latin typeface="+mn-lt"/>
          <a:ea typeface="MS PGothic" pitchFamily="34" charset="-128"/>
        </a:defRPr>
      </a:lvl4pPr>
      <a:lvl5pPr marL="1947759" indent="-215957" algn="l" defTabSz="865210" rtl="0" eaLnBrk="1" fontAlgn="base" hangingPunct="1">
        <a:spcBef>
          <a:spcPct val="20000"/>
        </a:spcBef>
        <a:spcAft>
          <a:spcPct val="0"/>
        </a:spcAft>
        <a:buClr>
          <a:schemeClr val="bg2">
            <a:lumMod val="50000"/>
          </a:schemeClr>
        </a:buClr>
        <a:buChar char="•"/>
        <a:defRPr sz="1200">
          <a:solidFill>
            <a:schemeClr val="bg1">
              <a:lumMod val="50000"/>
            </a:schemeClr>
          </a:solidFill>
          <a:latin typeface="+mn-lt"/>
          <a:ea typeface="MS PGothic" pitchFamily="34" charset="-128"/>
        </a:defRPr>
      </a:lvl5pPr>
      <a:lvl6pPr marL="2346448" indent="-215957" algn="l" defTabSz="86521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6pPr>
      <a:lvl7pPr marL="2745136" indent="-215957" algn="l" defTabSz="86521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7pPr>
      <a:lvl8pPr marL="3143823" indent="-215957" algn="l" defTabSz="86521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8pPr>
      <a:lvl9pPr marL="3542511" indent="-215957" algn="l" defTabSz="86521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986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688" algn="l" defTabSz="3986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375" algn="l" defTabSz="3986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6065" algn="l" defTabSz="3986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753" algn="l" defTabSz="3986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3442" algn="l" defTabSz="3986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2129" algn="l" defTabSz="3986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90818" algn="l" defTabSz="3986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9507" algn="l" defTabSz="3986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303641" y="3227294"/>
            <a:ext cx="5259747" cy="1138159"/>
          </a:xfrm>
        </p:spPr>
        <p:txBody>
          <a:bodyPr/>
          <a:lstStyle/>
          <a:p>
            <a:r>
              <a:rPr lang="en-US" sz="1600" b="1" dirty="0"/>
              <a:t>Joerg Heintz</a:t>
            </a:r>
          </a:p>
        </p:txBody>
      </p:sp>
      <p:sp>
        <p:nvSpPr>
          <p:cNvPr id="3" name="Subtitle 1"/>
          <p:cNvSpPr txBox="1">
            <a:spLocks/>
          </p:cNvSpPr>
          <p:nvPr/>
        </p:nvSpPr>
        <p:spPr bwMode="auto">
          <a:xfrm>
            <a:off x="1384471" y="1864659"/>
            <a:ext cx="7751328" cy="57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571" tIns="43286" rIns="86571" bIns="43286" numCol="1" anchor="t" anchorCtr="0" compatLnSpc="1">
            <a:prstTxWarp prst="textNoShape">
              <a:avLst/>
            </a:prstTxWarp>
          </a:bodyPr>
          <a:lstStyle>
            <a:lvl1pPr marL="0" indent="0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Tx/>
              <a:buNone/>
              <a:defRPr sz="2000">
                <a:solidFill>
                  <a:srgbClr val="6F6F6F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25664" indent="-278554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</a:defRPr>
            </a:lvl2pPr>
            <a:lvl3pPr marL="1117066" indent="-224270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</a:defRPr>
            </a:lvl3pPr>
            <a:lvl4pPr marL="1562751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 sz="1200"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</a:defRPr>
            </a:lvl4pPr>
            <a:lvl5pPr marL="2009864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 sz="1200"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</a:defRPr>
            </a:lvl5pPr>
            <a:lvl6pPr marL="2421265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832665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44065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5465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algn="r"/>
            <a:r>
              <a:rPr lang="en-US" sz="3500" b="1" dirty="0"/>
              <a:t>Methylation &amp; </a:t>
            </a:r>
            <a:r>
              <a:rPr lang="en-US" sz="3500" b="1" dirty="0" err="1"/>
              <a:t>Pubmed</a:t>
            </a:r>
            <a:r>
              <a:rPr lang="en-US" sz="3500" b="1" dirty="0"/>
              <a:t> Search</a:t>
            </a:r>
          </a:p>
        </p:txBody>
      </p:sp>
    </p:spTree>
    <p:extLst>
      <p:ext uri="{BB962C8B-B14F-4D97-AF65-F5344CB8AC3E}">
        <p14:creationId xmlns:p14="http://schemas.microsoft.com/office/powerpoint/2010/main" val="400358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35E0-6AE2-D540-A318-7E7EDDFEC86B}" type="datetime1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NIH Big Data Center of Excellence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200D-A018-AA42-9CBB-A97F03F0F74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536447"/>
              </p:ext>
            </p:extLst>
          </p:nvPr>
        </p:nvGraphicFramePr>
        <p:xfrm>
          <a:off x="390096" y="1207248"/>
          <a:ext cx="9186132" cy="308125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96533"/>
                <a:gridCol w="2296533"/>
                <a:gridCol w="2296533"/>
                <a:gridCol w="2296533"/>
              </a:tblGrid>
              <a:tr h="349026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90603" marR="90603" marT="43031" marB="43031"/>
                </a:tc>
              </a:tr>
              <a:tr h="1017086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WGBS</a:t>
                      </a:r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Whole-genome</a:t>
                      </a:r>
                      <a:r>
                        <a:rPr lang="en-US" sz="1500" baseline="0" dirty="0" smtClean="0"/>
                        <a:t> bisulfite sequencing</a:t>
                      </a:r>
                      <a:endParaRPr lang="en-US" sz="1500" dirty="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0603" marR="90603" marT="43031" marB="43031"/>
                </a:tc>
              </a:tr>
              <a:tr h="1017086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RRBS</a:t>
                      </a:r>
                      <a:endParaRPr lang="en-US" sz="1500" dirty="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Reduced representation bisulfite sequencing</a:t>
                      </a:r>
                      <a:endParaRPr lang="en-US" sz="1500" dirty="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0603" marR="90603" marT="43031" marB="43031"/>
                </a:tc>
              </a:tr>
              <a:tr h="349026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Me-DIP</a:t>
                      </a:r>
                      <a:endParaRPr lang="en-US" sz="1500" dirty="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0603" marR="90603" marT="43031" marB="43031"/>
                </a:tc>
              </a:tr>
              <a:tr h="349026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MDB</a:t>
                      </a:r>
                      <a:endParaRPr lang="en-US" sz="1500" dirty="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0603" marR="90603" marT="43031" marB="43031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72631"/>
              </p:ext>
            </p:extLst>
          </p:nvPr>
        </p:nvGraphicFramePr>
        <p:xfrm>
          <a:off x="453015" y="4087906"/>
          <a:ext cx="6644216" cy="2818286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61054"/>
                <a:gridCol w="1661054"/>
                <a:gridCol w="1661054"/>
                <a:gridCol w="1661054"/>
              </a:tblGrid>
              <a:tr h="551574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Method</a:t>
                      </a:r>
                      <a:endParaRPr lang="en-US" sz="1500" dirty="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Application</a:t>
                      </a:r>
                      <a:endParaRPr lang="en-US" sz="1500" dirty="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90603" marR="90603" marT="43031" marB="43031"/>
                </a:tc>
              </a:tr>
              <a:tr h="78433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CHIP-</a:t>
                      </a:r>
                      <a:r>
                        <a:rPr lang="en-US" sz="1500" dirty="0" err="1" smtClean="0"/>
                        <a:t>Seq</a:t>
                      </a:r>
                      <a:endParaRPr lang="en-US" sz="1500" dirty="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TF</a:t>
                      </a:r>
                      <a:r>
                        <a:rPr lang="en-US" sz="1500" baseline="0" dirty="0" smtClean="0"/>
                        <a:t> binding sites</a:t>
                      </a:r>
                      <a:endParaRPr lang="en-US" sz="1500" dirty="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90603" marR="90603" marT="43031" marB="43031"/>
                </a:tc>
              </a:tr>
              <a:tr h="78433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RNA-</a:t>
                      </a:r>
                      <a:r>
                        <a:rPr lang="en-US" sz="1500" dirty="0" err="1" smtClean="0"/>
                        <a:t>Seq</a:t>
                      </a:r>
                      <a:endParaRPr lang="en-US" sz="1500" dirty="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Gene expression</a:t>
                      </a:r>
                      <a:endParaRPr lang="en-US" sz="1500" dirty="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90603" marR="90603" marT="43031" marB="43031"/>
                </a:tc>
              </a:tr>
              <a:tr h="349026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90603" marR="90603" marT="43031" marB="43031"/>
                </a:tc>
              </a:tr>
              <a:tr h="349026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90603" marR="90603" marT="43031" marB="43031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0603" marR="90603" marT="43031" marB="4303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93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Methylation Basics</a:t>
            </a:r>
          </a:p>
          <a:p>
            <a:pPr lvl="1"/>
            <a:r>
              <a:rPr lang="en-US" strike="sngStrike" dirty="0" smtClean="0"/>
              <a:t>What is methylation</a:t>
            </a:r>
          </a:p>
          <a:p>
            <a:pPr lvl="1"/>
            <a:r>
              <a:rPr lang="en-US" dirty="0" smtClean="0"/>
              <a:t>How does reproduction of an methylated DNA sequence work? 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takes methylation place?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Methylation Sequencing Methods</a:t>
            </a:r>
          </a:p>
          <a:p>
            <a:pPr lvl="1"/>
            <a:r>
              <a:rPr lang="en-US" dirty="0" smtClean="0"/>
              <a:t>Characteristics of methylation sequencing methods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Sample Preparation</a:t>
            </a:r>
          </a:p>
          <a:p>
            <a:pPr lvl="1"/>
            <a:r>
              <a:rPr lang="en-US" dirty="0" smtClean="0"/>
              <a:t>Sequencing Protocol</a:t>
            </a:r>
          </a:p>
          <a:p>
            <a:pPr lvl="1"/>
            <a:r>
              <a:rPr lang="en-US" dirty="0" smtClean="0"/>
              <a:t>Preprocessing of raw data (required to identify the methylated sequences </a:t>
            </a:r>
          </a:p>
          <a:p>
            <a:r>
              <a:rPr lang="en-US" strike="sngStrike" dirty="0" smtClean="0"/>
              <a:t>Devices and Equipment</a:t>
            </a:r>
          </a:p>
          <a:p>
            <a:pPr lvl="1"/>
            <a:endParaRPr lang="en-US" dirty="0" smtClean="0"/>
          </a:p>
          <a:p>
            <a:r>
              <a:rPr lang="en-US" strike="sngStrike" dirty="0" smtClean="0"/>
              <a:t>User Capabilities</a:t>
            </a:r>
          </a:p>
          <a:p>
            <a:r>
              <a:rPr lang="en-US" strike="sngStrike" dirty="0" smtClean="0"/>
              <a:t>Which decision are involved before sequencing methylated sequence?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35E0-6AE2-D540-A318-7E7EDDFEC86B}" type="datetime1">
              <a:rPr lang="en-US" smtClean="0"/>
              <a:pPr/>
              <a:t>8/21/15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NIH Big Data Center of Excellence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200D-A018-AA42-9CBB-A97F03F0F74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372" indent="0">
              <a:buNone/>
            </a:pPr>
            <a:r>
              <a:rPr lang="en-US" sz="1200" dirty="0"/>
              <a:t>Read</a:t>
            </a:r>
          </a:p>
          <a:p>
            <a:r>
              <a:rPr lang="en-US" sz="1200" dirty="0"/>
              <a:t>Books</a:t>
            </a:r>
          </a:p>
          <a:p>
            <a:pPr lvl="1"/>
            <a:r>
              <a:rPr lang="en-US" sz="1000" dirty="0"/>
              <a:t>Campbell Biology, 9</a:t>
            </a:r>
            <a:r>
              <a:rPr lang="en-US" sz="1000" baseline="30000" dirty="0"/>
              <a:t>th</a:t>
            </a:r>
            <a:r>
              <a:rPr lang="en-US" sz="1000" dirty="0"/>
              <a:t> Edition</a:t>
            </a:r>
          </a:p>
          <a:p>
            <a:pPr lvl="2"/>
            <a:r>
              <a:rPr lang="en-US" sz="1000" dirty="0"/>
              <a:t>DNA can transform bacteria</a:t>
            </a:r>
          </a:p>
          <a:p>
            <a:pPr lvl="2"/>
            <a:r>
              <a:rPr lang="en-US" sz="1000" dirty="0"/>
              <a:t>Building a structure model of DNA, key feature of DNA structure</a:t>
            </a:r>
          </a:p>
          <a:p>
            <a:pPr lvl="2"/>
            <a:r>
              <a:rPr lang="en-US" sz="1000" dirty="0"/>
              <a:t>Base paring (rudimentary) </a:t>
            </a:r>
          </a:p>
          <a:p>
            <a:pPr lvl="2"/>
            <a:r>
              <a:rPr lang="en-US" sz="1000" dirty="0"/>
              <a:t>DNA replication (not methylated) </a:t>
            </a:r>
          </a:p>
          <a:p>
            <a:pPr lvl="2"/>
            <a:r>
              <a:rPr lang="en-US" sz="1000" dirty="0"/>
              <a:t>Chromosome (histones, </a:t>
            </a:r>
          </a:p>
          <a:p>
            <a:r>
              <a:rPr lang="en-US" sz="1200" dirty="0"/>
              <a:t>Wikipedia:</a:t>
            </a:r>
          </a:p>
          <a:p>
            <a:pPr lvl="1"/>
            <a:r>
              <a:rPr lang="en-US" sz="1000" dirty="0"/>
              <a:t>Methylated DNA </a:t>
            </a:r>
            <a:r>
              <a:rPr lang="en-US" sz="1000" dirty="0" err="1"/>
              <a:t>immunoprecipitiation</a:t>
            </a:r>
            <a:r>
              <a:rPr lang="en-US" sz="1000" dirty="0"/>
              <a:t>: </a:t>
            </a:r>
            <a:r>
              <a:rPr lang="en-US" sz="1000" dirty="0">
                <a:sym typeface="Wingdings"/>
              </a:rPr>
              <a:t> input framework, different techniques </a:t>
            </a:r>
          </a:p>
          <a:p>
            <a:pPr lvl="1"/>
            <a:r>
              <a:rPr lang="en-US" sz="1000" dirty="0">
                <a:sym typeface="Wingdings"/>
              </a:rPr>
              <a:t>DNA Methylation</a:t>
            </a:r>
          </a:p>
          <a:p>
            <a:pPr lvl="1"/>
            <a:endParaRPr lang="en-US" sz="1000" dirty="0">
              <a:sym typeface="Wingdings"/>
            </a:endParaRPr>
          </a:p>
          <a:p>
            <a:r>
              <a:rPr lang="en-US" sz="1200" dirty="0">
                <a:sym typeface="Wingdings"/>
              </a:rPr>
              <a:t>Papers</a:t>
            </a:r>
          </a:p>
          <a:p>
            <a:pPr lvl="1"/>
            <a:r>
              <a:rPr lang="en-US" sz="1000" dirty="0">
                <a:sym typeface="Wingdings"/>
              </a:rPr>
              <a:t>Epigenetics alterations in aging, review, </a:t>
            </a:r>
            <a:r>
              <a:rPr lang="en-US" sz="1000" dirty="0" err="1">
                <a:sym typeface="Wingdings"/>
              </a:rPr>
              <a:t>Appl</a:t>
            </a:r>
            <a:r>
              <a:rPr lang="en-US" sz="1000" dirty="0">
                <a:sym typeface="Wingdings"/>
              </a:rPr>
              <a:t> </a:t>
            </a:r>
            <a:r>
              <a:rPr lang="en-US" sz="1000" dirty="0" err="1">
                <a:sym typeface="Wingdings"/>
              </a:rPr>
              <a:t>Phisiol</a:t>
            </a:r>
            <a:r>
              <a:rPr lang="en-US" sz="1000" dirty="0">
                <a:sym typeface="Wingdings"/>
              </a:rPr>
              <a:t>, </a:t>
            </a:r>
          </a:p>
          <a:p>
            <a:pPr lvl="1"/>
            <a:r>
              <a:rPr lang="en-US" sz="1000" dirty="0">
                <a:sym typeface="Wingdings"/>
              </a:rPr>
              <a:t>The DNA </a:t>
            </a:r>
            <a:r>
              <a:rPr lang="en-US" sz="1000" dirty="0" err="1">
                <a:sym typeface="Wingdings"/>
              </a:rPr>
              <a:t>Methylome</a:t>
            </a:r>
            <a:r>
              <a:rPr lang="en-US" sz="1000" dirty="0">
                <a:sym typeface="Wingdings"/>
              </a:rPr>
              <a:t>, review, FEBS Letters, 2010</a:t>
            </a:r>
          </a:p>
          <a:p>
            <a:pPr lvl="1"/>
            <a:r>
              <a:rPr lang="en-US" sz="1000" dirty="0">
                <a:sym typeface="Wingdings"/>
              </a:rPr>
              <a:t>Introducing String Matching, Modification, Using R Regular Expressions</a:t>
            </a:r>
          </a:p>
          <a:p>
            <a:pPr lvl="1"/>
            <a:endParaRPr lang="en-US" sz="1000" dirty="0">
              <a:sym typeface="Wingdings"/>
            </a:endParaRPr>
          </a:p>
          <a:p>
            <a:r>
              <a:rPr lang="en-US" sz="1200" dirty="0">
                <a:sym typeface="Wingdings"/>
              </a:rPr>
              <a:t>Videos</a:t>
            </a:r>
          </a:p>
          <a:p>
            <a:pPr lvl="1"/>
            <a:r>
              <a:rPr lang="en-US" sz="1000" dirty="0"/>
              <a:t>Statistics for Genomics: DNA methylation, Rafael Irizarry, 1:10:03h</a:t>
            </a:r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pPr marL="0" indent="0">
              <a:buNone/>
            </a:pPr>
            <a:r>
              <a:rPr lang="en-US" sz="1200" dirty="0"/>
              <a:t>Next Steps</a:t>
            </a:r>
          </a:p>
          <a:p>
            <a:r>
              <a:rPr lang="en-US" sz="1200" dirty="0"/>
              <a:t>Biology: Transcription is the DNA directed synthesis of RNA (synthesis of an RNA transcript) </a:t>
            </a:r>
          </a:p>
          <a:p>
            <a:r>
              <a:rPr lang="en-US" sz="1200" dirty="0"/>
              <a:t>R: data mining k words -&gt; reducing amount of papers</a:t>
            </a:r>
          </a:p>
          <a:p>
            <a:r>
              <a:rPr lang="en-US" sz="1200" dirty="0"/>
              <a:t>DNA Methylation &amp; R: hidden </a:t>
            </a:r>
            <a:r>
              <a:rPr lang="en-US" sz="1200" dirty="0" err="1"/>
              <a:t>markov</a:t>
            </a:r>
            <a:r>
              <a:rPr lang="en-US" sz="1200" dirty="0"/>
              <a:t> models to understand the process of cancer detection based on sequencing data</a:t>
            </a:r>
          </a:p>
          <a:p>
            <a:r>
              <a:rPr lang="en-US" sz="1200" dirty="0"/>
              <a:t>DNA Alignment</a:t>
            </a:r>
          </a:p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35E0-6AE2-D540-A318-7E7EDDFEC86B}" type="datetime1">
              <a:rPr lang="en-US" smtClean="0"/>
              <a:pPr/>
              <a:t>8/25/15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NIH Big Data Center of Excellence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200D-A018-AA42-9CBB-A97F03F0F74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2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Summary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12" y="1004047"/>
            <a:ext cx="4517883" cy="6096000"/>
          </a:xfrm>
        </p:spPr>
        <p:txBody>
          <a:bodyPr/>
          <a:lstStyle/>
          <a:p>
            <a:pPr marL="0" indent="0">
              <a:buNone/>
            </a:pPr>
            <a:r>
              <a:rPr lang="en-US" sz="1100" b="1" dirty="0"/>
              <a:t>DNA Methylation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r>
              <a:rPr lang="en-US" sz="1100" dirty="0"/>
              <a:t>Process by which methyl groups are added to DNA to modify (block, inactivate) the gene (loci, region of a DNA) expression without changing the sequence of the DNA base pairs (CG, TA). Methylation only occurs by C followed by G. If the DNA replicates the methylation status will be preserved. The same genome can have different methylation patters. The following sequence combinations exist after methylation:</a:t>
            </a:r>
          </a:p>
          <a:p>
            <a:pPr lvl="1"/>
            <a:r>
              <a:rPr lang="en-US" sz="900" dirty="0"/>
              <a:t> C, 5mC, G,T,A,</a:t>
            </a:r>
          </a:p>
          <a:p>
            <a:pPr marL="0" indent="0">
              <a:buNone/>
            </a:pPr>
            <a:r>
              <a:rPr lang="en-US" sz="1100" b="1" dirty="0"/>
              <a:t>Variations &amp; Combinations &amp; Occurrence</a:t>
            </a:r>
          </a:p>
          <a:p>
            <a:pPr marL="0" indent="0">
              <a:buNone/>
            </a:pPr>
            <a:r>
              <a:rPr lang="en-US" sz="1100" dirty="0"/>
              <a:t>CG occurrence: </a:t>
            </a:r>
          </a:p>
          <a:p>
            <a:pPr lvl="1"/>
            <a:r>
              <a:rPr lang="en-US" sz="900" dirty="0"/>
              <a:t>TA, TA, AT, AT, CG, CG, GC, GC, … = 16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/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CpG</a:t>
            </a:r>
            <a:r>
              <a:rPr lang="en-US" sz="1100" dirty="0"/>
              <a:t> Island Definition:</a:t>
            </a:r>
          </a:p>
          <a:p>
            <a:r>
              <a:rPr lang="en-US" sz="1100" dirty="0"/>
              <a:t>N&gt;200, GC-content &gt; 50%</a:t>
            </a:r>
          </a:p>
          <a:p>
            <a:r>
              <a:rPr lang="en-US" sz="1100" dirty="0" err="1"/>
              <a:t>Obs</a:t>
            </a:r>
            <a:r>
              <a:rPr lang="en-US" sz="1100" dirty="0"/>
              <a:t>/</a:t>
            </a:r>
            <a:r>
              <a:rPr lang="en-US" sz="1100" dirty="0" err="1"/>
              <a:t>exp</a:t>
            </a:r>
            <a:r>
              <a:rPr lang="en-US" sz="1100" dirty="0"/>
              <a:t> &gt; 0.6 , expected is usually 1/20 ? </a:t>
            </a:r>
          </a:p>
          <a:p>
            <a:r>
              <a:rPr lang="en-US" sz="1100" dirty="0"/>
              <a:t>List contain 20,0000 CGI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Relevance: </a:t>
            </a:r>
          </a:p>
          <a:p>
            <a:pPr marL="0" indent="0">
              <a:buNone/>
            </a:pPr>
            <a:r>
              <a:rPr lang="en-US" sz="1100" dirty="0"/>
              <a:t>Methylation controls the gene expression and subsequently DNA sequence responsible associated with genotype. DNA is heritable and that makes used by differentiated cells to pass tissue-specific transcription pattern to </a:t>
            </a:r>
            <a:r>
              <a:rPr lang="en-US" sz="1100" dirty="0" err="1"/>
              <a:t>daugther</a:t>
            </a:r>
            <a:r>
              <a:rPr lang="en-US" sz="1100" dirty="0"/>
              <a:t> cells in cell division. 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35E0-6AE2-D540-A318-7E7EDDFEC86B}" type="datetime1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NIH Big Data Center of Excellence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200D-A018-AA42-9CBB-A97F03F0F74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02488" y="1004048"/>
            <a:ext cx="4517883" cy="584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571" tIns="43286" rIns="86571" bIns="43286" numCol="1" anchor="t" anchorCtr="0" compatLnSpc="1">
            <a:prstTxWarp prst="textNoShape">
              <a:avLst/>
            </a:prstTxWarp>
          </a:bodyPr>
          <a:lstStyle>
            <a:lvl1pPr marL="335692" indent="-335692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25664" indent="-278554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</a:defRPr>
            </a:lvl2pPr>
            <a:lvl3pPr marL="1117066" indent="-224270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</a:defRPr>
            </a:lvl3pPr>
            <a:lvl4pPr marL="1562751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 sz="1200"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</a:defRPr>
            </a:lvl4pPr>
            <a:lvl5pPr marL="2009864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 sz="1200"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</a:defRPr>
            </a:lvl5pPr>
            <a:lvl6pPr marL="2421265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832665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44065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5465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100" b="1" kern="0" dirty="0"/>
              <a:t>Measuring Methylation in the entire genome</a:t>
            </a:r>
            <a:endParaRPr lang="en-US" sz="1100" kern="0" dirty="0"/>
          </a:p>
          <a:p>
            <a:endParaRPr lang="en-US" sz="1100" kern="0" dirty="0"/>
          </a:p>
          <a:p>
            <a:endParaRPr lang="en-US" sz="1100" kern="0" dirty="0"/>
          </a:p>
          <a:p>
            <a:endParaRPr lang="en-US" sz="1100" kern="0" dirty="0"/>
          </a:p>
          <a:p>
            <a:endParaRPr lang="en-US" sz="1100" kern="0" dirty="0"/>
          </a:p>
          <a:p>
            <a:endParaRPr lang="en-US" sz="1100" kern="0" dirty="0"/>
          </a:p>
          <a:p>
            <a:endParaRPr lang="en-US" sz="1100" kern="0" dirty="0"/>
          </a:p>
          <a:p>
            <a:endParaRPr lang="en-US" sz="1100" kern="0" dirty="0"/>
          </a:p>
          <a:p>
            <a:endParaRPr lang="en-US" sz="1100" kern="0" dirty="0"/>
          </a:p>
          <a:p>
            <a:endParaRPr lang="en-US" sz="1100" kern="0" dirty="0"/>
          </a:p>
          <a:p>
            <a:endParaRPr lang="en-US" sz="1100" kern="0" dirty="0"/>
          </a:p>
          <a:p>
            <a:endParaRPr lang="en-US" sz="1100" kern="0" dirty="0"/>
          </a:p>
          <a:p>
            <a:endParaRPr lang="en-US" sz="1100" kern="0" dirty="0"/>
          </a:p>
          <a:p>
            <a:endParaRPr lang="en-US" sz="1100" kern="0" dirty="0"/>
          </a:p>
          <a:p>
            <a:pPr marL="0" indent="0">
              <a:buNone/>
            </a:pPr>
            <a:endParaRPr lang="en-US" sz="1100" kern="0" dirty="0"/>
          </a:p>
          <a:p>
            <a:endParaRPr lang="en-US" sz="1100" kern="0" dirty="0"/>
          </a:p>
          <a:p>
            <a:endParaRPr lang="en-US" sz="1100" kern="0" dirty="0"/>
          </a:p>
          <a:p>
            <a:pPr marL="0" indent="0">
              <a:buNone/>
            </a:pPr>
            <a:r>
              <a:rPr lang="en-US" sz="1100" b="1" kern="0" dirty="0"/>
              <a:t>Convention</a:t>
            </a:r>
          </a:p>
          <a:p>
            <a:r>
              <a:rPr lang="en-US" sz="1100" kern="0" dirty="0" err="1"/>
              <a:t>Hypermethylated</a:t>
            </a:r>
            <a:r>
              <a:rPr lang="en-US" sz="1100" kern="0" dirty="0"/>
              <a:t> </a:t>
            </a:r>
            <a:r>
              <a:rPr lang="en-US" sz="1100" kern="0" dirty="0" err="1"/>
              <a:t>CpG</a:t>
            </a:r>
            <a:r>
              <a:rPr lang="en-US" sz="1100" kern="0" dirty="0"/>
              <a:t> island silence tumor suppressor genes</a:t>
            </a:r>
          </a:p>
          <a:p>
            <a:r>
              <a:rPr lang="en-US" sz="1100" kern="0" dirty="0"/>
              <a:t>Cancer cells are globally </a:t>
            </a:r>
            <a:r>
              <a:rPr lang="en-US" sz="1100" kern="0" dirty="0" err="1"/>
              <a:t>hypomethylated</a:t>
            </a:r>
            <a:endParaRPr lang="en-US" sz="1100" kern="0" dirty="0"/>
          </a:p>
          <a:p>
            <a:endParaRPr lang="en-US" sz="1100" kern="0" dirty="0"/>
          </a:p>
          <a:p>
            <a:pPr marL="0" indent="0">
              <a:buNone/>
            </a:pPr>
            <a:r>
              <a:rPr lang="en-US" sz="1100" b="1" kern="0" dirty="0"/>
              <a:t>Techniques</a:t>
            </a:r>
            <a:r>
              <a:rPr lang="en-US" sz="1100" kern="0" dirty="0"/>
              <a:t>: </a:t>
            </a:r>
          </a:p>
          <a:p>
            <a:r>
              <a:rPr lang="en-US" sz="1100" kern="0" dirty="0"/>
              <a:t>Microarrays. </a:t>
            </a:r>
          </a:p>
          <a:p>
            <a:r>
              <a:rPr lang="en-US" sz="1100" kern="0" dirty="0"/>
              <a:t>Separate the methylated part of the genome for the </a:t>
            </a:r>
            <a:r>
              <a:rPr lang="en-US" sz="1100" kern="0" dirty="0" err="1"/>
              <a:t>unmethylated</a:t>
            </a:r>
            <a:r>
              <a:rPr lang="en-US" sz="1100" kern="0" dirty="0"/>
              <a:t> part of the genome. A probe tells you if this part of the genome in your sample. Probe effect: 2 color array. </a:t>
            </a:r>
          </a:p>
          <a:p>
            <a:r>
              <a:rPr lang="en-US" sz="1100" kern="0" dirty="0"/>
              <a:t>Total DNA vs. </a:t>
            </a:r>
            <a:r>
              <a:rPr lang="en-US" sz="1100" kern="0" dirty="0" err="1"/>
              <a:t>unmethylated</a:t>
            </a:r>
            <a:r>
              <a:rPr lang="en-US" sz="1100" kern="0" dirty="0"/>
              <a:t> DNA</a:t>
            </a:r>
            <a:endParaRPr lang="en-US" sz="500" kern="0" dirty="0"/>
          </a:p>
          <a:p>
            <a:pPr marL="0" indent="0">
              <a:buNone/>
            </a:pPr>
            <a:endParaRPr lang="en-US" sz="1100" kern="0" dirty="0"/>
          </a:p>
          <a:p>
            <a:pPr marL="0" indent="0">
              <a:buNone/>
            </a:pPr>
            <a:endParaRPr lang="en-US" sz="1100" kern="0" dirty="0"/>
          </a:p>
          <a:p>
            <a:endParaRPr lang="en-US" sz="1100" kern="0" dirty="0"/>
          </a:p>
          <a:p>
            <a:endParaRPr lang="en-US" sz="1100" kern="0" dirty="0"/>
          </a:p>
          <a:p>
            <a:pPr marL="0" indent="0">
              <a:buNone/>
            </a:pPr>
            <a:endParaRPr lang="en-US" sz="1100" kern="0" dirty="0"/>
          </a:p>
          <a:p>
            <a:endParaRPr lang="en-US" sz="1100" kern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690" y="1434353"/>
            <a:ext cx="3031614" cy="2725271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30698"/>
              </p:ext>
            </p:extLst>
          </p:nvPr>
        </p:nvGraphicFramePr>
        <p:xfrm>
          <a:off x="528518" y="3227295"/>
          <a:ext cx="1280928" cy="193090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609699"/>
                <a:gridCol w="671229"/>
              </a:tblGrid>
              <a:tr h="219064">
                <a:tc gridSpan="2"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800" dirty="0" smtClean="0"/>
                        <a:t>Methylated</a:t>
                      </a:r>
                      <a:r>
                        <a:rPr lang="en-US" sz="800" baseline="0" dirty="0" smtClean="0"/>
                        <a:t> DNA </a:t>
                      </a:r>
                      <a:endParaRPr lang="en-US" sz="800" dirty="0"/>
                    </a:p>
                  </a:txBody>
                  <a:tcPr marL="90603" marR="90603" marT="43031" marB="43031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491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800" baseline="0" dirty="0" smtClean="0"/>
                        <a:t>(T)</a:t>
                      </a:r>
                      <a:endParaRPr lang="en-US" sz="800" dirty="0"/>
                    </a:p>
                  </a:txBody>
                  <a:tcPr marL="90603" marR="90603" marT="43031" marB="4303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1400" rtl="0" eaLnBrk="1" fontAlgn="auto" latinLnBrk="0" hangingPunct="1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 (A)</a:t>
                      </a:r>
                      <a:endParaRPr lang="en-US" sz="800" dirty="0" smtClean="0"/>
                    </a:p>
                  </a:txBody>
                  <a:tcPr marL="90603" marR="90603" marT="43031" marB="4303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4910">
                <a:tc>
                  <a:txBody>
                    <a:bodyPr/>
                    <a:lstStyle/>
                    <a:p>
                      <a:pPr marL="0" marR="0" indent="0" algn="l" defTabSz="411400" rtl="0" eaLnBrk="1" fontAlgn="auto" latinLnBrk="0" hangingPunct="1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(A)</a:t>
                      </a:r>
                      <a:endParaRPr lang="en-US" sz="800" dirty="0" smtClean="0"/>
                    </a:p>
                  </a:txBody>
                  <a:tcPr marL="90603" marR="90603" marT="43031" marB="4303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1400" rtl="0" eaLnBrk="1" fontAlgn="auto" latinLnBrk="0" hangingPunct="1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(T)</a:t>
                      </a:r>
                      <a:endParaRPr lang="en-US" sz="800" dirty="0" smtClean="0"/>
                    </a:p>
                  </a:txBody>
                  <a:tcPr marL="90603" marR="90603" marT="43031" marB="4303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491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800" baseline="0" dirty="0" smtClean="0"/>
                        <a:t>(C)</a:t>
                      </a:r>
                      <a:endParaRPr lang="en-US" sz="800" dirty="0"/>
                    </a:p>
                  </a:txBody>
                  <a:tcPr marL="90603" marR="90603" marT="43031" marB="4303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1400" rtl="0" eaLnBrk="1" fontAlgn="auto" latinLnBrk="0" hangingPunct="1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(</a:t>
                      </a:r>
                      <a:r>
                        <a:rPr lang="en-US" sz="800" dirty="0" smtClean="0"/>
                        <a:t>G)</a:t>
                      </a:r>
                    </a:p>
                  </a:txBody>
                  <a:tcPr marL="90603" marR="90603" marT="43031" marB="4303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4910">
                <a:tc>
                  <a:txBody>
                    <a:bodyPr/>
                    <a:lstStyle/>
                    <a:p>
                      <a:pPr marL="0" marR="0" indent="0" algn="l" defTabSz="411400" rtl="0" eaLnBrk="1" fontAlgn="auto" latinLnBrk="0" hangingPunct="1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(G)</a:t>
                      </a:r>
                    </a:p>
                  </a:txBody>
                  <a:tcPr marL="90603" marR="90603" marT="43031" marB="4303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1400" rtl="0" eaLnBrk="1" fontAlgn="auto" latinLnBrk="0" hangingPunct="1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(C)</a:t>
                      </a:r>
                      <a:endParaRPr lang="en-US" sz="800" dirty="0" smtClean="0"/>
                    </a:p>
                  </a:txBody>
                  <a:tcPr marL="90603" marR="90603" marT="43031" marB="4303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9064">
                <a:tc>
                  <a:txBody>
                    <a:bodyPr/>
                    <a:lstStyle/>
                    <a:p>
                      <a:pPr marL="0" marR="0" indent="0" algn="l" defTabSz="411400" rtl="0" eaLnBrk="1" fontAlgn="auto" latinLnBrk="0" hangingPunct="1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(</a:t>
                      </a:r>
                      <a:r>
                        <a:rPr lang="en-US" sz="800" baseline="0" dirty="0" smtClean="0"/>
                        <a:t>5mC)</a:t>
                      </a:r>
                      <a:endParaRPr lang="en-US" sz="800" dirty="0" smtClean="0"/>
                    </a:p>
                  </a:txBody>
                  <a:tcPr marL="90603" marR="90603" marT="43031" marB="43031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800" baseline="0" dirty="0" smtClean="0"/>
                        <a:t>(</a:t>
                      </a:r>
                      <a:r>
                        <a:rPr lang="en-US" sz="800" baseline="0" dirty="0" smtClean="0"/>
                        <a:t>G)</a:t>
                      </a:r>
                      <a:endParaRPr lang="en-US" sz="800" dirty="0"/>
                    </a:p>
                  </a:txBody>
                  <a:tcPr marL="90603" marR="90603" marT="43031" marB="43031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491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800" baseline="0" dirty="0" smtClean="0"/>
                        <a:t>(</a:t>
                      </a:r>
                      <a:r>
                        <a:rPr lang="en-US" sz="800" baseline="0" dirty="0" smtClean="0"/>
                        <a:t>G)</a:t>
                      </a:r>
                      <a:endParaRPr lang="en-US" sz="800" dirty="0"/>
                    </a:p>
                  </a:txBody>
                  <a:tcPr marL="90603" marR="90603" marT="43031" marB="43031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1400" rtl="0" eaLnBrk="1" fontAlgn="auto" latinLnBrk="0" hangingPunct="1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(</a:t>
                      </a:r>
                      <a:r>
                        <a:rPr lang="en-US" sz="800" baseline="0" dirty="0" smtClean="0"/>
                        <a:t>5mC)</a:t>
                      </a:r>
                      <a:endParaRPr lang="en-US" sz="800" dirty="0" smtClean="0"/>
                    </a:p>
                  </a:txBody>
                  <a:tcPr marL="90603" marR="90603" marT="43031" marB="43031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064">
                <a:tc>
                  <a:txBody>
                    <a:bodyPr/>
                    <a:lstStyle/>
                    <a:p>
                      <a:pPr marL="0" marR="0" indent="0" algn="l" defTabSz="411400" rtl="0" eaLnBrk="1" fontAlgn="auto" latinLnBrk="0" hangingPunct="1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(5mC)</a:t>
                      </a:r>
                      <a:endParaRPr lang="en-US" sz="800" dirty="0" smtClean="0"/>
                    </a:p>
                  </a:txBody>
                  <a:tcPr marL="90603" marR="90603" marT="43031" marB="43031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800" baseline="0" dirty="0" smtClean="0"/>
                        <a:t>(</a:t>
                      </a:r>
                      <a:r>
                        <a:rPr lang="en-US" sz="800" baseline="0" dirty="0" smtClean="0"/>
                        <a:t>G)</a:t>
                      </a:r>
                      <a:endParaRPr lang="en-US" sz="800" dirty="0"/>
                    </a:p>
                  </a:txBody>
                  <a:tcPr marL="90603" marR="90603" marT="43031" marB="43031">
                    <a:solidFill>
                      <a:srgbClr val="CCFFCC"/>
                    </a:solidFill>
                  </a:tcPr>
                </a:tc>
              </a:tr>
              <a:tr h="15491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800" baseline="0" dirty="0" smtClean="0"/>
                        <a:t>(</a:t>
                      </a:r>
                      <a:r>
                        <a:rPr lang="en-US" sz="800" baseline="0" dirty="0" smtClean="0"/>
                        <a:t>G)</a:t>
                      </a:r>
                      <a:endParaRPr lang="en-US" sz="800" dirty="0"/>
                    </a:p>
                  </a:txBody>
                  <a:tcPr marL="90603" marR="90603" marT="43031" marB="43031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1400" rtl="0" eaLnBrk="1" fontAlgn="auto" latinLnBrk="0" hangingPunct="1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(C</a:t>
                      </a:r>
                      <a:r>
                        <a:rPr lang="en-US" sz="800" baseline="0" dirty="0" smtClean="0"/>
                        <a:t>)</a:t>
                      </a:r>
                      <a:endParaRPr lang="en-US" sz="800" dirty="0" smtClean="0"/>
                    </a:p>
                  </a:txBody>
                  <a:tcPr marL="90603" marR="90603" marT="43031" marB="43031">
                    <a:solidFill>
                      <a:srgbClr val="CCFFCC"/>
                    </a:solidFill>
                  </a:tcPr>
                </a:tc>
              </a:tr>
              <a:tr h="154910">
                <a:tc>
                  <a:txBody>
                    <a:bodyPr/>
                    <a:lstStyle/>
                    <a:p>
                      <a:pPr marL="0" marR="0" indent="0" algn="l" defTabSz="411400" rtl="0" eaLnBrk="1" fontAlgn="auto" latinLnBrk="0" hangingPunct="1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(C</a:t>
                      </a:r>
                      <a:r>
                        <a:rPr lang="en-US" sz="800" baseline="0" dirty="0" smtClean="0"/>
                        <a:t>)</a:t>
                      </a:r>
                      <a:endParaRPr lang="en-US" sz="800" dirty="0" smtClean="0"/>
                    </a:p>
                  </a:txBody>
                  <a:tcPr marL="90603" marR="90603" marT="43031" marB="43031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800" baseline="0" dirty="0" smtClean="0"/>
                        <a:t>(G)</a:t>
                      </a:r>
                      <a:endParaRPr lang="en-US" sz="800" dirty="0"/>
                    </a:p>
                  </a:txBody>
                  <a:tcPr marL="90603" marR="90603" marT="43031" marB="43031">
                    <a:solidFill>
                      <a:srgbClr val="CCFFCC"/>
                    </a:solidFill>
                  </a:tcPr>
                </a:tc>
              </a:tr>
              <a:tr h="15491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800" baseline="0" dirty="0" smtClean="0"/>
                        <a:t>(G)</a:t>
                      </a:r>
                      <a:endParaRPr lang="en-US" sz="800" dirty="0"/>
                    </a:p>
                  </a:txBody>
                  <a:tcPr marL="90603" marR="90603" marT="43031" marB="43031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1400" rtl="0" eaLnBrk="1" fontAlgn="auto" latinLnBrk="0" hangingPunct="1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(5mC)</a:t>
                      </a:r>
                      <a:endParaRPr lang="en-US" sz="800" dirty="0" smtClean="0"/>
                    </a:p>
                  </a:txBody>
                  <a:tcPr marL="90603" marR="90603" marT="43031" marB="43031"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070" y="3155576"/>
            <a:ext cx="2265075" cy="129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8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Summary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12" y="1004048"/>
            <a:ext cx="4517883" cy="5849921"/>
          </a:xfrm>
        </p:spPr>
        <p:txBody>
          <a:bodyPr/>
          <a:lstStyle/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35E0-6AE2-D540-A318-7E7EDDFEC86B}" type="datetime1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3" y="7100047"/>
            <a:ext cx="4070090" cy="17027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NIH Big Data Center of Excellence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200D-A018-AA42-9CBB-A97F03F0F74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58665" y="1004047"/>
            <a:ext cx="4517883" cy="294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571" tIns="43286" rIns="86571" bIns="43286" numCol="1" anchor="t" anchorCtr="0" compatLnSpc="1">
            <a:prstTxWarp prst="textNoShape">
              <a:avLst/>
            </a:prstTxWarp>
          </a:bodyPr>
          <a:lstStyle>
            <a:lvl1pPr marL="335692" indent="-335692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25664" indent="-278554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</a:defRPr>
            </a:lvl2pPr>
            <a:lvl3pPr marL="1117066" indent="-224270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</a:defRPr>
            </a:lvl3pPr>
            <a:lvl4pPr marL="1562751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 sz="1200"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</a:defRPr>
            </a:lvl4pPr>
            <a:lvl5pPr marL="2009864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 sz="1200"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</a:defRPr>
            </a:lvl5pPr>
            <a:lvl6pPr marL="2421265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832665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44065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5465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100" b="1" kern="0" dirty="0"/>
              <a:t>Methylation and Sequencing Principles</a:t>
            </a:r>
          </a:p>
          <a:p>
            <a:pPr marL="0" indent="0">
              <a:buNone/>
            </a:pPr>
            <a:endParaRPr lang="en-US" sz="1100" kern="0" dirty="0"/>
          </a:p>
          <a:p>
            <a:pPr marL="0" indent="0">
              <a:buNone/>
            </a:pPr>
            <a:r>
              <a:rPr lang="en-US" sz="1100" b="1" i="1" dirty="0"/>
              <a:t>NGS </a:t>
            </a:r>
            <a:r>
              <a:rPr lang="en-US" sz="1100" dirty="0"/>
              <a:t>provides a more complete picture of the </a:t>
            </a:r>
            <a:r>
              <a:rPr lang="en-US" sz="1100" dirty="0" err="1"/>
              <a:t>methylome</a:t>
            </a:r>
            <a:r>
              <a:rPr lang="en-US" sz="1100" dirty="0"/>
              <a:t>, whole genome methods are still quite expensive. To reduce costs and increase throughput, some researchers are using targeted methods, which only look at a portion of the </a:t>
            </a:r>
            <a:r>
              <a:rPr lang="en-US" sz="1100" dirty="0" err="1"/>
              <a:t>methylome</a:t>
            </a:r>
            <a:r>
              <a:rPr lang="en-US" sz="1100" dirty="0"/>
              <a:t>. 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b="1" i="1" dirty="0"/>
              <a:t>Microarrays</a:t>
            </a:r>
            <a:r>
              <a:rPr lang="en-US" sz="1100" dirty="0"/>
              <a:t> provide for low cost and increases throughput. Because details of exactly how methylation impacts the genome and </a:t>
            </a:r>
            <a:r>
              <a:rPr lang="en-US" sz="1100" dirty="0" err="1"/>
              <a:t>transcriptome</a:t>
            </a:r>
            <a:r>
              <a:rPr lang="en-US" sz="1100" dirty="0"/>
              <a:t> are still being investigated, many researchers find a combination of both technologies best fits their needs—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b="1" i="1" dirty="0"/>
              <a:t>Application Decision</a:t>
            </a:r>
            <a:r>
              <a:rPr lang="en-US" sz="1100" i="1" dirty="0"/>
              <a:t>: NGS for discovery and microarrays for rapid profiling. [Source 2013, January </a:t>
            </a:r>
            <a:r>
              <a:rPr lang="en-US" sz="1100" i="1" dirty="0" err="1"/>
              <a:t>Genengnews</a:t>
            </a:r>
            <a:r>
              <a:rPr lang="en-US" sz="1100" i="1" dirty="0"/>
              <a:t>]</a:t>
            </a:r>
            <a:endParaRPr lang="en-US" sz="1100" i="1" kern="0" dirty="0"/>
          </a:p>
          <a:p>
            <a:pPr marL="0" indent="0">
              <a:buNone/>
            </a:pPr>
            <a:endParaRPr lang="en-US" sz="1100" kern="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02009" y="1147482"/>
            <a:ext cx="4517883" cy="143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571" tIns="43286" rIns="86571" bIns="43286" numCol="1" anchor="t" anchorCtr="0" compatLnSpc="1">
            <a:prstTxWarp prst="textNoShape">
              <a:avLst/>
            </a:prstTxWarp>
          </a:bodyPr>
          <a:lstStyle>
            <a:lvl1pPr marL="335692" indent="-335692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25664" indent="-278554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</a:defRPr>
            </a:lvl2pPr>
            <a:lvl3pPr marL="1117066" indent="-224270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</a:defRPr>
            </a:lvl3pPr>
            <a:lvl4pPr marL="1562751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 sz="1200"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</a:defRPr>
            </a:lvl4pPr>
            <a:lvl5pPr marL="2009864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 sz="1200"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</a:defRPr>
            </a:lvl5pPr>
            <a:lvl6pPr marL="2421265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832665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44065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5465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100" b="1" kern="0" dirty="0"/>
              <a:t>Finding differentially methylated regions (DMRs) </a:t>
            </a:r>
            <a:endParaRPr lang="en-US" sz="1100" kern="0" dirty="0"/>
          </a:p>
          <a:p>
            <a:endParaRPr lang="en-US" sz="1100" kern="0" dirty="0"/>
          </a:p>
          <a:p>
            <a:pPr marL="0" indent="0">
              <a:buNone/>
            </a:pPr>
            <a:r>
              <a:rPr lang="en-US" sz="1100" kern="0" dirty="0">
                <a:solidFill>
                  <a:srgbClr val="272C41"/>
                </a:solidFill>
              </a:rPr>
              <a:t>Hypothesis: </a:t>
            </a:r>
          </a:p>
          <a:p>
            <a:pPr marL="221536" indent="-221536">
              <a:buFont typeface="+mj-lt"/>
              <a:buAutoNum type="arabicPeriod"/>
            </a:pPr>
            <a:r>
              <a:rPr lang="en-US" sz="1100" kern="0" dirty="0"/>
              <a:t>Cancer and normal cells, island are higher in islands </a:t>
            </a:r>
          </a:p>
          <a:p>
            <a:pPr marL="221536" indent="-221536">
              <a:buFont typeface="+mj-lt"/>
              <a:buAutoNum type="arabicPeriod"/>
            </a:pPr>
            <a:r>
              <a:rPr lang="en-US" sz="1100" kern="0" dirty="0"/>
              <a:t>Cancer has less methylation</a:t>
            </a:r>
          </a:p>
          <a:p>
            <a:pPr marL="221536" indent="-221536">
              <a:buFont typeface="+mj-lt"/>
              <a:buAutoNum type="arabicPeriod"/>
            </a:pPr>
            <a:endParaRPr lang="en-US" sz="1100" kern="0" dirty="0"/>
          </a:p>
          <a:p>
            <a:pPr marL="0" indent="0">
              <a:buNone/>
            </a:pPr>
            <a:r>
              <a:rPr lang="en-US" sz="1100" kern="0" dirty="0"/>
              <a:t>Genomic </a:t>
            </a:r>
            <a:r>
              <a:rPr lang="en-US" sz="1100" kern="0" dirty="0" err="1"/>
              <a:t>traceplot</a:t>
            </a:r>
            <a:endParaRPr lang="en-US" sz="500" kern="0" dirty="0"/>
          </a:p>
          <a:p>
            <a:endParaRPr lang="en-US" sz="1100" kern="0" dirty="0"/>
          </a:p>
          <a:p>
            <a:pPr marL="0" indent="0">
              <a:buNone/>
            </a:pPr>
            <a:endParaRPr lang="en-US" sz="1100" kern="0" dirty="0"/>
          </a:p>
          <a:p>
            <a:endParaRPr lang="en-US" sz="1100" kern="0" dirty="0"/>
          </a:p>
          <a:p>
            <a:endParaRPr lang="en-US" sz="1100" kern="0" dirty="0"/>
          </a:p>
          <a:p>
            <a:pPr marL="0" indent="0">
              <a:buNone/>
            </a:pPr>
            <a:endParaRPr lang="en-US" sz="1100" kern="0" dirty="0"/>
          </a:p>
          <a:p>
            <a:endParaRPr lang="en-US" sz="1100" kern="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21" y="2868708"/>
            <a:ext cx="3548615" cy="22018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40" y="5235390"/>
            <a:ext cx="2265075" cy="7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0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EA60-35C1-044A-8B13-F083A8BDC471}" type="datetime1">
              <a:rPr lang="en-US" smtClean="0"/>
              <a:t>8/25/15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NIH Big Data Center of Excellence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200D-A018-AA42-9CBB-A97F03F0F74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III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28" y="1721224"/>
            <a:ext cx="8758286" cy="47264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8040" y="6024282"/>
            <a:ext cx="1510049" cy="215153"/>
          </a:xfrm>
          <a:prstGeom prst="rect">
            <a:avLst/>
          </a:prstGeom>
          <a:solidFill>
            <a:srgbClr val="FFC21A"/>
          </a:solidFill>
          <a:ln>
            <a:noFill/>
          </a:ln>
        </p:spPr>
        <p:txBody>
          <a:bodyPr wrap="none" lIns="88615" tIns="44307" rIns="88615" bIns="44307" rtlCol="0" anchor="ctr" anchorCtr="0">
            <a:noAutofit/>
          </a:bodyPr>
          <a:lstStyle/>
          <a:p>
            <a:r>
              <a:rPr lang="en-US" sz="900" dirty="0" err="1">
                <a:latin typeface="+mj-lt"/>
              </a:rPr>
              <a:t>CpG</a:t>
            </a:r>
            <a:r>
              <a:rPr lang="en-US" sz="900" dirty="0">
                <a:latin typeface="+mj-lt"/>
              </a:rPr>
              <a:t> densities ( peaks)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46606" y="6024282"/>
            <a:ext cx="1510049" cy="215153"/>
          </a:xfrm>
          <a:prstGeom prst="rect">
            <a:avLst/>
          </a:prstGeom>
          <a:solidFill>
            <a:srgbClr val="FFC21A"/>
          </a:solidFill>
          <a:ln>
            <a:noFill/>
          </a:ln>
        </p:spPr>
        <p:txBody>
          <a:bodyPr wrap="none" lIns="88615" tIns="44307" rIns="88615" bIns="44307" rtlCol="0" anchor="ctr" anchorCtr="0">
            <a:noAutofit/>
          </a:bodyPr>
          <a:lstStyle/>
          <a:p>
            <a:pPr algn="ctr"/>
            <a:r>
              <a:rPr lang="en-US" sz="900" dirty="0" err="1">
                <a:latin typeface="+mj-lt"/>
              </a:rPr>
              <a:t>CpG</a:t>
            </a:r>
            <a:r>
              <a:rPr lang="en-US" sz="900" dirty="0">
                <a:latin typeface="+mj-lt"/>
              </a:rPr>
              <a:t> Islands ( peaks)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95222" y="6024282"/>
            <a:ext cx="1510049" cy="215153"/>
          </a:xfrm>
          <a:prstGeom prst="rect">
            <a:avLst/>
          </a:prstGeom>
          <a:solidFill>
            <a:srgbClr val="FFC21A"/>
          </a:solidFill>
          <a:ln>
            <a:noFill/>
          </a:ln>
        </p:spPr>
        <p:txBody>
          <a:bodyPr wrap="none" lIns="88615" tIns="44307" rIns="88615" bIns="44307" rtlCol="0" anchor="ctr" anchorCtr="0">
            <a:noAutofit/>
          </a:bodyPr>
          <a:lstStyle/>
          <a:p>
            <a:pPr algn="ctr"/>
            <a:r>
              <a:rPr lang="en-US" sz="900" dirty="0" err="1">
                <a:latin typeface="+mj-lt"/>
              </a:rPr>
              <a:t>CpG</a:t>
            </a:r>
            <a:r>
              <a:rPr lang="en-US" sz="900" dirty="0">
                <a:latin typeface="+mj-lt"/>
              </a:rPr>
              <a:t> Island Shores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0724" y="3299012"/>
            <a:ext cx="1510049" cy="28687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 wrap="none" lIns="88615" tIns="44307" rIns="88615" bIns="44307" rtlCol="0" anchor="ctr" anchorCtr="0">
            <a:noAutofit/>
          </a:bodyPr>
          <a:lstStyle/>
          <a:p>
            <a:pPr algn="ctr"/>
            <a:r>
              <a:rPr lang="en-US" sz="900" dirty="0">
                <a:latin typeface="+mj-lt"/>
              </a:rPr>
              <a:t>Differences in tissues</a:t>
            </a:r>
          </a:p>
          <a:p>
            <a:pPr algn="ctr"/>
            <a:r>
              <a:rPr lang="en-US" sz="900" dirty="0">
                <a:latin typeface="+mj-lt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508" y="1290919"/>
            <a:ext cx="1434548" cy="3585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88615" tIns="44307" rIns="88615" bIns="44307" rtlCol="0" anchor="ctr" anchorCtr="0">
            <a:no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Methylation Level (mean differences)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56276" y="6454588"/>
            <a:ext cx="1510049" cy="21515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none" lIns="88615" tIns="44307" rIns="88615" bIns="44307" rtlCol="0" anchor="ctr" anchorCtr="0">
            <a:noAutofit/>
          </a:bodyPr>
          <a:lstStyle/>
          <a:p>
            <a:pPr algn="ctr"/>
            <a:r>
              <a:rPr lang="en-US" sz="900" dirty="0">
                <a:solidFill>
                  <a:srgbClr val="272C41"/>
                </a:solidFill>
                <a:latin typeface="+mj-lt"/>
              </a:rPr>
              <a:t>Chromosome 19</a:t>
            </a:r>
          </a:p>
          <a:p>
            <a:pPr algn="ctr"/>
            <a:r>
              <a:rPr lang="en-US" sz="900" dirty="0">
                <a:solidFill>
                  <a:srgbClr val="272C41"/>
                </a:solidFill>
                <a:latin typeface="+mj-lt"/>
              </a:rPr>
              <a:t/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587" y="1936376"/>
            <a:ext cx="3636702" cy="13616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21729" y="1936377"/>
            <a:ext cx="1510049" cy="2868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 lIns="88615" tIns="44307" rIns="88615" bIns="44307" rtlCol="0" anchor="ctr" anchorCtr="0">
            <a:noAutofit/>
          </a:bodyPr>
          <a:lstStyle/>
          <a:p>
            <a:pPr algn="ctr"/>
            <a:r>
              <a:rPr lang="en-US" sz="900" dirty="0">
                <a:latin typeface="+mj-lt"/>
              </a:rPr>
              <a:t>Hidden Markov Model (?)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2010" y="4805082"/>
            <a:ext cx="1434548" cy="286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88615" tIns="44307" rIns="88615" bIns="44307" rtlCol="0" anchor="ctr" anchorCtr="0">
            <a:noAutofit/>
          </a:bodyPr>
          <a:lstStyle/>
          <a:p>
            <a:pPr algn="ctr"/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CpG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density</a:t>
            </a:r>
          </a:p>
        </p:txBody>
      </p:sp>
    </p:spTree>
    <p:extLst>
      <p:ext uri="{BB962C8B-B14F-4D97-AF65-F5344CB8AC3E}">
        <p14:creationId xmlns:p14="http://schemas.microsoft.com/office/powerpoint/2010/main" val="225192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R Programming: Summary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12" y="1004048"/>
            <a:ext cx="4517883" cy="5849921"/>
          </a:xfrm>
        </p:spPr>
        <p:txBody>
          <a:bodyPr/>
          <a:lstStyle/>
          <a:p>
            <a:pPr marL="0" indent="0">
              <a:buNone/>
            </a:pPr>
            <a:r>
              <a:rPr lang="en-US" sz="1100" b="1" dirty="0"/>
              <a:t>Software Development</a:t>
            </a:r>
          </a:p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endParaRPr lang="en-US" sz="1100" b="1" dirty="0"/>
          </a:p>
          <a:p>
            <a:pPr marL="221536" indent="-221536">
              <a:buFont typeface="+mj-lt"/>
              <a:buAutoNum type="arabicPeriod"/>
            </a:pPr>
            <a:r>
              <a:rPr lang="en-US" sz="1100" dirty="0" err="1"/>
              <a:t>Github</a:t>
            </a:r>
            <a:r>
              <a:rPr lang="en-US" sz="1100" dirty="0"/>
              <a:t>  to </a:t>
            </a:r>
            <a:r>
              <a:rPr lang="en-US" sz="1100" dirty="0" err="1"/>
              <a:t>KnowEnG</a:t>
            </a:r>
            <a:r>
              <a:rPr lang="en-US" sz="1100" dirty="0"/>
              <a:t> </a:t>
            </a:r>
            <a:r>
              <a:rPr lang="en-US" sz="1100" dirty="0" err="1"/>
              <a:t>Gitlab</a:t>
            </a:r>
            <a:endParaRPr lang="en-US" sz="1100" dirty="0"/>
          </a:p>
          <a:p>
            <a:pPr marL="221536" indent="-221536">
              <a:buFont typeface="+mj-lt"/>
              <a:buAutoNum type="arabicPeriod"/>
            </a:pPr>
            <a:r>
              <a:rPr lang="en-US" sz="1100" dirty="0"/>
              <a:t>Data Fetching</a:t>
            </a:r>
          </a:p>
          <a:p>
            <a:pPr marL="221536" indent="-221536">
              <a:buFont typeface="+mj-lt"/>
              <a:buAutoNum type="arabicPeriod"/>
            </a:pPr>
            <a:r>
              <a:rPr lang="en-US" sz="1100" dirty="0"/>
              <a:t>Data Base with papers available, 22.8 MB, 12.778 papers, 8 variables</a:t>
            </a:r>
          </a:p>
          <a:p>
            <a:pPr marL="221536" indent="-221536">
              <a:buFont typeface="+mj-lt"/>
              <a:buAutoNum type="arabicPeriod"/>
            </a:pPr>
            <a:r>
              <a:rPr lang="en-US" sz="1100" dirty="0"/>
              <a:t>Cleaned (ready for data mining)</a:t>
            </a:r>
          </a:p>
          <a:p>
            <a:pPr marL="221536" indent="-221536">
              <a:buFont typeface="+mj-lt"/>
              <a:buAutoNum type="arabicPeriod"/>
            </a:pPr>
            <a:r>
              <a:rPr lang="en-US" sz="1100" dirty="0"/>
              <a:t>Started applying data mining package (corpus, preparing, word statistics)</a:t>
            </a:r>
          </a:p>
          <a:p>
            <a:pPr marL="221536" indent="-221536">
              <a:buFont typeface="+mj-lt"/>
              <a:buAutoNum type="arabicPeriod"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Next Steps</a:t>
            </a:r>
          </a:p>
          <a:p>
            <a:pPr marL="0" indent="0">
              <a:buNone/>
            </a:pPr>
            <a:endParaRPr lang="en-US" sz="1100" dirty="0"/>
          </a:p>
          <a:p>
            <a:pPr marL="221536" indent="-221536">
              <a:buFont typeface="+mj-lt"/>
              <a:buAutoNum type="arabicPeriod"/>
            </a:pPr>
            <a:r>
              <a:rPr lang="en-US" sz="1100" dirty="0"/>
              <a:t>Finding the key words, and associations</a:t>
            </a:r>
          </a:p>
          <a:p>
            <a:pPr marL="599458" lvl="1" indent="-221536">
              <a:buFont typeface="+mj-lt"/>
              <a:buAutoNum type="arabicPeriod"/>
            </a:pPr>
            <a:r>
              <a:rPr lang="en-US" sz="900" dirty="0"/>
              <a:t>In</a:t>
            </a:r>
          </a:p>
          <a:p>
            <a:pPr marL="221536" indent="-221536">
              <a:buFont typeface="+mj-lt"/>
              <a:buAutoNum type="arabicPeriod"/>
            </a:pPr>
            <a:endParaRPr lang="en-US" sz="1100" dirty="0"/>
          </a:p>
          <a:p>
            <a:pPr marL="221536" indent="-221536">
              <a:buFont typeface="+mj-lt"/>
              <a:buAutoNum type="arabicPeriod"/>
            </a:pPr>
            <a:endParaRPr lang="en-US" sz="1100" dirty="0"/>
          </a:p>
          <a:p>
            <a:pPr marL="221536" indent="-221536">
              <a:buFont typeface="+mj-lt"/>
              <a:buAutoNum type="arabicPeriod"/>
            </a:pPr>
            <a:endParaRPr lang="en-US" sz="1100" dirty="0"/>
          </a:p>
          <a:p>
            <a:pPr marL="221536" indent="-221536">
              <a:buFont typeface="+mj-lt"/>
              <a:buAutoNum type="arabicPeriod"/>
            </a:pPr>
            <a:endParaRPr lang="en-US" sz="1100" dirty="0"/>
          </a:p>
          <a:p>
            <a:pPr marL="221536" indent="-221536">
              <a:buFont typeface="+mj-lt"/>
              <a:buAutoNum type="arabicPeriod"/>
            </a:pPr>
            <a:endParaRPr lang="en-US" sz="1100" dirty="0"/>
          </a:p>
          <a:p>
            <a:pPr marL="221536" indent="-221536">
              <a:buFont typeface="+mj-lt"/>
              <a:buAutoNum type="arabicPeriod"/>
            </a:pPr>
            <a:endParaRPr lang="en-US" sz="1100" dirty="0"/>
          </a:p>
          <a:p>
            <a:pPr marL="221536" indent="-221536">
              <a:buFont typeface="+mj-lt"/>
              <a:buAutoNum type="arabicPeriod"/>
            </a:pPr>
            <a:endParaRPr lang="en-US" sz="1100" dirty="0"/>
          </a:p>
          <a:p>
            <a:pPr marL="221536" indent="-221536">
              <a:buFont typeface="+mj-lt"/>
              <a:buAutoNum type="arabicPeriod"/>
            </a:pPr>
            <a:endParaRPr lang="en-US" sz="1100" dirty="0"/>
          </a:p>
          <a:p>
            <a:pPr marL="221536" indent="-221536">
              <a:buFont typeface="+mj-lt"/>
              <a:buAutoNum type="arabicPeriod"/>
            </a:pPr>
            <a:endParaRPr lang="en-US" sz="1100" dirty="0"/>
          </a:p>
          <a:p>
            <a:pPr marL="221536" indent="-221536">
              <a:buFont typeface="+mj-lt"/>
              <a:buAutoNum type="arabicPeriod"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35E0-6AE2-D540-A318-7E7EDDFEC86B}" type="datetime1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NIH Big Data Center of Excellence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200D-A018-AA42-9CBB-A97F03F0F74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02488" y="1004048"/>
            <a:ext cx="4517883" cy="584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571" tIns="43286" rIns="86571" bIns="43286" numCol="1" anchor="t" anchorCtr="0" compatLnSpc="1">
            <a:prstTxWarp prst="textNoShape">
              <a:avLst/>
            </a:prstTxWarp>
          </a:bodyPr>
          <a:lstStyle>
            <a:lvl1pPr marL="335692" indent="-335692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25664" indent="-278554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</a:defRPr>
            </a:lvl2pPr>
            <a:lvl3pPr marL="1117066" indent="-224270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</a:defRPr>
            </a:lvl3pPr>
            <a:lvl4pPr marL="1562751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 sz="1200"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</a:defRPr>
            </a:lvl4pPr>
            <a:lvl5pPr marL="2009864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•"/>
              <a:defRPr sz="1200">
                <a:solidFill>
                  <a:schemeClr val="bg1">
                    <a:lumMod val="50000"/>
                  </a:schemeClr>
                </a:solidFill>
                <a:latin typeface="+mn-lt"/>
                <a:ea typeface="MS PGothic" pitchFamily="34" charset="-128"/>
              </a:defRPr>
            </a:lvl5pPr>
            <a:lvl6pPr marL="2421265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832665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44065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5465" indent="-222843" algn="l" defTabSz="89279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100" kern="0" dirty="0"/>
          </a:p>
        </p:txBody>
      </p:sp>
    </p:spTree>
    <p:extLst>
      <p:ext uri="{BB962C8B-B14F-4D97-AF65-F5344CB8AC3E}">
        <p14:creationId xmlns:p14="http://schemas.microsoft.com/office/powerpoint/2010/main" val="98039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Epigenetics</a:t>
            </a:r>
            <a:br>
              <a:rPr lang="en-US" dirty="0" smtClean="0"/>
            </a:br>
            <a:r>
              <a:rPr lang="en-US" dirty="0" smtClean="0"/>
              <a:t>Methylation Sequencing Framework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35E0-6AE2-D540-A318-7E7EDDFEC86B}" type="datetime1">
              <a:rPr lang="en-US" smtClean="0"/>
              <a:pPr/>
              <a:t>8/25/15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NIH Big Data Center of Excellence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0119" y="6958232"/>
            <a:ext cx="1278346" cy="170278"/>
          </a:xfrm>
        </p:spPr>
        <p:txBody>
          <a:bodyPr/>
          <a:lstStyle/>
          <a:p>
            <a:fld id="{4FC2200D-A018-AA42-9CBB-A97F03F0F74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3015" y="1075765"/>
            <a:ext cx="4001630" cy="2223247"/>
          </a:xfrm>
          <a:prstGeom prst="rect">
            <a:avLst/>
          </a:prstGeom>
          <a:solidFill>
            <a:srgbClr val="D9D9D9"/>
          </a:solidFill>
          <a:ln w="3175">
            <a:noFill/>
          </a:ln>
        </p:spPr>
        <p:txBody>
          <a:bodyPr wrap="square" lIns="44307" tIns="44307" rIns="44307" bIns="44307" rtlCol="0" anchor="t">
            <a:no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Environment</a:t>
            </a:r>
          </a:p>
          <a:p>
            <a:endParaRPr lang="en-US" sz="1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1536" indent="-221536">
              <a:buFont typeface="+mj-lt"/>
              <a:buAutoNum type="arabicPeriod"/>
            </a:pP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knowledge</a:t>
            </a:r>
          </a:p>
          <a:p>
            <a:pPr marL="620224" lvl="1" indent="-221536">
              <a:buFont typeface="+mj-lt"/>
              <a:buAutoNum type="arabicPeriod"/>
            </a:pP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Biological question </a:t>
            </a:r>
          </a:p>
          <a:p>
            <a:pPr marL="620224" lvl="1" indent="-221536">
              <a:buFont typeface="+mj-lt"/>
              <a:buAutoNum type="arabicPeriod"/>
            </a:pP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 ( statistical methods included, data processing)</a:t>
            </a:r>
          </a:p>
          <a:p>
            <a:pPr marL="620224" lvl="1" indent="-221536">
              <a:buFont typeface="+mj-lt"/>
              <a:buAutoNum type="arabicPeriod"/>
            </a:pP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Knowledge of CGI location </a:t>
            </a:r>
          </a:p>
          <a:p>
            <a:pPr marL="221536" indent="-221536">
              <a:buFont typeface="+mj-lt"/>
              <a:buAutoNum type="arabicPeriod"/>
            </a:pP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characteristics (weight, length, number, …)</a:t>
            </a:r>
          </a:p>
          <a:p>
            <a:pPr marL="221536" indent="-221536">
              <a:buFont typeface="+mj-lt"/>
              <a:buAutoNum type="arabicPeriod"/>
            </a:pP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Sequencing technique:  Microarrays, Next Generation Sequencing</a:t>
            </a:r>
          </a:p>
          <a:p>
            <a:pPr marL="221536" indent="-221536">
              <a:buFont typeface="+mj-lt"/>
              <a:buAutoNum type="arabicPeriod"/>
            </a:pP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constraints</a:t>
            </a:r>
          </a:p>
          <a:p>
            <a:pPr marL="221536" indent="-221536">
              <a:buFont typeface="+mj-lt"/>
              <a:buAutoNum type="arabicPeriod"/>
            </a:pP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resolution requirements(Island, shores -&gt; expected CPG density )</a:t>
            </a:r>
          </a:p>
          <a:p>
            <a:pPr marL="221536" indent="-221536">
              <a:buFont typeface="+mj-lt"/>
              <a:buAutoNum type="arabicPeriod"/>
            </a:pP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Costs</a:t>
            </a:r>
          </a:p>
          <a:p>
            <a:pPr marL="221536" indent="-221536">
              <a:buFont typeface="+mj-lt"/>
              <a:buAutoNum type="arabicPeriod"/>
            </a:pPr>
            <a:endParaRPr lang="en-US" sz="1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3015" y="3442448"/>
            <a:ext cx="4001630" cy="143435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wrap="square" lIns="44307" tIns="44307" rIns="44307" bIns="44307" rtlCol="0" anchor="t">
            <a:no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 Investigations</a:t>
            </a:r>
          </a:p>
          <a:p>
            <a:endParaRPr lang="en-US" sz="1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1536" indent="-221536">
              <a:buFont typeface="+mj-lt"/>
              <a:buAutoNum type="arabicPeriod"/>
            </a:pP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Re-sequencing</a:t>
            </a:r>
          </a:p>
          <a:p>
            <a:pPr marL="221536" indent="-221536">
              <a:buFont typeface="+mj-lt"/>
              <a:buAutoNum type="arabicPeriod"/>
            </a:pP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SMP discovery and genotyping</a:t>
            </a:r>
          </a:p>
          <a:p>
            <a:pPr marL="221536" indent="-221536">
              <a:buFont typeface="+mj-lt"/>
              <a:buAutoNum type="arabicPeriod"/>
            </a:pP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Binding sites: Chip-</a:t>
            </a:r>
            <a:r>
              <a:rPr lang="en-US" sz="1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endParaRPr lang="en-US" sz="1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1536" indent="-221536">
              <a:buFont typeface="+mj-lt"/>
              <a:buAutoNum type="arabicPeriod"/>
            </a:pP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 expression: RNA </a:t>
            </a:r>
            <a:r>
              <a:rPr lang="en-US" sz="1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endParaRPr lang="en-US" sz="1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1536" indent="-221536">
              <a:buFont typeface="+mj-lt"/>
              <a:buAutoNum type="arabicPeriod"/>
            </a:pP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Measuring methylation changes</a:t>
            </a:r>
          </a:p>
          <a:p>
            <a:pPr marL="221536" indent="-221536">
              <a:buFont typeface="+mj-lt"/>
              <a:buAutoNum type="arabicPeriod"/>
            </a:pP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Associations between gene expression and methylation</a:t>
            </a:r>
          </a:p>
          <a:p>
            <a:pPr marL="221536" indent="-221536">
              <a:buFont typeface="+mj-lt"/>
              <a:buAutoNum type="arabicPeriod"/>
            </a:pPr>
            <a:endParaRPr lang="en-US" sz="1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0675" y="1075765"/>
            <a:ext cx="4077133" cy="150607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txBody>
          <a:bodyPr wrap="square" lIns="44307" tIns="44307" rIns="44307" bIns="44307" rtlCol="0" anchor="t">
            <a:no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Sequencing Technologies</a:t>
            </a:r>
          </a:p>
          <a:p>
            <a:endParaRPr lang="en-US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1536" indent="-221536">
              <a:buFont typeface="+mj-lt"/>
              <a:buAutoNum type="arabicPeriod"/>
            </a:pPr>
            <a:r>
              <a:rPr lang="en-US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Typing</a:t>
            </a:r>
          </a:p>
          <a:p>
            <a:pPr marL="620224" lvl="1" indent="-221536">
              <a:buFont typeface="+mj-lt"/>
              <a:buAutoNum type="arabicPeriod"/>
            </a:pPr>
            <a:r>
              <a:rPr lang="en-US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Application: small number of loci across many samples</a:t>
            </a:r>
          </a:p>
          <a:p>
            <a:pPr marL="620224" lvl="1" indent="-221536">
              <a:buFont typeface="+mj-lt"/>
              <a:buAutoNum type="arabicPeriod"/>
            </a:pPr>
            <a:r>
              <a:rPr lang="en-US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Techniques: PCR, restriction enzymes, mass spectrometry</a:t>
            </a:r>
          </a:p>
          <a:p>
            <a:pPr marL="221536" indent="-221536">
              <a:buFont typeface="+mj-lt"/>
              <a:buAutoNum type="arabicPeriod"/>
            </a:pPr>
            <a:r>
              <a:rPr lang="en-US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Profiling</a:t>
            </a:r>
          </a:p>
          <a:p>
            <a:pPr marL="620224" lvl="1" indent="-221536">
              <a:buFont typeface="+mj-lt"/>
              <a:buAutoNum type="arabicPeriod"/>
            </a:pPr>
            <a:r>
              <a:rPr lang="en-US" sz="10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MeDIP</a:t>
            </a:r>
            <a:r>
              <a:rPr lang="en-US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MeDIP-seq</a:t>
            </a:r>
            <a:r>
              <a:rPr lang="en-US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(NGS)</a:t>
            </a:r>
          </a:p>
          <a:p>
            <a:pPr marL="620224" lvl="1" indent="-221536">
              <a:buFont typeface="+mj-lt"/>
              <a:buAutoNum type="arabicPeriod"/>
            </a:pPr>
            <a:r>
              <a:rPr lang="en-US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RLGS (restrictive landmark genomic scanning</a:t>
            </a:r>
          </a:p>
          <a:p>
            <a:pPr marL="620224" lvl="1" indent="-221536">
              <a:buFont typeface="+mj-lt"/>
              <a:buAutoNum type="arabicPeriod"/>
            </a:pPr>
            <a:r>
              <a:rPr lang="en-US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bisulfite conversion based methods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56356"/>
              </p:ext>
            </p:extLst>
          </p:nvPr>
        </p:nvGraphicFramePr>
        <p:xfrm>
          <a:off x="453015" y="5020236"/>
          <a:ext cx="8984792" cy="2015266"/>
        </p:xfrm>
        <a:graphic>
          <a:graphicData uri="http://schemas.openxmlformats.org/drawingml/2006/table">
            <a:tbl>
              <a:tblPr firstRow="1" bandRow="1">
                <a:effectLst/>
                <a:tableStyleId>{91EBBBCC-DAD2-459C-BE2E-F6DE35CF9A28}</a:tableStyleId>
              </a:tblPr>
              <a:tblGrid>
                <a:gridCol w="2994930"/>
                <a:gridCol w="1304853"/>
                <a:gridCol w="4685009"/>
              </a:tblGrid>
              <a:tr h="230149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Methods</a:t>
                      </a:r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0603" marR="90603" marT="43031" marB="43031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 / Con</a:t>
                      </a:r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0603" marR="90603" marT="43031" marB="43031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Description</a:t>
                      </a:r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0603" marR="90603" marT="43031" marB="43031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235">
                <a:tc>
                  <a:txBody>
                    <a:bodyPr/>
                    <a:lstStyle/>
                    <a:p>
                      <a:r>
                        <a:rPr lang="en-US" sz="900" b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MeDIP</a:t>
                      </a:r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0603" marR="90603" marT="43031" marB="43031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0603" marR="90603" marT="43031" marB="43031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Limited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by the number of restriction sites (4100 landmarks)</a:t>
                      </a:r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0603" marR="90603" marT="43031" marB="43031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50584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Bisulfite </a:t>
                      </a:r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modification based sequencing</a:t>
                      </a:r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0603" marR="90603" marT="43031" marB="43031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0603" marR="90603" marT="43031" marB="43031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Conversion of </a:t>
                      </a:r>
                      <a:r>
                        <a:rPr lang="en-US" sz="900" b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unmethylated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cytosine </a:t>
                      </a:r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to uracil can be </a:t>
                      </a:r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unstable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Labor intensive, not suitable </a:t>
                      </a:r>
                      <a:r>
                        <a:rPr lang="en-US" sz="900" b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gor</a:t>
                      </a:r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genome-wide studies (redefining </a:t>
                      </a:r>
                      <a:r>
                        <a:rPr lang="en-US" sz="900" b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CpG</a:t>
                      </a:r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island using hidden Markov models, 2010)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0603" marR="90603" marT="43031" marB="43031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0149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0603" marR="90603" marT="43031" marB="43031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0603" marR="90603" marT="43031" marB="43031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0603" marR="90603" marT="43031" marB="43031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0149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0603" marR="90603" marT="43031" marB="43031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0603" marR="90603" marT="43031" marB="43031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0603" marR="90603" marT="43031" marB="43031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436177" y="3514165"/>
            <a:ext cx="4077133" cy="1004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txBody>
          <a:bodyPr wrap="square" lIns="44307" tIns="44307" rIns="44307" bIns="44307" rtlCol="0" anchor="t">
            <a:no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Anticipated Decision derived from Expected Associations</a:t>
            </a:r>
          </a:p>
          <a:p>
            <a:endParaRPr lang="en-US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1536" indent="-221536">
              <a:buFont typeface="+mj-lt"/>
              <a:buAutoNum type="arabicPeriod"/>
            </a:pPr>
            <a:r>
              <a:rPr lang="en-US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Methylation Sequencing = F(resolution, antibody)</a:t>
            </a:r>
          </a:p>
          <a:p>
            <a:pPr marL="221536" indent="-221536">
              <a:buFont typeface="+mj-lt"/>
              <a:buAutoNum type="arabicPeriod"/>
            </a:pPr>
            <a:r>
              <a:rPr lang="en-US" sz="10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MeDIP</a:t>
            </a:r>
            <a:r>
              <a:rPr lang="en-US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F(&gt;16pb)</a:t>
            </a:r>
          </a:p>
          <a:p>
            <a:pPr marL="221536" indent="-221536">
              <a:buFont typeface="+mj-lt"/>
              <a:buAutoNum type="arabicPeriod"/>
            </a:pPr>
            <a:r>
              <a:rPr lang="en-US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Knowledge of the </a:t>
            </a:r>
            <a:r>
              <a:rPr lang="en-US" sz="10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cgi</a:t>
            </a:r>
            <a:r>
              <a:rPr lang="en-US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location excludes genome-wide sequencing methods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0675" y="2725271"/>
            <a:ext cx="4077133" cy="7171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txBody>
          <a:bodyPr wrap="square" lIns="44307" tIns="44307" rIns="44307" bIns="44307" rtlCol="0" anchor="t">
            <a:no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Environment / Technical Characteristics</a:t>
            </a:r>
          </a:p>
          <a:p>
            <a:endParaRPr lang="en-US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1536" indent="-221536">
              <a:buFont typeface="+mj-lt"/>
              <a:buAutoNum type="arabicPeriod"/>
            </a:pPr>
            <a:r>
              <a:rPr lang="en-US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Arrays, traditional, bisulfite modification based</a:t>
            </a:r>
          </a:p>
          <a:p>
            <a:pPr marL="221536" indent="-221536">
              <a:buFont typeface="+mj-lt"/>
              <a:buAutoNum type="arabicPeriod"/>
            </a:pPr>
            <a:r>
              <a:rPr lang="en-US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Generation Sequencing or Microarrays</a:t>
            </a:r>
          </a:p>
          <a:p>
            <a:pPr marL="221536" indent="-221536">
              <a:buFont typeface="+mj-lt"/>
              <a:buAutoNum type="arabicPeriod"/>
            </a:pPr>
            <a:endParaRPr lang="en-US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296657">
            <a:off x="3981482" y="3138638"/>
            <a:ext cx="1661054" cy="586650"/>
          </a:xfrm>
          <a:prstGeom prst="rect">
            <a:avLst/>
          </a:prstGeom>
          <a:solidFill>
            <a:srgbClr val="FFC21A"/>
          </a:solidFill>
          <a:ln>
            <a:noFill/>
          </a:ln>
        </p:spPr>
        <p:txBody>
          <a:bodyPr wrap="square" lIns="88615" tIns="44307" rIns="88615" bIns="44307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+mj-lt"/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103388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931571" y="1980566"/>
            <a:ext cx="7257251" cy="3094662"/>
          </a:xfrm>
          <a:prstGeom prst="downArrow">
            <a:avLst>
              <a:gd name="adj1" fmla="val 100000"/>
              <a:gd name="adj2" fmla="val 32175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  <a:alpha val="48000"/>
                </a:schemeClr>
              </a:gs>
              <a:gs pos="87000">
                <a:schemeClr val="bg2"/>
              </a:gs>
            </a:gsLst>
            <a:lin ang="5400000" scaled="1"/>
            <a:tileRect/>
          </a:gradFill>
          <a:ln w="3175">
            <a:noFill/>
          </a:ln>
        </p:spPr>
        <p:txBody>
          <a:bodyPr wrap="square" lIns="44307" tIns="44307" rIns="44307" bIns="44307" rtlCol="0" anchor="ctr">
            <a:no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Criteria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Developing Decision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35E0-6AE2-D540-A318-7E7EDDFEC86B}" type="datetime1">
              <a:rPr lang="en-US" smtClean="0"/>
              <a:pPr/>
              <a:t>8/21/15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NIH Big Data Center of Excellence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200D-A018-AA42-9CBB-A97F03F0F74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57034" y="1522394"/>
            <a:ext cx="906030" cy="3670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wrap="square" lIns="44307" tIns="44307" rIns="44307" bIns="44307" rtlCol="0" anchor="ctr">
            <a:no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0807" y="1960230"/>
            <a:ext cx="906030" cy="3670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wrap="square" lIns="44307" tIns="44307" rIns="44307" bIns="44307" rtlCol="0" anchor="ctr">
            <a:no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</a:p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065586" y="2255435"/>
            <a:ext cx="1394672" cy="58160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wrap="square" lIns="44307" tIns="44307" rIns="44307" bIns="44307" rtlCol="0" anchor="ctr">
            <a:no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29192" y="2725271"/>
            <a:ext cx="1057033" cy="64545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wrap="square" lIns="44307" tIns="44307" rIns="44307" bIns="44307" rtlCol="0" anchor="ctr">
            <a:no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Selects Sequencing Method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56821" y="2704617"/>
            <a:ext cx="1057033" cy="64545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wrap="square" lIns="44307" tIns="44307" rIns="44307" bIns="44307" rtlCol="0" anchor="ctr">
            <a:no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Applies Sequencing Method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84450" y="2704617"/>
            <a:ext cx="1057033" cy="64545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wrap="square" lIns="44307" tIns="44307" rIns="44307" bIns="44307" rtlCol="0" anchor="ctr">
            <a:no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 Lab Results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12078" y="2704617"/>
            <a:ext cx="1057033" cy="64545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wrap="square" lIns="44307" tIns="44307" rIns="44307" bIns="44307" rtlCol="0" anchor="ctr">
            <a:no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Processes </a:t>
            </a:r>
            <a:b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 Data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588612" y="2598157"/>
            <a:ext cx="539087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2845320" y="1101287"/>
            <a:ext cx="0" cy="200809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8063359" y="2504146"/>
            <a:ext cx="250929" cy="239136"/>
          </a:xfrm>
          <a:prstGeom prst="rect">
            <a:avLst/>
          </a:prstGeom>
          <a:noFill/>
          <a:ln>
            <a:noFill/>
          </a:ln>
        </p:spPr>
        <p:txBody>
          <a:bodyPr wrap="none" lIns="88615" tIns="44307" rIns="88615" bIns="44307" rtlCol="0" anchor="ctr" anchorCtr="0">
            <a:no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24574" y="978560"/>
            <a:ext cx="904910" cy="352293"/>
          </a:xfrm>
          <a:prstGeom prst="rect">
            <a:avLst/>
          </a:prstGeom>
          <a:noFill/>
          <a:ln>
            <a:noFill/>
          </a:ln>
        </p:spPr>
        <p:txBody>
          <a:bodyPr wrap="none" lIns="88615" tIns="44307" rIns="88615" bIns="44307" rtlCol="0" anchor="ctr" anchorCtr="0">
            <a:no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Support Level</a:t>
            </a:r>
          </a:p>
        </p:txBody>
      </p:sp>
    </p:spTree>
    <p:extLst>
      <p:ext uri="{BB962C8B-B14F-4D97-AF65-F5344CB8AC3E}">
        <p14:creationId xmlns:p14="http://schemas.microsoft.com/office/powerpoint/2010/main" val="424188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35E0-6AE2-D540-A318-7E7EDDFEC86B}" type="datetime1">
              <a:rPr lang="en-US" smtClean="0"/>
              <a:pPr/>
              <a:t>8/25/15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NIH Big Data Center of Excellence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200D-A018-AA42-9CBB-A97F03F0F74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38115"/>
      </p:ext>
    </p:extLst>
  </p:cSld>
  <p:clrMapOvr>
    <a:masterClrMapping/>
  </p:clrMapOvr>
</p:sld>
</file>

<file path=ppt/theme/theme1.xml><?xml version="1.0" encoding="utf-8"?>
<a:theme xmlns:a="http://schemas.openxmlformats.org/drawingml/2006/main" name="KnowEnG_Directions_IGB">
  <a:themeElements>
    <a:clrScheme name="ncsa-template 1">
      <a:dk1>
        <a:srgbClr val="4E5782"/>
      </a:dk1>
      <a:lt1>
        <a:srgbClr val="FFFFFF"/>
      </a:lt1>
      <a:dk2>
        <a:srgbClr val="0C519C"/>
      </a:dk2>
      <a:lt2>
        <a:srgbClr val="DDDDDD"/>
      </a:lt2>
      <a:accent1>
        <a:srgbClr val="E1ECFF"/>
      </a:accent1>
      <a:accent2>
        <a:srgbClr val="1491F8"/>
      </a:accent2>
      <a:accent3>
        <a:srgbClr val="FFFFFF"/>
      </a:accent3>
      <a:accent4>
        <a:srgbClr val="41496E"/>
      </a:accent4>
      <a:accent5>
        <a:srgbClr val="EEF4FF"/>
      </a:accent5>
      <a:accent6>
        <a:srgbClr val="1183E1"/>
      </a:accent6>
      <a:hlink>
        <a:srgbClr val="5EB3EC"/>
      </a:hlink>
      <a:folHlink>
        <a:srgbClr val="9CBDD4"/>
      </a:folHlink>
    </a:clrScheme>
    <a:fontScheme name="ncsa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noFill/>
        </a:ln>
      </a:spPr>
      <a:bodyPr wrap="square" lIns="45720" rIns="45720" rtlCol="0" anchor="ctr">
        <a:noAutofit/>
      </a:bodyPr>
      <a:lstStyle>
        <a:defPPr algn="ctr">
          <a:defRPr sz="1050" dirty="0" err="1" smtClean="0">
            <a:solidFill>
              <a:schemeClr val="bg2">
                <a:lumMod val="10000"/>
              </a:schemeClr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  <a:txDef>
      <a:spPr>
        <a:noFill/>
        <a:ln>
          <a:noFill/>
        </a:ln>
      </a:spPr>
      <a:bodyPr wrap="none" rtlCol="0" anchor="ctr" anchorCtr="0">
        <a:noAutofit/>
      </a:bodyPr>
      <a:lstStyle>
        <a:defPPr>
          <a:defRPr sz="900" dirty="0" smtClean="0">
            <a:solidFill>
              <a:schemeClr val="tx2"/>
            </a:solidFill>
            <a:latin typeface="+mj-lt"/>
          </a:defRPr>
        </a:defPPr>
      </a:lstStyle>
    </a:txDef>
  </a:objectDefaults>
  <a:extraClrSchemeLst>
    <a:extraClrScheme>
      <a:clrScheme name="ncsa-template 1">
        <a:dk1>
          <a:srgbClr val="4E5782"/>
        </a:dk1>
        <a:lt1>
          <a:srgbClr val="FFFFFF"/>
        </a:lt1>
        <a:dk2>
          <a:srgbClr val="0C519C"/>
        </a:dk2>
        <a:lt2>
          <a:srgbClr val="DDDDDD"/>
        </a:lt2>
        <a:accent1>
          <a:srgbClr val="E1ECFF"/>
        </a:accent1>
        <a:accent2>
          <a:srgbClr val="1491F8"/>
        </a:accent2>
        <a:accent3>
          <a:srgbClr val="FFFFFF"/>
        </a:accent3>
        <a:accent4>
          <a:srgbClr val="41496E"/>
        </a:accent4>
        <a:accent5>
          <a:srgbClr val="EEF4FF"/>
        </a:accent5>
        <a:accent6>
          <a:srgbClr val="1183E1"/>
        </a:accent6>
        <a:hlink>
          <a:srgbClr val="5EB3EC"/>
        </a:hlink>
        <a:folHlink>
          <a:srgbClr val="9CBD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KnowEnG_Toolkit.potm" id="{14F61C6D-C54B-4898-8F0E-EDA63200FCC3}" vid="{C943470F-3330-4D2F-B057-6290FC773BF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KnowEnG_Directions_IGB.potm</Template>
  <TotalTime>10541</TotalTime>
  <Words>1127</Words>
  <Application>Microsoft Macintosh PowerPoint</Application>
  <PresentationFormat>Custom</PresentationFormat>
  <Paragraphs>291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KnowEnG_Directions_IGB</vt:lpstr>
      <vt:lpstr>PowerPoint Presentation</vt:lpstr>
      <vt:lpstr>Learning Plan</vt:lpstr>
      <vt:lpstr>Summary I</vt:lpstr>
      <vt:lpstr>Summary II</vt:lpstr>
      <vt:lpstr>Summary III</vt:lpstr>
      <vt:lpstr>R Programming: Summary IV</vt:lpstr>
      <vt:lpstr>Epigenetics Methylation Sequencing Framework</vt:lpstr>
      <vt:lpstr>Approach: Developing Decision Tree</vt:lpstr>
      <vt:lpstr>Next steps:</vt:lpstr>
      <vt:lpstr>Sequencing Methods</vt:lpstr>
      <vt:lpstr>Learning Objectives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tailoring</dc:title>
  <dc:subject>KnowEnG</dc:subject>
  <dc:creator>Joerg Heintz</dc:creator>
  <cp:keywords/>
  <dc:description/>
  <cp:lastModifiedBy>Joerg Heintz</cp:lastModifiedBy>
  <cp:revision>95</cp:revision>
  <cp:lastPrinted>2015-08-25T19:01:52Z</cp:lastPrinted>
  <dcterms:created xsi:type="dcterms:W3CDTF">2014-12-23T17:57:50Z</dcterms:created>
  <dcterms:modified xsi:type="dcterms:W3CDTF">2015-08-25T22:44:16Z</dcterms:modified>
  <cp:category/>
</cp:coreProperties>
</file>