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0" autoAdjust="0"/>
  </p:normalViewPr>
  <p:slideViewPr>
    <p:cSldViewPr>
      <p:cViewPr varScale="1">
        <p:scale>
          <a:sx n="91" d="100"/>
          <a:sy n="91" d="100"/>
        </p:scale>
        <p:origin x="-21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F508E-83AF-49D1-9A26-7C923E8C7772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C90-83A0-4E14-95CD-E373BCB28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79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*** 1 minute ***	(1:00)</a:t>
            </a:r>
          </a:p>
          <a:p>
            <a:endParaRPr lang="en-CA" b="1" dirty="0" smtClean="0">
              <a:solidFill>
                <a:srgbClr val="C00000"/>
              </a:solidFill>
            </a:endParaRPr>
          </a:p>
          <a:p>
            <a:r>
              <a:rPr lang="en-CA" dirty="0" smtClean="0"/>
              <a:t>Users</a:t>
            </a:r>
            <a:r>
              <a:rPr lang="en-CA" dirty="0" smtClean="0"/>
              <a:t>: Customers,</a:t>
            </a:r>
            <a:r>
              <a:rPr lang="en-CA" baseline="0" dirty="0" smtClean="0"/>
              <a:t> employees/managers, delivery drivers</a:t>
            </a:r>
          </a:p>
          <a:p>
            <a:endParaRPr lang="en-CA" dirty="0" smtClean="0"/>
          </a:p>
          <a:p>
            <a:r>
              <a:rPr lang="en-CA" dirty="0" smtClean="0"/>
              <a:t>Initial</a:t>
            </a:r>
            <a:r>
              <a:rPr lang="en-CA" baseline="0" dirty="0" smtClean="0"/>
              <a:t> vision a lot more ambitious than what was delivered.</a:t>
            </a:r>
          </a:p>
          <a:p>
            <a:endParaRPr lang="en-CA" baseline="0" dirty="0" smtClean="0"/>
          </a:p>
          <a:p>
            <a:r>
              <a:rPr lang="en-CA" baseline="0" dirty="0" smtClean="0"/>
              <a:t>Features / Stories not yet implemented: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Customer view products by department/category with drill-down listing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Customer track delivery progress in real-time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Customer rating system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Refund/Exchange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Help and support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C90-83A0-4E14-95CD-E373BCB28CE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33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*** 1 minute ***	(2:00)	</a:t>
            </a:r>
          </a:p>
          <a:p>
            <a:endParaRPr lang="en-CA" b="1" dirty="0" smtClean="0"/>
          </a:p>
          <a:p>
            <a:r>
              <a:rPr lang="en-CA" dirty="0" err="1" smtClean="0"/>
              <a:t>Goutham</a:t>
            </a:r>
            <a:r>
              <a:rPr lang="en-CA" dirty="0" smtClean="0"/>
              <a:t> </a:t>
            </a:r>
            <a:r>
              <a:rPr lang="en-CA" dirty="0" smtClean="0"/>
              <a:t>and Ollie performed</a:t>
            </a:r>
            <a:r>
              <a:rPr lang="en-CA" baseline="0" dirty="0" smtClean="0"/>
              <a:t> bulk of work on presentation layer and feature delivery. </a:t>
            </a:r>
          </a:p>
          <a:p>
            <a:r>
              <a:rPr lang="en-CA" baseline="0" dirty="0" smtClean="0"/>
              <a:t> - </a:t>
            </a:r>
            <a:r>
              <a:rPr lang="en-CA" baseline="0" dirty="0" err="1" smtClean="0"/>
              <a:t>Goutham</a:t>
            </a:r>
            <a:r>
              <a:rPr lang="en-CA" baseline="0" dirty="0" smtClean="0"/>
              <a:t>: storefront  features</a:t>
            </a:r>
          </a:p>
          <a:p>
            <a:r>
              <a:rPr lang="en-CA" baseline="0" dirty="0" smtClean="0"/>
              <a:t> - Ollie: user account management features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Ronald and Chris handled bulk of persistence layer/database, integration and merge conflicts, and bug fixing</a:t>
            </a:r>
          </a:p>
          <a:p>
            <a:endParaRPr lang="en-CA" baseline="0" dirty="0" smtClean="0"/>
          </a:p>
          <a:p>
            <a:r>
              <a:rPr lang="en-CA" baseline="0" dirty="0" smtClean="0"/>
              <a:t>Justin handled majority of work on unit and integration tests, and didn’t complain too much when people broke them.</a:t>
            </a:r>
          </a:p>
          <a:p>
            <a:endParaRPr lang="en-CA" baseline="0" dirty="0" smtClean="0"/>
          </a:p>
          <a:p>
            <a:r>
              <a:rPr lang="en-CA" baseline="0" dirty="0" smtClean="0"/>
              <a:t>Documentation sort of fell by the wayside…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C90-83A0-4E14-95CD-E373BCB28CE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0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*** 3-4 minutes</a:t>
            </a:r>
            <a:r>
              <a:rPr lang="en-CA" baseline="0" dirty="0" smtClean="0"/>
              <a:t> ***	(6:00)</a:t>
            </a:r>
            <a:endParaRPr lang="en-CA" dirty="0" smtClean="0"/>
          </a:p>
          <a:p>
            <a:r>
              <a:rPr lang="en-CA" dirty="0" smtClean="0"/>
              <a:t>Justin </a:t>
            </a:r>
            <a:r>
              <a:rPr lang="en-CA" dirty="0" smtClean="0"/>
              <a:t>to deliver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C90-83A0-4E14-95CD-E373BCB28CE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5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baseline="0" dirty="0" smtClean="0"/>
              <a:t> *** 1 minute ***	(7:00)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While </a:t>
            </a:r>
            <a:r>
              <a:rPr lang="en-CA" baseline="0" dirty="0" smtClean="0"/>
              <a:t>we didn’t accomplish everything we set out to, we nevertheless got most of it done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all got along with each other, participated on Slack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Despite people’s busy schedules (courses, work), everyone contributed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Each of us brought different expertise we all learned from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e.g. </a:t>
            </a:r>
            <a:r>
              <a:rPr lang="en-CA" baseline="0" dirty="0" err="1" smtClean="0"/>
              <a:t>Goutham</a:t>
            </a:r>
            <a:r>
              <a:rPr lang="en-CA" baseline="0" dirty="0" smtClean="0"/>
              <a:t> - Android </a:t>
            </a:r>
            <a:r>
              <a:rPr lang="en-CA" baseline="0" dirty="0" err="1" smtClean="0"/>
              <a:t>dev</a:t>
            </a:r>
            <a:r>
              <a:rPr lang="en-CA" baseline="0" dirty="0" smtClean="0"/>
              <a:t>; Justin - GIT; </a:t>
            </a:r>
            <a:r>
              <a:rPr lang="en-CA" baseline="0" dirty="0" err="1" smtClean="0"/>
              <a:t>etc</a:t>
            </a:r>
            <a:endParaRPr lang="en-CA" baseline="0" dirty="0" smtClean="0"/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We learned with first-hand experience why this is a required course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More about this on the next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C90-83A0-4E14-95CD-E373BCB28C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33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 smtClean="0"/>
              <a:t> *** 2 minutes ***	(9:00)</a:t>
            </a:r>
          </a:p>
          <a:p>
            <a:pPr marL="0" indent="0">
              <a:buFontTx/>
              <a:buNone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AGILE</a:t>
            </a:r>
            <a:r>
              <a:rPr lang="en-CA" baseline="0" dirty="0" smtClean="0"/>
              <a:t> </a:t>
            </a:r>
            <a:r>
              <a:rPr lang="en-CA" baseline="0" dirty="0" smtClean="0"/>
              <a:t>development, might not be the optimum solution for all projects or parts of projects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It is ideally suited to producing UX features</a:t>
            </a:r>
            <a:endParaRPr lang="en-CA" baseline="0" dirty="0" smtClean="0"/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Does not necessarily provide for a good data model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Caused difficulties WRT persistence layer in Iteration 2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Iteration 1 design decision caused bad smell that we decided not to fix for Iteration 2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Decided to use inheritance – should not have done that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Caused a tonne of work in iteration 3 to refactor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In iterations 1 and 2, we used GIT to defeat us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Did not adhere to </a:t>
            </a:r>
            <a:r>
              <a:rPr lang="en-CA" baseline="0" dirty="0" err="1" smtClean="0"/>
              <a:t>GitHub</a:t>
            </a:r>
            <a:r>
              <a:rPr lang="en-CA" baseline="0" dirty="0" smtClean="0"/>
              <a:t> flow we had decided upon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Everyone working on isolated and old branches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Every commit resulted in serious merge conflicts, regressions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We pushed several last-minute changes in Iteration 2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Scrambled to fix resulting bugs, and left no time for other work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Should have pushed features to a later date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Our lack of documentation hampered our ability to work efficiently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Team members were occasionally unsure of what they should be doing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Work was often duplicated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Testing…yeah.</a:t>
            </a:r>
          </a:p>
          <a:p>
            <a:pPr marL="457200" lvl="1" indent="0">
              <a:buFontTx/>
              <a:buNone/>
            </a:pPr>
            <a:endParaRPr lang="en-CA" baseline="0" dirty="0" smtClean="0"/>
          </a:p>
          <a:p>
            <a:pPr marL="171450" lvl="0" indent="-171450">
              <a:buFontTx/>
              <a:buChar char="-"/>
            </a:pPr>
            <a:endParaRPr lang="en-CA" baseline="0" dirty="0" smtClean="0"/>
          </a:p>
          <a:p>
            <a:pPr marL="171450" lvl="0" indent="-171450">
              <a:buFontTx/>
              <a:buChar char="-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C90-83A0-4E14-95CD-E373BCB28CE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49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C90-83A0-4E14-95CD-E373BCB28C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3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4F6A3B-4851-4D06-9B6D-B6A1A538955E}" type="datetimeFigureOut">
              <a:rPr lang="en-CA" smtClean="0"/>
              <a:t>18/07/2018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A49B75C-B509-4DAC-8194-880D4DB26BB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551126" y="1461649"/>
            <a:ext cx="4842788" cy="775979"/>
          </a:xfrm>
        </p:spPr>
        <p:txBody>
          <a:bodyPr/>
          <a:lstStyle/>
          <a:p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CART</a:t>
            </a:r>
            <a:endParaRPr lang="en-C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863298" y="1928298"/>
            <a:ext cx="5426465" cy="329259"/>
          </a:xfrm>
        </p:spPr>
        <p:txBody>
          <a:bodyPr>
            <a:normAutofit/>
          </a:bodyPr>
          <a:lstStyle/>
          <a:p>
            <a:r>
              <a:rPr lang="en-CA" sz="1200" dirty="0" smtClean="0"/>
              <a:t>MOBILE GROCERY ORDERING APPLICATION</a:t>
            </a:r>
            <a:endParaRPr lang="en-CA" sz="1200" dirty="0"/>
          </a:p>
        </p:txBody>
      </p:sp>
      <p:pic>
        <p:nvPicPr>
          <p:cNvPr id="1026" name="Picture 2" descr="Y:\Desktop\s0645424_s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98842" cy="22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414908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/>
              <a:t>trACEroute</a:t>
            </a:r>
            <a:endParaRPr lang="en-CA" sz="3600" dirty="0"/>
          </a:p>
          <a:p>
            <a:r>
              <a:rPr lang="en-CA" dirty="0" smtClean="0"/>
              <a:t>COMP 3350</a:t>
            </a:r>
          </a:p>
          <a:p>
            <a:r>
              <a:rPr lang="en-CA" dirty="0" smtClean="0"/>
              <a:t>Summer 2018</a:t>
            </a:r>
            <a:endParaRPr lang="en-CA" dirty="0"/>
          </a:p>
        </p:txBody>
      </p:sp>
      <p:pic>
        <p:nvPicPr>
          <p:cNvPr id="6" name="Picture 2" descr="Y:\Desktop\shopping-car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44601">
            <a:off x="1307571" y="3173343"/>
            <a:ext cx="1165910" cy="11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20940" cy="548640"/>
          </a:xfrm>
        </p:spPr>
        <p:txBody>
          <a:bodyPr/>
          <a:lstStyle/>
          <a:p>
            <a:r>
              <a:rPr lang="en-CA" sz="3600" dirty="0" smtClean="0"/>
              <a:t>The Vision: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0" dirty="0" smtClean="0"/>
              <a:t>	</a:t>
            </a:r>
          </a:p>
          <a:p>
            <a:r>
              <a:rPr lang="en-CA" sz="2800" b="0" dirty="0"/>
              <a:t>	</a:t>
            </a:r>
            <a:r>
              <a:rPr lang="en-CA" sz="2800" dirty="0" smtClean="0"/>
              <a:t>SKIP THE CART </a:t>
            </a:r>
            <a:r>
              <a:rPr lang="en-CA" sz="2800" b="0" dirty="0" smtClean="0"/>
              <a:t>provides </a:t>
            </a:r>
            <a:r>
              <a:rPr lang="en-CA" sz="2800" b="0" dirty="0"/>
              <a:t>Winnipeg shoppers </a:t>
            </a:r>
            <a:r>
              <a:rPr lang="en-CA" sz="2800" b="0" dirty="0" smtClean="0"/>
              <a:t>the opportunity </a:t>
            </a:r>
            <a:r>
              <a:rPr lang="en-CA" sz="2800" b="0" dirty="0"/>
              <a:t>to browse, order </a:t>
            </a:r>
            <a:r>
              <a:rPr lang="en-CA" sz="2800" b="0" dirty="0" smtClean="0"/>
              <a:t>and have </a:t>
            </a:r>
            <a:r>
              <a:rPr lang="en-CA" sz="2800" b="0" dirty="0"/>
              <a:t>same-day delivery of fresh and </a:t>
            </a:r>
            <a:r>
              <a:rPr lang="en-CA" sz="2800" b="0" dirty="0" smtClean="0"/>
              <a:t>packaged grocery </a:t>
            </a:r>
            <a:r>
              <a:rPr lang="en-CA" sz="2800" b="0" dirty="0"/>
              <a:t>items from the store to their homes or places of business.</a:t>
            </a:r>
          </a:p>
        </p:txBody>
      </p:sp>
      <p:pic>
        <p:nvPicPr>
          <p:cNvPr id="2052" name="Picture 4" descr="Y:\Desktop\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6" y="5420979"/>
            <a:ext cx="930690" cy="9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589240"/>
            <a:ext cx="32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SKIP THE CART</a:t>
            </a:r>
            <a:endParaRPr lang="en-C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Y:\Desktop\shopping-cart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47" y="5568831"/>
            <a:ext cx="792063" cy="7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3217" y="6368879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trACEroute</a:t>
            </a:r>
            <a:endParaRPr lang="en-CA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6216" y="6072616"/>
            <a:ext cx="3024336" cy="32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smtClean="0"/>
              <a:t>MOBILE GROCERY ORDERING APPLICATION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91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20940" cy="548640"/>
          </a:xfrm>
        </p:spPr>
        <p:txBody>
          <a:bodyPr/>
          <a:lstStyle/>
          <a:p>
            <a:r>
              <a:rPr lang="en-CA" sz="3600" dirty="0" smtClean="0"/>
              <a:t>The TEAM: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052736"/>
            <a:ext cx="7735079" cy="3579849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CA" sz="1800" dirty="0" smtClean="0"/>
              <a:t>GOUTHAM  “</a:t>
            </a:r>
            <a:r>
              <a:rPr lang="en-CA" sz="1800" dirty="0" err="1" smtClean="0"/>
              <a:t>Dev</a:t>
            </a:r>
            <a:r>
              <a:rPr lang="en-CA" sz="1800" dirty="0" smtClean="0"/>
              <a:t>” </a:t>
            </a:r>
            <a:r>
              <a:rPr lang="en-CA" sz="1800" dirty="0" err="1" smtClean="0"/>
              <a:t>Dhannapuneni</a:t>
            </a:r>
            <a:r>
              <a:rPr lang="en-CA" sz="1800" dirty="0" smtClean="0"/>
              <a:t> :</a:t>
            </a:r>
          </a:p>
          <a:p>
            <a:pPr>
              <a:spcBef>
                <a:spcPts val="400"/>
              </a:spcBef>
            </a:pPr>
            <a:r>
              <a:rPr lang="en-CA" sz="1800" b="0" dirty="0"/>
              <a:t>	</a:t>
            </a:r>
            <a:r>
              <a:rPr lang="en-CA" sz="1800" b="0" dirty="0" smtClean="0"/>
              <a:t>UX genius able to churn out entire features in a single day</a:t>
            </a:r>
            <a:endParaRPr lang="en-CA" sz="1800" b="0" dirty="0"/>
          </a:p>
          <a:p>
            <a:pPr>
              <a:spcBef>
                <a:spcPts val="400"/>
              </a:spcBef>
            </a:pPr>
            <a:r>
              <a:rPr lang="en-CA" sz="1800" dirty="0" smtClean="0"/>
              <a:t>YI “Ollie Login” PENG:</a:t>
            </a:r>
          </a:p>
          <a:p>
            <a:pPr>
              <a:spcBef>
                <a:spcPts val="400"/>
              </a:spcBef>
            </a:pPr>
            <a:r>
              <a:rPr lang="en-CA" sz="1800" b="0" dirty="0"/>
              <a:t>	</a:t>
            </a:r>
            <a:r>
              <a:rPr lang="en-CA" sz="1800" b="0" dirty="0" smtClean="0"/>
              <a:t>Account management workhorse and acceptance test </a:t>
            </a:r>
            <a:r>
              <a:rPr lang="en-CA" sz="1800" b="0" dirty="0" err="1" smtClean="0"/>
              <a:t>afficionado</a:t>
            </a:r>
            <a:endParaRPr lang="en-CA" sz="1800" b="0" dirty="0" smtClean="0"/>
          </a:p>
          <a:p>
            <a:pPr>
              <a:spcBef>
                <a:spcPts val="400"/>
              </a:spcBef>
            </a:pPr>
            <a:r>
              <a:rPr lang="en-CA" sz="1800" dirty="0" smtClean="0"/>
              <a:t>RONALD “Fixer” MALIXI:</a:t>
            </a:r>
          </a:p>
          <a:p>
            <a:pPr>
              <a:spcBef>
                <a:spcPts val="400"/>
              </a:spcBef>
            </a:pPr>
            <a:r>
              <a:rPr lang="en-CA" sz="1800" b="0" dirty="0"/>
              <a:t>	</a:t>
            </a:r>
            <a:r>
              <a:rPr lang="en-CA" sz="1800" b="0" dirty="0" smtClean="0"/>
              <a:t>Project Hound with the ability to sniff out and destroy bugs and smells</a:t>
            </a:r>
          </a:p>
          <a:p>
            <a:pPr>
              <a:spcBef>
                <a:spcPts val="400"/>
              </a:spcBef>
            </a:pPr>
            <a:r>
              <a:rPr lang="en-CA" sz="1800" dirty="0" smtClean="0"/>
              <a:t>JUSTIN “Time” GOUGE:</a:t>
            </a:r>
            <a:endParaRPr lang="en-CA" sz="1800" dirty="0"/>
          </a:p>
          <a:p>
            <a:pPr>
              <a:spcBef>
                <a:spcPts val="400"/>
              </a:spcBef>
            </a:pPr>
            <a:r>
              <a:rPr lang="en-CA" sz="1800" b="0" dirty="0"/>
              <a:t>	</a:t>
            </a:r>
            <a:r>
              <a:rPr lang="en-CA" sz="1800" b="0" dirty="0" smtClean="0"/>
              <a:t>Head priest of the Church of the Unit Test and LEAN master of JIT delivery</a:t>
            </a:r>
          </a:p>
          <a:p>
            <a:pPr>
              <a:spcBef>
                <a:spcPts val="400"/>
              </a:spcBef>
            </a:pPr>
            <a:r>
              <a:rPr lang="en-CA" sz="1800" dirty="0" smtClean="0"/>
              <a:t>CHRIS “The Mouth” CHMELYK:</a:t>
            </a:r>
            <a:endParaRPr lang="en-CA" sz="1800" dirty="0"/>
          </a:p>
          <a:p>
            <a:pPr>
              <a:spcBef>
                <a:spcPts val="400"/>
              </a:spcBef>
            </a:pPr>
            <a:r>
              <a:rPr lang="en-CA" sz="1800" b="0" dirty="0"/>
              <a:t>	</a:t>
            </a:r>
            <a:r>
              <a:rPr lang="en-CA" sz="1800" b="0" dirty="0" smtClean="0"/>
              <a:t>Prophet of Constant Integration, troubled by merge conflict nightmares</a:t>
            </a:r>
          </a:p>
          <a:p>
            <a:endParaRPr lang="en-CA" sz="1800" b="0" dirty="0"/>
          </a:p>
          <a:p>
            <a:endParaRPr lang="en-CA" sz="1800" b="0" dirty="0"/>
          </a:p>
        </p:txBody>
      </p:sp>
      <p:pic>
        <p:nvPicPr>
          <p:cNvPr id="2052" name="Picture 4" descr="Y:\Desktop\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6" y="5420979"/>
            <a:ext cx="930690" cy="9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589240"/>
            <a:ext cx="32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SKIP THE CART</a:t>
            </a:r>
            <a:endParaRPr lang="en-C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Y:\Desktop\shopping-cart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47" y="5568831"/>
            <a:ext cx="792063" cy="7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3217" y="6368879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trACEroute</a:t>
            </a:r>
            <a:endParaRPr lang="en-CA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6216" y="6072616"/>
            <a:ext cx="3024336" cy="32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smtClean="0"/>
              <a:t>MOBILE GROCERY ORDERING APPLICATION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4680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20940" cy="548640"/>
          </a:xfrm>
        </p:spPr>
        <p:txBody>
          <a:bodyPr/>
          <a:lstStyle/>
          <a:p>
            <a:r>
              <a:rPr lang="en-CA" sz="3600" dirty="0" smtClean="0"/>
              <a:t>THE DEMONSTRATION:</a:t>
            </a:r>
            <a:endParaRPr lang="en-CA" sz="3600" dirty="0"/>
          </a:p>
        </p:txBody>
      </p:sp>
      <p:pic>
        <p:nvPicPr>
          <p:cNvPr id="2052" name="Picture 4" descr="Y:\Desktop\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6" y="5420979"/>
            <a:ext cx="930690" cy="9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589240"/>
            <a:ext cx="32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SKIP THE CART</a:t>
            </a:r>
            <a:endParaRPr lang="en-C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Y:\Desktop\shopping-cart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47" y="5568831"/>
            <a:ext cx="792063" cy="7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3217" y="6368879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trACEroute</a:t>
            </a:r>
            <a:endParaRPr lang="en-CA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6216" y="6072616"/>
            <a:ext cx="3024336" cy="32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smtClean="0"/>
              <a:t>MOBILE GROCERY ORDERING APPLICATION</a:t>
            </a:r>
            <a:endParaRPr lang="en-CA" sz="1200" dirty="0"/>
          </a:p>
        </p:txBody>
      </p:sp>
      <p:pic>
        <p:nvPicPr>
          <p:cNvPr id="2050" name="Picture 2" descr="Y:\Desktop\shopping-cart-h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3240059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20940" cy="548640"/>
          </a:xfrm>
        </p:spPr>
        <p:txBody>
          <a:bodyPr/>
          <a:lstStyle/>
          <a:p>
            <a:r>
              <a:rPr lang="en-CA" sz="3600" dirty="0" smtClean="0"/>
              <a:t>The SUCCESSES: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CA" sz="2800" b="0" dirty="0" smtClean="0"/>
              <a:t>A majority of features were implemented IAW vision statement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We had good team communication, rapport and participation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We all learned a lot about Android development and GIT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We got to experience first-hand several of the principles taught on the course</a:t>
            </a:r>
          </a:p>
        </p:txBody>
      </p:sp>
      <p:pic>
        <p:nvPicPr>
          <p:cNvPr id="2052" name="Picture 4" descr="Y:\Desktop\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6" y="5420979"/>
            <a:ext cx="930690" cy="9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589240"/>
            <a:ext cx="32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SKIP THE CART</a:t>
            </a:r>
            <a:endParaRPr lang="en-C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Y:\Desktop\shopping-cart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47" y="5568831"/>
            <a:ext cx="792063" cy="7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3217" y="6368879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trACEroute</a:t>
            </a:r>
            <a:endParaRPr lang="en-CA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6216" y="6072616"/>
            <a:ext cx="3024336" cy="32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smtClean="0"/>
              <a:t>MOBILE GROCERY ORDERING APPLICATION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2700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20940" cy="548640"/>
          </a:xfrm>
        </p:spPr>
        <p:txBody>
          <a:bodyPr/>
          <a:lstStyle/>
          <a:p>
            <a:r>
              <a:rPr lang="en-CA" sz="3600" dirty="0" smtClean="0"/>
              <a:t>LESSONS LEARNED: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CA" sz="2800" b="0" dirty="0" smtClean="0"/>
              <a:t>AGILE is not a </a:t>
            </a:r>
            <a:r>
              <a:rPr lang="en-CA" sz="2800" b="0" dirty="0" err="1" smtClean="0"/>
              <a:t>panacaea</a:t>
            </a:r>
            <a:endParaRPr lang="en-CA" sz="2800" b="0" dirty="0" smtClean="0"/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Incurring technical debt can be costly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Stick to your flow plan, and employ constant integration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‘Freeze’ the branch before a release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Documentation is actually important</a:t>
            </a:r>
          </a:p>
          <a:p>
            <a:pPr marL="457200" indent="-457200">
              <a:buFontTx/>
              <a:buChar char="-"/>
            </a:pPr>
            <a:r>
              <a:rPr lang="en-CA" sz="2800" b="0" dirty="0" smtClean="0"/>
              <a:t>Development-driven testing is not optimal</a:t>
            </a:r>
          </a:p>
          <a:p>
            <a:pPr marL="457200" indent="-457200">
              <a:buFontTx/>
              <a:buChar char="-"/>
            </a:pPr>
            <a:endParaRPr lang="en-CA" sz="2800" b="0" dirty="0"/>
          </a:p>
        </p:txBody>
      </p:sp>
      <p:pic>
        <p:nvPicPr>
          <p:cNvPr id="2052" name="Picture 4" descr="Y:\Desktop\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6" y="5420979"/>
            <a:ext cx="930690" cy="9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589240"/>
            <a:ext cx="32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SKIP THE CART</a:t>
            </a:r>
            <a:endParaRPr lang="en-C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Y:\Desktop\shopping-cart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47" y="5568831"/>
            <a:ext cx="792063" cy="7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3217" y="6368879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trACEroute</a:t>
            </a:r>
            <a:endParaRPr lang="en-CA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6216" y="6072616"/>
            <a:ext cx="3024336" cy="32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smtClean="0"/>
              <a:t>MOBILE GROCERY ORDERING APPLICATION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14506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20940" cy="548640"/>
          </a:xfrm>
        </p:spPr>
        <p:txBody>
          <a:bodyPr/>
          <a:lstStyle/>
          <a:p>
            <a:r>
              <a:rPr lang="en-CA" sz="3600" dirty="0" smtClean="0"/>
              <a:t>QUESTIONS</a:t>
            </a:r>
            <a:endParaRPr lang="en-CA" sz="3600" dirty="0"/>
          </a:p>
        </p:txBody>
      </p:sp>
      <p:pic>
        <p:nvPicPr>
          <p:cNvPr id="2052" name="Picture 4" descr="Y:\Desktop\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6" y="5420979"/>
            <a:ext cx="930690" cy="9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589240"/>
            <a:ext cx="32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SKIP THE CART</a:t>
            </a:r>
            <a:endParaRPr lang="en-C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Y:\Desktop\shopping-cart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47" y="5568831"/>
            <a:ext cx="792063" cy="7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3217" y="6368879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trACEroute</a:t>
            </a:r>
            <a:endParaRPr lang="en-CA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6216" y="6072616"/>
            <a:ext cx="3024336" cy="32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smtClean="0"/>
              <a:t>MOBILE GROCERY ORDERING APPLICATION</a:t>
            </a:r>
            <a:endParaRPr lang="en-CA" sz="1200" dirty="0"/>
          </a:p>
        </p:txBody>
      </p:sp>
      <p:pic>
        <p:nvPicPr>
          <p:cNvPr id="3074" name="Picture 2" descr="Y:\Desktop\7c8b47ccbc9c6ea649a398cc4238759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5112568" cy="37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8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1515</TotalTime>
  <Words>189</Words>
  <Application>Microsoft Office PowerPoint</Application>
  <PresentationFormat>On-screen Show (4:3)</PresentationFormat>
  <Paragraphs>111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SKIP THE CART</vt:lpstr>
      <vt:lpstr>The Vision:</vt:lpstr>
      <vt:lpstr>The TEAM:</vt:lpstr>
      <vt:lpstr>THE DEMONSTRATION:</vt:lpstr>
      <vt:lpstr>The SUCCESSES:</vt:lpstr>
      <vt:lpstr>LESSONS LEARNED: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THE CART</dc:title>
  <dc:creator>Chris Chmelyk</dc:creator>
  <cp:lastModifiedBy>Chris Chmelyk</cp:lastModifiedBy>
  <cp:revision>20</cp:revision>
  <dcterms:created xsi:type="dcterms:W3CDTF">2018-07-17T22:32:10Z</dcterms:created>
  <dcterms:modified xsi:type="dcterms:W3CDTF">2018-07-18T23:52:31Z</dcterms:modified>
</cp:coreProperties>
</file>