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6413"/>
  <p:notesSz cx="12192000" cy="8883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42" y="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4E9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90"/>
              </a:lnSpc>
            </a:pPr>
            <a:r>
              <a:rPr spc="-70" dirty="0"/>
              <a:t>AFRI</a:t>
            </a:r>
            <a:r>
              <a:rPr dirty="0"/>
              <a:t> </a:t>
            </a:r>
            <a:r>
              <a:rPr spc="-85" dirty="0"/>
              <a:t>TECH</a:t>
            </a:r>
            <a:r>
              <a:rPr spc="5" dirty="0"/>
              <a:t> </a:t>
            </a:r>
            <a:r>
              <a:rPr spc="-7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Genspark</a:t>
            </a:r>
          </a:p>
          <a:p>
            <a:pPr marL="635000">
              <a:lnSpc>
                <a:spcPts val="1030"/>
              </a:lnSpc>
            </a:pPr>
            <a:r>
              <a:rPr sz="1150" spc="-65" dirty="0">
                <a:solidFill>
                  <a:srgbClr val="6A7280"/>
                </a:solidFill>
              </a:rPr>
              <a:t>Slide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fld id="{81D60167-4931-47E6-BA6A-407CBD079E47}" type="slidenum">
              <a:rPr sz="1150" spc="-60" dirty="0">
                <a:solidFill>
                  <a:srgbClr val="6A7280"/>
                </a:solidFill>
              </a:rPr>
              <a:t>‹#›</a:t>
            </a:fld>
            <a:r>
              <a:rPr sz="1150" spc="-5" dirty="0">
                <a:solidFill>
                  <a:srgbClr val="6A7280"/>
                </a:solidFill>
              </a:rPr>
              <a:t> </a:t>
            </a:r>
            <a:r>
              <a:rPr sz="1150" spc="-60" dirty="0">
                <a:solidFill>
                  <a:srgbClr val="6A7280"/>
                </a:solidFill>
              </a:rPr>
              <a:t>of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r>
              <a:rPr sz="1150" spc="-50" dirty="0">
                <a:solidFill>
                  <a:srgbClr val="6A7280"/>
                </a:solidFill>
              </a:rPr>
              <a:t>6</a:t>
            </a:r>
            <a:endParaRPr sz="11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E9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90"/>
              </a:lnSpc>
            </a:pPr>
            <a:r>
              <a:rPr spc="-70" dirty="0"/>
              <a:t>AFRI</a:t>
            </a:r>
            <a:r>
              <a:rPr dirty="0"/>
              <a:t> </a:t>
            </a:r>
            <a:r>
              <a:rPr spc="-85" dirty="0"/>
              <a:t>TECH</a:t>
            </a:r>
            <a:r>
              <a:rPr spc="5" dirty="0"/>
              <a:t> </a:t>
            </a:r>
            <a:r>
              <a:rPr spc="-7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Genspark</a:t>
            </a:r>
          </a:p>
          <a:p>
            <a:pPr marL="635000">
              <a:lnSpc>
                <a:spcPts val="1030"/>
              </a:lnSpc>
            </a:pPr>
            <a:r>
              <a:rPr sz="1150" spc="-65" dirty="0">
                <a:solidFill>
                  <a:srgbClr val="6A7280"/>
                </a:solidFill>
              </a:rPr>
              <a:t>Slide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fld id="{81D60167-4931-47E6-BA6A-407CBD079E47}" type="slidenum">
              <a:rPr sz="1150" spc="-60" dirty="0">
                <a:solidFill>
                  <a:srgbClr val="6A7280"/>
                </a:solidFill>
              </a:rPr>
              <a:t>‹#›</a:t>
            </a:fld>
            <a:r>
              <a:rPr sz="1150" spc="-5" dirty="0">
                <a:solidFill>
                  <a:srgbClr val="6A7280"/>
                </a:solidFill>
              </a:rPr>
              <a:t> </a:t>
            </a:r>
            <a:r>
              <a:rPr sz="1150" spc="-60" dirty="0">
                <a:solidFill>
                  <a:srgbClr val="6A7280"/>
                </a:solidFill>
              </a:rPr>
              <a:t>of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r>
              <a:rPr sz="1150" spc="-50" dirty="0">
                <a:solidFill>
                  <a:srgbClr val="6A7280"/>
                </a:solidFill>
              </a:rPr>
              <a:t>6</a:t>
            </a:r>
            <a:endParaRPr sz="11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E9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90"/>
              </a:lnSpc>
            </a:pPr>
            <a:r>
              <a:rPr spc="-70" dirty="0"/>
              <a:t>AFRI</a:t>
            </a:r>
            <a:r>
              <a:rPr dirty="0"/>
              <a:t> </a:t>
            </a:r>
            <a:r>
              <a:rPr spc="-85" dirty="0"/>
              <a:t>TECH</a:t>
            </a:r>
            <a:r>
              <a:rPr spc="5" dirty="0"/>
              <a:t> </a:t>
            </a:r>
            <a:r>
              <a:rPr spc="-70" dirty="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Genspark</a:t>
            </a:r>
          </a:p>
          <a:p>
            <a:pPr marL="635000">
              <a:lnSpc>
                <a:spcPts val="1030"/>
              </a:lnSpc>
            </a:pPr>
            <a:r>
              <a:rPr sz="1150" spc="-65" dirty="0">
                <a:solidFill>
                  <a:srgbClr val="6A7280"/>
                </a:solidFill>
              </a:rPr>
              <a:t>Slide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fld id="{81D60167-4931-47E6-BA6A-407CBD079E47}" type="slidenum">
              <a:rPr sz="1150" spc="-60" dirty="0">
                <a:solidFill>
                  <a:srgbClr val="6A7280"/>
                </a:solidFill>
              </a:rPr>
              <a:t>‹#›</a:t>
            </a:fld>
            <a:r>
              <a:rPr sz="1150" spc="-5" dirty="0">
                <a:solidFill>
                  <a:srgbClr val="6A7280"/>
                </a:solidFill>
              </a:rPr>
              <a:t> </a:t>
            </a:r>
            <a:r>
              <a:rPr sz="1150" spc="-60" dirty="0">
                <a:solidFill>
                  <a:srgbClr val="6A7280"/>
                </a:solidFill>
              </a:rPr>
              <a:t>of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r>
              <a:rPr sz="1150" spc="-50" dirty="0">
                <a:solidFill>
                  <a:srgbClr val="6A7280"/>
                </a:solidFill>
              </a:rPr>
              <a:t>6</a:t>
            </a:r>
            <a:endParaRPr sz="11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E9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90"/>
              </a:lnSpc>
            </a:pPr>
            <a:r>
              <a:rPr spc="-70" dirty="0"/>
              <a:t>AFRI</a:t>
            </a:r>
            <a:r>
              <a:rPr dirty="0"/>
              <a:t> </a:t>
            </a:r>
            <a:r>
              <a:rPr spc="-85" dirty="0"/>
              <a:t>TECH</a:t>
            </a:r>
            <a:r>
              <a:rPr spc="5" dirty="0"/>
              <a:t> </a:t>
            </a:r>
            <a:r>
              <a:rPr spc="-70" dirty="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Genspark</a:t>
            </a:r>
          </a:p>
          <a:p>
            <a:pPr marL="635000">
              <a:lnSpc>
                <a:spcPts val="1030"/>
              </a:lnSpc>
            </a:pPr>
            <a:r>
              <a:rPr sz="1150" spc="-65" dirty="0">
                <a:solidFill>
                  <a:srgbClr val="6A7280"/>
                </a:solidFill>
              </a:rPr>
              <a:t>Slide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fld id="{81D60167-4931-47E6-BA6A-407CBD079E47}" type="slidenum">
              <a:rPr sz="1150" spc="-60" dirty="0">
                <a:solidFill>
                  <a:srgbClr val="6A7280"/>
                </a:solidFill>
              </a:rPr>
              <a:t>‹#›</a:t>
            </a:fld>
            <a:r>
              <a:rPr sz="1150" spc="-5" dirty="0">
                <a:solidFill>
                  <a:srgbClr val="6A7280"/>
                </a:solidFill>
              </a:rPr>
              <a:t> </a:t>
            </a:r>
            <a:r>
              <a:rPr sz="1150" spc="-60" dirty="0">
                <a:solidFill>
                  <a:srgbClr val="6A7280"/>
                </a:solidFill>
              </a:rPr>
              <a:t>of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r>
              <a:rPr sz="1150" spc="-50" dirty="0">
                <a:solidFill>
                  <a:srgbClr val="6A7280"/>
                </a:solidFill>
              </a:rPr>
              <a:t>6</a:t>
            </a:r>
            <a:endParaRPr sz="11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90"/>
              </a:lnSpc>
            </a:pPr>
            <a:r>
              <a:rPr spc="-70" dirty="0"/>
              <a:t>AFRI</a:t>
            </a:r>
            <a:r>
              <a:rPr dirty="0"/>
              <a:t> </a:t>
            </a:r>
            <a:r>
              <a:rPr spc="-85" dirty="0"/>
              <a:t>TECH</a:t>
            </a:r>
            <a:r>
              <a:rPr spc="5" dirty="0"/>
              <a:t> </a:t>
            </a:r>
            <a:r>
              <a:rPr spc="-70" dirty="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Genspark</a:t>
            </a:r>
          </a:p>
          <a:p>
            <a:pPr marL="635000">
              <a:lnSpc>
                <a:spcPts val="1030"/>
              </a:lnSpc>
            </a:pPr>
            <a:r>
              <a:rPr sz="1150" spc="-65" dirty="0">
                <a:solidFill>
                  <a:srgbClr val="6A7280"/>
                </a:solidFill>
              </a:rPr>
              <a:t>Slide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fld id="{81D60167-4931-47E6-BA6A-407CBD079E47}" type="slidenum">
              <a:rPr sz="1150" spc="-60" dirty="0">
                <a:solidFill>
                  <a:srgbClr val="6A7280"/>
                </a:solidFill>
              </a:rPr>
              <a:t>‹#›</a:t>
            </a:fld>
            <a:r>
              <a:rPr sz="1150" spc="-5" dirty="0">
                <a:solidFill>
                  <a:srgbClr val="6A7280"/>
                </a:solidFill>
              </a:rPr>
              <a:t> </a:t>
            </a:r>
            <a:r>
              <a:rPr sz="1150" spc="-60" dirty="0">
                <a:solidFill>
                  <a:srgbClr val="6A7280"/>
                </a:solidFill>
              </a:rPr>
              <a:t>of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r>
              <a:rPr sz="1150" spc="-50" dirty="0">
                <a:solidFill>
                  <a:srgbClr val="6A7280"/>
                </a:solidFill>
              </a:rPr>
              <a:t>6</a:t>
            </a:r>
            <a:endParaRPr sz="11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8728" y="1182406"/>
            <a:ext cx="1480820" cy="9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4E9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9699" y="8222062"/>
            <a:ext cx="106108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6A7280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90"/>
              </a:lnSpc>
            </a:pPr>
            <a:r>
              <a:rPr spc="-70" dirty="0"/>
              <a:t>AFRI</a:t>
            </a:r>
            <a:r>
              <a:rPr dirty="0"/>
              <a:t> </a:t>
            </a:r>
            <a:r>
              <a:rPr spc="-85" dirty="0"/>
              <a:t>TECH</a:t>
            </a:r>
            <a:r>
              <a:rPr spc="5" dirty="0"/>
              <a:t> </a:t>
            </a:r>
            <a:r>
              <a:rPr spc="-70" dirty="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89232" y="8122449"/>
            <a:ext cx="1363345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Genspark</a:t>
            </a:r>
          </a:p>
          <a:p>
            <a:pPr marL="635000">
              <a:lnSpc>
                <a:spcPts val="1030"/>
              </a:lnSpc>
            </a:pPr>
            <a:r>
              <a:rPr sz="1150" spc="-65" dirty="0">
                <a:solidFill>
                  <a:srgbClr val="6A7280"/>
                </a:solidFill>
              </a:rPr>
              <a:t>Slide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fld id="{81D60167-4931-47E6-BA6A-407CBD079E47}" type="slidenum">
              <a:rPr sz="1150" spc="-60" dirty="0">
                <a:solidFill>
                  <a:srgbClr val="6A7280"/>
                </a:solidFill>
              </a:rPr>
              <a:t>‹#›</a:t>
            </a:fld>
            <a:r>
              <a:rPr sz="1150" spc="-5" dirty="0">
                <a:solidFill>
                  <a:srgbClr val="6A7280"/>
                </a:solidFill>
              </a:rPr>
              <a:t> </a:t>
            </a:r>
            <a:r>
              <a:rPr sz="1150" spc="-60" dirty="0">
                <a:solidFill>
                  <a:srgbClr val="6A7280"/>
                </a:solidFill>
              </a:rPr>
              <a:t>of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r>
              <a:rPr sz="1150" spc="-50" dirty="0">
                <a:solidFill>
                  <a:srgbClr val="6A7280"/>
                </a:solidFill>
              </a:rPr>
              <a:t>6</a:t>
            </a:r>
            <a:endParaRPr sz="11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31.png"/><Relationship Id="rId17" Type="http://schemas.openxmlformats.org/officeDocument/2006/relationships/image" Target="../media/image3.png"/><Relationship Id="rId2" Type="http://schemas.openxmlformats.org/officeDocument/2006/relationships/image" Target="../media/image22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20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48.png"/><Relationship Id="rId3" Type="http://schemas.openxmlformats.org/officeDocument/2006/relationships/image" Target="../media/image35.png"/><Relationship Id="rId21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hyperlink" Target="https://leafletjs.com/" TargetMode="External"/><Relationship Id="rId10" Type="http://schemas.openxmlformats.org/officeDocument/2006/relationships/image" Target="../media/image42.png"/><Relationship Id="rId19" Type="http://schemas.openxmlformats.org/officeDocument/2006/relationships/image" Target="../media/image49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3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5900" y="6421944"/>
            <a:ext cx="106108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AFRI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85" dirty="0">
                <a:solidFill>
                  <a:srgbClr val="6A7280"/>
                </a:solidFill>
                <a:latin typeface="Montserrat"/>
                <a:cs typeface="Montserrat"/>
              </a:rPr>
              <a:t>TECH</a:t>
            </a:r>
            <a:r>
              <a:rPr sz="1150" spc="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LTD.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293308"/>
            <a:ext cx="290131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0" dirty="0">
                <a:solidFill>
                  <a:srgbClr val="FFFFFF"/>
                </a:solidFill>
                <a:latin typeface="Montserrat"/>
                <a:cs typeface="Montserrat"/>
              </a:rPr>
              <a:t>BUSINESS</a:t>
            </a:r>
            <a:r>
              <a:rPr sz="1100" spc="2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Montserrat"/>
                <a:cs typeface="Montserrat"/>
              </a:rPr>
              <a:t>PERFORMANCE</a:t>
            </a:r>
            <a:r>
              <a:rPr sz="1100" spc="2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ontserrat"/>
                <a:cs typeface="Montserrat"/>
              </a:rPr>
              <a:t>ANALYSIS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403112"/>
            <a:ext cx="5073015" cy="880744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850" spc="-90" dirty="0">
                <a:solidFill>
                  <a:srgbClr val="FFFFFF"/>
                </a:solidFill>
              </a:rPr>
              <a:t>AFRI</a:t>
            </a:r>
            <a:r>
              <a:rPr sz="2850" spc="-110" dirty="0">
                <a:solidFill>
                  <a:srgbClr val="FFFFFF"/>
                </a:solidFill>
              </a:rPr>
              <a:t> TECH</a:t>
            </a:r>
            <a:r>
              <a:rPr sz="2850" spc="-90" dirty="0">
                <a:solidFill>
                  <a:srgbClr val="FFFFFF"/>
                </a:solidFill>
              </a:rPr>
              <a:t> </a:t>
            </a:r>
            <a:r>
              <a:rPr sz="2850" spc="-20" dirty="0">
                <a:solidFill>
                  <a:srgbClr val="FFFFFF"/>
                </a:solidFill>
              </a:rPr>
              <a:t>LTD.</a:t>
            </a:r>
            <a:endParaRPr sz="2850"/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50" b="0" spc="-114" dirty="0">
                <a:solidFill>
                  <a:srgbClr val="FFFFFF"/>
                </a:solidFill>
                <a:latin typeface="Montserrat"/>
                <a:cs typeface="Montserrat"/>
              </a:rPr>
              <a:t>Brand</a:t>
            </a:r>
            <a:r>
              <a:rPr sz="1650" b="0" spc="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650" b="0" spc="-100" dirty="0">
                <a:solidFill>
                  <a:srgbClr val="FFFFFF"/>
                </a:solidFill>
                <a:latin typeface="Montserrat"/>
                <a:cs typeface="Montserrat"/>
              </a:rPr>
              <a:t>Reputation</a:t>
            </a:r>
            <a:r>
              <a:rPr sz="1650" b="0" spc="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650" b="0" spc="-110" dirty="0">
                <a:solidFill>
                  <a:srgbClr val="FFFFFF"/>
                </a:solidFill>
                <a:latin typeface="Montserrat"/>
                <a:cs typeface="Montserrat"/>
              </a:rPr>
              <a:t>Enhancement</a:t>
            </a:r>
            <a:r>
              <a:rPr sz="1650" b="0" spc="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650" b="0" spc="-100" dirty="0">
                <a:solidFill>
                  <a:srgbClr val="FFFFFF"/>
                </a:solidFill>
                <a:latin typeface="Montserrat"/>
                <a:cs typeface="Montserrat"/>
              </a:rPr>
              <a:t>Dashboard</a:t>
            </a:r>
            <a:r>
              <a:rPr sz="1650" b="0" spc="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650" b="0" spc="-70" dirty="0">
                <a:solidFill>
                  <a:srgbClr val="FFFFFF"/>
                </a:solidFill>
                <a:latin typeface="Montserrat"/>
                <a:cs typeface="Montserrat"/>
              </a:rPr>
              <a:t>Analysis</a:t>
            </a:r>
            <a:endParaRPr sz="1650">
              <a:latin typeface="Montserrat"/>
              <a:cs typeface="Montserra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28800" y="2095500"/>
            <a:ext cx="7343775" cy="2895600"/>
            <a:chOff x="1828800" y="2095500"/>
            <a:chExt cx="7343775" cy="2895600"/>
          </a:xfrm>
        </p:grpSpPr>
        <p:sp>
          <p:nvSpPr>
            <p:cNvPr id="7" name="object 7"/>
            <p:cNvSpPr/>
            <p:nvPr/>
          </p:nvSpPr>
          <p:spPr>
            <a:xfrm>
              <a:off x="3019424" y="2124075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8625" y="400050"/>
                  </a:moveTo>
                  <a:lnTo>
                    <a:pt x="71437" y="400050"/>
                  </a:lnTo>
                  <a:lnTo>
                    <a:pt x="43624" y="394438"/>
                  </a:lnTo>
                  <a:lnTo>
                    <a:pt x="20917" y="379132"/>
                  </a:lnTo>
                  <a:lnTo>
                    <a:pt x="5611" y="356425"/>
                  </a:lnTo>
                  <a:lnTo>
                    <a:pt x="0" y="328612"/>
                  </a:lnTo>
                  <a:lnTo>
                    <a:pt x="0" y="28575"/>
                  </a:lnTo>
                  <a:lnTo>
                    <a:pt x="2242" y="17442"/>
                  </a:lnTo>
                  <a:lnTo>
                    <a:pt x="8360" y="8360"/>
                  </a:lnTo>
                  <a:lnTo>
                    <a:pt x="17442" y="2242"/>
                  </a:lnTo>
                  <a:lnTo>
                    <a:pt x="28575" y="0"/>
                  </a:lnTo>
                  <a:lnTo>
                    <a:pt x="39707" y="2242"/>
                  </a:lnTo>
                  <a:lnTo>
                    <a:pt x="48789" y="8360"/>
                  </a:lnTo>
                  <a:lnTo>
                    <a:pt x="54907" y="17442"/>
                  </a:lnTo>
                  <a:lnTo>
                    <a:pt x="57150" y="28575"/>
                  </a:lnTo>
                  <a:lnTo>
                    <a:pt x="57150" y="336470"/>
                  </a:lnTo>
                  <a:lnTo>
                    <a:pt x="63579" y="342900"/>
                  </a:lnTo>
                  <a:lnTo>
                    <a:pt x="428625" y="342900"/>
                  </a:lnTo>
                  <a:lnTo>
                    <a:pt x="439757" y="345142"/>
                  </a:lnTo>
                  <a:lnTo>
                    <a:pt x="448839" y="351260"/>
                  </a:lnTo>
                  <a:lnTo>
                    <a:pt x="454957" y="360342"/>
                  </a:lnTo>
                  <a:lnTo>
                    <a:pt x="457200" y="371475"/>
                  </a:lnTo>
                  <a:lnTo>
                    <a:pt x="454957" y="382607"/>
                  </a:lnTo>
                  <a:lnTo>
                    <a:pt x="448839" y="391689"/>
                  </a:lnTo>
                  <a:lnTo>
                    <a:pt x="439757" y="397807"/>
                  </a:lnTo>
                  <a:lnTo>
                    <a:pt x="428625" y="400050"/>
                  </a:lnTo>
                  <a:close/>
                </a:path>
                <a:path w="457200" h="400050">
                  <a:moveTo>
                    <a:pt x="366742" y="159573"/>
                  </a:moveTo>
                  <a:lnTo>
                    <a:pt x="285750" y="159573"/>
                  </a:lnTo>
                  <a:lnTo>
                    <a:pt x="379779" y="65454"/>
                  </a:lnTo>
                  <a:lnTo>
                    <a:pt x="389239" y="59175"/>
                  </a:lnTo>
                  <a:lnTo>
                    <a:pt x="400005" y="57083"/>
                  </a:lnTo>
                  <a:lnTo>
                    <a:pt x="410771" y="59175"/>
                  </a:lnTo>
                  <a:lnTo>
                    <a:pt x="420231" y="65454"/>
                  </a:lnTo>
                  <a:lnTo>
                    <a:pt x="426509" y="74914"/>
                  </a:lnTo>
                  <a:lnTo>
                    <a:pt x="428602" y="85680"/>
                  </a:lnTo>
                  <a:lnTo>
                    <a:pt x="426509" y="96446"/>
                  </a:lnTo>
                  <a:lnTo>
                    <a:pt x="419878" y="106437"/>
                  </a:lnTo>
                  <a:lnTo>
                    <a:pt x="366742" y="159573"/>
                  </a:lnTo>
                  <a:close/>
                </a:path>
                <a:path w="457200" h="400050">
                  <a:moveTo>
                    <a:pt x="114255" y="257152"/>
                  </a:moveTo>
                  <a:lnTo>
                    <a:pt x="103489" y="255059"/>
                  </a:lnTo>
                  <a:lnTo>
                    <a:pt x="94029" y="248781"/>
                  </a:lnTo>
                  <a:lnTo>
                    <a:pt x="87750" y="239321"/>
                  </a:lnTo>
                  <a:lnTo>
                    <a:pt x="85658" y="228555"/>
                  </a:lnTo>
                  <a:lnTo>
                    <a:pt x="87750" y="217789"/>
                  </a:lnTo>
                  <a:lnTo>
                    <a:pt x="94029" y="208329"/>
                  </a:lnTo>
                  <a:lnTo>
                    <a:pt x="194042" y="108317"/>
                  </a:lnTo>
                  <a:lnTo>
                    <a:pt x="203501" y="102038"/>
                  </a:lnTo>
                  <a:lnTo>
                    <a:pt x="214267" y="99945"/>
                  </a:lnTo>
                  <a:lnTo>
                    <a:pt x="225033" y="102038"/>
                  </a:lnTo>
                  <a:lnTo>
                    <a:pt x="234493" y="108317"/>
                  </a:lnTo>
                  <a:lnTo>
                    <a:pt x="285750" y="159573"/>
                  </a:lnTo>
                  <a:lnTo>
                    <a:pt x="366742" y="159573"/>
                  </a:lnTo>
                  <a:lnTo>
                    <a:pt x="357276" y="169038"/>
                  </a:lnTo>
                  <a:lnTo>
                    <a:pt x="214312" y="169038"/>
                  </a:lnTo>
                  <a:lnTo>
                    <a:pt x="134481" y="248781"/>
                  </a:lnTo>
                  <a:lnTo>
                    <a:pt x="125021" y="255059"/>
                  </a:lnTo>
                  <a:lnTo>
                    <a:pt x="114255" y="257152"/>
                  </a:lnTo>
                  <a:close/>
                </a:path>
                <a:path w="457200" h="400050">
                  <a:moveTo>
                    <a:pt x="419878" y="106437"/>
                  </a:moveTo>
                  <a:lnTo>
                    <a:pt x="420217" y="105926"/>
                  </a:lnTo>
                  <a:lnTo>
                    <a:pt x="420388" y="105926"/>
                  </a:lnTo>
                  <a:lnTo>
                    <a:pt x="419878" y="106437"/>
                  </a:lnTo>
                  <a:close/>
                </a:path>
                <a:path w="457200" h="400050">
                  <a:moveTo>
                    <a:pt x="286368" y="228555"/>
                  </a:moveTo>
                  <a:lnTo>
                    <a:pt x="285220" y="228555"/>
                  </a:lnTo>
                  <a:lnTo>
                    <a:pt x="275028" y="226574"/>
                  </a:lnTo>
                  <a:lnTo>
                    <a:pt x="265568" y="220295"/>
                  </a:lnTo>
                  <a:lnTo>
                    <a:pt x="214312" y="169038"/>
                  </a:lnTo>
                  <a:lnTo>
                    <a:pt x="357276" y="169038"/>
                  </a:lnTo>
                  <a:lnTo>
                    <a:pt x="306020" y="220295"/>
                  </a:lnTo>
                  <a:lnTo>
                    <a:pt x="296560" y="226574"/>
                  </a:lnTo>
                  <a:lnTo>
                    <a:pt x="286368" y="228555"/>
                  </a:lnTo>
                  <a:close/>
                </a:path>
              </a:pathLst>
            </a:custGeom>
            <a:solidFill>
              <a:srgbClr val="004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10250" y="2095500"/>
              <a:ext cx="571500" cy="457200"/>
            </a:xfrm>
            <a:custGeom>
              <a:avLst/>
              <a:gdLst/>
              <a:ahLst/>
              <a:cxnLst/>
              <a:rect l="l" t="t" r="r" b="b"/>
              <a:pathLst>
                <a:path w="571500" h="457200">
                  <a:moveTo>
                    <a:pt x="133278" y="142874"/>
                  </a:moveTo>
                  <a:lnTo>
                    <a:pt x="123896" y="142874"/>
                  </a:lnTo>
                  <a:lnTo>
                    <a:pt x="119251" y="142417"/>
                  </a:lnTo>
                  <a:lnTo>
                    <a:pt x="81390" y="125268"/>
                  </a:lnTo>
                  <a:lnTo>
                    <a:pt x="59437" y="89974"/>
                  </a:lnTo>
                  <a:lnTo>
                    <a:pt x="57149" y="76128"/>
                  </a:lnTo>
                  <a:lnTo>
                    <a:pt x="57149" y="66746"/>
                  </a:lnTo>
                  <a:lnTo>
                    <a:pt x="71795" y="27848"/>
                  </a:lnTo>
                  <a:lnTo>
                    <a:pt x="105583" y="3642"/>
                  </a:lnTo>
                  <a:lnTo>
                    <a:pt x="123896" y="0"/>
                  </a:lnTo>
                  <a:lnTo>
                    <a:pt x="133278" y="0"/>
                  </a:lnTo>
                  <a:lnTo>
                    <a:pt x="172176" y="14645"/>
                  </a:lnTo>
                  <a:lnTo>
                    <a:pt x="196382" y="48433"/>
                  </a:lnTo>
                  <a:lnTo>
                    <a:pt x="200024" y="66746"/>
                  </a:lnTo>
                  <a:lnTo>
                    <a:pt x="200024" y="76128"/>
                  </a:lnTo>
                  <a:lnTo>
                    <a:pt x="185497" y="114849"/>
                  </a:lnTo>
                  <a:lnTo>
                    <a:pt x="151591" y="139232"/>
                  </a:lnTo>
                  <a:lnTo>
                    <a:pt x="133278" y="142874"/>
                  </a:lnTo>
                  <a:close/>
                </a:path>
                <a:path w="571500" h="457200">
                  <a:moveTo>
                    <a:pt x="461890" y="142874"/>
                  </a:moveTo>
                  <a:lnTo>
                    <a:pt x="452509" y="142874"/>
                  </a:lnTo>
                  <a:lnTo>
                    <a:pt x="447863" y="142417"/>
                  </a:lnTo>
                  <a:lnTo>
                    <a:pt x="410002" y="125268"/>
                  </a:lnTo>
                  <a:lnTo>
                    <a:pt x="388050" y="89974"/>
                  </a:lnTo>
                  <a:lnTo>
                    <a:pt x="385762" y="76128"/>
                  </a:lnTo>
                  <a:lnTo>
                    <a:pt x="385762" y="66746"/>
                  </a:lnTo>
                  <a:lnTo>
                    <a:pt x="400407" y="27848"/>
                  </a:lnTo>
                  <a:lnTo>
                    <a:pt x="434195" y="3642"/>
                  </a:lnTo>
                  <a:lnTo>
                    <a:pt x="452509" y="0"/>
                  </a:lnTo>
                  <a:lnTo>
                    <a:pt x="461890" y="0"/>
                  </a:lnTo>
                  <a:lnTo>
                    <a:pt x="500788" y="14645"/>
                  </a:lnTo>
                  <a:lnTo>
                    <a:pt x="524994" y="48433"/>
                  </a:lnTo>
                  <a:lnTo>
                    <a:pt x="528637" y="66746"/>
                  </a:lnTo>
                  <a:lnTo>
                    <a:pt x="528637" y="76128"/>
                  </a:lnTo>
                  <a:lnTo>
                    <a:pt x="514110" y="114849"/>
                  </a:lnTo>
                  <a:lnTo>
                    <a:pt x="513992" y="115026"/>
                  </a:lnTo>
                  <a:lnTo>
                    <a:pt x="480204" y="139232"/>
                  </a:lnTo>
                  <a:lnTo>
                    <a:pt x="466536" y="142417"/>
                  </a:lnTo>
                  <a:lnTo>
                    <a:pt x="461890" y="142874"/>
                  </a:lnTo>
                  <a:close/>
                </a:path>
                <a:path w="571500" h="457200">
                  <a:moveTo>
                    <a:pt x="291378" y="285749"/>
                  </a:moveTo>
                  <a:lnTo>
                    <a:pt x="280121" y="285749"/>
                  </a:lnTo>
                  <a:lnTo>
                    <a:pt x="274546" y="285200"/>
                  </a:lnTo>
                  <a:lnTo>
                    <a:pt x="233443" y="268175"/>
                  </a:lnTo>
                  <a:lnTo>
                    <a:pt x="208704" y="238030"/>
                  </a:lnTo>
                  <a:lnTo>
                    <a:pt x="200024" y="205653"/>
                  </a:lnTo>
                  <a:lnTo>
                    <a:pt x="200139" y="193238"/>
                  </a:lnTo>
                  <a:lnTo>
                    <a:pt x="217599" y="147718"/>
                  </a:lnTo>
                  <a:lnTo>
                    <a:pt x="247744" y="122979"/>
                  </a:lnTo>
                  <a:lnTo>
                    <a:pt x="280121" y="114300"/>
                  </a:lnTo>
                  <a:lnTo>
                    <a:pt x="291378" y="114300"/>
                  </a:lnTo>
                  <a:lnTo>
                    <a:pt x="328696" y="125620"/>
                  </a:lnTo>
                  <a:lnTo>
                    <a:pt x="360154" y="157078"/>
                  </a:lnTo>
                  <a:lnTo>
                    <a:pt x="371474" y="205653"/>
                  </a:lnTo>
                  <a:lnTo>
                    <a:pt x="370925" y="211228"/>
                  </a:lnTo>
                  <a:lnTo>
                    <a:pt x="353900" y="252331"/>
                  </a:lnTo>
                  <a:lnTo>
                    <a:pt x="323755" y="277070"/>
                  </a:lnTo>
                  <a:lnTo>
                    <a:pt x="291378" y="285749"/>
                  </a:lnTo>
                  <a:close/>
                </a:path>
                <a:path w="571500" h="457200">
                  <a:moveTo>
                    <a:pt x="210204" y="285749"/>
                  </a:moveTo>
                  <a:lnTo>
                    <a:pt x="19020" y="285749"/>
                  </a:lnTo>
                  <a:lnTo>
                    <a:pt x="11640" y="284247"/>
                  </a:lnTo>
                  <a:lnTo>
                    <a:pt x="5592" y="280157"/>
                  </a:lnTo>
                  <a:lnTo>
                    <a:pt x="1502" y="274109"/>
                  </a:lnTo>
                  <a:lnTo>
                    <a:pt x="0" y="266729"/>
                  </a:lnTo>
                  <a:lnTo>
                    <a:pt x="7491" y="229653"/>
                  </a:lnTo>
                  <a:lnTo>
                    <a:pt x="27916" y="199366"/>
                  </a:lnTo>
                  <a:lnTo>
                    <a:pt x="58203" y="178941"/>
                  </a:lnTo>
                  <a:lnTo>
                    <a:pt x="95279" y="171450"/>
                  </a:lnTo>
                  <a:lnTo>
                    <a:pt x="133409" y="171450"/>
                  </a:lnTo>
                  <a:lnTo>
                    <a:pt x="143684" y="172012"/>
                  </a:lnTo>
                  <a:lnTo>
                    <a:pt x="143838" y="172012"/>
                  </a:lnTo>
                  <a:lnTo>
                    <a:pt x="153890" y="173671"/>
                  </a:lnTo>
                  <a:lnTo>
                    <a:pt x="163750" y="176385"/>
                  </a:lnTo>
                  <a:lnTo>
                    <a:pt x="173235" y="180111"/>
                  </a:lnTo>
                  <a:lnTo>
                    <a:pt x="172075" y="186541"/>
                  </a:lnTo>
                  <a:lnTo>
                    <a:pt x="171539" y="193238"/>
                  </a:lnTo>
                  <a:lnTo>
                    <a:pt x="171539" y="200025"/>
                  </a:lnTo>
                  <a:lnTo>
                    <a:pt x="174253" y="224859"/>
                  </a:lnTo>
                  <a:lnTo>
                    <a:pt x="181998" y="247809"/>
                  </a:lnTo>
                  <a:lnTo>
                    <a:pt x="194106" y="268175"/>
                  </a:lnTo>
                  <a:lnTo>
                    <a:pt x="210204" y="285749"/>
                  </a:lnTo>
                  <a:close/>
                </a:path>
                <a:path w="571500" h="457200">
                  <a:moveTo>
                    <a:pt x="552479" y="285749"/>
                  </a:moveTo>
                  <a:lnTo>
                    <a:pt x="361295" y="285749"/>
                  </a:lnTo>
                  <a:lnTo>
                    <a:pt x="377431" y="268175"/>
                  </a:lnTo>
                  <a:lnTo>
                    <a:pt x="389535" y="247809"/>
                  </a:lnTo>
                  <a:lnTo>
                    <a:pt x="397259" y="224859"/>
                  </a:lnTo>
                  <a:lnTo>
                    <a:pt x="399960" y="200025"/>
                  </a:lnTo>
                  <a:lnTo>
                    <a:pt x="399960" y="193238"/>
                  </a:lnTo>
                  <a:lnTo>
                    <a:pt x="399320" y="186541"/>
                  </a:lnTo>
                  <a:lnTo>
                    <a:pt x="398264" y="180111"/>
                  </a:lnTo>
                  <a:lnTo>
                    <a:pt x="407613" y="176385"/>
                  </a:lnTo>
                  <a:lnTo>
                    <a:pt x="417407" y="173671"/>
                  </a:lnTo>
                  <a:lnTo>
                    <a:pt x="427585" y="172012"/>
                  </a:lnTo>
                  <a:lnTo>
                    <a:pt x="438090" y="171450"/>
                  </a:lnTo>
                  <a:lnTo>
                    <a:pt x="476220" y="171450"/>
                  </a:lnTo>
                  <a:lnTo>
                    <a:pt x="513296" y="178941"/>
                  </a:lnTo>
                  <a:lnTo>
                    <a:pt x="543583" y="199366"/>
                  </a:lnTo>
                  <a:lnTo>
                    <a:pt x="564008" y="229653"/>
                  </a:lnTo>
                  <a:lnTo>
                    <a:pt x="571500" y="266729"/>
                  </a:lnTo>
                  <a:lnTo>
                    <a:pt x="570004" y="274109"/>
                  </a:lnTo>
                  <a:lnTo>
                    <a:pt x="569805" y="274429"/>
                  </a:lnTo>
                  <a:lnTo>
                    <a:pt x="565930" y="280157"/>
                  </a:lnTo>
                  <a:lnTo>
                    <a:pt x="559878" y="284247"/>
                  </a:lnTo>
                  <a:lnTo>
                    <a:pt x="552479" y="285749"/>
                  </a:lnTo>
                  <a:close/>
                </a:path>
                <a:path w="571500" h="457200">
                  <a:moveTo>
                    <a:pt x="433357" y="457200"/>
                  </a:moveTo>
                  <a:lnTo>
                    <a:pt x="138142" y="457200"/>
                  </a:lnTo>
                  <a:lnTo>
                    <a:pt x="128860" y="455320"/>
                  </a:lnTo>
                  <a:lnTo>
                    <a:pt x="121276" y="450201"/>
                  </a:lnTo>
                  <a:lnTo>
                    <a:pt x="116171" y="442620"/>
                  </a:lnTo>
                  <a:lnTo>
                    <a:pt x="114300" y="433357"/>
                  </a:lnTo>
                  <a:lnTo>
                    <a:pt x="123656" y="387032"/>
                  </a:lnTo>
                  <a:lnTo>
                    <a:pt x="149170" y="349195"/>
                  </a:lnTo>
                  <a:lnTo>
                    <a:pt x="187007" y="323681"/>
                  </a:lnTo>
                  <a:lnTo>
                    <a:pt x="233332" y="314325"/>
                  </a:lnTo>
                  <a:lnTo>
                    <a:pt x="338167" y="314325"/>
                  </a:lnTo>
                  <a:lnTo>
                    <a:pt x="384492" y="323681"/>
                  </a:lnTo>
                  <a:lnTo>
                    <a:pt x="422329" y="349195"/>
                  </a:lnTo>
                  <a:lnTo>
                    <a:pt x="447843" y="387032"/>
                  </a:lnTo>
                  <a:lnTo>
                    <a:pt x="457200" y="433357"/>
                  </a:lnTo>
                  <a:lnTo>
                    <a:pt x="455333" y="442620"/>
                  </a:lnTo>
                  <a:lnTo>
                    <a:pt x="450234" y="450201"/>
                  </a:lnTo>
                  <a:lnTo>
                    <a:pt x="442658" y="455320"/>
                  </a:lnTo>
                  <a:lnTo>
                    <a:pt x="433357" y="457200"/>
                  </a:lnTo>
                  <a:close/>
                </a:path>
              </a:pathLst>
            </a:custGeom>
            <a:solidFill>
              <a:srgbClr val="FF6A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15375" y="20955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200"/>
                  </a:moveTo>
                  <a:lnTo>
                    <a:pt x="221112" y="457200"/>
                  </a:lnTo>
                  <a:lnTo>
                    <a:pt x="213643" y="456833"/>
                  </a:lnTo>
                  <a:lnTo>
                    <a:pt x="169404" y="449529"/>
                  </a:lnTo>
                  <a:lnTo>
                    <a:pt x="127440" y="433736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1" y="342964"/>
                  </a:lnTo>
                  <a:lnTo>
                    <a:pt x="12016" y="302123"/>
                  </a:lnTo>
                  <a:lnTo>
                    <a:pt x="1833" y="258457"/>
                  </a:lnTo>
                  <a:lnTo>
                    <a:pt x="520" y="245119"/>
                  </a:lnTo>
                  <a:lnTo>
                    <a:pt x="476" y="244673"/>
                  </a:lnTo>
                  <a:lnTo>
                    <a:pt x="366" y="243555"/>
                  </a:lnTo>
                  <a:lnTo>
                    <a:pt x="39" y="236904"/>
                  </a:lnTo>
                  <a:lnTo>
                    <a:pt x="0" y="221099"/>
                  </a:lnTo>
                  <a:lnTo>
                    <a:pt x="370" y="213598"/>
                  </a:lnTo>
                  <a:lnTo>
                    <a:pt x="7669" y="169405"/>
                  </a:lnTo>
                  <a:lnTo>
                    <a:pt x="23462" y="127441"/>
                  </a:lnTo>
                  <a:lnTo>
                    <a:pt x="47139" y="89365"/>
                  </a:lnTo>
                  <a:lnTo>
                    <a:pt x="77789" y="56639"/>
                  </a:lnTo>
                  <a:lnTo>
                    <a:pt x="114235" y="30522"/>
                  </a:lnTo>
                  <a:lnTo>
                    <a:pt x="155075" y="12016"/>
                  </a:lnTo>
                  <a:lnTo>
                    <a:pt x="198741" y="1834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62066" y="42862"/>
                  </a:lnTo>
                  <a:lnTo>
                    <a:pt x="228510" y="42862"/>
                  </a:lnTo>
                  <a:lnTo>
                    <a:pt x="180571" y="49118"/>
                  </a:lnTo>
                  <a:lnTo>
                    <a:pt x="137278" y="66811"/>
                  </a:lnTo>
                  <a:lnTo>
                    <a:pt x="100256" y="94323"/>
                  </a:lnTo>
                  <a:lnTo>
                    <a:pt x="71130" y="130039"/>
                  </a:lnTo>
                  <a:lnTo>
                    <a:pt x="51523" y="172342"/>
                  </a:lnTo>
                  <a:lnTo>
                    <a:pt x="59917" y="186987"/>
                  </a:lnTo>
                  <a:lnTo>
                    <a:pt x="93850" y="213598"/>
                  </a:lnTo>
                  <a:lnTo>
                    <a:pt x="145553" y="228332"/>
                  </a:lnTo>
                  <a:lnTo>
                    <a:pt x="156079" y="233302"/>
                  </a:lnTo>
                  <a:lnTo>
                    <a:pt x="164260" y="241168"/>
                  </a:lnTo>
                  <a:lnTo>
                    <a:pt x="169556" y="251199"/>
                  </a:lnTo>
                  <a:lnTo>
                    <a:pt x="171449" y="262711"/>
                  </a:lnTo>
                  <a:lnTo>
                    <a:pt x="171449" y="298340"/>
                  </a:lnTo>
                  <a:lnTo>
                    <a:pt x="172451" y="305483"/>
                  </a:lnTo>
                  <a:lnTo>
                    <a:pt x="175311" y="311947"/>
                  </a:lnTo>
                  <a:lnTo>
                    <a:pt x="179812" y="317390"/>
                  </a:lnTo>
                  <a:lnTo>
                    <a:pt x="191661" y="325547"/>
                  </a:lnTo>
                  <a:lnTo>
                    <a:pt x="196162" y="330990"/>
                  </a:lnTo>
                  <a:lnTo>
                    <a:pt x="199022" y="337454"/>
                  </a:lnTo>
                  <a:lnTo>
                    <a:pt x="200024" y="344596"/>
                  </a:lnTo>
                  <a:lnTo>
                    <a:pt x="200090" y="379700"/>
                  </a:lnTo>
                  <a:lnTo>
                    <a:pt x="202312" y="388992"/>
                  </a:lnTo>
                  <a:lnTo>
                    <a:pt x="208351" y="396176"/>
                  </a:lnTo>
                  <a:lnTo>
                    <a:pt x="216901" y="400029"/>
                  </a:lnTo>
                  <a:lnTo>
                    <a:pt x="379995" y="400029"/>
                  </a:lnTo>
                  <a:lnTo>
                    <a:pt x="379409" y="400560"/>
                  </a:lnTo>
                  <a:lnTo>
                    <a:pt x="342963" y="426677"/>
                  </a:lnTo>
                  <a:lnTo>
                    <a:pt x="302122" y="445183"/>
                  </a:lnTo>
                  <a:lnTo>
                    <a:pt x="258456" y="455365"/>
                  </a:lnTo>
                  <a:lnTo>
                    <a:pt x="243555" y="456833"/>
                  </a:lnTo>
                  <a:lnTo>
                    <a:pt x="236086" y="457200"/>
                  </a:lnTo>
                  <a:close/>
                </a:path>
                <a:path w="457200" h="457200">
                  <a:moveTo>
                    <a:pt x="350636" y="176897"/>
                  </a:moveTo>
                  <a:lnTo>
                    <a:pt x="223509" y="176897"/>
                  </a:lnTo>
                  <a:lnTo>
                    <a:pt x="231546" y="174128"/>
                  </a:lnTo>
                  <a:lnTo>
                    <a:pt x="235743" y="167788"/>
                  </a:lnTo>
                  <a:lnTo>
                    <a:pt x="239842" y="161683"/>
                  </a:lnTo>
                  <a:lnTo>
                    <a:pt x="239940" y="161538"/>
                  </a:lnTo>
                  <a:lnTo>
                    <a:pt x="239592" y="155076"/>
                  </a:lnTo>
                  <a:lnTo>
                    <a:pt x="239493" y="153233"/>
                  </a:lnTo>
                  <a:lnTo>
                    <a:pt x="222527" y="132873"/>
                  </a:lnTo>
                  <a:lnTo>
                    <a:pt x="217520" y="124072"/>
                  </a:lnTo>
                  <a:lnTo>
                    <a:pt x="215896" y="114366"/>
                  </a:lnTo>
                  <a:lnTo>
                    <a:pt x="217654" y="104695"/>
                  </a:lnTo>
                  <a:lnTo>
                    <a:pt x="222794" y="95994"/>
                  </a:lnTo>
                  <a:lnTo>
                    <a:pt x="236814" y="79652"/>
                  </a:lnTo>
                  <a:lnTo>
                    <a:pt x="241380" y="72249"/>
                  </a:lnTo>
                  <a:lnTo>
                    <a:pt x="241459" y="72121"/>
                  </a:lnTo>
                  <a:lnTo>
                    <a:pt x="243567" y="63735"/>
                  </a:lnTo>
                  <a:lnTo>
                    <a:pt x="243166" y="56639"/>
                  </a:lnTo>
                  <a:lnTo>
                    <a:pt x="243080" y="55115"/>
                  </a:lnTo>
                  <a:lnTo>
                    <a:pt x="240038" y="47140"/>
                  </a:lnTo>
                  <a:lnTo>
                    <a:pt x="239939" y="46880"/>
                  </a:lnTo>
                  <a:lnTo>
                    <a:pt x="237796" y="43130"/>
                  </a:lnTo>
                  <a:lnTo>
                    <a:pt x="233108" y="42862"/>
                  </a:lnTo>
                  <a:lnTo>
                    <a:pt x="362066" y="42862"/>
                  </a:lnTo>
                  <a:lnTo>
                    <a:pt x="395537" y="72249"/>
                  </a:lnTo>
                  <a:lnTo>
                    <a:pt x="422832" y="107821"/>
                  </a:lnTo>
                  <a:lnTo>
                    <a:pt x="438491" y="137963"/>
                  </a:lnTo>
                  <a:lnTo>
                    <a:pt x="390762" y="137963"/>
                  </a:lnTo>
                  <a:lnTo>
                    <a:pt x="367902" y="147161"/>
                  </a:lnTo>
                  <a:lnTo>
                    <a:pt x="358741" y="153078"/>
                  </a:lnTo>
                  <a:lnTo>
                    <a:pt x="352713" y="161538"/>
                  </a:lnTo>
                  <a:lnTo>
                    <a:pt x="352610" y="161683"/>
                  </a:lnTo>
                  <a:lnTo>
                    <a:pt x="350068" y="171628"/>
                  </a:lnTo>
                  <a:lnTo>
                    <a:pt x="350051" y="172342"/>
                  </a:lnTo>
                  <a:lnTo>
                    <a:pt x="350605" y="176659"/>
                  </a:lnTo>
                  <a:lnTo>
                    <a:pt x="350636" y="176897"/>
                  </a:lnTo>
                  <a:close/>
                </a:path>
                <a:path w="457200" h="457200">
                  <a:moveTo>
                    <a:pt x="455886" y="253156"/>
                  </a:moveTo>
                  <a:lnTo>
                    <a:pt x="412640" y="253156"/>
                  </a:lnTo>
                  <a:lnTo>
                    <a:pt x="413711" y="245119"/>
                  </a:lnTo>
                  <a:lnTo>
                    <a:pt x="414247" y="236904"/>
                  </a:lnTo>
                  <a:lnTo>
                    <a:pt x="408175" y="181038"/>
                  </a:lnTo>
                  <a:lnTo>
                    <a:pt x="390762" y="137963"/>
                  </a:lnTo>
                  <a:lnTo>
                    <a:pt x="438491" y="137963"/>
                  </a:lnTo>
                  <a:lnTo>
                    <a:pt x="451346" y="176659"/>
                  </a:lnTo>
                  <a:lnTo>
                    <a:pt x="457198" y="221099"/>
                  </a:lnTo>
                  <a:lnTo>
                    <a:pt x="457159" y="236904"/>
                  </a:lnTo>
                  <a:lnTo>
                    <a:pt x="457011" y="239918"/>
                  </a:lnTo>
                  <a:lnTo>
                    <a:pt x="456949" y="241168"/>
                  </a:lnTo>
                  <a:lnTo>
                    <a:pt x="456832" y="243555"/>
                  </a:lnTo>
                  <a:lnTo>
                    <a:pt x="455886" y="253156"/>
                  </a:lnTo>
                  <a:close/>
                </a:path>
                <a:path w="457200" h="457200">
                  <a:moveTo>
                    <a:pt x="379995" y="400029"/>
                  </a:moveTo>
                  <a:lnTo>
                    <a:pt x="216901" y="400029"/>
                  </a:lnTo>
                  <a:lnTo>
                    <a:pt x="226724" y="399603"/>
                  </a:lnTo>
                  <a:lnTo>
                    <a:pt x="236836" y="395201"/>
                  </a:lnTo>
                  <a:lnTo>
                    <a:pt x="245342" y="388430"/>
                  </a:lnTo>
                  <a:lnTo>
                    <a:pt x="251838" y="379700"/>
                  </a:lnTo>
                  <a:lnTo>
                    <a:pt x="255924" y="369421"/>
                  </a:lnTo>
                  <a:lnTo>
                    <a:pt x="258424" y="359419"/>
                  </a:lnTo>
                  <a:lnTo>
                    <a:pt x="262338" y="348552"/>
                  </a:lnTo>
                  <a:lnTo>
                    <a:pt x="268302" y="338781"/>
                  </a:lnTo>
                  <a:lnTo>
                    <a:pt x="276092" y="330399"/>
                  </a:lnTo>
                  <a:lnTo>
                    <a:pt x="285481" y="323701"/>
                  </a:lnTo>
                  <a:lnTo>
                    <a:pt x="292714" y="319593"/>
                  </a:lnTo>
                  <a:lnTo>
                    <a:pt x="301741" y="312732"/>
                  </a:lnTo>
                  <a:lnTo>
                    <a:pt x="308542" y="303888"/>
                  </a:lnTo>
                  <a:lnTo>
                    <a:pt x="312831" y="293587"/>
                  </a:lnTo>
                  <a:lnTo>
                    <a:pt x="314324" y="282356"/>
                  </a:lnTo>
                  <a:lnTo>
                    <a:pt x="314324" y="274945"/>
                  </a:lnTo>
                  <a:lnTo>
                    <a:pt x="291725" y="235833"/>
                  </a:lnTo>
                  <a:lnTo>
                    <a:pt x="267921" y="228594"/>
                  </a:lnTo>
                  <a:lnTo>
                    <a:pt x="229403" y="228594"/>
                  </a:lnTo>
                  <a:lnTo>
                    <a:pt x="222091" y="228118"/>
                  </a:lnTo>
                  <a:lnTo>
                    <a:pt x="170288" y="203507"/>
                  </a:lnTo>
                  <a:lnTo>
                    <a:pt x="161158" y="186987"/>
                  </a:lnTo>
                  <a:lnTo>
                    <a:pt x="162469" y="181038"/>
                  </a:lnTo>
                  <a:lnTo>
                    <a:pt x="162508" y="180859"/>
                  </a:lnTo>
                  <a:lnTo>
                    <a:pt x="165928" y="175536"/>
                  </a:lnTo>
                  <a:lnTo>
                    <a:pt x="171181" y="171628"/>
                  </a:lnTo>
                  <a:lnTo>
                    <a:pt x="182343" y="166002"/>
                  </a:lnTo>
                  <a:lnTo>
                    <a:pt x="189219" y="165467"/>
                  </a:lnTo>
                  <a:lnTo>
                    <a:pt x="195470" y="167610"/>
                  </a:lnTo>
                  <a:lnTo>
                    <a:pt x="223509" y="176897"/>
                  </a:lnTo>
                  <a:lnTo>
                    <a:pt x="350636" y="176897"/>
                  </a:lnTo>
                  <a:lnTo>
                    <a:pt x="351382" y="182701"/>
                  </a:lnTo>
                  <a:lnTo>
                    <a:pt x="366473" y="227974"/>
                  </a:lnTo>
                  <a:lnTo>
                    <a:pt x="412640" y="253156"/>
                  </a:lnTo>
                  <a:lnTo>
                    <a:pt x="455886" y="253156"/>
                  </a:lnTo>
                  <a:lnTo>
                    <a:pt x="455364" y="258457"/>
                  </a:lnTo>
                  <a:lnTo>
                    <a:pt x="445182" y="302123"/>
                  </a:lnTo>
                  <a:lnTo>
                    <a:pt x="426677" y="342964"/>
                  </a:lnTo>
                  <a:lnTo>
                    <a:pt x="400559" y="379409"/>
                  </a:lnTo>
                  <a:lnTo>
                    <a:pt x="384949" y="395538"/>
                  </a:lnTo>
                  <a:lnTo>
                    <a:pt x="379995" y="400029"/>
                  </a:lnTo>
                  <a:close/>
                </a:path>
              </a:pathLst>
            </a:custGeom>
            <a:solidFill>
              <a:srgbClr val="004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800" y="3552824"/>
              <a:ext cx="1962150" cy="1438275"/>
            </a:xfrm>
            <a:custGeom>
              <a:avLst/>
              <a:gdLst/>
              <a:ahLst/>
              <a:cxnLst/>
              <a:rect l="l" t="t" r="r" b="b"/>
              <a:pathLst>
                <a:path w="1962150" h="1438275">
                  <a:moveTo>
                    <a:pt x="1855354" y="1438274"/>
                  </a:moveTo>
                  <a:lnTo>
                    <a:pt x="106794" y="1438274"/>
                  </a:lnTo>
                  <a:lnTo>
                    <a:pt x="99362" y="1437542"/>
                  </a:lnTo>
                  <a:lnTo>
                    <a:pt x="57038" y="1423181"/>
                  </a:lnTo>
                  <a:lnTo>
                    <a:pt x="23432" y="1393716"/>
                  </a:lnTo>
                  <a:lnTo>
                    <a:pt x="3660" y="1353634"/>
                  </a:lnTo>
                  <a:lnTo>
                    <a:pt x="0" y="1331479"/>
                  </a:lnTo>
                  <a:lnTo>
                    <a:pt x="0" y="1323974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1855354" y="0"/>
                  </a:lnTo>
                  <a:lnTo>
                    <a:pt x="1898524" y="11572"/>
                  </a:lnTo>
                  <a:lnTo>
                    <a:pt x="1933978" y="38784"/>
                  </a:lnTo>
                  <a:lnTo>
                    <a:pt x="1956321" y="77493"/>
                  </a:lnTo>
                  <a:lnTo>
                    <a:pt x="1962149" y="106794"/>
                  </a:lnTo>
                  <a:lnTo>
                    <a:pt x="1962149" y="1331479"/>
                  </a:lnTo>
                  <a:lnTo>
                    <a:pt x="1950576" y="1374649"/>
                  </a:lnTo>
                  <a:lnTo>
                    <a:pt x="1923365" y="1410103"/>
                  </a:lnTo>
                  <a:lnTo>
                    <a:pt x="1884656" y="1432446"/>
                  </a:lnTo>
                  <a:lnTo>
                    <a:pt x="1862787" y="1437542"/>
                  </a:lnTo>
                  <a:lnTo>
                    <a:pt x="1855354" y="14382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64829" y="2617173"/>
            <a:ext cx="1772920" cy="6108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1500" b="1" spc="-114" dirty="0">
                <a:solidFill>
                  <a:srgbClr val="004E91"/>
                </a:solidFill>
                <a:latin typeface="Montserrat SemiBold"/>
                <a:cs typeface="Montserrat SemiBold"/>
              </a:rPr>
              <a:t>Revenue</a:t>
            </a:r>
            <a:r>
              <a:rPr sz="1500" b="1" spc="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" dirty="0">
                <a:solidFill>
                  <a:srgbClr val="004E91"/>
                </a:solidFill>
                <a:latin typeface="Montserrat SemiBold"/>
                <a:cs typeface="Montserrat SemiBold"/>
              </a:rPr>
              <a:t>Growth</a:t>
            </a:r>
            <a:endParaRPr sz="150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300" spc="-85" dirty="0">
                <a:solidFill>
                  <a:srgbClr val="4A5462"/>
                </a:solidFill>
                <a:latin typeface="Montserrat"/>
                <a:cs typeface="Montserrat"/>
              </a:rPr>
              <a:t>Year-</a:t>
            </a:r>
            <a:r>
              <a:rPr sz="1300" spc="-80" dirty="0">
                <a:solidFill>
                  <a:srgbClr val="4A5462"/>
                </a:solidFill>
                <a:latin typeface="Montserrat"/>
                <a:cs typeface="Montserrat"/>
              </a:rPr>
              <a:t>over-</a:t>
            </a:r>
            <a:r>
              <a:rPr sz="1300" spc="-90" dirty="0">
                <a:solidFill>
                  <a:srgbClr val="4A5462"/>
                </a:solidFill>
                <a:latin typeface="Montserrat"/>
                <a:cs typeface="Montserrat"/>
              </a:rPr>
              <a:t>Year</a:t>
            </a:r>
            <a:r>
              <a:rPr sz="1300" spc="8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35" dirty="0">
                <a:solidFill>
                  <a:srgbClr val="4A5462"/>
                </a:solidFill>
                <a:latin typeface="Montserrat"/>
                <a:cs typeface="Montserrat"/>
              </a:rPr>
              <a:t>Analysis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95961" y="2617173"/>
            <a:ext cx="2200275" cy="6108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1500" b="1" spc="-120" dirty="0">
                <a:solidFill>
                  <a:srgbClr val="FF6A34"/>
                </a:solidFill>
                <a:latin typeface="Montserrat SemiBold"/>
                <a:cs typeface="Montserrat SemiBold"/>
              </a:rPr>
              <a:t>Customer</a:t>
            </a:r>
            <a:r>
              <a:rPr sz="1500" b="1" spc="30" dirty="0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sz="1500" b="1" spc="-80" dirty="0">
                <a:solidFill>
                  <a:srgbClr val="FF6A34"/>
                </a:solidFill>
                <a:latin typeface="Montserrat SemiBold"/>
                <a:cs typeface="Montserrat SemiBold"/>
              </a:rPr>
              <a:t>Segmentation</a:t>
            </a:r>
            <a:endParaRPr sz="150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VIP,</a:t>
            </a:r>
            <a:r>
              <a:rPr sz="130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Montserrat"/>
                <a:cs typeface="Montserrat"/>
              </a:rPr>
              <a:t>Returning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Montserrat"/>
                <a:cs typeface="Montserrat"/>
              </a:rPr>
              <a:t>&amp;</a:t>
            </a:r>
            <a:r>
              <a:rPr sz="1300" spc="-1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Montserrat"/>
                <a:cs typeface="Montserrat"/>
              </a:rPr>
              <a:t>New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37400" y="2617173"/>
            <a:ext cx="2007235" cy="6108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1500" b="1" spc="-100" dirty="0">
                <a:solidFill>
                  <a:srgbClr val="004E91"/>
                </a:solidFill>
                <a:latin typeface="Montserrat SemiBold"/>
                <a:cs typeface="Montserrat SemiBold"/>
              </a:rPr>
              <a:t>Regional</a:t>
            </a:r>
            <a:r>
              <a:rPr sz="1500" b="1" spc="1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500" b="1" spc="-85" dirty="0">
                <a:solidFill>
                  <a:srgbClr val="004E91"/>
                </a:solidFill>
                <a:latin typeface="Montserrat SemiBold"/>
                <a:cs typeface="Montserrat SemiBold"/>
              </a:rPr>
              <a:t>Performance</a:t>
            </a:r>
            <a:endParaRPr sz="150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300" spc="-95" dirty="0">
                <a:solidFill>
                  <a:srgbClr val="4A5462"/>
                </a:solidFill>
                <a:latin typeface="Montserrat"/>
                <a:cs typeface="Montserrat"/>
              </a:rPr>
              <a:t>Top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Montserrat"/>
                <a:cs typeface="Montserrat"/>
              </a:rPr>
              <a:t>5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Montserrat"/>
                <a:cs typeface="Montserrat"/>
              </a:rPr>
              <a:t>Revenue</a:t>
            </a:r>
            <a:r>
              <a:rPr sz="130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Montserrat"/>
                <a:cs typeface="Montserrat"/>
              </a:rPr>
              <a:t>Centers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4700" y="3550329"/>
            <a:ext cx="1622425" cy="9874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3550" b="1" spc="-385" dirty="0">
                <a:solidFill>
                  <a:srgbClr val="004E91"/>
                </a:solidFill>
                <a:latin typeface="Montserrat"/>
                <a:cs typeface="Montserrat"/>
              </a:rPr>
              <a:t>$57.53M</a:t>
            </a:r>
            <a:endParaRPr sz="3550">
              <a:latin typeface="Montserrat"/>
              <a:cs typeface="Montserrat"/>
            </a:endParaRPr>
          </a:p>
          <a:p>
            <a:pPr marL="150495">
              <a:lnSpc>
                <a:spcPct val="100000"/>
              </a:lnSpc>
              <a:spcBef>
                <a:spcPts val="464"/>
              </a:spcBef>
            </a:pPr>
            <a:r>
              <a:rPr sz="1150" spc="-10" dirty="0">
                <a:solidFill>
                  <a:srgbClr val="545454"/>
                </a:solidFill>
                <a:latin typeface="Montserrat"/>
                <a:cs typeface="Montserrat"/>
              </a:rPr>
              <a:t>TOTAL</a:t>
            </a:r>
            <a:r>
              <a:rPr sz="1150" spc="-45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545454"/>
                </a:solidFill>
                <a:latin typeface="Montserrat"/>
                <a:cs typeface="Montserrat"/>
              </a:rPr>
              <a:t>REVENUE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19549" y="3552825"/>
            <a:ext cx="1962150" cy="1438275"/>
          </a:xfrm>
          <a:custGeom>
            <a:avLst/>
            <a:gdLst/>
            <a:ahLst/>
            <a:cxnLst/>
            <a:rect l="l" t="t" r="r" b="b"/>
            <a:pathLst>
              <a:path w="1962150" h="1438275">
                <a:moveTo>
                  <a:pt x="1855355" y="1438274"/>
                </a:moveTo>
                <a:lnTo>
                  <a:pt x="106794" y="1438274"/>
                </a:lnTo>
                <a:lnTo>
                  <a:pt x="99361" y="1437542"/>
                </a:lnTo>
                <a:lnTo>
                  <a:pt x="57038" y="1423181"/>
                </a:lnTo>
                <a:lnTo>
                  <a:pt x="23432" y="1393716"/>
                </a:lnTo>
                <a:lnTo>
                  <a:pt x="3660" y="1353634"/>
                </a:lnTo>
                <a:lnTo>
                  <a:pt x="0" y="1331479"/>
                </a:lnTo>
                <a:lnTo>
                  <a:pt x="0" y="1323974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1855355" y="0"/>
                </a:lnTo>
                <a:lnTo>
                  <a:pt x="1898523" y="11572"/>
                </a:lnTo>
                <a:lnTo>
                  <a:pt x="1933978" y="38784"/>
                </a:lnTo>
                <a:lnTo>
                  <a:pt x="1956321" y="77493"/>
                </a:lnTo>
                <a:lnTo>
                  <a:pt x="1962150" y="106794"/>
                </a:lnTo>
                <a:lnTo>
                  <a:pt x="1962150" y="1331479"/>
                </a:lnTo>
                <a:lnTo>
                  <a:pt x="1950577" y="1374649"/>
                </a:lnTo>
                <a:lnTo>
                  <a:pt x="1923365" y="1410103"/>
                </a:lnTo>
                <a:lnTo>
                  <a:pt x="1884656" y="1432446"/>
                </a:lnTo>
                <a:lnTo>
                  <a:pt x="1862787" y="1437542"/>
                </a:lnTo>
                <a:lnTo>
                  <a:pt x="1855355" y="1438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35450" y="3550329"/>
            <a:ext cx="1691005" cy="9874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3550" b="1" spc="-370" dirty="0">
                <a:solidFill>
                  <a:srgbClr val="004E91"/>
                </a:solidFill>
                <a:latin typeface="Montserrat"/>
                <a:cs typeface="Montserrat"/>
              </a:rPr>
              <a:t>$30.83M</a:t>
            </a:r>
            <a:endParaRPr sz="3550">
              <a:latin typeface="Montserrat"/>
              <a:cs typeface="Montserrat"/>
            </a:endParaRPr>
          </a:p>
          <a:p>
            <a:pPr marL="332740">
              <a:lnSpc>
                <a:spcPct val="100000"/>
              </a:lnSpc>
              <a:spcBef>
                <a:spcPts val="464"/>
              </a:spcBef>
            </a:pPr>
            <a:r>
              <a:rPr sz="1150" spc="-10" dirty="0">
                <a:solidFill>
                  <a:srgbClr val="545454"/>
                </a:solidFill>
                <a:latin typeface="Montserrat"/>
                <a:cs typeface="Montserrat"/>
              </a:rPr>
              <a:t>PREV.</a:t>
            </a:r>
            <a:r>
              <a:rPr sz="1150" spc="-5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545454"/>
                </a:solidFill>
                <a:latin typeface="Montserrat"/>
                <a:cs typeface="Montserrat"/>
              </a:rPr>
              <a:t>YEAR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27909" y="4546935"/>
            <a:ext cx="741045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spc="-25" dirty="0">
                <a:solidFill>
                  <a:srgbClr val="545454"/>
                </a:solidFill>
                <a:latin typeface="Montserrat"/>
                <a:cs typeface="Montserrat"/>
              </a:rPr>
              <a:t>REVENUE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10299" y="3552825"/>
            <a:ext cx="1962150" cy="1438275"/>
          </a:xfrm>
          <a:custGeom>
            <a:avLst/>
            <a:gdLst/>
            <a:ahLst/>
            <a:cxnLst/>
            <a:rect l="l" t="t" r="r" b="b"/>
            <a:pathLst>
              <a:path w="1962150" h="1438275">
                <a:moveTo>
                  <a:pt x="1855354" y="1438274"/>
                </a:moveTo>
                <a:lnTo>
                  <a:pt x="106794" y="1438274"/>
                </a:lnTo>
                <a:lnTo>
                  <a:pt x="99361" y="1437542"/>
                </a:lnTo>
                <a:lnTo>
                  <a:pt x="57038" y="1423181"/>
                </a:lnTo>
                <a:lnTo>
                  <a:pt x="23432" y="1393716"/>
                </a:lnTo>
                <a:lnTo>
                  <a:pt x="3660" y="1353634"/>
                </a:lnTo>
                <a:lnTo>
                  <a:pt x="0" y="1331479"/>
                </a:lnTo>
                <a:lnTo>
                  <a:pt x="0" y="1323974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4" y="0"/>
                </a:lnTo>
                <a:lnTo>
                  <a:pt x="1855354" y="0"/>
                </a:lnTo>
                <a:lnTo>
                  <a:pt x="1898523" y="11572"/>
                </a:lnTo>
                <a:lnTo>
                  <a:pt x="1933978" y="38784"/>
                </a:lnTo>
                <a:lnTo>
                  <a:pt x="1956320" y="77493"/>
                </a:lnTo>
                <a:lnTo>
                  <a:pt x="1962149" y="106794"/>
                </a:lnTo>
                <a:lnTo>
                  <a:pt x="1962149" y="1331479"/>
                </a:lnTo>
                <a:lnTo>
                  <a:pt x="1950576" y="1374649"/>
                </a:lnTo>
                <a:lnTo>
                  <a:pt x="1923364" y="1410103"/>
                </a:lnTo>
                <a:lnTo>
                  <a:pt x="1884656" y="1432446"/>
                </a:lnTo>
                <a:lnTo>
                  <a:pt x="1862787" y="1437542"/>
                </a:lnTo>
                <a:lnTo>
                  <a:pt x="1855354" y="1438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99720" y="3550329"/>
            <a:ext cx="1378585" cy="9874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570"/>
              </a:spcBef>
            </a:pPr>
            <a:r>
              <a:rPr sz="3550" b="1" spc="-305" dirty="0">
                <a:solidFill>
                  <a:srgbClr val="004E91"/>
                </a:solidFill>
                <a:latin typeface="Montserrat"/>
                <a:cs typeface="Montserrat"/>
              </a:rPr>
              <a:t>61.13K</a:t>
            </a:r>
            <a:endParaRPr sz="355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464"/>
              </a:spcBef>
            </a:pPr>
            <a:r>
              <a:rPr sz="1150" spc="-20" dirty="0">
                <a:solidFill>
                  <a:srgbClr val="545454"/>
                </a:solidFill>
                <a:latin typeface="Montserrat"/>
                <a:cs typeface="Montserrat"/>
              </a:rPr>
              <a:t>AVERAGE</a:t>
            </a:r>
            <a:r>
              <a:rPr sz="1150" spc="-3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545454"/>
                </a:solidFill>
                <a:latin typeface="Montserrat"/>
                <a:cs typeface="Montserrat"/>
              </a:rPr>
              <a:t>INCOME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01048" y="3552825"/>
            <a:ext cx="1962150" cy="1438275"/>
          </a:xfrm>
          <a:custGeom>
            <a:avLst/>
            <a:gdLst/>
            <a:ahLst/>
            <a:cxnLst/>
            <a:rect l="l" t="t" r="r" b="b"/>
            <a:pathLst>
              <a:path w="1962150" h="1438275">
                <a:moveTo>
                  <a:pt x="1855355" y="1438274"/>
                </a:moveTo>
                <a:lnTo>
                  <a:pt x="106795" y="1438274"/>
                </a:lnTo>
                <a:lnTo>
                  <a:pt x="99361" y="1437542"/>
                </a:lnTo>
                <a:lnTo>
                  <a:pt x="57038" y="1423181"/>
                </a:lnTo>
                <a:lnTo>
                  <a:pt x="23432" y="1393716"/>
                </a:lnTo>
                <a:lnTo>
                  <a:pt x="3660" y="1353634"/>
                </a:lnTo>
                <a:lnTo>
                  <a:pt x="0" y="1331479"/>
                </a:lnTo>
                <a:lnTo>
                  <a:pt x="0" y="1323974"/>
                </a:lnTo>
                <a:lnTo>
                  <a:pt x="0" y="106794"/>
                </a:lnTo>
                <a:lnTo>
                  <a:pt x="11573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5" y="0"/>
                </a:lnTo>
                <a:lnTo>
                  <a:pt x="1855355" y="0"/>
                </a:lnTo>
                <a:lnTo>
                  <a:pt x="1898523" y="11572"/>
                </a:lnTo>
                <a:lnTo>
                  <a:pt x="1933978" y="38784"/>
                </a:lnTo>
                <a:lnTo>
                  <a:pt x="1956320" y="77493"/>
                </a:lnTo>
                <a:lnTo>
                  <a:pt x="1962149" y="106794"/>
                </a:lnTo>
                <a:lnTo>
                  <a:pt x="1962149" y="1331479"/>
                </a:lnTo>
                <a:lnTo>
                  <a:pt x="1950576" y="1374649"/>
                </a:lnTo>
                <a:lnTo>
                  <a:pt x="1923364" y="1410103"/>
                </a:lnTo>
                <a:lnTo>
                  <a:pt x="1884655" y="1432446"/>
                </a:lnTo>
                <a:lnTo>
                  <a:pt x="1862787" y="1437542"/>
                </a:lnTo>
                <a:lnTo>
                  <a:pt x="1855355" y="1438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650287" y="3550329"/>
            <a:ext cx="1459230" cy="987425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570"/>
              </a:spcBef>
            </a:pPr>
            <a:r>
              <a:rPr sz="3550" b="1" spc="-395" dirty="0">
                <a:solidFill>
                  <a:srgbClr val="004E91"/>
                </a:solidFill>
                <a:latin typeface="Montserrat"/>
                <a:cs typeface="Montserrat"/>
              </a:rPr>
              <a:t>200</a:t>
            </a:r>
            <a:endParaRPr sz="355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464"/>
              </a:spcBef>
            </a:pPr>
            <a:r>
              <a:rPr sz="1150" spc="-10" dirty="0">
                <a:solidFill>
                  <a:srgbClr val="545454"/>
                </a:solidFill>
                <a:latin typeface="Montserrat"/>
                <a:cs typeface="Montserrat"/>
              </a:rPr>
              <a:t>TOTAL</a:t>
            </a:r>
            <a:r>
              <a:rPr sz="1150" spc="-45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545454"/>
                </a:solidFill>
                <a:latin typeface="Montserrat"/>
                <a:cs typeface="Montserrat"/>
              </a:rPr>
              <a:t>CUSTOMERS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61383" y="5354777"/>
            <a:ext cx="306959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00" dirty="0">
                <a:solidFill>
                  <a:srgbClr val="FF6A34"/>
                </a:solidFill>
                <a:latin typeface="Montserrat SemiBold"/>
                <a:cs typeface="Montserrat SemiBold"/>
              </a:rPr>
              <a:t>86.5%</a:t>
            </a:r>
            <a:r>
              <a:rPr sz="1500" b="1" spc="-30" dirty="0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sz="1500" b="1" spc="-155" dirty="0">
                <a:solidFill>
                  <a:srgbClr val="FF6A34"/>
                </a:solidFill>
                <a:latin typeface="Montserrat SemiBold"/>
                <a:cs typeface="Montserrat SemiBold"/>
              </a:rPr>
              <a:t>YoY</a:t>
            </a:r>
            <a:r>
              <a:rPr sz="1500" b="1" spc="-25" dirty="0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sz="1500" b="1" spc="-110" dirty="0">
                <a:solidFill>
                  <a:srgbClr val="FF6A34"/>
                </a:solidFill>
                <a:latin typeface="Montserrat SemiBold"/>
                <a:cs typeface="Montserrat SemiBold"/>
              </a:rPr>
              <a:t>Growth</a:t>
            </a:r>
            <a:r>
              <a:rPr sz="1500" b="1" spc="-40" dirty="0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sz="1450" spc="-35" dirty="0">
                <a:latin typeface="Montserrat"/>
                <a:cs typeface="Montserrat"/>
              </a:rPr>
              <a:t>in</a:t>
            </a:r>
            <a:r>
              <a:rPr sz="1450" spc="-15" dirty="0">
                <a:latin typeface="Montserrat"/>
                <a:cs typeface="Montserrat"/>
              </a:rPr>
              <a:t> </a:t>
            </a:r>
            <a:r>
              <a:rPr sz="1450" spc="-85" dirty="0">
                <a:latin typeface="Montserrat"/>
                <a:cs typeface="Montserrat"/>
              </a:rPr>
              <a:t>Total</a:t>
            </a:r>
            <a:r>
              <a:rPr sz="1450" spc="-10" dirty="0">
                <a:latin typeface="Montserrat"/>
                <a:cs typeface="Montserrat"/>
              </a:rPr>
              <a:t> </a:t>
            </a:r>
            <a:r>
              <a:rPr sz="1450" spc="-40" dirty="0">
                <a:latin typeface="Montserrat"/>
                <a:cs typeface="Montserrat"/>
              </a:rPr>
              <a:t>Revenue</a:t>
            </a:r>
            <a:endParaRPr sz="1450">
              <a:latin typeface="Montserrat"/>
              <a:cs typeface="Montserra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57599" y="6343649"/>
            <a:ext cx="8534400" cy="514350"/>
            <a:chOff x="3657599" y="6343649"/>
            <a:chExt cx="8534400" cy="51435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599" y="6810374"/>
              <a:ext cx="8534399" cy="476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0649544" y="6421944"/>
            <a:ext cx="135191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50" spc="-640" dirty="0">
                <a:solidFill>
                  <a:srgbClr val="6A7280"/>
                </a:solidFill>
                <a:latin typeface="Montserrat"/>
                <a:cs typeface="Montserrat"/>
              </a:rPr>
              <a:t>F</a:t>
            </a:r>
            <a:r>
              <a:rPr sz="1500" spc="-569" baseline="16666" dirty="0">
                <a:solidFill>
                  <a:srgbClr val="FFFFFF"/>
                </a:solidFill>
                <a:latin typeface="Montserrat"/>
                <a:cs typeface="Montserrat"/>
              </a:rPr>
              <a:t>M</a:t>
            </a:r>
            <a:r>
              <a:rPr sz="1150" spc="-30" dirty="0">
                <a:solidFill>
                  <a:srgbClr val="6A7280"/>
                </a:solidFill>
                <a:latin typeface="Montserrat"/>
                <a:cs typeface="Montserrat"/>
              </a:rPr>
              <a:t>i</a:t>
            </a:r>
            <a:r>
              <a:rPr sz="1150" spc="-795" dirty="0">
                <a:solidFill>
                  <a:srgbClr val="6A7280"/>
                </a:solidFill>
                <a:latin typeface="Montserrat"/>
                <a:cs typeface="Montserrat"/>
              </a:rPr>
              <a:t>n</a:t>
            </a:r>
            <a:r>
              <a:rPr sz="1500" spc="-44" baseline="16666" dirty="0">
                <a:solidFill>
                  <a:srgbClr val="FFFFFF"/>
                </a:solidFill>
                <a:latin typeface="Montserrat"/>
                <a:cs typeface="Montserrat"/>
              </a:rPr>
              <a:t>a</a:t>
            </a:r>
            <a:r>
              <a:rPr sz="1500" spc="-825" baseline="16666" dirty="0">
                <a:solidFill>
                  <a:srgbClr val="FFFFFF"/>
                </a:solidFill>
                <a:latin typeface="Montserrat"/>
                <a:cs typeface="Montserrat"/>
              </a:rPr>
              <a:t>d</a:t>
            </a:r>
            <a:r>
              <a:rPr sz="1150" spc="-215" dirty="0">
                <a:solidFill>
                  <a:srgbClr val="6A7280"/>
                </a:solidFill>
                <a:latin typeface="Montserrat"/>
                <a:cs typeface="Montserrat"/>
              </a:rPr>
              <a:t>a</a:t>
            </a:r>
            <a:r>
              <a:rPr sz="1500" spc="-682" baseline="16666" dirty="0">
                <a:solidFill>
                  <a:srgbClr val="FFFFFF"/>
                </a:solidFill>
                <a:latin typeface="Montserrat"/>
                <a:cs typeface="Montserrat"/>
              </a:rPr>
              <a:t>e</a:t>
            </a:r>
            <a:r>
              <a:rPr sz="1150" spc="-140" dirty="0">
                <a:solidFill>
                  <a:srgbClr val="6A7280"/>
                </a:solidFill>
                <a:latin typeface="Montserrat"/>
                <a:cs typeface="Montserrat"/>
              </a:rPr>
              <a:t>n</a:t>
            </a:r>
            <a:r>
              <a:rPr sz="1500" spc="-1214" baseline="16666" dirty="0">
                <a:solidFill>
                  <a:srgbClr val="FFFFFF"/>
                </a:solidFill>
                <a:latin typeface="Montserrat"/>
                <a:cs typeface="Montserrat"/>
              </a:rPr>
              <a:t>w</a:t>
            </a:r>
            <a:r>
              <a:rPr sz="1150" spc="-45" dirty="0">
                <a:solidFill>
                  <a:srgbClr val="6A7280"/>
                </a:solidFill>
                <a:latin typeface="Montserrat"/>
                <a:cs typeface="Montserrat"/>
              </a:rPr>
              <a:t>c</a:t>
            </a:r>
            <a:r>
              <a:rPr sz="1150" spc="-225" dirty="0">
                <a:solidFill>
                  <a:srgbClr val="6A7280"/>
                </a:solidFill>
                <a:latin typeface="Montserrat"/>
                <a:cs typeface="Montserrat"/>
              </a:rPr>
              <a:t>i</a:t>
            </a:r>
            <a:r>
              <a:rPr sz="1500" spc="-172" baseline="16666" dirty="0">
                <a:solidFill>
                  <a:srgbClr val="FFFFFF"/>
                </a:solidFill>
                <a:latin typeface="Montserrat"/>
                <a:cs typeface="Montserrat"/>
              </a:rPr>
              <a:t>i</a:t>
            </a:r>
            <a:r>
              <a:rPr sz="1150" spc="-650" dirty="0">
                <a:solidFill>
                  <a:srgbClr val="6A7280"/>
                </a:solidFill>
                <a:latin typeface="Montserrat"/>
                <a:cs typeface="Montserrat"/>
              </a:rPr>
              <a:t>a</a:t>
            </a:r>
            <a:r>
              <a:rPr sz="1500" spc="-44" baseline="16666" dirty="0">
                <a:solidFill>
                  <a:srgbClr val="FFFFFF"/>
                </a:solidFill>
                <a:latin typeface="Montserrat"/>
                <a:cs typeface="Montserrat"/>
              </a:rPr>
              <a:t>t</a:t>
            </a:r>
            <a:r>
              <a:rPr sz="1500" spc="-765" baseline="16666" dirty="0">
                <a:solidFill>
                  <a:srgbClr val="FFFFFF"/>
                </a:solidFill>
                <a:latin typeface="Montserrat"/>
                <a:cs typeface="Montserrat"/>
              </a:rPr>
              <a:t>h</a:t>
            </a:r>
            <a:r>
              <a:rPr sz="1150" spc="-30" dirty="0">
                <a:solidFill>
                  <a:srgbClr val="6A7280"/>
                </a:solidFill>
                <a:latin typeface="Montserrat"/>
                <a:cs typeface="Montserrat"/>
              </a:rPr>
              <a:t>l</a:t>
            </a:r>
            <a:r>
              <a:rPr sz="1150" spc="-2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670" dirty="0">
                <a:solidFill>
                  <a:srgbClr val="6A7280"/>
                </a:solidFill>
                <a:latin typeface="Montserrat"/>
                <a:cs typeface="Montserrat"/>
              </a:rPr>
              <a:t>Y</a:t>
            </a:r>
            <a:r>
              <a:rPr sz="1500" spc="-390" baseline="16666" dirty="0">
                <a:solidFill>
                  <a:srgbClr val="FFFFFF"/>
                </a:solidFill>
                <a:latin typeface="Montserrat"/>
                <a:cs typeface="Montserrat"/>
              </a:rPr>
              <a:t>G</a:t>
            </a:r>
            <a:r>
              <a:rPr sz="1150" spc="-535" dirty="0">
                <a:solidFill>
                  <a:srgbClr val="6A7280"/>
                </a:solidFill>
                <a:latin typeface="Montserrat"/>
                <a:cs typeface="Montserrat"/>
              </a:rPr>
              <a:t>e</a:t>
            </a:r>
            <a:r>
              <a:rPr sz="1500" spc="-262" baseline="16666" dirty="0">
                <a:solidFill>
                  <a:srgbClr val="FFFFFF"/>
                </a:solidFill>
                <a:latin typeface="Montserrat"/>
                <a:cs typeface="Montserrat"/>
              </a:rPr>
              <a:t>e</a:t>
            </a:r>
            <a:r>
              <a:rPr sz="1150" spc="-605" dirty="0">
                <a:solidFill>
                  <a:srgbClr val="6A7280"/>
                </a:solidFill>
                <a:latin typeface="Montserrat"/>
                <a:cs typeface="Montserrat"/>
              </a:rPr>
              <a:t>a</a:t>
            </a:r>
            <a:r>
              <a:rPr sz="1500" spc="-240" baseline="16666" dirty="0">
                <a:solidFill>
                  <a:srgbClr val="FFFFFF"/>
                </a:solidFill>
                <a:latin typeface="Montserrat"/>
                <a:cs typeface="Montserrat"/>
              </a:rPr>
              <a:t>n</a:t>
            </a:r>
            <a:r>
              <a:rPr sz="1150" spc="-400" dirty="0">
                <a:solidFill>
                  <a:srgbClr val="6A7280"/>
                </a:solidFill>
                <a:latin typeface="Montserrat"/>
                <a:cs typeface="Montserrat"/>
              </a:rPr>
              <a:t>r</a:t>
            </a:r>
            <a:r>
              <a:rPr sz="1500" spc="-60" baseline="16666" dirty="0">
                <a:solidFill>
                  <a:srgbClr val="FFFFFF"/>
                </a:solidFill>
                <a:latin typeface="Montserrat"/>
                <a:cs typeface="Montserrat"/>
              </a:rPr>
              <a:t>s</a:t>
            </a:r>
            <a:r>
              <a:rPr sz="1500" spc="-839" baseline="16666" dirty="0">
                <a:solidFill>
                  <a:srgbClr val="FFFFFF"/>
                </a:solidFill>
                <a:latin typeface="Montserrat"/>
                <a:cs typeface="Montserrat"/>
              </a:rPr>
              <a:t>p</a:t>
            </a:r>
            <a:r>
              <a:rPr sz="1150" spc="-204" dirty="0">
                <a:solidFill>
                  <a:srgbClr val="6A7280"/>
                </a:solidFill>
                <a:latin typeface="Montserrat"/>
                <a:cs typeface="Montserrat"/>
              </a:rPr>
              <a:t>2</a:t>
            </a:r>
            <a:r>
              <a:rPr sz="1500" spc="-712" baseline="16666" dirty="0">
                <a:solidFill>
                  <a:srgbClr val="FFFFFF"/>
                </a:solidFill>
                <a:latin typeface="Montserrat"/>
                <a:cs typeface="Montserrat"/>
              </a:rPr>
              <a:t>a</a:t>
            </a:r>
            <a:r>
              <a:rPr sz="1150" spc="-380" dirty="0">
                <a:solidFill>
                  <a:srgbClr val="6A7280"/>
                </a:solidFill>
                <a:latin typeface="Montserrat"/>
                <a:cs typeface="Montserrat"/>
              </a:rPr>
              <a:t>0</a:t>
            </a:r>
            <a:r>
              <a:rPr sz="1500" spc="-165" baseline="16666" dirty="0">
                <a:solidFill>
                  <a:srgbClr val="FFFFFF"/>
                </a:solidFill>
                <a:latin typeface="Montserrat"/>
                <a:cs typeface="Montserrat"/>
              </a:rPr>
              <a:t>r</a:t>
            </a:r>
            <a:r>
              <a:rPr sz="1150" spc="-655" dirty="0">
                <a:solidFill>
                  <a:srgbClr val="6A7280"/>
                </a:solidFill>
                <a:latin typeface="Montserrat"/>
                <a:cs typeface="Montserrat"/>
              </a:rPr>
              <a:t>2</a:t>
            </a:r>
            <a:r>
              <a:rPr sz="1500" spc="-52" baseline="16666" dirty="0">
                <a:solidFill>
                  <a:srgbClr val="FFFFFF"/>
                </a:solidFill>
                <a:latin typeface="Montserrat"/>
                <a:cs typeface="Montserrat"/>
              </a:rPr>
              <a:t>k</a:t>
            </a:r>
            <a:r>
              <a:rPr sz="1150" spc="-40" dirty="0">
                <a:solidFill>
                  <a:srgbClr val="6A7280"/>
                </a:solidFill>
                <a:latin typeface="Montserrat"/>
                <a:cs typeface="Montserrat"/>
              </a:rPr>
              <a:t>3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88772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500" y="217108"/>
            <a:ext cx="269303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30" dirty="0">
                <a:solidFill>
                  <a:srgbClr val="FFFFFF"/>
                </a:solidFill>
                <a:latin typeface="Montserrat"/>
                <a:cs typeface="Montserrat"/>
              </a:rPr>
              <a:t>YEAR-</a:t>
            </a:r>
            <a:r>
              <a:rPr sz="1100" spc="-16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Montserrat"/>
                <a:cs typeface="Montserrat"/>
              </a:rPr>
              <a:t>OVER-</a:t>
            </a:r>
            <a:r>
              <a:rPr sz="1100" spc="30" dirty="0">
                <a:solidFill>
                  <a:srgbClr val="FFFFFF"/>
                </a:solidFill>
                <a:latin typeface="Montserrat"/>
                <a:cs typeface="Montserrat"/>
              </a:rPr>
              <a:t>YEAR</a:t>
            </a:r>
            <a:r>
              <a:rPr sz="1100" spc="29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Montserrat"/>
                <a:cs typeface="Montserrat"/>
              </a:rPr>
              <a:t>PERFORMANCE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381077"/>
            <a:ext cx="38474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254" dirty="0">
                <a:solidFill>
                  <a:srgbClr val="FFFFFF"/>
                </a:solidFill>
                <a:latin typeface="Montserrat"/>
                <a:cs typeface="Montserrat"/>
              </a:rPr>
              <a:t>Revenue</a:t>
            </a:r>
            <a:r>
              <a:rPr sz="2600" b="1" spc="-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2600" b="1" spc="-254" dirty="0">
                <a:solidFill>
                  <a:srgbClr val="FFFFFF"/>
                </a:solidFill>
                <a:latin typeface="Montserrat"/>
                <a:cs typeface="Montserrat"/>
              </a:rPr>
              <a:t>Growth</a:t>
            </a:r>
            <a:r>
              <a:rPr sz="2600" b="1" spc="-4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2600" b="1" spc="-175" dirty="0">
                <a:solidFill>
                  <a:srgbClr val="FFFFFF"/>
                </a:solidFill>
                <a:latin typeface="Montserrat"/>
                <a:cs typeface="Montserrat"/>
              </a:rPr>
              <a:t>Analysis</a:t>
            </a:r>
            <a:endParaRPr sz="2600">
              <a:latin typeface="Montserrat"/>
              <a:cs typeface="Montserra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799" y="1257299"/>
            <a:ext cx="3705225" cy="1028700"/>
          </a:xfrm>
          <a:custGeom>
            <a:avLst/>
            <a:gdLst/>
            <a:ahLst/>
            <a:cxnLst/>
            <a:rect l="l" t="t" r="r" b="b"/>
            <a:pathLst>
              <a:path w="3705225" h="1028700">
                <a:moveTo>
                  <a:pt x="3598429" y="1028699"/>
                </a:moveTo>
                <a:lnTo>
                  <a:pt x="106794" y="1028699"/>
                </a:lnTo>
                <a:lnTo>
                  <a:pt x="99362" y="1027967"/>
                </a:lnTo>
                <a:lnTo>
                  <a:pt x="57038" y="1013606"/>
                </a:lnTo>
                <a:lnTo>
                  <a:pt x="23432" y="984141"/>
                </a:lnTo>
                <a:lnTo>
                  <a:pt x="3660" y="944059"/>
                </a:lnTo>
                <a:lnTo>
                  <a:pt x="0" y="921904"/>
                </a:lnTo>
                <a:lnTo>
                  <a:pt x="0" y="9143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3598429" y="0"/>
                </a:lnTo>
                <a:lnTo>
                  <a:pt x="3641598" y="11572"/>
                </a:lnTo>
                <a:lnTo>
                  <a:pt x="3677054" y="38784"/>
                </a:lnTo>
                <a:lnTo>
                  <a:pt x="3699395" y="77493"/>
                </a:lnTo>
                <a:lnTo>
                  <a:pt x="3705224" y="106794"/>
                </a:lnTo>
                <a:lnTo>
                  <a:pt x="3705224" y="921904"/>
                </a:lnTo>
                <a:lnTo>
                  <a:pt x="3693651" y="965074"/>
                </a:lnTo>
                <a:lnTo>
                  <a:pt x="3666440" y="1000528"/>
                </a:lnTo>
                <a:lnTo>
                  <a:pt x="3627731" y="1022871"/>
                </a:lnTo>
                <a:lnTo>
                  <a:pt x="3605862" y="1027967"/>
                </a:lnTo>
                <a:lnTo>
                  <a:pt x="3598429" y="1028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365"/>
              </a:spcBef>
            </a:pPr>
            <a:r>
              <a:rPr spc="-350" dirty="0"/>
              <a:t>$57.53M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150" b="0" spc="-70" dirty="0">
                <a:solidFill>
                  <a:srgbClr val="4A5462"/>
                </a:solidFill>
                <a:latin typeface="Montserrat"/>
                <a:cs typeface="Montserrat"/>
              </a:rPr>
              <a:t>Current</a:t>
            </a:r>
            <a:r>
              <a:rPr sz="1150" b="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b="0" spc="-90" dirty="0">
                <a:solidFill>
                  <a:srgbClr val="4A5462"/>
                </a:solidFill>
                <a:latin typeface="Montserrat"/>
                <a:cs typeface="Montserrat"/>
              </a:rPr>
              <a:t>Year</a:t>
            </a:r>
            <a:r>
              <a:rPr sz="1150" b="0" spc="-1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b="0" spc="-60" dirty="0">
                <a:solidFill>
                  <a:srgbClr val="4A5462"/>
                </a:solidFill>
                <a:latin typeface="Montserrat"/>
                <a:cs typeface="Montserrat"/>
              </a:rPr>
              <a:t>Revenue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38624" y="1257299"/>
            <a:ext cx="3714750" cy="1028700"/>
          </a:xfrm>
          <a:custGeom>
            <a:avLst/>
            <a:gdLst/>
            <a:ahLst/>
            <a:cxnLst/>
            <a:rect l="l" t="t" r="r" b="b"/>
            <a:pathLst>
              <a:path w="3714750" h="1028700">
                <a:moveTo>
                  <a:pt x="3607954" y="1028699"/>
                </a:moveTo>
                <a:lnTo>
                  <a:pt x="106794" y="1028699"/>
                </a:lnTo>
                <a:lnTo>
                  <a:pt x="99361" y="1027967"/>
                </a:lnTo>
                <a:lnTo>
                  <a:pt x="57037" y="1013606"/>
                </a:lnTo>
                <a:lnTo>
                  <a:pt x="23431" y="984141"/>
                </a:lnTo>
                <a:lnTo>
                  <a:pt x="3659" y="944059"/>
                </a:lnTo>
                <a:lnTo>
                  <a:pt x="0" y="921904"/>
                </a:lnTo>
                <a:lnTo>
                  <a:pt x="0" y="914399"/>
                </a:lnTo>
                <a:lnTo>
                  <a:pt x="0" y="106794"/>
                </a:lnTo>
                <a:lnTo>
                  <a:pt x="11571" y="63625"/>
                </a:lnTo>
                <a:lnTo>
                  <a:pt x="38783" y="28170"/>
                </a:lnTo>
                <a:lnTo>
                  <a:pt x="77492" y="5828"/>
                </a:lnTo>
                <a:lnTo>
                  <a:pt x="106794" y="0"/>
                </a:lnTo>
                <a:lnTo>
                  <a:pt x="3607954" y="0"/>
                </a:lnTo>
                <a:lnTo>
                  <a:pt x="3651123" y="11572"/>
                </a:lnTo>
                <a:lnTo>
                  <a:pt x="3686578" y="38784"/>
                </a:lnTo>
                <a:lnTo>
                  <a:pt x="3708920" y="77493"/>
                </a:lnTo>
                <a:lnTo>
                  <a:pt x="3714749" y="106794"/>
                </a:lnTo>
                <a:lnTo>
                  <a:pt x="3714749" y="921904"/>
                </a:lnTo>
                <a:lnTo>
                  <a:pt x="3703176" y="965074"/>
                </a:lnTo>
                <a:lnTo>
                  <a:pt x="3675964" y="1000528"/>
                </a:lnTo>
                <a:lnTo>
                  <a:pt x="3637255" y="1022871"/>
                </a:lnTo>
                <a:lnTo>
                  <a:pt x="3615387" y="1027967"/>
                </a:lnTo>
                <a:lnTo>
                  <a:pt x="3607954" y="1028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26062" y="1182406"/>
            <a:ext cx="1539875" cy="90805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365"/>
              </a:spcBef>
            </a:pPr>
            <a:r>
              <a:rPr sz="3200" b="1" spc="-340" dirty="0">
                <a:solidFill>
                  <a:srgbClr val="004E91"/>
                </a:solidFill>
                <a:latin typeface="Montserrat"/>
                <a:cs typeface="Montserrat"/>
              </a:rPr>
              <a:t>$30.83M</a:t>
            </a:r>
            <a:endParaRPr sz="320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Previous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90" dirty="0">
                <a:solidFill>
                  <a:srgbClr val="4A5462"/>
                </a:solidFill>
                <a:latin typeface="Montserrat"/>
                <a:cs typeface="Montserrat"/>
              </a:rPr>
              <a:t>Year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Revenue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81973" y="1257299"/>
            <a:ext cx="3705225" cy="1028700"/>
          </a:xfrm>
          <a:custGeom>
            <a:avLst/>
            <a:gdLst/>
            <a:ahLst/>
            <a:cxnLst/>
            <a:rect l="l" t="t" r="r" b="b"/>
            <a:pathLst>
              <a:path w="3705225" h="1028700">
                <a:moveTo>
                  <a:pt x="3598430" y="1028699"/>
                </a:moveTo>
                <a:lnTo>
                  <a:pt x="106795" y="1028699"/>
                </a:lnTo>
                <a:lnTo>
                  <a:pt x="99361" y="1027967"/>
                </a:lnTo>
                <a:lnTo>
                  <a:pt x="57037" y="1013606"/>
                </a:lnTo>
                <a:lnTo>
                  <a:pt x="23432" y="984141"/>
                </a:lnTo>
                <a:lnTo>
                  <a:pt x="3660" y="944059"/>
                </a:lnTo>
                <a:lnTo>
                  <a:pt x="0" y="921904"/>
                </a:lnTo>
                <a:lnTo>
                  <a:pt x="0" y="914399"/>
                </a:lnTo>
                <a:lnTo>
                  <a:pt x="0" y="106794"/>
                </a:lnTo>
                <a:lnTo>
                  <a:pt x="11571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3598430" y="0"/>
                </a:lnTo>
                <a:lnTo>
                  <a:pt x="3641597" y="11572"/>
                </a:lnTo>
                <a:lnTo>
                  <a:pt x="3677052" y="38784"/>
                </a:lnTo>
                <a:lnTo>
                  <a:pt x="3699395" y="77493"/>
                </a:lnTo>
                <a:lnTo>
                  <a:pt x="3705224" y="106794"/>
                </a:lnTo>
                <a:lnTo>
                  <a:pt x="3705224" y="921904"/>
                </a:lnTo>
                <a:lnTo>
                  <a:pt x="3693650" y="965074"/>
                </a:lnTo>
                <a:lnTo>
                  <a:pt x="3666439" y="1000528"/>
                </a:lnTo>
                <a:lnTo>
                  <a:pt x="3627731" y="1022871"/>
                </a:lnTo>
                <a:lnTo>
                  <a:pt x="3605862" y="1027967"/>
                </a:lnTo>
                <a:lnTo>
                  <a:pt x="3598430" y="1028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274919" y="1220302"/>
            <a:ext cx="1516380" cy="86995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sz="2850" b="1" spc="-10" dirty="0">
                <a:solidFill>
                  <a:srgbClr val="FF6A34"/>
                </a:solidFill>
                <a:latin typeface="Montserrat"/>
                <a:cs typeface="Montserrat"/>
              </a:rPr>
              <a:t>+86.5%</a:t>
            </a:r>
            <a:endParaRPr sz="285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150" spc="-85" dirty="0">
                <a:solidFill>
                  <a:srgbClr val="4A5462"/>
                </a:solidFill>
                <a:latin typeface="Montserrat"/>
                <a:cs typeface="Montserrat"/>
              </a:rPr>
              <a:t>Year-over-</a:t>
            </a:r>
            <a:r>
              <a:rPr sz="1150" spc="-90" dirty="0">
                <a:solidFill>
                  <a:srgbClr val="4A5462"/>
                </a:solidFill>
                <a:latin typeface="Montserrat"/>
                <a:cs typeface="Montserrat"/>
              </a:rPr>
              <a:t>Year</a:t>
            </a:r>
            <a:r>
              <a:rPr sz="1150" spc="8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Montserrat"/>
                <a:cs typeface="Montserrat"/>
              </a:rPr>
              <a:t>Growth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4799" y="2514599"/>
            <a:ext cx="11582400" cy="5562600"/>
            <a:chOff x="304799" y="2514599"/>
            <a:chExt cx="11582400" cy="5562600"/>
          </a:xfrm>
        </p:grpSpPr>
        <p:sp>
          <p:nvSpPr>
            <p:cNvPr id="12" name="object 12"/>
            <p:cNvSpPr/>
            <p:nvPr/>
          </p:nvSpPr>
          <p:spPr>
            <a:xfrm>
              <a:off x="304799" y="2514599"/>
              <a:ext cx="11582400" cy="3619500"/>
            </a:xfrm>
            <a:custGeom>
              <a:avLst/>
              <a:gdLst/>
              <a:ahLst/>
              <a:cxnLst/>
              <a:rect l="l" t="t" r="r" b="b"/>
              <a:pathLst>
                <a:path w="11582400" h="3619500">
                  <a:moveTo>
                    <a:pt x="11475604" y="3619499"/>
                  </a:moveTo>
                  <a:lnTo>
                    <a:pt x="106794" y="3619499"/>
                  </a:lnTo>
                  <a:lnTo>
                    <a:pt x="99362" y="3618767"/>
                  </a:lnTo>
                  <a:lnTo>
                    <a:pt x="57038" y="3604405"/>
                  </a:lnTo>
                  <a:lnTo>
                    <a:pt x="23432" y="3574940"/>
                  </a:lnTo>
                  <a:lnTo>
                    <a:pt x="3660" y="3534858"/>
                  </a:lnTo>
                  <a:lnTo>
                    <a:pt x="0" y="3512704"/>
                  </a:lnTo>
                  <a:lnTo>
                    <a:pt x="0" y="35051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11475604" y="0"/>
                  </a:lnTo>
                  <a:lnTo>
                    <a:pt x="11518771" y="11572"/>
                  </a:lnTo>
                  <a:lnTo>
                    <a:pt x="11554226" y="38784"/>
                  </a:lnTo>
                  <a:lnTo>
                    <a:pt x="11576569" y="77493"/>
                  </a:lnTo>
                  <a:lnTo>
                    <a:pt x="11582397" y="106794"/>
                  </a:lnTo>
                  <a:lnTo>
                    <a:pt x="11582397" y="3512704"/>
                  </a:lnTo>
                  <a:lnTo>
                    <a:pt x="11570824" y="3555873"/>
                  </a:lnTo>
                  <a:lnTo>
                    <a:pt x="11543613" y="3591328"/>
                  </a:lnTo>
                  <a:lnTo>
                    <a:pt x="11504905" y="3613670"/>
                  </a:lnTo>
                  <a:lnTo>
                    <a:pt x="11483036" y="3618767"/>
                  </a:lnTo>
                  <a:lnTo>
                    <a:pt x="11475604" y="3619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2666999"/>
              <a:ext cx="11277599" cy="33146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3849" y="6362699"/>
              <a:ext cx="5619750" cy="1714500"/>
            </a:xfrm>
            <a:custGeom>
              <a:avLst/>
              <a:gdLst/>
              <a:ahLst/>
              <a:cxnLst/>
              <a:rect l="l" t="t" r="r" b="b"/>
              <a:pathLst>
                <a:path w="5619750" h="1714500">
                  <a:moveTo>
                    <a:pt x="5548553" y="1714499"/>
                  </a:moveTo>
                  <a:lnTo>
                    <a:pt x="53397" y="1714499"/>
                  </a:lnTo>
                  <a:lnTo>
                    <a:pt x="49680" y="1714011"/>
                  </a:lnTo>
                  <a:lnTo>
                    <a:pt x="14085" y="1688643"/>
                  </a:lnTo>
                  <a:lnTo>
                    <a:pt x="366" y="1648258"/>
                  </a:lnTo>
                  <a:lnTo>
                    <a:pt x="0" y="1643303"/>
                  </a:lnTo>
                  <a:lnTo>
                    <a:pt x="0" y="16382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548553" y="0"/>
                  </a:lnTo>
                  <a:lnTo>
                    <a:pt x="5590043" y="15621"/>
                  </a:lnTo>
                  <a:lnTo>
                    <a:pt x="5615862" y="51662"/>
                  </a:lnTo>
                  <a:lnTo>
                    <a:pt x="5619748" y="71196"/>
                  </a:lnTo>
                  <a:lnTo>
                    <a:pt x="5619748" y="1643303"/>
                  </a:lnTo>
                  <a:lnTo>
                    <a:pt x="5604127" y="1684794"/>
                  </a:lnTo>
                  <a:lnTo>
                    <a:pt x="5568087" y="1710614"/>
                  </a:lnTo>
                  <a:lnTo>
                    <a:pt x="5553508" y="1714011"/>
                  </a:lnTo>
                  <a:lnTo>
                    <a:pt x="5548553" y="17144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799" y="6362977"/>
              <a:ext cx="70485" cy="1714500"/>
            </a:xfrm>
            <a:custGeom>
              <a:avLst/>
              <a:gdLst/>
              <a:ahLst/>
              <a:cxnLst/>
              <a:rect l="l" t="t" r="r" b="b"/>
              <a:pathLst>
                <a:path w="70485" h="1714500">
                  <a:moveTo>
                    <a:pt x="70450" y="1713944"/>
                  </a:moveTo>
                  <a:lnTo>
                    <a:pt x="33857" y="1701390"/>
                  </a:lnTo>
                  <a:lnTo>
                    <a:pt x="5800" y="1667181"/>
                  </a:lnTo>
                  <a:lnTo>
                    <a:pt x="0" y="16380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638022"/>
                  </a:lnTo>
                  <a:lnTo>
                    <a:pt x="44514" y="1680363"/>
                  </a:lnTo>
                  <a:lnTo>
                    <a:pt x="66287" y="1712287"/>
                  </a:lnTo>
                  <a:lnTo>
                    <a:pt x="70450" y="1713944"/>
                  </a:lnTo>
                  <a:close/>
                </a:path>
              </a:pathLst>
            </a:custGeom>
            <a:solidFill>
              <a:srgbClr val="FF6A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8800" y="6497777"/>
            <a:ext cx="110744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20" dirty="0">
                <a:solidFill>
                  <a:srgbClr val="004E91"/>
                </a:solidFill>
                <a:latin typeface="Montserrat SemiBold"/>
                <a:cs typeface="Montserrat SemiBold"/>
              </a:rPr>
              <a:t>Key</a:t>
            </a:r>
            <a:r>
              <a:rPr sz="1500" b="1" spc="-20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500" b="1" spc="-75" dirty="0">
                <a:solidFill>
                  <a:srgbClr val="004E91"/>
                </a:solidFill>
                <a:latin typeface="Montserrat SemiBold"/>
                <a:cs typeface="Montserrat SemiBold"/>
              </a:rPr>
              <a:t>Insights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0666" y="6362699"/>
            <a:ext cx="11316970" cy="1714500"/>
            <a:chOff x="570666" y="6362699"/>
            <a:chExt cx="11316970" cy="171450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499" y="6904433"/>
              <a:ext cx="133350" cy="11668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666" y="7454502"/>
              <a:ext cx="150852" cy="841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834" y="7734299"/>
              <a:ext cx="141423" cy="1333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267449" y="6362699"/>
              <a:ext cx="5619750" cy="1714500"/>
            </a:xfrm>
            <a:custGeom>
              <a:avLst/>
              <a:gdLst/>
              <a:ahLst/>
              <a:cxnLst/>
              <a:rect l="l" t="t" r="r" b="b"/>
              <a:pathLst>
                <a:path w="5619750" h="1714500">
                  <a:moveTo>
                    <a:pt x="5548552" y="1714499"/>
                  </a:moveTo>
                  <a:lnTo>
                    <a:pt x="53397" y="1714499"/>
                  </a:lnTo>
                  <a:lnTo>
                    <a:pt x="49680" y="1714011"/>
                  </a:lnTo>
                  <a:lnTo>
                    <a:pt x="14084" y="1688643"/>
                  </a:lnTo>
                  <a:lnTo>
                    <a:pt x="366" y="1648258"/>
                  </a:lnTo>
                  <a:lnTo>
                    <a:pt x="0" y="16382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5548552" y="0"/>
                  </a:lnTo>
                  <a:lnTo>
                    <a:pt x="5590042" y="15621"/>
                  </a:lnTo>
                  <a:lnTo>
                    <a:pt x="5615861" y="51662"/>
                  </a:lnTo>
                  <a:lnTo>
                    <a:pt x="5619748" y="71196"/>
                  </a:lnTo>
                  <a:lnTo>
                    <a:pt x="5619748" y="1643303"/>
                  </a:lnTo>
                  <a:lnTo>
                    <a:pt x="5604126" y="1684794"/>
                  </a:lnTo>
                  <a:lnTo>
                    <a:pt x="5568086" y="1710614"/>
                  </a:lnTo>
                  <a:lnTo>
                    <a:pt x="5548552" y="17144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48399" y="6362977"/>
              <a:ext cx="70485" cy="1714500"/>
            </a:xfrm>
            <a:custGeom>
              <a:avLst/>
              <a:gdLst/>
              <a:ahLst/>
              <a:cxnLst/>
              <a:rect l="l" t="t" r="r" b="b"/>
              <a:pathLst>
                <a:path w="70485" h="1714500">
                  <a:moveTo>
                    <a:pt x="70450" y="1713944"/>
                  </a:moveTo>
                  <a:lnTo>
                    <a:pt x="33857" y="1701390"/>
                  </a:lnTo>
                  <a:lnTo>
                    <a:pt x="5800" y="1667181"/>
                  </a:lnTo>
                  <a:lnTo>
                    <a:pt x="0" y="16380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0"/>
                  </a:lnTo>
                  <a:lnTo>
                    <a:pt x="38100" y="75922"/>
                  </a:lnTo>
                  <a:lnTo>
                    <a:pt x="38100" y="1638022"/>
                  </a:lnTo>
                  <a:lnTo>
                    <a:pt x="44515" y="1680363"/>
                  </a:lnTo>
                  <a:lnTo>
                    <a:pt x="66287" y="1712287"/>
                  </a:lnTo>
                  <a:lnTo>
                    <a:pt x="70450" y="1713944"/>
                  </a:lnTo>
                  <a:close/>
                </a:path>
              </a:pathLst>
            </a:custGeom>
            <a:solidFill>
              <a:srgbClr val="FF6A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06449" y="6825411"/>
            <a:ext cx="4417060" cy="47244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"/>
              </a:spcBef>
            </a:pPr>
            <a:r>
              <a:rPr sz="1400" spc="-125" dirty="0">
                <a:latin typeface="Montserrat"/>
                <a:cs typeface="Montserrat"/>
              </a:rPr>
              <a:t>Consistent</a:t>
            </a:r>
            <a:r>
              <a:rPr sz="1400" spc="-20" dirty="0">
                <a:latin typeface="Montserrat"/>
                <a:cs typeface="Montserrat"/>
              </a:rPr>
              <a:t> </a:t>
            </a:r>
            <a:r>
              <a:rPr sz="1400" spc="-135" dirty="0">
                <a:latin typeface="Montserrat"/>
                <a:cs typeface="Montserrat"/>
              </a:rPr>
              <a:t>growth</a:t>
            </a:r>
            <a:r>
              <a:rPr sz="1400" spc="-20" dirty="0">
                <a:latin typeface="Montserrat"/>
                <a:cs typeface="Montserrat"/>
              </a:rPr>
              <a:t> </a:t>
            </a:r>
            <a:r>
              <a:rPr sz="1400" spc="-125" dirty="0">
                <a:latin typeface="Montserrat"/>
                <a:cs typeface="Montserrat"/>
              </a:rPr>
              <a:t>pattern</a:t>
            </a:r>
            <a:r>
              <a:rPr sz="1400" spc="-15" dirty="0">
                <a:latin typeface="Montserrat"/>
                <a:cs typeface="Montserrat"/>
              </a:rPr>
              <a:t> </a:t>
            </a:r>
            <a:r>
              <a:rPr sz="1400" spc="-130" dirty="0">
                <a:latin typeface="Montserrat"/>
                <a:cs typeface="Montserrat"/>
              </a:rPr>
              <a:t>throughout</a:t>
            </a:r>
            <a:r>
              <a:rPr sz="1400" spc="-20" dirty="0">
                <a:latin typeface="Montserrat"/>
                <a:cs typeface="Montserrat"/>
              </a:rPr>
              <a:t> </a:t>
            </a:r>
            <a:r>
              <a:rPr sz="1400" spc="-125" dirty="0">
                <a:latin typeface="Montserrat"/>
                <a:cs typeface="Montserrat"/>
              </a:rPr>
              <a:t>the</a:t>
            </a:r>
            <a:r>
              <a:rPr sz="1400" spc="-20" dirty="0">
                <a:latin typeface="Montserrat"/>
                <a:cs typeface="Montserrat"/>
              </a:rPr>
              <a:t> </a:t>
            </a:r>
            <a:r>
              <a:rPr sz="1400" spc="-130" dirty="0">
                <a:latin typeface="Montserrat"/>
                <a:cs typeface="Montserrat"/>
              </a:rPr>
              <a:t>year</a:t>
            </a:r>
            <a:r>
              <a:rPr sz="1400" spc="-15" dirty="0">
                <a:latin typeface="Montserrat"/>
                <a:cs typeface="Montserrat"/>
              </a:rPr>
              <a:t> </a:t>
            </a:r>
            <a:r>
              <a:rPr sz="1400" spc="-125" dirty="0">
                <a:latin typeface="Montserrat"/>
                <a:cs typeface="Montserrat"/>
              </a:rPr>
              <a:t>with</a:t>
            </a:r>
            <a:r>
              <a:rPr sz="1400" spc="-20" dirty="0">
                <a:latin typeface="Montserrat"/>
                <a:cs typeface="Montserrat"/>
              </a:rPr>
              <a:t> </a:t>
            </a:r>
            <a:r>
              <a:rPr sz="1400" spc="-75" dirty="0">
                <a:latin typeface="Montserrat"/>
                <a:cs typeface="Montserrat"/>
              </a:rPr>
              <a:t>peak </a:t>
            </a:r>
            <a:r>
              <a:rPr sz="1400" spc="-130" dirty="0">
                <a:latin typeface="Montserrat"/>
                <a:cs typeface="Montserrat"/>
              </a:rPr>
              <a:t>performance</a:t>
            </a:r>
            <a:r>
              <a:rPr sz="1400" spc="-40" dirty="0">
                <a:latin typeface="Montserrat"/>
                <a:cs typeface="Montserrat"/>
              </a:rPr>
              <a:t> </a:t>
            </a:r>
            <a:r>
              <a:rPr sz="1400" spc="-105" dirty="0">
                <a:latin typeface="Montserrat"/>
                <a:cs typeface="Montserrat"/>
              </a:rPr>
              <a:t>in</a:t>
            </a:r>
            <a:r>
              <a:rPr sz="1400" spc="-40" dirty="0">
                <a:latin typeface="Montserrat"/>
                <a:cs typeface="Montserrat"/>
              </a:rPr>
              <a:t> </a:t>
            </a:r>
            <a:r>
              <a:rPr sz="1400" spc="-20" dirty="0">
                <a:latin typeface="Montserrat"/>
                <a:cs typeface="Montserrat"/>
              </a:rPr>
              <a:t>June</a:t>
            </a:r>
            <a:endParaRPr sz="1400">
              <a:latin typeface="Montserrat"/>
              <a:cs typeface="Montserra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3118" y="7358811"/>
            <a:ext cx="480949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25" dirty="0">
                <a:latin typeface="Montserrat"/>
                <a:cs typeface="Montserrat"/>
              </a:rPr>
              <a:t>Current</a:t>
            </a:r>
            <a:r>
              <a:rPr sz="1400" spc="-25" dirty="0">
                <a:latin typeface="Montserrat"/>
                <a:cs typeface="Montserrat"/>
              </a:rPr>
              <a:t> </a:t>
            </a:r>
            <a:r>
              <a:rPr sz="1400" spc="-130" dirty="0">
                <a:latin typeface="Montserrat"/>
                <a:cs typeface="Montserrat"/>
              </a:rPr>
              <a:t>year</a:t>
            </a:r>
            <a:r>
              <a:rPr sz="1400" spc="-20" dirty="0">
                <a:latin typeface="Montserrat"/>
                <a:cs typeface="Montserrat"/>
              </a:rPr>
              <a:t> </a:t>
            </a:r>
            <a:r>
              <a:rPr sz="1400" spc="-135" dirty="0">
                <a:latin typeface="Montserrat"/>
                <a:cs typeface="Montserrat"/>
              </a:rPr>
              <a:t>revenue</a:t>
            </a:r>
            <a:r>
              <a:rPr sz="1400" spc="-25" dirty="0">
                <a:latin typeface="Montserrat"/>
                <a:cs typeface="Montserrat"/>
              </a:rPr>
              <a:t> </a:t>
            </a:r>
            <a:r>
              <a:rPr sz="1400" spc="-130" dirty="0">
                <a:latin typeface="Montserrat"/>
                <a:cs typeface="Montserrat"/>
              </a:rPr>
              <a:t>outperformed</a:t>
            </a:r>
            <a:r>
              <a:rPr sz="1400" spc="-20" dirty="0">
                <a:latin typeface="Montserrat"/>
                <a:cs typeface="Montserrat"/>
              </a:rPr>
              <a:t> </a:t>
            </a:r>
            <a:r>
              <a:rPr sz="1400" spc="-120" dirty="0">
                <a:latin typeface="Montserrat"/>
                <a:cs typeface="Montserrat"/>
              </a:rPr>
              <a:t>previous</a:t>
            </a:r>
            <a:r>
              <a:rPr sz="1400" spc="-20" dirty="0">
                <a:latin typeface="Montserrat"/>
                <a:cs typeface="Montserrat"/>
              </a:rPr>
              <a:t> </a:t>
            </a:r>
            <a:r>
              <a:rPr sz="1400" spc="-130" dirty="0">
                <a:latin typeface="Montserrat"/>
                <a:cs typeface="Montserrat"/>
              </a:rPr>
              <a:t>year</a:t>
            </a:r>
            <a:r>
              <a:rPr sz="1400" spc="-25" dirty="0">
                <a:latin typeface="Montserrat"/>
                <a:cs typeface="Montserrat"/>
              </a:rPr>
              <a:t> </a:t>
            </a:r>
            <a:r>
              <a:rPr sz="1400" spc="-130" dirty="0">
                <a:latin typeface="Montserrat"/>
                <a:cs typeface="Montserrat"/>
              </a:rPr>
              <a:t>every</a:t>
            </a:r>
            <a:r>
              <a:rPr sz="1400" spc="-20" dirty="0">
                <a:latin typeface="Montserrat"/>
                <a:cs typeface="Montserrat"/>
              </a:rPr>
              <a:t> </a:t>
            </a:r>
            <a:r>
              <a:rPr sz="1400" spc="-85" dirty="0">
                <a:latin typeface="Montserrat"/>
                <a:cs typeface="Montserrat"/>
              </a:rPr>
              <a:t>month</a:t>
            </a:r>
            <a:endParaRPr sz="1400">
              <a:latin typeface="Montserrat"/>
              <a:cs typeface="Montserra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3118" y="7663611"/>
            <a:ext cx="357886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65" dirty="0">
                <a:latin typeface="Montserrat"/>
                <a:cs typeface="Montserrat"/>
              </a:rPr>
              <a:t>Q2</a:t>
            </a:r>
            <a:r>
              <a:rPr sz="1400" spc="-40" dirty="0">
                <a:latin typeface="Montserrat"/>
                <a:cs typeface="Montserrat"/>
              </a:rPr>
              <a:t> </a:t>
            </a:r>
            <a:r>
              <a:rPr sz="1400" spc="-145" dirty="0">
                <a:latin typeface="Montserrat"/>
                <a:cs typeface="Montserrat"/>
              </a:rPr>
              <a:t>showed</a:t>
            </a:r>
            <a:r>
              <a:rPr sz="1400" spc="-40" dirty="0">
                <a:latin typeface="Montserrat"/>
                <a:cs typeface="Montserrat"/>
              </a:rPr>
              <a:t> </a:t>
            </a:r>
            <a:r>
              <a:rPr sz="1400" spc="-125" dirty="0">
                <a:latin typeface="Montserrat"/>
                <a:cs typeface="Montserrat"/>
              </a:rPr>
              <a:t>the</a:t>
            </a:r>
            <a:r>
              <a:rPr sz="1400" spc="-35" dirty="0">
                <a:latin typeface="Montserrat"/>
                <a:cs typeface="Montserrat"/>
              </a:rPr>
              <a:t> </a:t>
            </a:r>
            <a:r>
              <a:rPr sz="1400" spc="-114" dirty="0">
                <a:latin typeface="Montserrat"/>
                <a:cs typeface="Montserrat"/>
              </a:rPr>
              <a:t>highest</a:t>
            </a:r>
            <a:r>
              <a:rPr sz="1400" spc="-40" dirty="0">
                <a:latin typeface="Montserrat"/>
                <a:cs typeface="Montserrat"/>
              </a:rPr>
              <a:t> </a:t>
            </a:r>
            <a:r>
              <a:rPr sz="1400" spc="-135" dirty="0">
                <a:latin typeface="Montserrat"/>
                <a:cs typeface="Montserrat"/>
              </a:rPr>
              <a:t>growth</a:t>
            </a:r>
            <a:r>
              <a:rPr sz="1400" spc="-40" dirty="0">
                <a:latin typeface="Montserrat"/>
                <a:cs typeface="Montserrat"/>
              </a:rPr>
              <a:t> </a:t>
            </a:r>
            <a:r>
              <a:rPr sz="1400" spc="-130" dirty="0">
                <a:latin typeface="Montserrat"/>
                <a:cs typeface="Montserrat"/>
              </a:rPr>
              <a:t>rate</a:t>
            </a:r>
            <a:r>
              <a:rPr sz="1400" spc="-35" dirty="0">
                <a:latin typeface="Montserrat"/>
                <a:cs typeface="Montserrat"/>
              </a:rPr>
              <a:t> </a:t>
            </a:r>
            <a:r>
              <a:rPr sz="1400" spc="-110" dirty="0">
                <a:latin typeface="Montserrat"/>
                <a:cs typeface="Montserrat"/>
              </a:rPr>
              <a:t>at</a:t>
            </a:r>
            <a:r>
              <a:rPr sz="1400" spc="-40" dirty="0">
                <a:latin typeface="Montserrat"/>
                <a:cs typeface="Montserrat"/>
              </a:rPr>
              <a:t> </a:t>
            </a:r>
            <a:r>
              <a:rPr sz="1400" spc="-145" dirty="0">
                <a:latin typeface="Montserrat"/>
                <a:cs typeface="Montserrat"/>
              </a:rPr>
              <a:t>92%</a:t>
            </a:r>
            <a:r>
              <a:rPr sz="1400" spc="-35" dirty="0">
                <a:latin typeface="Montserrat"/>
                <a:cs typeface="Montserrat"/>
              </a:rPr>
              <a:t> </a:t>
            </a:r>
            <a:r>
              <a:rPr sz="1400" spc="-75" dirty="0">
                <a:latin typeface="Montserrat"/>
                <a:cs typeface="Montserrat"/>
              </a:rPr>
              <a:t>YoY</a:t>
            </a:r>
            <a:endParaRPr sz="1400">
              <a:latin typeface="Montserrat"/>
              <a:cs typeface="Montserra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02399" y="6497777"/>
            <a:ext cx="135763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14" dirty="0">
                <a:solidFill>
                  <a:srgbClr val="004E91"/>
                </a:solidFill>
                <a:latin typeface="Montserrat SemiBold"/>
                <a:cs typeface="Montserrat SemiBold"/>
              </a:rPr>
              <a:t>Growth</a:t>
            </a:r>
            <a:r>
              <a:rPr sz="1500" b="1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500" b="1" spc="-75" dirty="0">
                <a:solidFill>
                  <a:srgbClr val="004E91"/>
                </a:solidFill>
                <a:latin typeface="Montserrat SemiBold"/>
                <a:cs typeface="Montserrat SemiBold"/>
              </a:rPr>
              <a:t>Drivers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57599" y="6904434"/>
            <a:ext cx="8534400" cy="1972945"/>
            <a:chOff x="3657599" y="6904434"/>
            <a:chExt cx="8534400" cy="1972945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5099" y="6904434"/>
              <a:ext cx="166687" cy="1166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5099" y="7200899"/>
              <a:ext cx="166687" cy="1333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15099" y="7505699"/>
              <a:ext cx="100012" cy="13400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57599" y="8829674"/>
              <a:ext cx="8534399" cy="476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0401299" y="83629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15599" y="8458199"/>
              <a:ext cx="133349" cy="13334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783387" y="6825411"/>
            <a:ext cx="462915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30" dirty="0">
                <a:latin typeface="Montserrat"/>
                <a:cs typeface="Montserrat"/>
              </a:rPr>
              <a:t>Laptop</a:t>
            </a:r>
            <a:r>
              <a:rPr sz="1400" spc="-35" dirty="0">
                <a:latin typeface="Montserrat"/>
                <a:cs typeface="Montserrat"/>
              </a:rPr>
              <a:t> </a:t>
            </a:r>
            <a:r>
              <a:rPr sz="1400" spc="-105" dirty="0">
                <a:latin typeface="Montserrat"/>
                <a:cs typeface="Montserrat"/>
              </a:rPr>
              <a:t>division</a:t>
            </a:r>
            <a:r>
              <a:rPr sz="1400" spc="-35" dirty="0">
                <a:latin typeface="Montserrat"/>
                <a:cs typeface="Montserrat"/>
              </a:rPr>
              <a:t> </a:t>
            </a:r>
            <a:r>
              <a:rPr sz="1400" spc="-114" dirty="0">
                <a:latin typeface="Montserrat"/>
                <a:cs typeface="Montserrat"/>
              </a:rPr>
              <a:t>led</a:t>
            </a:r>
            <a:r>
              <a:rPr sz="1400" spc="-30" dirty="0">
                <a:latin typeface="Montserrat"/>
                <a:cs typeface="Montserrat"/>
              </a:rPr>
              <a:t> </a:t>
            </a:r>
            <a:r>
              <a:rPr sz="1400" spc="-135" dirty="0">
                <a:latin typeface="Montserrat"/>
                <a:cs typeface="Montserrat"/>
              </a:rPr>
              <a:t>growth</a:t>
            </a:r>
            <a:r>
              <a:rPr sz="1400" spc="-35" dirty="0">
                <a:latin typeface="Montserrat"/>
                <a:cs typeface="Montserrat"/>
              </a:rPr>
              <a:t> </a:t>
            </a:r>
            <a:r>
              <a:rPr sz="1400" spc="-125" dirty="0">
                <a:latin typeface="Montserrat"/>
                <a:cs typeface="Montserrat"/>
              </a:rPr>
              <a:t>with</a:t>
            </a:r>
            <a:r>
              <a:rPr sz="1400" spc="-30" dirty="0">
                <a:latin typeface="Montserrat"/>
                <a:cs typeface="Montserrat"/>
              </a:rPr>
              <a:t> </a:t>
            </a:r>
            <a:r>
              <a:rPr sz="1400" spc="-145" dirty="0">
                <a:latin typeface="Montserrat"/>
                <a:cs typeface="Montserrat"/>
              </a:rPr>
              <a:t>92%</a:t>
            </a:r>
            <a:r>
              <a:rPr sz="1400" spc="-35" dirty="0">
                <a:latin typeface="Montserrat"/>
                <a:cs typeface="Montserrat"/>
              </a:rPr>
              <a:t> </a:t>
            </a:r>
            <a:r>
              <a:rPr sz="1400" spc="-120" dirty="0">
                <a:latin typeface="Montserrat"/>
                <a:cs typeface="Montserrat"/>
              </a:rPr>
              <a:t>increase</a:t>
            </a:r>
            <a:r>
              <a:rPr sz="1400" spc="-30" dirty="0">
                <a:latin typeface="Montserrat"/>
                <a:cs typeface="Montserrat"/>
              </a:rPr>
              <a:t> </a:t>
            </a:r>
            <a:r>
              <a:rPr sz="1400" spc="-130" dirty="0">
                <a:latin typeface="Montserrat"/>
                <a:cs typeface="Montserrat"/>
              </a:rPr>
              <a:t>($25M</a:t>
            </a:r>
            <a:r>
              <a:rPr sz="1400" spc="-35" dirty="0">
                <a:latin typeface="Montserrat"/>
                <a:cs typeface="Montserrat"/>
              </a:rPr>
              <a:t> </a:t>
            </a:r>
            <a:r>
              <a:rPr sz="1400" spc="-120" dirty="0">
                <a:latin typeface="Montserrat"/>
                <a:cs typeface="Montserrat"/>
              </a:rPr>
              <a:t>vs</a:t>
            </a:r>
            <a:r>
              <a:rPr sz="1400" spc="-30" dirty="0">
                <a:latin typeface="Montserrat"/>
                <a:cs typeface="Montserrat"/>
              </a:rPr>
              <a:t> </a:t>
            </a:r>
            <a:r>
              <a:rPr sz="1400" spc="-50" dirty="0">
                <a:latin typeface="Montserrat"/>
                <a:cs typeface="Montserrat"/>
              </a:rPr>
              <a:t>$13M)</a:t>
            </a:r>
            <a:endParaRPr sz="1400">
              <a:latin typeface="Montserrat"/>
              <a:cs typeface="Montserra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689232" y="8465349"/>
            <a:ext cx="136334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5"/>
              </a:lnSpc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634365">
              <a:lnSpc>
                <a:spcPts val="1030"/>
              </a:lnSpc>
            </a:pPr>
            <a:r>
              <a:rPr sz="1150" spc="-65" dirty="0">
                <a:solidFill>
                  <a:srgbClr val="6A7280"/>
                </a:solidFill>
                <a:latin typeface="Montserrat"/>
                <a:cs typeface="Montserrat"/>
              </a:rPr>
              <a:t>Slide</a:t>
            </a:r>
            <a:r>
              <a:rPr sz="1150" spc="-1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fld id="{81D60167-4931-47E6-BA6A-407CBD079E47}" type="slidenum"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2</a:t>
            </a:fld>
            <a:r>
              <a:rPr sz="1150" spc="-1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Montserrat"/>
                <a:cs typeface="Montserrat"/>
              </a:rPr>
              <a:t>of</a:t>
            </a:r>
            <a:r>
              <a:rPr sz="1150" spc="-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Montserrat"/>
                <a:cs typeface="Montserrat"/>
              </a:rPr>
              <a:t>6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9699" y="8564962"/>
            <a:ext cx="1061085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90"/>
              </a:lnSpc>
            </a:pP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AFRI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85" dirty="0">
                <a:solidFill>
                  <a:srgbClr val="6A7280"/>
                </a:solidFill>
                <a:latin typeface="Montserrat"/>
                <a:cs typeface="Montserrat"/>
              </a:rPr>
              <a:t>TECH</a:t>
            </a:r>
            <a:r>
              <a:rPr sz="1150" spc="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LTD.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83387" y="7130211"/>
            <a:ext cx="483743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70" dirty="0">
                <a:latin typeface="Montserrat"/>
                <a:cs typeface="Montserrat"/>
              </a:rPr>
              <a:t>New</a:t>
            </a:r>
            <a:r>
              <a:rPr sz="1400" spc="-35" dirty="0">
                <a:latin typeface="Montserrat"/>
                <a:cs typeface="Montserrat"/>
              </a:rPr>
              <a:t> </a:t>
            </a:r>
            <a:r>
              <a:rPr sz="1400" spc="-130" dirty="0">
                <a:latin typeface="Montserrat"/>
                <a:cs typeface="Montserrat"/>
              </a:rPr>
              <a:t>customer</a:t>
            </a:r>
            <a:r>
              <a:rPr sz="1400" spc="-30" dirty="0">
                <a:latin typeface="Montserrat"/>
                <a:cs typeface="Montserrat"/>
              </a:rPr>
              <a:t> </a:t>
            </a:r>
            <a:r>
              <a:rPr sz="1400" spc="-110" dirty="0">
                <a:latin typeface="Montserrat"/>
                <a:cs typeface="Montserrat"/>
              </a:rPr>
              <a:t>acquisition</a:t>
            </a:r>
            <a:r>
              <a:rPr sz="1400" spc="-30" dirty="0">
                <a:latin typeface="Montserrat"/>
                <a:cs typeface="Montserrat"/>
              </a:rPr>
              <a:t> </a:t>
            </a:r>
            <a:r>
              <a:rPr sz="1400" spc="-114" dirty="0">
                <a:latin typeface="Montserrat"/>
                <a:cs typeface="Montserrat"/>
              </a:rPr>
              <a:t>contributing</a:t>
            </a:r>
            <a:r>
              <a:rPr sz="1400" spc="-30" dirty="0">
                <a:latin typeface="Montserrat"/>
                <a:cs typeface="Montserrat"/>
              </a:rPr>
              <a:t> </a:t>
            </a:r>
            <a:r>
              <a:rPr sz="1400" spc="-125" dirty="0">
                <a:latin typeface="Montserrat"/>
                <a:cs typeface="Montserrat"/>
              </a:rPr>
              <a:t>48.54%</a:t>
            </a:r>
            <a:r>
              <a:rPr sz="1400" spc="-30" dirty="0">
                <a:latin typeface="Montserrat"/>
                <a:cs typeface="Montserrat"/>
              </a:rPr>
              <a:t> </a:t>
            </a:r>
            <a:r>
              <a:rPr sz="1400" spc="-110" dirty="0">
                <a:latin typeface="Montserrat"/>
                <a:cs typeface="Montserrat"/>
              </a:rPr>
              <a:t>of</a:t>
            </a:r>
            <a:r>
              <a:rPr sz="1400" spc="-30" dirty="0">
                <a:latin typeface="Montserrat"/>
                <a:cs typeface="Montserrat"/>
              </a:rPr>
              <a:t> </a:t>
            </a:r>
            <a:r>
              <a:rPr sz="1400" spc="-114" dirty="0">
                <a:latin typeface="Montserrat"/>
                <a:cs typeface="Montserrat"/>
              </a:rPr>
              <a:t>total</a:t>
            </a:r>
            <a:r>
              <a:rPr sz="1400" spc="-30" dirty="0">
                <a:latin typeface="Montserrat"/>
                <a:cs typeface="Montserrat"/>
              </a:rPr>
              <a:t> </a:t>
            </a:r>
            <a:r>
              <a:rPr sz="1400" spc="-80" dirty="0">
                <a:latin typeface="Montserrat"/>
                <a:cs typeface="Montserrat"/>
              </a:rPr>
              <a:t>revenue</a:t>
            </a:r>
            <a:endParaRPr sz="1400">
              <a:latin typeface="Montserrat"/>
              <a:cs typeface="Montserra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16712" y="7435011"/>
            <a:ext cx="40646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30" dirty="0">
                <a:latin typeface="Montserrat"/>
                <a:cs typeface="Montserrat"/>
              </a:rPr>
              <a:t>Geographic</a:t>
            </a:r>
            <a:r>
              <a:rPr sz="1400" spc="-40" dirty="0">
                <a:latin typeface="Montserrat"/>
                <a:cs typeface="Montserrat"/>
              </a:rPr>
              <a:t> </a:t>
            </a:r>
            <a:r>
              <a:rPr sz="1400" spc="-125" dirty="0">
                <a:latin typeface="Montserrat"/>
                <a:cs typeface="Montserrat"/>
              </a:rPr>
              <a:t>expansion</a:t>
            </a:r>
            <a:r>
              <a:rPr sz="1400" spc="-35" dirty="0">
                <a:latin typeface="Montserrat"/>
                <a:cs typeface="Montserrat"/>
              </a:rPr>
              <a:t> </a:t>
            </a:r>
            <a:r>
              <a:rPr sz="1400" spc="-105" dirty="0">
                <a:latin typeface="Montserrat"/>
                <a:cs typeface="Montserrat"/>
              </a:rPr>
              <a:t>in</a:t>
            </a:r>
            <a:r>
              <a:rPr sz="1400" spc="-35" dirty="0">
                <a:latin typeface="Montserrat"/>
                <a:cs typeface="Montserrat"/>
              </a:rPr>
              <a:t> </a:t>
            </a:r>
            <a:r>
              <a:rPr sz="1400" spc="-155" dirty="0">
                <a:latin typeface="Montserrat"/>
                <a:cs typeface="Montserrat"/>
              </a:rPr>
              <a:t>West</a:t>
            </a:r>
            <a:r>
              <a:rPr sz="1400" spc="-35" dirty="0">
                <a:latin typeface="Montserrat"/>
                <a:cs typeface="Montserrat"/>
              </a:rPr>
              <a:t> </a:t>
            </a:r>
            <a:r>
              <a:rPr sz="1400" spc="-110" dirty="0">
                <a:latin typeface="Montserrat"/>
                <a:cs typeface="Montserrat"/>
              </a:rPr>
              <a:t>Virginia</a:t>
            </a:r>
            <a:r>
              <a:rPr sz="1400" spc="-35" dirty="0">
                <a:latin typeface="Montserrat"/>
                <a:cs typeface="Montserrat"/>
              </a:rPr>
              <a:t> </a:t>
            </a:r>
            <a:r>
              <a:rPr sz="1400" spc="-145" dirty="0">
                <a:latin typeface="Montserrat"/>
                <a:cs typeface="Montserrat"/>
              </a:rPr>
              <a:t>and</a:t>
            </a:r>
            <a:r>
              <a:rPr sz="1400" spc="-35" dirty="0">
                <a:latin typeface="Montserrat"/>
                <a:cs typeface="Montserrat"/>
              </a:rPr>
              <a:t> </a:t>
            </a:r>
            <a:r>
              <a:rPr sz="1400" spc="-100" dirty="0">
                <a:latin typeface="Montserrat"/>
                <a:cs typeface="Montserrat"/>
              </a:rPr>
              <a:t>Nebraska</a:t>
            </a:r>
            <a:endParaRPr sz="14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85343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500" y="217108"/>
            <a:ext cx="171005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45" dirty="0">
                <a:solidFill>
                  <a:srgbClr val="FFFFFF"/>
                </a:solidFill>
                <a:latin typeface="Montserrat"/>
                <a:cs typeface="Montserrat"/>
              </a:rPr>
              <a:t>CUSTOMER</a:t>
            </a:r>
            <a:r>
              <a:rPr sz="1100" spc="19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ontserrat"/>
                <a:cs typeface="Montserrat"/>
              </a:rPr>
              <a:t>ANALYSIS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81077"/>
            <a:ext cx="37001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4" dirty="0">
                <a:solidFill>
                  <a:srgbClr val="FFFFFF"/>
                </a:solidFill>
              </a:rPr>
              <a:t>Customer</a:t>
            </a:r>
            <a:r>
              <a:rPr sz="2600" spc="-25" dirty="0">
                <a:solidFill>
                  <a:srgbClr val="FFFFFF"/>
                </a:solidFill>
              </a:rPr>
              <a:t> </a:t>
            </a:r>
            <a:r>
              <a:rPr sz="2600" spc="-215" dirty="0">
                <a:solidFill>
                  <a:srgbClr val="FFFFFF"/>
                </a:solidFill>
              </a:rPr>
              <a:t>Segmentation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304799" y="1257299"/>
            <a:ext cx="5676900" cy="6477000"/>
          </a:xfrm>
          <a:custGeom>
            <a:avLst/>
            <a:gdLst/>
            <a:ahLst/>
            <a:cxnLst/>
            <a:rect l="l" t="t" r="r" b="b"/>
            <a:pathLst>
              <a:path w="5676900" h="6477000">
                <a:moveTo>
                  <a:pt x="5570104" y="6476999"/>
                </a:moveTo>
                <a:lnTo>
                  <a:pt x="106794" y="6476999"/>
                </a:lnTo>
                <a:lnTo>
                  <a:pt x="99362" y="6476267"/>
                </a:lnTo>
                <a:lnTo>
                  <a:pt x="57038" y="6461905"/>
                </a:lnTo>
                <a:lnTo>
                  <a:pt x="23432" y="6432441"/>
                </a:lnTo>
                <a:lnTo>
                  <a:pt x="3660" y="6392358"/>
                </a:lnTo>
                <a:lnTo>
                  <a:pt x="0" y="6370204"/>
                </a:lnTo>
                <a:lnTo>
                  <a:pt x="0" y="63626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5570104" y="0"/>
                </a:lnTo>
                <a:lnTo>
                  <a:pt x="5613273" y="11572"/>
                </a:lnTo>
                <a:lnTo>
                  <a:pt x="5648728" y="38784"/>
                </a:lnTo>
                <a:lnTo>
                  <a:pt x="5671070" y="77493"/>
                </a:lnTo>
                <a:lnTo>
                  <a:pt x="5676898" y="106794"/>
                </a:lnTo>
                <a:lnTo>
                  <a:pt x="5676898" y="6370204"/>
                </a:lnTo>
                <a:lnTo>
                  <a:pt x="5665326" y="6413373"/>
                </a:lnTo>
                <a:lnTo>
                  <a:pt x="5638114" y="6448828"/>
                </a:lnTo>
                <a:lnTo>
                  <a:pt x="5599406" y="6471170"/>
                </a:lnTo>
                <a:lnTo>
                  <a:pt x="5577537" y="6476267"/>
                </a:lnTo>
                <a:lnTo>
                  <a:pt x="5570104" y="647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84846" y="1463046"/>
            <a:ext cx="27171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14" dirty="0">
                <a:solidFill>
                  <a:srgbClr val="004E91"/>
                </a:solidFill>
                <a:latin typeface="Montserrat SemiBold"/>
                <a:cs typeface="Montserrat SemiBold"/>
              </a:rPr>
              <a:t>Revenue</a:t>
            </a:r>
            <a:r>
              <a:rPr sz="1650" b="1" spc="-10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650" b="1" spc="-114" dirty="0">
                <a:solidFill>
                  <a:srgbClr val="004E91"/>
                </a:solidFill>
                <a:latin typeface="Montserrat SemiBold"/>
                <a:cs typeface="Montserrat SemiBold"/>
              </a:rPr>
              <a:t>by</a:t>
            </a:r>
            <a:r>
              <a:rPr sz="1650" b="1" spc="-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650" b="1" spc="-114" dirty="0">
                <a:solidFill>
                  <a:srgbClr val="004E91"/>
                </a:solidFill>
                <a:latin typeface="Montserrat SemiBold"/>
                <a:cs typeface="Montserrat SemiBold"/>
              </a:rPr>
              <a:t>Customer</a:t>
            </a:r>
            <a:r>
              <a:rPr sz="1650" b="1" spc="-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650" b="1" spc="-55" dirty="0">
                <a:solidFill>
                  <a:srgbClr val="004E91"/>
                </a:solidFill>
                <a:latin typeface="Montserrat SemiBold"/>
                <a:cs typeface="Montserrat SemiBold"/>
              </a:rPr>
              <a:t>Type</a:t>
            </a:r>
            <a:endParaRPr sz="1650">
              <a:latin typeface="Montserrat SemiBold"/>
              <a:cs typeface="Montserrat SemiBold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76375" y="1257299"/>
            <a:ext cx="10410825" cy="4810125"/>
            <a:chOff x="1476375" y="1257299"/>
            <a:chExt cx="10410825" cy="48101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375" y="2733674"/>
              <a:ext cx="3333749" cy="33337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10299" y="1257299"/>
              <a:ext cx="5676900" cy="1371600"/>
            </a:xfrm>
            <a:custGeom>
              <a:avLst/>
              <a:gdLst/>
              <a:ahLst/>
              <a:cxnLst/>
              <a:rect l="l" t="t" r="r" b="b"/>
              <a:pathLst>
                <a:path w="5676900" h="1371600">
                  <a:moveTo>
                    <a:pt x="5570104" y="1371599"/>
                  </a:moveTo>
                  <a:lnTo>
                    <a:pt x="106794" y="1371599"/>
                  </a:lnTo>
                  <a:lnTo>
                    <a:pt x="99362" y="1370867"/>
                  </a:lnTo>
                  <a:lnTo>
                    <a:pt x="57038" y="1356506"/>
                  </a:lnTo>
                  <a:lnTo>
                    <a:pt x="23432" y="1327041"/>
                  </a:lnTo>
                  <a:lnTo>
                    <a:pt x="3660" y="1286959"/>
                  </a:lnTo>
                  <a:lnTo>
                    <a:pt x="0" y="1264804"/>
                  </a:lnTo>
                  <a:lnTo>
                    <a:pt x="0" y="1257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570104" y="0"/>
                  </a:lnTo>
                  <a:lnTo>
                    <a:pt x="5613273" y="11572"/>
                  </a:lnTo>
                  <a:lnTo>
                    <a:pt x="5648728" y="38784"/>
                  </a:lnTo>
                  <a:lnTo>
                    <a:pt x="5671070" y="77493"/>
                  </a:lnTo>
                  <a:lnTo>
                    <a:pt x="5676898" y="106794"/>
                  </a:lnTo>
                  <a:lnTo>
                    <a:pt x="5676898" y="1264804"/>
                  </a:lnTo>
                  <a:lnTo>
                    <a:pt x="5665326" y="1307974"/>
                  </a:lnTo>
                  <a:lnTo>
                    <a:pt x="5638114" y="1343428"/>
                  </a:lnTo>
                  <a:lnTo>
                    <a:pt x="5599406" y="1365771"/>
                  </a:lnTo>
                  <a:lnTo>
                    <a:pt x="5577537" y="1370867"/>
                  </a:lnTo>
                  <a:lnTo>
                    <a:pt x="5570104" y="1371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0799" y="14477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90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3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8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96049" y="1571624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03765" y="114299"/>
                  </a:moveTo>
                  <a:lnTo>
                    <a:pt x="96259" y="114299"/>
                  </a:lnTo>
                  <a:lnTo>
                    <a:pt x="92543" y="113933"/>
                  </a:lnTo>
                  <a:lnTo>
                    <a:pt x="56947" y="94907"/>
                  </a:lnTo>
                  <a:lnTo>
                    <a:pt x="42862" y="60902"/>
                  </a:lnTo>
                  <a:lnTo>
                    <a:pt x="42862" y="53397"/>
                  </a:lnTo>
                  <a:lnTo>
                    <a:pt x="62254" y="14085"/>
                  </a:lnTo>
                  <a:lnTo>
                    <a:pt x="96259" y="0"/>
                  </a:lnTo>
                  <a:lnTo>
                    <a:pt x="103765" y="0"/>
                  </a:lnTo>
                  <a:lnTo>
                    <a:pt x="143077" y="19392"/>
                  </a:lnTo>
                  <a:lnTo>
                    <a:pt x="157162" y="53397"/>
                  </a:lnTo>
                  <a:lnTo>
                    <a:pt x="157162" y="60902"/>
                  </a:lnTo>
                  <a:lnTo>
                    <a:pt x="137770" y="100214"/>
                  </a:lnTo>
                  <a:lnTo>
                    <a:pt x="103765" y="114299"/>
                  </a:lnTo>
                  <a:close/>
                </a:path>
                <a:path w="285750" h="228600">
                  <a:moveTo>
                    <a:pt x="246459" y="89296"/>
                  </a:moveTo>
                  <a:lnTo>
                    <a:pt x="225028" y="89296"/>
                  </a:lnTo>
                  <a:lnTo>
                    <a:pt x="225028" y="54783"/>
                  </a:lnTo>
                  <a:lnTo>
                    <a:pt x="229805" y="50006"/>
                  </a:lnTo>
                  <a:lnTo>
                    <a:pt x="241681" y="50006"/>
                  </a:lnTo>
                  <a:lnTo>
                    <a:pt x="246459" y="54783"/>
                  </a:lnTo>
                  <a:lnTo>
                    <a:pt x="246459" y="89296"/>
                  </a:lnTo>
                  <a:close/>
                </a:path>
                <a:path w="285750" h="228600">
                  <a:moveTo>
                    <a:pt x="280972" y="110728"/>
                  </a:moveTo>
                  <a:lnTo>
                    <a:pt x="190514" y="110728"/>
                  </a:lnTo>
                  <a:lnTo>
                    <a:pt x="185737" y="105950"/>
                  </a:lnTo>
                  <a:lnTo>
                    <a:pt x="185737" y="94074"/>
                  </a:lnTo>
                  <a:lnTo>
                    <a:pt x="190514" y="89296"/>
                  </a:lnTo>
                  <a:lnTo>
                    <a:pt x="280972" y="89296"/>
                  </a:lnTo>
                  <a:lnTo>
                    <a:pt x="285750" y="94074"/>
                  </a:lnTo>
                  <a:lnTo>
                    <a:pt x="285750" y="105950"/>
                  </a:lnTo>
                  <a:lnTo>
                    <a:pt x="280972" y="110728"/>
                  </a:lnTo>
                  <a:close/>
                </a:path>
                <a:path w="285750" h="228600">
                  <a:moveTo>
                    <a:pt x="241681" y="150018"/>
                  </a:moveTo>
                  <a:lnTo>
                    <a:pt x="229805" y="150018"/>
                  </a:lnTo>
                  <a:lnTo>
                    <a:pt x="225028" y="145241"/>
                  </a:lnTo>
                  <a:lnTo>
                    <a:pt x="225028" y="110728"/>
                  </a:lnTo>
                  <a:lnTo>
                    <a:pt x="246459" y="110728"/>
                  </a:lnTo>
                  <a:lnTo>
                    <a:pt x="246459" y="145241"/>
                  </a:lnTo>
                  <a:lnTo>
                    <a:pt x="241681" y="150018"/>
                  </a:lnTo>
                  <a:close/>
                </a:path>
                <a:path w="285750" h="228600">
                  <a:moveTo>
                    <a:pt x="194086" y="228600"/>
                  </a:moveTo>
                  <a:lnTo>
                    <a:pt x="5938" y="228600"/>
                  </a:lnTo>
                  <a:lnTo>
                    <a:pt x="0" y="222661"/>
                  </a:lnTo>
                  <a:lnTo>
                    <a:pt x="0" y="215339"/>
                  </a:lnTo>
                  <a:lnTo>
                    <a:pt x="6254" y="184347"/>
                  </a:lnTo>
                  <a:lnTo>
                    <a:pt x="23312" y="159043"/>
                  </a:lnTo>
                  <a:lnTo>
                    <a:pt x="48615" y="141985"/>
                  </a:lnTo>
                  <a:lnTo>
                    <a:pt x="79608" y="135731"/>
                  </a:lnTo>
                  <a:lnTo>
                    <a:pt x="120416" y="135731"/>
                  </a:lnTo>
                  <a:lnTo>
                    <a:pt x="151409" y="141985"/>
                  </a:lnTo>
                  <a:lnTo>
                    <a:pt x="176712" y="159043"/>
                  </a:lnTo>
                  <a:lnTo>
                    <a:pt x="193770" y="184347"/>
                  </a:lnTo>
                  <a:lnTo>
                    <a:pt x="200025" y="215339"/>
                  </a:lnTo>
                  <a:lnTo>
                    <a:pt x="200025" y="222661"/>
                  </a:lnTo>
                  <a:lnTo>
                    <a:pt x="194086" y="228600"/>
                  </a:lnTo>
                  <a:close/>
                </a:path>
              </a:pathLst>
            </a:custGeom>
            <a:solidFill>
              <a:srgbClr val="004E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34132" y="6997227"/>
            <a:ext cx="1087755" cy="5054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600" b="1" spc="-40" dirty="0">
                <a:latin typeface="Montserrat"/>
                <a:cs typeface="Montserrat"/>
              </a:rPr>
              <a:t>$27.93M</a:t>
            </a:r>
            <a:endParaRPr sz="160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250" spc="-165" dirty="0">
                <a:solidFill>
                  <a:srgbClr val="4A5462"/>
                </a:solidFill>
                <a:latin typeface="Montserrat"/>
                <a:cs typeface="Montserrat"/>
              </a:rPr>
              <a:t>New</a:t>
            </a:r>
            <a:r>
              <a:rPr sz="1250" spc="-5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14" dirty="0">
                <a:solidFill>
                  <a:srgbClr val="4A5462"/>
                </a:solidFill>
                <a:latin typeface="Montserrat"/>
                <a:cs typeface="Montserrat"/>
              </a:rPr>
              <a:t>Customers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1412" y="6997227"/>
            <a:ext cx="1463675" cy="5054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600" b="1" spc="-25" dirty="0">
                <a:latin typeface="Montserrat"/>
                <a:cs typeface="Montserrat"/>
              </a:rPr>
              <a:t>$24.25M</a:t>
            </a:r>
            <a:endParaRPr sz="160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250" spc="-125" dirty="0">
                <a:solidFill>
                  <a:srgbClr val="4A5462"/>
                </a:solidFill>
                <a:latin typeface="Montserrat"/>
                <a:cs typeface="Montserrat"/>
              </a:rPr>
              <a:t>Returning</a:t>
            </a:r>
            <a:r>
              <a:rPr sz="125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05" dirty="0">
                <a:solidFill>
                  <a:srgbClr val="4A5462"/>
                </a:solidFill>
                <a:latin typeface="Montserrat"/>
                <a:cs typeface="Montserrat"/>
              </a:rPr>
              <a:t>Customers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03476" y="6997227"/>
            <a:ext cx="1010285" cy="5054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1600" b="1" spc="-10" dirty="0">
                <a:latin typeface="Montserrat"/>
                <a:cs typeface="Montserrat"/>
              </a:rPr>
              <a:t>$5.36M</a:t>
            </a:r>
            <a:endParaRPr sz="160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250" spc="-130" dirty="0">
                <a:solidFill>
                  <a:srgbClr val="4A5462"/>
                </a:solidFill>
                <a:latin typeface="Montserrat"/>
                <a:cs typeface="Montserrat"/>
              </a:rPr>
              <a:t>VIP</a:t>
            </a:r>
            <a:r>
              <a:rPr sz="125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14" dirty="0">
                <a:solidFill>
                  <a:srgbClr val="4A5462"/>
                </a:solidFill>
                <a:latin typeface="Montserrat"/>
                <a:cs typeface="Montserrat"/>
              </a:rPr>
              <a:t>Customers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6750" y="1421060"/>
            <a:ext cx="144843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215" dirty="0">
                <a:latin typeface="Montserrat"/>
                <a:cs typeface="Montserrat"/>
              </a:rPr>
              <a:t>New</a:t>
            </a:r>
            <a:r>
              <a:rPr sz="1600" b="1" spc="-55" dirty="0">
                <a:latin typeface="Montserrat"/>
                <a:cs typeface="Montserrat"/>
              </a:rPr>
              <a:t> </a:t>
            </a:r>
            <a:r>
              <a:rPr sz="1600" b="1" spc="-165" dirty="0">
                <a:latin typeface="Montserrat"/>
                <a:cs typeface="Montserrat"/>
              </a:rPr>
              <a:t>Customers</a:t>
            </a:r>
            <a:endParaRPr sz="1600">
              <a:latin typeface="Montserrat"/>
              <a:cs typeface="Montserra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524874" y="1447799"/>
            <a:ext cx="628650" cy="266700"/>
          </a:xfrm>
          <a:custGeom>
            <a:avLst/>
            <a:gdLst/>
            <a:ahLst/>
            <a:cxnLst/>
            <a:rect l="l" t="t" r="r" b="b"/>
            <a:pathLst>
              <a:path w="628650" h="266700">
                <a:moveTo>
                  <a:pt x="595602" y="266699"/>
                </a:moveTo>
                <a:lnTo>
                  <a:pt x="33047" y="266699"/>
                </a:lnTo>
                <a:lnTo>
                  <a:pt x="28187" y="265733"/>
                </a:lnTo>
                <a:lnTo>
                  <a:pt x="966" y="238512"/>
                </a:lnTo>
                <a:lnTo>
                  <a:pt x="0" y="233652"/>
                </a:lnTo>
                <a:lnTo>
                  <a:pt x="0" y="228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95602" y="0"/>
                </a:lnTo>
                <a:lnTo>
                  <a:pt x="627683" y="28187"/>
                </a:lnTo>
                <a:lnTo>
                  <a:pt x="628649" y="33047"/>
                </a:lnTo>
                <a:lnTo>
                  <a:pt x="628649" y="233652"/>
                </a:lnTo>
                <a:lnTo>
                  <a:pt x="600462" y="265733"/>
                </a:lnTo>
                <a:lnTo>
                  <a:pt x="595602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91649" y="1474408"/>
            <a:ext cx="49974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30" dirty="0">
                <a:solidFill>
                  <a:srgbClr val="1D40AF"/>
                </a:solidFill>
                <a:latin typeface="Montserrat"/>
                <a:cs typeface="Montserrat"/>
              </a:rPr>
              <a:t>48.54%</a:t>
            </a:r>
            <a:endParaRPr sz="1100">
              <a:latin typeface="Montserrat"/>
              <a:cs typeface="Montserra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29450" y="2047875"/>
            <a:ext cx="133350" cy="361950"/>
            <a:chOff x="7029450" y="2047875"/>
            <a:chExt cx="133350" cy="36195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9450" y="2047875"/>
              <a:ext cx="133349" cy="1333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3617" y="2276475"/>
              <a:ext cx="91672" cy="1333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016750" y="1628804"/>
            <a:ext cx="3317240" cy="80454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50" spc="-120" dirty="0">
                <a:solidFill>
                  <a:srgbClr val="4A5462"/>
                </a:solidFill>
                <a:latin typeface="Montserrat"/>
                <a:cs typeface="Montserrat"/>
              </a:rPr>
              <a:t>Largest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35" dirty="0">
                <a:solidFill>
                  <a:srgbClr val="4A5462"/>
                </a:solidFill>
                <a:latin typeface="Montserrat"/>
                <a:cs typeface="Montserrat"/>
              </a:rPr>
              <a:t>revenue</a:t>
            </a:r>
            <a:r>
              <a:rPr sz="1250" spc="-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40" dirty="0">
                <a:solidFill>
                  <a:srgbClr val="4A5462"/>
                </a:solidFill>
                <a:latin typeface="Montserrat"/>
                <a:cs typeface="Montserrat"/>
              </a:rPr>
              <a:t>segment</a:t>
            </a:r>
            <a:r>
              <a:rPr sz="1250" spc="-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10" dirty="0">
                <a:solidFill>
                  <a:srgbClr val="4A5462"/>
                </a:solidFill>
                <a:latin typeface="Montserrat"/>
                <a:cs typeface="Montserrat"/>
              </a:rPr>
              <a:t>at</a:t>
            </a:r>
            <a:r>
              <a:rPr sz="1250" spc="-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0" dirty="0">
                <a:solidFill>
                  <a:srgbClr val="4A5462"/>
                </a:solidFill>
                <a:latin typeface="Montserrat"/>
                <a:cs typeface="Montserrat"/>
              </a:rPr>
              <a:t>$27.93M</a:t>
            </a:r>
            <a:endParaRPr sz="1250">
              <a:latin typeface="Montserrat"/>
              <a:cs typeface="Montserrat"/>
            </a:endParaRPr>
          </a:p>
          <a:p>
            <a:pPr marL="188595" marR="5080" indent="33020">
              <a:lnSpc>
                <a:spcPct val="130400"/>
              </a:lnSpc>
              <a:spcBef>
                <a:spcPts val="280"/>
              </a:spcBef>
            </a:pPr>
            <a:r>
              <a:rPr sz="1150" spc="-75" dirty="0">
                <a:latin typeface="Montserrat"/>
                <a:cs typeface="Montserrat"/>
              </a:rPr>
              <a:t>Strong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customer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acquisition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driving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10" dirty="0">
                <a:latin typeface="Montserrat"/>
                <a:cs typeface="Montserrat"/>
              </a:rPr>
              <a:t>growth </a:t>
            </a:r>
            <a:r>
              <a:rPr sz="1150" spc="-65" dirty="0">
                <a:latin typeface="Montserrat"/>
                <a:cs typeface="Montserrat"/>
              </a:rPr>
              <a:t>Opportunity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to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convert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to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returning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50" dirty="0">
                <a:latin typeface="Montserrat"/>
                <a:cs typeface="Montserrat"/>
              </a:rPr>
              <a:t>customers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10299" y="2857499"/>
            <a:ext cx="5676900" cy="1371600"/>
            <a:chOff x="6210299" y="2857499"/>
            <a:chExt cx="5676900" cy="1371600"/>
          </a:xfrm>
        </p:grpSpPr>
        <p:sp>
          <p:nvSpPr>
            <p:cNvPr id="23" name="object 23"/>
            <p:cNvSpPr/>
            <p:nvPr/>
          </p:nvSpPr>
          <p:spPr>
            <a:xfrm>
              <a:off x="6210299" y="2857499"/>
              <a:ext cx="5676900" cy="1371600"/>
            </a:xfrm>
            <a:custGeom>
              <a:avLst/>
              <a:gdLst/>
              <a:ahLst/>
              <a:cxnLst/>
              <a:rect l="l" t="t" r="r" b="b"/>
              <a:pathLst>
                <a:path w="5676900" h="1371600">
                  <a:moveTo>
                    <a:pt x="5570104" y="1371599"/>
                  </a:moveTo>
                  <a:lnTo>
                    <a:pt x="106794" y="1371599"/>
                  </a:lnTo>
                  <a:lnTo>
                    <a:pt x="99362" y="1370867"/>
                  </a:lnTo>
                  <a:lnTo>
                    <a:pt x="57038" y="1356506"/>
                  </a:lnTo>
                  <a:lnTo>
                    <a:pt x="23432" y="1327041"/>
                  </a:lnTo>
                  <a:lnTo>
                    <a:pt x="3660" y="1286959"/>
                  </a:lnTo>
                  <a:lnTo>
                    <a:pt x="0" y="1264804"/>
                  </a:lnTo>
                  <a:lnTo>
                    <a:pt x="0" y="1257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570104" y="0"/>
                  </a:lnTo>
                  <a:lnTo>
                    <a:pt x="5613273" y="11572"/>
                  </a:lnTo>
                  <a:lnTo>
                    <a:pt x="5648728" y="38784"/>
                  </a:lnTo>
                  <a:lnTo>
                    <a:pt x="5671070" y="77492"/>
                  </a:lnTo>
                  <a:lnTo>
                    <a:pt x="5676898" y="106794"/>
                  </a:lnTo>
                  <a:lnTo>
                    <a:pt x="5676898" y="1264804"/>
                  </a:lnTo>
                  <a:lnTo>
                    <a:pt x="5665326" y="1307974"/>
                  </a:lnTo>
                  <a:lnTo>
                    <a:pt x="5638114" y="1343428"/>
                  </a:lnTo>
                  <a:lnTo>
                    <a:pt x="5599406" y="1365770"/>
                  </a:lnTo>
                  <a:lnTo>
                    <a:pt x="5577537" y="1370867"/>
                  </a:lnTo>
                  <a:lnTo>
                    <a:pt x="5570104" y="1371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8900" y="3186101"/>
              <a:ext cx="207179" cy="20004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9449" y="3648074"/>
              <a:ext cx="133349" cy="13334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3616" y="3876674"/>
              <a:ext cx="91672" cy="13335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16750" y="2947742"/>
            <a:ext cx="3003550" cy="108585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469900">
              <a:lnSpc>
                <a:spcPct val="123700"/>
              </a:lnSpc>
              <a:spcBef>
                <a:spcPts val="234"/>
              </a:spcBef>
              <a:tabLst>
                <a:tab pos="2090420" algn="l"/>
              </a:tabLst>
            </a:pPr>
            <a:r>
              <a:rPr sz="1600" b="1" spc="-160" dirty="0">
                <a:latin typeface="Montserrat"/>
                <a:cs typeface="Montserrat"/>
              </a:rPr>
              <a:t>Returning</a:t>
            </a:r>
            <a:r>
              <a:rPr sz="1600" b="1" spc="-40" dirty="0">
                <a:latin typeface="Montserrat"/>
                <a:cs typeface="Montserrat"/>
              </a:rPr>
              <a:t> </a:t>
            </a:r>
            <a:r>
              <a:rPr sz="1600" b="1" spc="-35" dirty="0">
                <a:latin typeface="Montserrat"/>
                <a:cs typeface="Montserrat"/>
              </a:rPr>
              <a:t>Customers</a:t>
            </a:r>
            <a:r>
              <a:rPr sz="1600" b="1" dirty="0">
                <a:latin typeface="Montserrat"/>
                <a:cs typeface="Montserrat"/>
              </a:rPr>
              <a:t>	</a:t>
            </a:r>
            <a:r>
              <a:rPr sz="1725" spc="-112" baseline="2415" dirty="0">
                <a:latin typeface="Montserrat"/>
                <a:cs typeface="Montserrat"/>
              </a:rPr>
              <a:t>42.14% </a:t>
            </a:r>
            <a:r>
              <a:rPr sz="1250" spc="-125" dirty="0">
                <a:solidFill>
                  <a:srgbClr val="4A5462"/>
                </a:solidFill>
                <a:latin typeface="Montserrat"/>
                <a:cs typeface="Montserrat"/>
              </a:rPr>
              <a:t>Strong</a:t>
            </a:r>
            <a:r>
              <a:rPr sz="1250" spc="-4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14" dirty="0">
                <a:solidFill>
                  <a:srgbClr val="4A5462"/>
                </a:solidFill>
                <a:latin typeface="Montserrat"/>
                <a:cs typeface="Montserrat"/>
              </a:rPr>
              <a:t>loyalty</a:t>
            </a:r>
            <a:r>
              <a:rPr sz="1250" spc="-4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30" dirty="0">
                <a:solidFill>
                  <a:srgbClr val="4A5462"/>
                </a:solidFill>
                <a:latin typeface="Montserrat"/>
                <a:cs typeface="Montserrat"/>
              </a:rPr>
              <a:t>base</a:t>
            </a:r>
            <a:r>
              <a:rPr sz="1250" spc="-4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10" dirty="0">
                <a:solidFill>
                  <a:srgbClr val="4A5462"/>
                </a:solidFill>
                <a:latin typeface="Montserrat"/>
                <a:cs typeface="Montserrat"/>
              </a:rPr>
              <a:t>at</a:t>
            </a:r>
            <a:r>
              <a:rPr sz="1250" spc="-4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0" dirty="0">
                <a:solidFill>
                  <a:srgbClr val="4A5462"/>
                </a:solidFill>
                <a:latin typeface="Montserrat"/>
                <a:cs typeface="Montserrat"/>
              </a:rPr>
              <a:t>$24.25M</a:t>
            </a:r>
            <a:endParaRPr sz="1250">
              <a:latin typeface="Montserrat"/>
              <a:cs typeface="Montserrat"/>
            </a:endParaRPr>
          </a:p>
          <a:p>
            <a:pPr marL="188595" marR="5080" indent="33020">
              <a:lnSpc>
                <a:spcPct val="130400"/>
              </a:lnSpc>
              <a:spcBef>
                <a:spcPts val="280"/>
              </a:spcBef>
            </a:pPr>
            <a:r>
              <a:rPr sz="1150" spc="-60" dirty="0">
                <a:latin typeface="Montserrat"/>
                <a:cs typeface="Montserrat"/>
              </a:rPr>
              <a:t>Indicates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healthy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product</a:t>
            </a:r>
            <a:r>
              <a:rPr sz="1150" spc="-10" dirty="0">
                <a:latin typeface="Montserrat"/>
                <a:cs typeface="Montserrat"/>
              </a:rPr>
              <a:t> satisfaction </a:t>
            </a:r>
            <a:r>
              <a:rPr sz="1150" spc="-75" dirty="0">
                <a:latin typeface="Montserrat"/>
                <a:cs typeface="Montserrat"/>
              </a:rPr>
              <a:t>Loyalty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85" dirty="0">
                <a:latin typeface="Montserrat"/>
                <a:cs typeface="Montserrat"/>
              </a:rPr>
              <a:t>programs</a:t>
            </a:r>
            <a:r>
              <a:rPr sz="1150" spc="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could</a:t>
            </a:r>
            <a:r>
              <a:rPr sz="1150" spc="10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increase</a:t>
            </a:r>
            <a:r>
              <a:rPr sz="1150" spc="10" dirty="0">
                <a:latin typeface="Montserrat"/>
                <a:cs typeface="Montserrat"/>
              </a:rPr>
              <a:t> </a:t>
            </a:r>
            <a:r>
              <a:rPr sz="1150" spc="-50" dirty="0">
                <a:latin typeface="Montserrat"/>
                <a:cs typeface="Montserrat"/>
              </a:rPr>
              <a:t>retention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10299" y="4457699"/>
            <a:ext cx="5676900" cy="1371600"/>
            <a:chOff x="6210299" y="4457699"/>
            <a:chExt cx="5676900" cy="1371600"/>
          </a:xfrm>
        </p:grpSpPr>
        <p:sp>
          <p:nvSpPr>
            <p:cNvPr id="29" name="object 29"/>
            <p:cNvSpPr/>
            <p:nvPr/>
          </p:nvSpPr>
          <p:spPr>
            <a:xfrm>
              <a:off x="6210299" y="4457699"/>
              <a:ext cx="5676900" cy="1371600"/>
            </a:xfrm>
            <a:custGeom>
              <a:avLst/>
              <a:gdLst/>
              <a:ahLst/>
              <a:cxnLst/>
              <a:rect l="l" t="t" r="r" b="b"/>
              <a:pathLst>
                <a:path w="5676900" h="1371600">
                  <a:moveTo>
                    <a:pt x="5570104" y="1371599"/>
                  </a:moveTo>
                  <a:lnTo>
                    <a:pt x="106794" y="1371599"/>
                  </a:lnTo>
                  <a:lnTo>
                    <a:pt x="99362" y="1370867"/>
                  </a:lnTo>
                  <a:lnTo>
                    <a:pt x="57038" y="1356505"/>
                  </a:lnTo>
                  <a:lnTo>
                    <a:pt x="23432" y="1327041"/>
                  </a:lnTo>
                  <a:lnTo>
                    <a:pt x="3660" y="1286959"/>
                  </a:lnTo>
                  <a:lnTo>
                    <a:pt x="0" y="1264804"/>
                  </a:lnTo>
                  <a:lnTo>
                    <a:pt x="0" y="1257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570104" y="0"/>
                  </a:lnTo>
                  <a:lnTo>
                    <a:pt x="5613273" y="11572"/>
                  </a:lnTo>
                  <a:lnTo>
                    <a:pt x="5648728" y="38784"/>
                  </a:lnTo>
                  <a:lnTo>
                    <a:pt x="5671070" y="77492"/>
                  </a:lnTo>
                  <a:lnTo>
                    <a:pt x="5676898" y="106794"/>
                  </a:lnTo>
                  <a:lnTo>
                    <a:pt x="5676898" y="1264804"/>
                  </a:lnTo>
                  <a:lnTo>
                    <a:pt x="5665326" y="1307973"/>
                  </a:lnTo>
                  <a:lnTo>
                    <a:pt x="5638114" y="1343428"/>
                  </a:lnTo>
                  <a:lnTo>
                    <a:pt x="5599406" y="1365770"/>
                  </a:lnTo>
                  <a:lnTo>
                    <a:pt x="5577537" y="1370867"/>
                  </a:lnTo>
                  <a:lnTo>
                    <a:pt x="5570104" y="1371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00799" y="46481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0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15099" y="4786312"/>
              <a:ext cx="257175" cy="200025"/>
            </a:xfrm>
            <a:custGeom>
              <a:avLst/>
              <a:gdLst/>
              <a:ahLst/>
              <a:cxnLst/>
              <a:rect l="l" t="t" r="r" b="b"/>
              <a:pathLst>
                <a:path w="257175" h="200025">
                  <a:moveTo>
                    <a:pt x="190470" y="200025"/>
                  </a:moveTo>
                  <a:lnTo>
                    <a:pt x="66704" y="200025"/>
                  </a:lnTo>
                  <a:lnTo>
                    <a:pt x="56815" y="198264"/>
                  </a:lnTo>
                  <a:lnTo>
                    <a:pt x="48371" y="193372"/>
                  </a:lnTo>
                  <a:lnTo>
                    <a:pt x="42060" y="185935"/>
                  </a:lnTo>
                  <a:lnTo>
                    <a:pt x="38576" y="176539"/>
                  </a:lnTo>
                  <a:lnTo>
                    <a:pt x="18171" y="64293"/>
                  </a:lnTo>
                  <a:lnTo>
                    <a:pt x="7992" y="64293"/>
                  </a:lnTo>
                  <a:lnTo>
                    <a:pt x="0" y="56301"/>
                  </a:lnTo>
                  <a:lnTo>
                    <a:pt x="0" y="36567"/>
                  </a:lnTo>
                  <a:lnTo>
                    <a:pt x="7992" y="28575"/>
                  </a:lnTo>
                  <a:lnTo>
                    <a:pt x="27726" y="28575"/>
                  </a:lnTo>
                  <a:lnTo>
                    <a:pt x="35718" y="36567"/>
                  </a:lnTo>
                  <a:lnTo>
                    <a:pt x="35718" y="50452"/>
                  </a:lnTo>
                  <a:lnTo>
                    <a:pt x="34379" y="54158"/>
                  </a:lnTo>
                  <a:lnTo>
                    <a:pt x="32146" y="57150"/>
                  </a:lnTo>
                  <a:lnTo>
                    <a:pt x="71928" y="88984"/>
                  </a:lnTo>
                  <a:lnTo>
                    <a:pt x="77742" y="91772"/>
                  </a:lnTo>
                  <a:lnTo>
                    <a:pt x="83916" y="91769"/>
                  </a:lnTo>
                  <a:lnTo>
                    <a:pt x="89521" y="89178"/>
                  </a:lnTo>
                  <a:lnTo>
                    <a:pt x="93627" y="84206"/>
                  </a:lnTo>
                  <a:lnTo>
                    <a:pt x="119211" y="33039"/>
                  </a:lnTo>
                  <a:lnTo>
                    <a:pt x="114121" y="29914"/>
                  </a:lnTo>
                  <a:lnTo>
                    <a:pt x="110728" y="24288"/>
                  </a:lnTo>
                  <a:lnTo>
                    <a:pt x="110728" y="7992"/>
                  </a:lnTo>
                  <a:lnTo>
                    <a:pt x="118720" y="0"/>
                  </a:lnTo>
                  <a:lnTo>
                    <a:pt x="138454" y="0"/>
                  </a:lnTo>
                  <a:lnTo>
                    <a:pt x="146446" y="7992"/>
                  </a:lnTo>
                  <a:lnTo>
                    <a:pt x="146446" y="24244"/>
                  </a:lnTo>
                  <a:lnTo>
                    <a:pt x="143053" y="29914"/>
                  </a:lnTo>
                  <a:lnTo>
                    <a:pt x="137963" y="33039"/>
                  </a:lnTo>
                  <a:lnTo>
                    <a:pt x="163547" y="84206"/>
                  </a:lnTo>
                  <a:lnTo>
                    <a:pt x="167653" y="89178"/>
                  </a:lnTo>
                  <a:lnTo>
                    <a:pt x="173258" y="91769"/>
                  </a:lnTo>
                  <a:lnTo>
                    <a:pt x="179432" y="91772"/>
                  </a:lnTo>
                  <a:lnTo>
                    <a:pt x="185246" y="88984"/>
                  </a:lnTo>
                  <a:lnTo>
                    <a:pt x="225028" y="57150"/>
                  </a:lnTo>
                  <a:lnTo>
                    <a:pt x="222795" y="54158"/>
                  </a:lnTo>
                  <a:lnTo>
                    <a:pt x="221456" y="50452"/>
                  </a:lnTo>
                  <a:lnTo>
                    <a:pt x="221456" y="36567"/>
                  </a:lnTo>
                  <a:lnTo>
                    <a:pt x="229448" y="28575"/>
                  </a:lnTo>
                  <a:lnTo>
                    <a:pt x="249182" y="28575"/>
                  </a:lnTo>
                  <a:lnTo>
                    <a:pt x="257175" y="36567"/>
                  </a:lnTo>
                  <a:lnTo>
                    <a:pt x="257175" y="56301"/>
                  </a:lnTo>
                  <a:lnTo>
                    <a:pt x="249182" y="64293"/>
                  </a:lnTo>
                  <a:lnTo>
                    <a:pt x="239003" y="64293"/>
                  </a:lnTo>
                  <a:lnTo>
                    <a:pt x="218598" y="176539"/>
                  </a:lnTo>
                  <a:lnTo>
                    <a:pt x="215088" y="185954"/>
                  </a:lnTo>
                  <a:lnTo>
                    <a:pt x="208770" y="193389"/>
                  </a:lnTo>
                  <a:lnTo>
                    <a:pt x="200334" y="198270"/>
                  </a:lnTo>
                  <a:lnTo>
                    <a:pt x="190470" y="200025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016750" y="4621459"/>
            <a:ext cx="134937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170" dirty="0">
                <a:latin typeface="Montserrat"/>
                <a:cs typeface="Montserrat"/>
              </a:rPr>
              <a:t>VIP</a:t>
            </a:r>
            <a:r>
              <a:rPr sz="1600" b="1" spc="-60" dirty="0">
                <a:latin typeface="Montserrat"/>
                <a:cs typeface="Montserrat"/>
              </a:rPr>
              <a:t> </a:t>
            </a:r>
            <a:r>
              <a:rPr sz="1600" b="1" spc="-160" dirty="0">
                <a:latin typeface="Montserrat"/>
                <a:cs typeface="Montserrat"/>
              </a:rPr>
              <a:t>Customers</a:t>
            </a:r>
            <a:endParaRPr sz="1600">
              <a:latin typeface="Montserrat"/>
              <a:cs typeface="Montserra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29624" y="4648199"/>
            <a:ext cx="495300" cy="266700"/>
          </a:xfrm>
          <a:custGeom>
            <a:avLst/>
            <a:gdLst/>
            <a:ahLst/>
            <a:cxnLst/>
            <a:rect l="l" t="t" r="r" b="b"/>
            <a:pathLst>
              <a:path w="495300" h="266700">
                <a:moveTo>
                  <a:pt x="462252" y="266699"/>
                </a:moveTo>
                <a:lnTo>
                  <a:pt x="33047" y="266699"/>
                </a:lnTo>
                <a:lnTo>
                  <a:pt x="28187" y="265732"/>
                </a:lnTo>
                <a:lnTo>
                  <a:pt x="966" y="238512"/>
                </a:lnTo>
                <a:lnTo>
                  <a:pt x="0" y="233652"/>
                </a:lnTo>
                <a:lnTo>
                  <a:pt x="0" y="228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62252" y="0"/>
                </a:lnTo>
                <a:lnTo>
                  <a:pt x="494333" y="28187"/>
                </a:lnTo>
                <a:lnTo>
                  <a:pt x="495299" y="33047"/>
                </a:lnTo>
                <a:lnTo>
                  <a:pt x="495299" y="233652"/>
                </a:lnTo>
                <a:lnTo>
                  <a:pt x="467112" y="265732"/>
                </a:lnTo>
                <a:lnTo>
                  <a:pt x="462252" y="266699"/>
                </a:lnTo>
                <a:close/>
              </a:path>
            </a:pathLst>
          </a:custGeom>
          <a:solidFill>
            <a:srgbClr val="ECE8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93125" y="4674808"/>
            <a:ext cx="36893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-25" dirty="0">
                <a:solidFill>
                  <a:srgbClr val="5B20B5"/>
                </a:solidFill>
                <a:latin typeface="Montserrat"/>
                <a:cs typeface="Montserrat"/>
              </a:rPr>
              <a:t>9.31%</a:t>
            </a:r>
            <a:endParaRPr sz="1100">
              <a:latin typeface="Montserrat"/>
              <a:cs typeface="Montserra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029450" y="5248274"/>
            <a:ext cx="133350" cy="361950"/>
            <a:chOff x="7029450" y="5248274"/>
            <a:chExt cx="133350" cy="361950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9450" y="5248274"/>
              <a:ext cx="133349" cy="13334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3617" y="5476874"/>
              <a:ext cx="91672" cy="13335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7016750" y="4829203"/>
            <a:ext cx="2936240" cy="80454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250" spc="-130" dirty="0">
                <a:solidFill>
                  <a:srgbClr val="4A5462"/>
                </a:solidFill>
                <a:latin typeface="Montserrat"/>
                <a:cs typeface="Montserrat"/>
              </a:rPr>
              <a:t>High-</a:t>
            </a:r>
            <a:r>
              <a:rPr sz="1250" spc="-120" dirty="0">
                <a:solidFill>
                  <a:srgbClr val="4A5462"/>
                </a:solidFill>
                <a:latin typeface="Montserrat"/>
                <a:cs typeface="Montserrat"/>
              </a:rPr>
              <a:t>value</a:t>
            </a:r>
            <a:r>
              <a:rPr sz="125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40" dirty="0">
                <a:solidFill>
                  <a:srgbClr val="4A5462"/>
                </a:solidFill>
                <a:latin typeface="Montserrat"/>
                <a:cs typeface="Montserrat"/>
              </a:rPr>
              <a:t>segment</a:t>
            </a:r>
            <a:r>
              <a:rPr sz="125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10" dirty="0">
                <a:solidFill>
                  <a:srgbClr val="4A5462"/>
                </a:solidFill>
                <a:latin typeface="Montserrat"/>
                <a:cs typeface="Montserrat"/>
              </a:rPr>
              <a:t>at</a:t>
            </a:r>
            <a:r>
              <a:rPr sz="1250" spc="-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0" dirty="0">
                <a:solidFill>
                  <a:srgbClr val="4A5462"/>
                </a:solidFill>
                <a:latin typeface="Montserrat"/>
                <a:cs typeface="Montserrat"/>
              </a:rPr>
              <a:t>$5.36M</a:t>
            </a:r>
            <a:endParaRPr sz="1250">
              <a:latin typeface="Montserrat"/>
              <a:cs typeface="Montserrat"/>
            </a:endParaRPr>
          </a:p>
          <a:p>
            <a:pPr marL="188595" marR="5080" indent="33020">
              <a:lnSpc>
                <a:spcPct val="130400"/>
              </a:lnSpc>
              <a:spcBef>
                <a:spcPts val="280"/>
              </a:spcBef>
            </a:pPr>
            <a:r>
              <a:rPr sz="1150" spc="-60" dirty="0">
                <a:latin typeface="Montserrat"/>
                <a:cs typeface="Montserrat"/>
              </a:rPr>
              <a:t>Smallest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80" dirty="0">
                <a:latin typeface="Montserrat"/>
                <a:cs typeface="Montserrat"/>
              </a:rPr>
              <a:t>segment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with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growth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45" dirty="0">
                <a:latin typeface="Montserrat"/>
                <a:cs typeface="Montserrat"/>
              </a:rPr>
              <a:t>potential </a:t>
            </a:r>
            <a:r>
              <a:rPr sz="1150" spc="-75" dirty="0">
                <a:latin typeface="Montserrat"/>
                <a:cs typeface="Montserrat"/>
              </a:rPr>
              <a:t>VIP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80" dirty="0">
                <a:latin typeface="Montserrat"/>
                <a:cs typeface="Montserrat"/>
              </a:rPr>
              <a:t>program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expansion</a:t>
            </a:r>
            <a:r>
              <a:rPr sz="1150" spc="-10" dirty="0">
                <a:latin typeface="Montserrat"/>
                <a:cs typeface="Montserrat"/>
              </a:rPr>
              <a:t> recommended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210299" y="6057899"/>
            <a:ext cx="5676900" cy="1676400"/>
            <a:chOff x="6210299" y="6057899"/>
            <a:chExt cx="5676900" cy="1676400"/>
          </a:xfrm>
        </p:grpSpPr>
        <p:sp>
          <p:nvSpPr>
            <p:cNvPr id="40" name="object 40"/>
            <p:cNvSpPr/>
            <p:nvPr/>
          </p:nvSpPr>
          <p:spPr>
            <a:xfrm>
              <a:off x="6210299" y="6057899"/>
              <a:ext cx="5676900" cy="1676400"/>
            </a:xfrm>
            <a:custGeom>
              <a:avLst/>
              <a:gdLst/>
              <a:ahLst/>
              <a:cxnLst/>
              <a:rect l="l" t="t" r="r" b="b"/>
              <a:pathLst>
                <a:path w="5676900" h="1676400">
                  <a:moveTo>
                    <a:pt x="5570104" y="1676399"/>
                  </a:moveTo>
                  <a:lnTo>
                    <a:pt x="106794" y="1676399"/>
                  </a:lnTo>
                  <a:lnTo>
                    <a:pt x="99362" y="1675667"/>
                  </a:lnTo>
                  <a:lnTo>
                    <a:pt x="57038" y="1661305"/>
                  </a:lnTo>
                  <a:lnTo>
                    <a:pt x="23432" y="1631841"/>
                  </a:lnTo>
                  <a:lnTo>
                    <a:pt x="3660" y="1591758"/>
                  </a:lnTo>
                  <a:lnTo>
                    <a:pt x="0" y="1569604"/>
                  </a:lnTo>
                  <a:lnTo>
                    <a:pt x="0" y="1562099"/>
                  </a:lnTo>
                  <a:lnTo>
                    <a:pt x="0" y="106795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570104" y="0"/>
                  </a:lnTo>
                  <a:lnTo>
                    <a:pt x="5613273" y="11572"/>
                  </a:lnTo>
                  <a:lnTo>
                    <a:pt x="5648728" y="38783"/>
                  </a:lnTo>
                  <a:lnTo>
                    <a:pt x="5671070" y="77492"/>
                  </a:lnTo>
                  <a:lnTo>
                    <a:pt x="5676898" y="106795"/>
                  </a:lnTo>
                  <a:lnTo>
                    <a:pt x="5676898" y="1569604"/>
                  </a:lnTo>
                  <a:lnTo>
                    <a:pt x="5665326" y="1612773"/>
                  </a:lnTo>
                  <a:lnTo>
                    <a:pt x="5638114" y="1648228"/>
                  </a:lnTo>
                  <a:lnTo>
                    <a:pt x="5599406" y="1670571"/>
                  </a:lnTo>
                  <a:lnTo>
                    <a:pt x="5577537" y="1675667"/>
                  </a:lnTo>
                  <a:lnTo>
                    <a:pt x="5570104" y="1676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1226" y="6667499"/>
              <a:ext cx="132495" cy="13334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388099" y="6228126"/>
            <a:ext cx="4660900" cy="777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spc="-125" dirty="0">
                <a:solidFill>
                  <a:srgbClr val="004E91"/>
                </a:solidFill>
                <a:latin typeface="Montserrat"/>
                <a:cs typeface="Montserrat"/>
              </a:rPr>
              <a:t>Strategic</a:t>
            </a:r>
            <a:r>
              <a:rPr sz="1550" b="1" spc="-35" dirty="0">
                <a:solidFill>
                  <a:srgbClr val="004E91"/>
                </a:solidFill>
                <a:latin typeface="Montserrat"/>
                <a:cs typeface="Montserrat"/>
              </a:rPr>
              <a:t> </a:t>
            </a:r>
            <a:r>
              <a:rPr sz="1550" b="1" spc="-75" dirty="0">
                <a:solidFill>
                  <a:srgbClr val="004E91"/>
                </a:solidFill>
                <a:latin typeface="Montserrat"/>
                <a:cs typeface="Montserrat"/>
              </a:rPr>
              <a:t>Recommendations</a:t>
            </a:r>
            <a:endParaRPr sz="1550">
              <a:latin typeface="Montserrat"/>
              <a:cs typeface="Montserrat"/>
            </a:endParaRPr>
          </a:p>
          <a:p>
            <a:pPr marL="259715" marR="5080">
              <a:lnSpc>
                <a:spcPct val="108700"/>
              </a:lnSpc>
              <a:spcBef>
                <a:spcPts val="1045"/>
              </a:spcBef>
            </a:pPr>
            <a:r>
              <a:rPr sz="1150" spc="-70" dirty="0">
                <a:latin typeface="Montserrat"/>
                <a:cs typeface="Montserrat"/>
              </a:rPr>
              <a:t>Implement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targeted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loyalty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80" dirty="0">
                <a:latin typeface="Montserrat"/>
                <a:cs typeface="Montserrat"/>
              </a:rPr>
              <a:t>program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to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convert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90" dirty="0">
                <a:latin typeface="Montserrat"/>
                <a:cs typeface="Montserrat"/>
              </a:rPr>
              <a:t>new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customers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25" dirty="0">
                <a:latin typeface="Montserrat"/>
                <a:cs typeface="Montserrat"/>
              </a:rPr>
              <a:t>to </a:t>
            </a:r>
            <a:r>
              <a:rPr sz="1150" spc="-10" dirty="0">
                <a:latin typeface="Montserrat"/>
                <a:cs typeface="Montserrat"/>
              </a:rPr>
              <a:t>returning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657599" y="7124717"/>
            <a:ext cx="8534400" cy="1409700"/>
            <a:chOff x="3657599" y="7124717"/>
            <a:chExt cx="8534400" cy="1409700"/>
          </a:xfrm>
        </p:grpSpPr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0487" y="7124717"/>
              <a:ext cx="133590" cy="13361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0799" y="7399734"/>
              <a:ext cx="133350" cy="116681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57599" y="8486774"/>
              <a:ext cx="8534399" cy="4762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0401299" y="80200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15599" y="8115299"/>
              <a:ext cx="133349" cy="133349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6635750" y="7069645"/>
            <a:ext cx="370459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80" dirty="0">
                <a:latin typeface="Montserrat"/>
                <a:cs typeface="Montserrat"/>
              </a:rPr>
              <a:t>Create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VIP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55" dirty="0">
                <a:latin typeface="Montserrat"/>
                <a:cs typeface="Montserrat"/>
              </a:rPr>
              <a:t>tier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benefits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to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increase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high-</a:t>
            </a:r>
            <a:r>
              <a:rPr sz="1150" spc="-65" dirty="0">
                <a:latin typeface="Montserrat"/>
                <a:cs typeface="Montserrat"/>
              </a:rPr>
              <a:t>value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25" dirty="0">
                <a:latin typeface="Montserrat"/>
                <a:cs typeface="Montserrat"/>
              </a:rPr>
              <a:t>segment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5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Genspark</a:t>
            </a:r>
          </a:p>
          <a:p>
            <a:pPr marL="635000">
              <a:lnSpc>
                <a:spcPts val="1030"/>
              </a:lnSpc>
            </a:pPr>
            <a:r>
              <a:rPr sz="1150" spc="-65" dirty="0">
                <a:solidFill>
                  <a:srgbClr val="6A7280"/>
                </a:solidFill>
              </a:rPr>
              <a:t>Slide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fld id="{81D60167-4931-47E6-BA6A-407CBD079E47}" type="slidenum">
              <a:rPr sz="1150" spc="-60" dirty="0">
                <a:solidFill>
                  <a:srgbClr val="6A7280"/>
                </a:solidFill>
              </a:rPr>
              <a:t>3</a:t>
            </a:fld>
            <a:r>
              <a:rPr sz="1150" spc="-5" dirty="0">
                <a:solidFill>
                  <a:srgbClr val="6A7280"/>
                </a:solidFill>
              </a:rPr>
              <a:t> </a:t>
            </a:r>
            <a:r>
              <a:rPr sz="1150" spc="-60" dirty="0">
                <a:solidFill>
                  <a:srgbClr val="6A7280"/>
                </a:solidFill>
              </a:rPr>
              <a:t>of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r>
              <a:rPr sz="1150" spc="-50" dirty="0">
                <a:solidFill>
                  <a:srgbClr val="6A7280"/>
                </a:solidFill>
              </a:rPr>
              <a:t>6</a:t>
            </a:r>
            <a:endParaRPr sz="1150"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90"/>
              </a:lnSpc>
            </a:pPr>
            <a:r>
              <a:rPr spc="-70" dirty="0"/>
              <a:t>AFRI</a:t>
            </a:r>
            <a:r>
              <a:rPr dirty="0"/>
              <a:t> </a:t>
            </a:r>
            <a:r>
              <a:rPr spc="-85" dirty="0"/>
              <a:t>TECH</a:t>
            </a:r>
            <a:r>
              <a:rPr spc="5" dirty="0"/>
              <a:t> </a:t>
            </a:r>
            <a:r>
              <a:rPr spc="-70" dirty="0"/>
              <a:t>LTD.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6635750" y="7336345"/>
            <a:ext cx="453707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5" dirty="0">
                <a:latin typeface="Montserrat"/>
                <a:cs typeface="Montserrat"/>
              </a:rPr>
              <a:t>Focus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marketing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on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regions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with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highest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90" dirty="0">
                <a:latin typeface="Montserrat"/>
                <a:cs typeface="Montserrat"/>
              </a:rPr>
              <a:t>new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customer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30" dirty="0">
                <a:latin typeface="Montserrat"/>
                <a:cs typeface="Montserrat"/>
              </a:rPr>
              <a:t>acquisition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85724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500" y="217108"/>
            <a:ext cx="160337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PRODUCT</a:t>
            </a:r>
            <a:r>
              <a:rPr sz="1100" spc="49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ontserrat"/>
                <a:cs typeface="Montserrat"/>
              </a:rPr>
              <a:t>ANALYSIS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95932"/>
            <a:ext cx="3259454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140" dirty="0">
                <a:solidFill>
                  <a:srgbClr val="FFFFFF"/>
                </a:solidFill>
              </a:rPr>
              <a:t>Product</a:t>
            </a:r>
            <a:r>
              <a:rPr sz="2450" spc="-25" dirty="0">
                <a:solidFill>
                  <a:srgbClr val="FFFFFF"/>
                </a:solidFill>
              </a:rPr>
              <a:t> </a:t>
            </a:r>
            <a:r>
              <a:rPr sz="2450" spc="-125" dirty="0">
                <a:solidFill>
                  <a:srgbClr val="FFFFFF"/>
                </a:solidFill>
              </a:rPr>
              <a:t>Performance</a:t>
            </a:r>
            <a:endParaRPr sz="2450"/>
          </a:p>
        </p:txBody>
      </p:sp>
      <p:sp>
        <p:nvSpPr>
          <p:cNvPr id="5" name="object 5"/>
          <p:cNvSpPr/>
          <p:nvPr/>
        </p:nvSpPr>
        <p:spPr>
          <a:xfrm>
            <a:off x="304799" y="1257299"/>
            <a:ext cx="11582400" cy="3048000"/>
          </a:xfrm>
          <a:custGeom>
            <a:avLst/>
            <a:gdLst/>
            <a:ahLst/>
            <a:cxnLst/>
            <a:rect l="l" t="t" r="r" b="b"/>
            <a:pathLst>
              <a:path w="11582400" h="3048000">
                <a:moveTo>
                  <a:pt x="11475604" y="3047999"/>
                </a:moveTo>
                <a:lnTo>
                  <a:pt x="106794" y="3047999"/>
                </a:lnTo>
                <a:lnTo>
                  <a:pt x="99362" y="3047267"/>
                </a:lnTo>
                <a:lnTo>
                  <a:pt x="57038" y="3032905"/>
                </a:lnTo>
                <a:lnTo>
                  <a:pt x="23432" y="3003441"/>
                </a:lnTo>
                <a:lnTo>
                  <a:pt x="3660" y="2963358"/>
                </a:lnTo>
                <a:lnTo>
                  <a:pt x="0" y="2941204"/>
                </a:lnTo>
                <a:lnTo>
                  <a:pt x="0" y="29336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11475604" y="0"/>
                </a:lnTo>
                <a:lnTo>
                  <a:pt x="11518771" y="11572"/>
                </a:lnTo>
                <a:lnTo>
                  <a:pt x="11554226" y="38784"/>
                </a:lnTo>
                <a:lnTo>
                  <a:pt x="11576569" y="77493"/>
                </a:lnTo>
                <a:lnTo>
                  <a:pt x="11582397" y="106794"/>
                </a:lnTo>
                <a:lnTo>
                  <a:pt x="11582397" y="2941204"/>
                </a:lnTo>
                <a:lnTo>
                  <a:pt x="11570824" y="2984373"/>
                </a:lnTo>
                <a:lnTo>
                  <a:pt x="11543613" y="3019828"/>
                </a:lnTo>
                <a:lnTo>
                  <a:pt x="11504905" y="3042170"/>
                </a:lnTo>
                <a:lnTo>
                  <a:pt x="11483036" y="3047267"/>
                </a:lnTo>
                <a:lnTo>
                  <a:pt x="11475604" y="304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14068" y="1463046"/>
            <a:ext cx="296418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14" dirty="0">
                <a:solidFill>
                  <a:srgbClr val="004E91"/>
                </a:solidFill>
                <a:latin typeface="Montserrat SemiBold"/>
                <a:cs typeface="Montserrat SemiBold"/>
              </a:rPr>
              <a:t>Revenue</a:t>
            </a:r>
            <a:r>
              <a:rPr sz="1650" b="1" spc="-10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650" b="1" spc="-114" dirty="0">
                <a:solidFill>
                  <a:srgbClr val="004E91"/>
                </a:solidFill>
                <a:latin typeface="Montserrat SemiBold"/>
                <a:cs typeface="Montserrat SemiBold"/>
              </a:rPr>
              <a:t>by</a:t>
            </a:r>
            <a:r>
              <a:rPr sz="1650" b="1" spc="-10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650" b="1" spc="-105" dirty="0">
                <a:solidFill>
                  <a:srgbClr val="004E91"/>
                </a:solidFill>
                <a:latin typeface="Montserrat SemiBold"/>
                <a:cs typeface="Montserrat SemiBold"/>
              </a:rPr>
              <a:t>Product</a:t>
            </a:r>
            <a:r>
              <a:rPr sz="1650" b="1" spc="-10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650" b="1" spc="-80" dirty="0">
                <a:solidFill>
                  <a:srgbClr val="004E91"/>
                </a:solidFill>
                <a:latin typeface="Montserrat SemiBold"/>
                <a:cs typeface="Montserrat SemiBold"/>
              </a:rPr>
              <a:t>Category</a:t>
            </a:r>
            <a:endParaRPr sz="1650">
              <a:latin typeface="Montserrat SemiBold"/>
              <a:cs typeface="Montserrat SemiBold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4799" y="1904999"/>
            <a:ext cx="11353800" cy="4495800"/>
            <a:chOff x="304799" y="1904999"/>
            <a:chExt cx="11353800" cy="4495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399" y="1904999"/>
              <a:ext cx="11125199" cy="25907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799" y="4533899"/>
              <a:ext cx="2781300" cy="1866900"/>
            </a:xfrm>
            <a:custGeom>
              <a:avLst/>
              <a:gdLst/>
              <a:ahLst/>
              <a:cxnLst/>
              <a:rect l="l" t="t" r="r" b="b"/>
              <a:pathLst>
                <a:path w="2781300" h="1866900">
                  <a:moveTo>
                    <a:pt x="2674504" y="1866899"/>
                  </a:moveTo>
                  <a:lnTo>
                    <a:pt x="106794" y="1866899"/>
                  </a:lnTo>
                  <a:lnTo>
                    <a:pt x="99362" y="1866167"/>
                  </a:lnTo>
                  <a:lnTo>
                    <a:pt x="57038" y="1851806"/>
                  </a:lnTo>
                  <a:lnTo>
                    <a:pt x="23432" y="1822341"/>
                  </a:lnTo>
                  <a:lnTo>
                    <a:pt x="3660" y="1782259"/>
                  </a:lnTo>
                  <a:lnTo>
                    <a:pt x="0" y="1760104"/>
                  </a:lnTo>
                  <a:lnTo>
                    <a:pt x="0" y="17525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2674504" y="0"/>
                  </a:lnTo>
                  <a:lnTo>
                    <a:pt x="2717673" y="11572"/>
                  </a:lnTo>
                  <a:lnTo>
                    <a:pt x="2753128" y="38784"/>
                  </a:lnTo>
                  <a:lnTo>
                    <a:pt x="2775471" y="77493"/>
                  </a:lnTo>
                  <a:lnTo>
                    <a:pt x="2781299" y="106794"/>
                  </a:lnTo>
                  <a:lnTo>
                    <a:pt x="2781299" y="1760104"/>
                  </a:lnTo>
                  <a:lnTo>
                    <a:pt x="2769726" y="1803274"/>
                  </a:lnTo>
                  <a:lnTo>
                    <a:pt x="2742514" y="1838728"/>
                  </a:lnTo>
                  <a:lnTo>
                    <a:pt x="2703806" y="1861071"/>
                  </a:lnTo>
                  <a:lnTo>
                    <a:pt x="2681937" y="1866167"/>
                  </a:lnTo>
                  <a:lnTo>
                    <a:pt x="2674504" y="1866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199" y="46862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6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24" y="4801552"/>
              <a:ext cx="209550" cy="14668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39800" y="4732088"/>
            <a:ext cx="74739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b="1" spc="-65" dirty="0">
                <a:latin typeface="Montserrat"/>
                <a:cs typeface="Montserrat"/>
              </a:rPr>
              <a:t>Laptops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500" y="5124779"/>
            <a:ext cx="104457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225" dirty="0">
                <a:solidFill>
                  <a:srgbClr val="004E91"/>
                </a:solidFill>
                <a:latin typeface="Montserrat"/>
                <a:cs typeface="Montserrat"/>
              </a:rPr>
              <a:t>$38.00M</a:t>
            </a:r>
            <a:endParaRPr sz="2150">
              <a:latin typeface="Montserrat"/>
              <a:cs typeface="Montserra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90674" y="5276849"/>
            <a:ext cx="457200" cy="180975"/>
          </a:xfrm>
          <a:custGeom>
            <a:avLst/>
            <a:gdLst/>
            <a:ahLst/>
            <a:cxnLst/>
            <a:rect l="l" t="t" r="r" b="b"/>
            <a:pathLst>
              <a:path w="457200" h="180975">
                <a:moveTo>
                  <a:pt x="372653" y="180974"/>
                </a:moveTo>
                <a:lnTo>
                  <a:pt x="84545" y="180974"/>
                </a:lnTo>
                <a:lnTo>
                  <a:pt x="78661" y="180395"/>
                </a:lnTo>
                <a:lnTo>
                  <a:pt x="35275" y="162424"/>
                </a:lnTo>
                <a:lnTo>
                  <a:pt x="9161" y="130604"/>
                </a:lnTo>
                <a:lnTo>
                  <a:pt x="0" y="96428"/>
                </a:lnTo>
                <a:lnTo>
                  <a:pt x="0" y="90487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372653" y="0"/>
                </a:lnTo>
                <a:lnTo>
                  <a:pt x="412044" y="11948"/>
                </a:lnTo>
                <a:lnTo>
                  <a:pt x="445250" y="45155"/>
                </a:lnTo>
                <a:lnTo>
                  <a:pt x="457199" y="84545"/>
                </a:lnTo>
                <a:lnTo>
                  <a:pt x="457199" y="96428"/>
                </a:lnTo>
                <a:lnTo>
                  <a:pt x="445250" y="135819"/>
                </a:lnTo>
                <a:lnTo>
                  <a:pt x="412044" y="169025"/>
                </a:lnTo>
                <a:lnTo>
                  <a:pt x="378538" y="180395"/>
                </a:lnTo>
                <a:lnTo>
                  <a:pt x="372653" y="180974"/>
                </a:lnTo>
                <a:close/>
              </a:path>
            </a:pathLst>
          </a:custGeom>
          <a:solidFill>
            <a:srgbClr val="E6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56109" y="5279332"/>
            <a:ext cx="33083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25" dirty="0">
                <a:solidFill>
                  <a:srgbClr val="0C9D59"/>
                </a:solidFill>
                <a:latin typeface="Montserrat SemiBold"/>
                <a:cs typeface="Montserrat SemiBold"/>
              </a:rPr>
              <a:t>+92%</a:t>
            </a:r>
            <a:endParaRPr sz="950">
              <a:latin typeface="Montserrat SemiBold"/>
              <a:cs typeface="Montserrat Semi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4500" y="5533688"/>
            <a:ext cx="203390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14" dirty="0">
                <a:solidFill>
                  <a:srgbClr val="4A5462"/>
                </a:solidFill>
                <a:latin typeface="Montserrat"/>
                <a:cs typeface="Montserrat"/>
              </a:rPr>
              <a:t>Current:</a:t>
            </a:r>
            <a:r>
              <a:rPr sz="125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50" dirty="0">
                <a:solidFill>
                  <a:srgbClr val="4A5462"/>
                </a:solidFill>
                <a:latin typeface="Montserrat"/>
                <a:cs typeface="Montserrat"/>
              </a:rPr>
              <a:t>$25M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4A5462"/>
                </a:solidFill>
                <a:latin typeface="Montserrat"/>
                <a:cs typeface="Montserrat"/>
              </a:rPr>
              <a:t>|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14" dirty="0">
                <a:solidFill>
                  <a:srgbClr val="4A5462"/>
                </a:solidFill>
                <a:latin typeface="Montserrat"/>
                <a:cs typeface="Montserrat"/>
              </a:rPr>
              <a:t>Previous:</a:t>
            </a:r>
            <a:r>
              <a:rPr sz="125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95" dirty="0">
                <a:solidFill>
                  <a:srgbClr val="4A5462"/>
                </a:solidFill>
                <a:latin typeface="Montserrat"/>
                <a:cs typeface="Montserrat"/>
              </a:rPr>
              <a:t>$13M</a:t>
            </a:r>
            <a:endParaRPr sz="1250">
              <a:latin typeface="Montserrat"/>
              <a:cs typeface="Montserra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2929" y="4533899"/>
            <a:ext cx="5556885" cy="1866900"/>
            <a:chOff x="462929" y="4533899"/>
            <a:chExt cx="5556885" cy="186690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2929" y="5895974"/>
              <a:ext cx="138663" cy="13387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38499" y="4533899"/>
              <a:ext cx="2781300" cy="1866900"/>
            </a:xfrm>
            <a:custGeom>
              <a:avLst/>
              <a:gdLst/>
              <a:ahLst/>
              <a:cxnLst/>
              <a:rect l="l" t="t" r="r" b="b"/>
              <a:pathLst>
                <a:path w="2781300" h="1866900">
                  <a:moveTo>
                    <a:pt x="2674504" y="1866899"/>
                  </a:moveTo>
                  <a:lnTo>
                    <a:pt x="106794" y="1866899"/>
                  </a:lnTo>
                  <a:lnTo>
                    <a:pt x="99361" y="1866167"/>
                  </a:lnTo>
                  <a:lnTo>
                    <a:pt x="57038" y="1851806"/>
                  </a:lnTo>
                  <a:lnTo>
                    <a:pt x="23432" y="1822341"/>
                  </a:lnTo>
                  <a:lnTo>
                    <a:pt x="3660" y="1782259"/>
                  </a:lnTo>
                  <a:lnTo>
                    <a:pt x="0" y="1760104"/>
                  </a:lnTo>
                  <a:lnTo>
                    <a:pt x="0" y="17525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2674504" y="0"/>
                  </a:lnTo>
                  <a:lnTo>
                    <a:pt x="2717673" y="11572"/>
                  </a:lnTo>
                  <a:lnTo>
                    <a:pt x="2753128" y="38784"/>
                  </a:lnTo>
                  <a:lnTo>
                    <a:pt x="2775470" y="77493"/>
                  </a:lnTo>
                  <a:lnTo>
                    <a:pt x="2781299" y="106794"/>
                  </a:lnTo>
                  <a:lnTo>
                    <a:pt x="2781299" y="1760104"/>
                  </a:lnTo>
                  <a:lnTo>
                    <a:pt x="2769726" y="1803274"/>
                  </a:lnTo>
                  <a:lnTo>
                    <a:pt x="2742514" y="1838728"/>
                  </a:lnTo>
                  <a:lnTo>
                    <a:pt x="2703805" y="1861071"/>
                  </a:lnTo>
                  <a:lnTo>
                    <a:pt x="2681937" y="1866167"/>
                  </a:lnTo>
                  <a:lnTo>
                    <a:pt x="2674504" y="1866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0082" y="4791074"/>
              <a:ext cx="117871" cy="17144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70718" y="5850444"/>
            <a:ext cx="191516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95" dirty="0">
                <a:latin typeface="Montserrat"/>
                <a:cs typeface="Montserrat"/>
              </a:rPr>
              <a:t>Top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performing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product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20" dirty="0">
                <a:latin typeface="Montserrat"/>
                <a:cs typeface="Montserrat"/>
              </a:rPr>
              <a:t>line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73500" y="4732088"/>
            <a:ext cx="124015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b="1" spc="-65" dirty="0">
                <a:latin typeface="Montserrat"/>
                <a:cs typeface="Montserrat"/>
              </a:rPr>
              <a:t>Smartphones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8200" y="5124779"/>
            <a:ext cx="91694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190" dirty="0">
                <a:solidFill>
                  <a:srgbClr val="004E91"/>
                </a:solidFill>
                <a:latin typeface="Montserrat"/>
                <a:cs typeface="Montserrat"/>
              </a:rPr>
              <a:t>$21.81M</a:t>
            </a:r>
            <a:endParaRPr sz="2150">
              <a:latin typeface="Montserrat"/>
              <a:cs typeface="Montserra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00549" y="5276849"/>
            <a:ext cx="447675" cy="180975"/>
          </a:xfrm>
          <a:custGeom>
            <a:avLst/>
            <a:gdLst/>
            <a:ahLst/>
            <a:cxnLst/>
            <a:rect l="l" t="t" r="r" b="b"/>
            <a:pathLst>
              <a:path w="447675" h="180975">
                <a:moveTo>
                  <a:pt x="363128" y="180974"/>
                </a:moveTo>
                <a:lnTo>
                  <a:pt x="84545" y="180974"/>
                </a:lnTo>
                <a:lnTo>
                  <a:pt x="78661" y="180395"/>
                </a:lnTo>
                <a:lnTo>
                  <a:pt x="35274" y="162424"/>
                </a:lnTo>
                <a:lnTo>
                  <a:pt x="9161" y="130604"/>
                </a:lnTo>
                <a:lnTo>
                  <a:pt x="0" y="96428"/>
                </a:lnTo>
                <a:lnTo>
                  <a:pt x="0" y="90487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363128" y="0"/>
                </a:lnTo>
                <a:lnTo>
                  <a:pt x="402519" y="11948"/>
                </a:lnTo>
                <a:lnTo>
                  <a:pt x="435725" y="45155"/>
                </a:lnTo>
                <a:lnTo>
                  <a:pt x="447674" y="84545"/>
                </a:lnTo>
                <a:lnTo>
                  <a:pt x="447674" y="96428"/>
                </a:lnTo>
                <a:lnTo>
                  <a:pt x="435725" y="135819"/>
                </a:lnTo>
                <a:lnTo>
                  <a:pt x="402519" y="169025"/>
                </a:lnTo>
                <a:lnTo>
                  <a:pt x="369013" y="180395"/>
                </a:lnTo>
                <a:lnTo>
                  <a:pt x="363128" y="180974"/>
                </a:lnTo>
                <a:close/>
              </a:path>
            </a:pathLst>
          </a:custGeom>
          <a:solidFill>
            <a:srgbClr val="E6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461966" y="5279332"/>
            <a:ext cx="32004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25" dirty="0">
                <a:solidFill>
                  <a:srgbClr val="0C9D59"/>
                </a:solidFill>
                <a:latin typeface="Montserrat SemiBold"/>
                <a:cs typeface="Montserrat SemiBold"/>
              </a:rPr>
              <a:t>+111%</a:t>
            </a:r>
            <a:endParaRPr sz="950">
              <a:latin typeface="Montserrat SemiBold"/>
              <a:cs typeface="Montserrat SemiBol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78200" y="5533688"/>
            <a:ext cx="213868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14" dirty="0">
                <a:solidFill>
                  <a:srgbClr val="4A5462"/>
                </a:solidFill>
                <a:latin typeface="Montserrat"/>
                <a:cs typeface="Montserrat"/>
              </a:rPr>
              <a:t>Current:</a:t>
            </a:r>
            <a:r>
              <a:rPr sz="125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14" dirty="0">
                <a:solidFill>
                  <a:srgbClr val="4A5462"/>
                </a:solidFill>
                <a:latin typeface="Montserrat"/>
                <a:cs typeface="Montserrat"/>
              </a:rPr>
              <a:t>$14.81M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4A5462"/>
                </a:solidFill>
                <a:latin typeface="Montserrat"/>
                <a:cs typeface="Montserrat"/>
              </a:rPr>
              <a:t>|</a:t>
            </a:r>
            <a:r>
              <a:rPr sz="125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14" dirty="0">
                <a:solidFill>
                  <a:srgbClr val="4A5462"/>
                </a:solidFill>
                <a:latin typeface="Montserrat"/>
                <a:cs typeface="Montserrat"/>
              </a:rPr>
              <a:t>Previous: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95" dirty="0">
                <a:solidFill>
                  <a:srgbClr val="4A5462"/>
                </a:solidFill>
                <a:latin typeface="Montserrat"/>
                <a:cs typeface="Montserrat"/>
              </a:rPr>
              <a:t>$7M</a:t>
            </a:r>
            <a:endParaRPr sz="1250">
              <a:latin typeface="Montserrat"/>
              <a:cs typeface="Montserra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90900" y="4533899"/>
            <a:ext cx="5562600" cy="1866900"/>
            <a:chOff x="3390900" y="4533899"/>
            <a:chExt cx="5562600" cy="1866900"/>
          </a:xfrm>
        </p:grpSpPr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0900" y="5904308"/>
              <a:ext cx="133350" cy="11668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72199" y="4533899"/>
              <a:ext cx="2781300" cy="1866900"/>
            </a:xfrm>
            <a:custGeom>
              <a:avLst/>
              <a:gdLst/>
              <a:ahLst/>
              <a:cxnLst/>
              <a:rect l="l" t="t" r="r" b="b"/>
              <a:pathLst>
                <a:path w="2781300" h="1866900">
                  <a:moveTo>
                    <a:pt x="2674504" y="1866899"/>
                  </a:moveTo>
                  <a:lnTo>
                    <a:pt x="106794" y="1866899"/>
                  </a:lnTo>
                  <a:lnTo>
                    <a:pt x="99361" y="1866167"/>
                  </a:lnTo>
                  <a:lnTo>
                    <a:pt x="57037" y="1851806"/>
                  </a:lnTo>
                  <a:lnTo>
                    <a:pt x="23431" y="1822341"/>
                  </a:lnTo>
                  <a:lnTo>
                    <a:pt x="3659" y="1782259"/>
                  </a:lnTo>
                  <a:lnTo>
                    <a:pt x="0" y="1760104"/>
                  </a:lnTo>
                  <a:lnTo>
                    <a:pt x="0" y="17525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3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2674504" y="0"/>
                  </a:lnTo>
                  <a:lnTo>
                    <a:pt x="2717673" y="11572"/>
                  </a:lnTo>
                  <a:lnTo>
                    <a:pt x="2753128" y="38784"/>
                  </a:lnTo>
                  <a:lnTo>
                    <a:pt x="2775470" y="77493"/>
                  </a:lnTo>
                  <a:lnTo>
                    <a:pt x="2781299" y="106794"/>
                  </a:lnTo>
                  <a:lnTo>
                    <a:pt x="2781299" y="1760104"/>
                  </a:lnTo>
                  <a:lnTo>
                    <a:pt x="2769726" y="1803274"/>
                  </a:lnTo>
                  <a:lnTo>
                    <a:pt x="2742514" y="1838728"/>
                  </a:lnTo>
                  <a:lnTo>
                    <a:pt x="2703805" y="1861071"/>
                  </a:lnTo>
                  <a:lnTo>
                    <a:pt x="2681937" y="1866167"/>
                  </a:lnTo>
                  <a:lnTo>
                    <a:pt x="2674504" y="1866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24599" y="46862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6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200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899" y="4791074"/>
              <a:ext cx="150018" cy="17144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3587750" y="5850444"/>
            <a:ext cx="187769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5" dirty="0">
                <a:latin typeface="Montserrat"/>
                <a:cs typeface="Montserrat"/>
              </a:rPr>
              <a:t>Highest</a:t>
            </a:r>
            <a:r>
              <a:rPr sz="1150" spc="-2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growth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55" dirty="0">
                <a:latin typeface="Montserrat"/>
                <a:cs typeface="Montserrat"/>
              </a:rPr>
              <a:t>percentage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07200" y="4732088"/>
            <a:ext cx="67627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b="1" spc="-60" dirty="0">
                <a:latin typeface="Montserrat"/>
                <a:cs typeface="Montserrat"/>
              </a:rPr>
              <a:t>Tablets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11899" y="5124779"/>
            <a:ext cx="92773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195" dirty="0">
                <a:solidFill>
                  <a:srgbClr val="004E91"/>
                </a:solidFill>
                <a:latin typeface="Montserrat"/>
                <a:cs typeface="Montserrat"/>
              </a:rPr>
              <a:t>$16.81M</a:t>
            </a:r>
            <a:endParaRPr sz="2150">
              <a:latin typeface="Montserrat"/>
              <a:cs typeface="Montserra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43774" y="5276849"/>
            <a:ext cx="466725" cy="180975"/>
          </a:xfrm>
          <a:custGeom>
            <a:avLst/>
            <a:gdLst/>
            <a:ahLst/>
            <a:cxnLst/>
            <a:rect l="l" t="t" r="r" b="b"/>
            <a:pathLst>
              <a:path w="466725" h="180975">
                <a:moveTo>
                  <a:pt x="382178" y="180974"/>
                </a:moveTo>
                <a:lnTo>
                  <a:pt x="84545" y="180974"/>
                </a:lnTo>
                <a:lnTo>
                  <a:pt x="78661" y="180395"/>
                </a:lnTo>
                <a:lnTo>
                  <a:pt x="35274" y="162424"/>
                </a:lnTo>
                <a:lnTo>
                  <a:pt x="9161" y="130604"/>
                </a:lnTo>
                <a:lnTo>
                  <a:pt x="0" y="96428"/>
                </a:lnTo>
                <a:lnTo>
                  <a:pt x="0" y="90487"/>
                </a:lnTo>
                <a:lnTo>
                  <a:pt x="0" y="84545"/>
                </a:lnTo>
                <a:lnTo>
                  <a:pt x="11948" y="45155"/>
                </a:lnTo>
                <a:lnTo>
                  <a:pt x="45154" y="11948"/>
                </a:lnTo>
                <a:lnTo>
                  <a:pt x="84545" y="0"/>
                </a:lnTo>
                <a:lnTo>
                  <a:pt x="382178" y="0"/>
                </a:lnTo>
                <a:lnTo>
                  <a:pt x="421569" y="11948"/>
                </a:lnTo>
                <a:lnTo>
                  <a:pt x="454775" y="45155"/>
                </a:lnTo>
                <a:lnTo>
                  <a:pt x="466724" y="84545"/>
                </a:lnTo>
                <a:lnTo>
                  <a:pt x="466724" y="96428"/>
                </a:lnTo>
                <a:lnTo>
                  <a:pt x="454775" y="135819"/>
                </a:lnTo>
                <a:lnTo>
                  <a:pt x="421569" y="169025"/>
                </a:lnTo>
                <a:lnTo>
                  <a:pt x="388062" y="180395"/>
                </a:lnTo>
                <a:lnTo>
                  <a:pt x="382178" y="180974"/>
                </a:lnTo>
                <a:close/>
              </a:path>
            </a:pathLst>
          </a:custGeom>
          <a:solidFill>
            <a:srgbClr val="E6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406530" y="5279332"/>
            <a:ext cx="337820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30" dirty="0">
                <a:solidFill>
                  <a:srgbClr val="0C9D59"/>
                </a:solidFill>
                <a:latin typeface="Montserrat SemiBold"/>
                <a:cs typeface="Montserrat SemiBold"/>
              </a:rPr>
              <a:t>+89%</a:t>
            </a:r>
            <a:endParaRPr sz="950">
              <a:latin typeface="Montserrat SemiBold"/>
              <a:cs typeface="Montserrat SemiBold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11899" y="5533688"/>
            <a:ext cx="209423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14" dirty="0">
                <a:solidFill>
                  <a:srgbClr val="4A5462"/>
                </a:solidFill>
                <a:latin typeface="Montserrat"/>
                <a:cs typeface="Montserrat"/>
              </a:rPr>
              <a:t>Current:</a:t>
            </a:r>
            <a:r>
              <a:rPr sz="125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30" dirty="0">
                <a:solidFill>
                  <a:srgbClr val="4A5462"/>
                </a:solidFill>
                <a:latin typeface="Montserrat"/>
                <a:cs typeface="Montserrat"/>
              </a:rPr>
              <a:t>$11M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4A5462"/>
                </a:solidFill>
                <a:latin typeface="Montserrat"/>
                <a:cs typeface="Montserrat"/>
              </a:rPr>
              <a:t>|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14" dirty="0">
                <a:solidFill>
                  <a:srgbClr val="4A5462"/>
                </a:solidFill>
                <a:latin typeface="Montserrat"/>
                <a:cs typeface="Montserrat"/>
              </a:rPr>
              <a:t>Previous: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90" dirty="0">
                <a:solidFill>
                  <a:srgbClr val="4A5462"/>
                </a:solidFill>
                <a:latin typeface="Montserrat"/>
                <a:cs typeface="Montserrat"/>
              </a:rPr>
              <a:t>$5.81M</a:t>
            </a:r>
            <a:endParaRPr sz="1250">
              <a:latin typeface="Montserrat"/>
              <a:cs typeface="Montserra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24599" y="4533899"/>
            <a:ext cx="5562600" cy="1866900"/>
            <a:chOff x="6324599" y="4533899"/>
            <a:chExt cx="5562600" cy="1866900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4599" y="5991224"/>
              <a:ext cx="166687" cy="13335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105899" y="4533899"/>
              <a:ext cx="2781300" cy="1866900"/>
            </a:xfrm>
            <a:custGeom>
              <a:avLst/>
              <a:gdLst/>
              <a:ahLst/>
              <a:cxnLst/>
              <a:rect l="l" t="t" r="r" b="b"/>
              <a:pathLst>
                <a:path w="2781300" h="1866900">
                  <a:moveTo>
                    <a:pt x="2674505" y="1866899"/>
                  </a:moveTo>
                  <a:lnTo>
                    <a:pt x="106794" y="1866899"/>
                  </a:lnTo>
                  <a:lnTo>
                    <a:pt x="99361" y="1866167"/>
                  </a:lnTo>
                  <a:lnTo>
                    <a:pt x="57037" y="1851806"/>
                  </a:lnTo>
                  <a:lnTo>
                    <a:pt x="23431" y="1822341"/>
                  </a:lnTo>
                  <a:lnTo>
                    <a:pt x="3659" y="1782259"/>
                  </a:lnTo>
                  <a:lnTo>
                    <a:pt x="0" y="1760104"/>
                  </a:lnTo>
                  <a:lnTo>
                    <a:pt x="0" y="17525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2674505" y="0"/>
                  </a:lnTo>
                  <a:lnTo>
                    <a:pt x="2717672" y="11572"/>
                  </a:lnTo>
                  <a:lnTo>
                    <a:pt x="2753127" y="38784"/>
                  </a:lnTo>
                  <a:lnTo>
                    <a:pt x="2775469" y="77493"/>
                  </a:lnTo>
                  <a:lnTo>
                    <a:pt x="2781298" y="106794"/>
                  </a:lnTo>
                  <a:lnTo>
                    <a:pt x="2781298" y="1760104"/>
                  </a:lnTo>
                  <a:lnTo>
                    <a:pt x="2769724" y="1803274"/>
                  </a:lnTo>
                  <a:lnTo>
                    <a:pt x="2742513" y="1838728"/>
                  </a:lnTo>
                  <a:lnTo>
                    <a:pt x="2703805" y="1861071"/>
                  </a:lnTo>
                  <a:lnTo>
                    <a:pt x="2681937" y="1866167"/>
                  </a:lnTo>
                  <a:lnTo>
                    <a:pt x="2674505" y="1866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258299" y="46862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6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200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2" y="325203"/>
                  </a:lnTo>
                  <a:lnTo>
                    <a:pt x="288426" y="353904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3074" y="4791074"/>
              <a:ext cx="171449" cy="17144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6554787" y="5836500"/>
            <a:ext cx="15532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65" dirty="0">
                <a:latin typeface="Montserrat"/>
                <a:cs typeface="Montserrat"/>
              </a:rPr>
              <a:t>Popular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with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returning </a:t>
            </a:r>
            <a:r>
              <a:rPr sz="1150" spc="-10" dirty="0">
                <a:latin typeface="Montserrat"/>
                <a:cs typeface="Montserrat"/>
              </a:rPr>
              <a:t>customers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740899" y="4732088"/>
            <a:ext cx="132334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b="1" spc="-70" dirty="0">
                <a:latin typeface="Montserrat"/>
                <a:cs typeface="Montserrat"/>
              </a:rPr>
              <a:t>Smartwatches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45600" y="5124779"/>
            <a:ext cx="90741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220" dirty="0">
                <a:solidFill>
                  <a:srgbClr val="004E91"/>
                </a:solidFill>
                <a:latin typeface="Montserrat"/>
                <a:cs typeface="Montserrat"/>
              </a:rPr>
              <a:t>$11.74M</a:t>
            </a:r>
            <a:endParaRPr sz="2150">
              <a:latin typeface="Montserrat"/>
              <a:cs typeface="Montserra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258422" y="5276849"/>
            <a:ext cx="457200" cy="180975"/>
          </a:xfrm>
          <a:custGeom>
            <a:avLst/>
            <a:gdLst/>
            <a:ahLst/>
            <a:cxnLst/>
            <a:rect l="l" t="t" r="r" b="b"/>
            <a:pathLst>
              <a:path w="457200" h="180975">
                <a:moveTo>
                  <a:pt x="372655" y="180974"/>
                </a:moveTo>
                <a:lnTo>
                  <a:pt x="84547" y="180974"/>
                </a:lnTo>
                <a:lnTo>
                  <a:pt x="78662" y="180395"/>
                </a:lnTo>
                <a:lnTo>
                  <a:pt x="35273" y="162424"/>
                </a:lnTo>
                <a:lnTo>
                  <a:pt x="9161" y="130604"/>
                </a:lnTo>
                <a:lnTo>
                  <a:pt x="0" y="96428"/>
                </a:lnTo>
                <a:lnTo>
                  <a:pt x="1" y="90487"/>
                </a:lnTo>
                <a:lnTo>
                  <a:pt x="0" y="84545"/>
                </a:lnTo>
                <a:lnTo>
                  <a:pt x="11948" y="45155"/>
                </a:lnTo>
                <a:lnTo>
                  <a:pt x="45154" y="11948"/>
                </a:lnTo>
                <a:lnTo>
                  <a:pt x="84547" y="0"/>
                </a:lnTo>
                <a:lnTo>
                  <a:pt x="372655" y="0"/>
                </a:lnTo>
                <a:lnTo>
                  <a:pt x="412044" y="11948"/>
                </a:lnTo>
                <a:lnTo>
                  <a:pt x="445250" y="45155"/>
                </a:lnTo>
                <a:lnTo>
                  <a:pt x="457199" y="84545"/>
                </a:lnTo>
                <a:lnTo>
                  <a:pt x="457199" y="96428"/>
                </a:lnTo>
                <a:lnTo>
                  <a:pt x="445250" y="135819"/>
                </a:lnTo>
                <a:lnTo>
                  <a:pt x="412044" y="169025"/>
                </a:lnTo>
                <a:lnTo>
                  <a:pt x="378539" y="180395"/>
                </a:lnTo>
                <a:lnTo>
                  <a:pt x="372655" y="180974"/>
                </a:lnTo>
                <a:close/>
              </a:path>
            </a:pathLst>
          </a:custGeom>
          <a:solidFill>
            <a:srgbClr val="E6F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319692" y="5279332"/>
            <a:ext cx="337185" cy="172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0" b="1" spc="-30" dirty="0">
                <a:solidFill>
                  <a:srgbClr val="0C9D59"/>
                </a:solidFill>
                <a:latin typeface="Montserrat SemiBold"/>
                <a:cs typeface="Montserrat SemiBold"/>
              </a:rPr>
              <a:t>+94%</a:t>
            </a:r>
            <a:endParaRPr sz="950">
              <a:latin typeface="Montserrat SemiBold"/>
              <a:cs typeface="Montserrat SemiBold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45600" y="5533688"/>
            <a:ext cx="210502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14" dirty="0">
                <a:solidFill>
                  <a:srgbClr val="4A5462"/>
                </a:solidFill>
                <a:latin typeface="Montserrat"/>
                <a:cs typeface="Montserrat"/>
              </a:rPr>
              <a:t>Current:</a:t>
            </a:r>
            <a:r>
              <a:rPr sz="125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55" dirty="0">
                <a:solidFill>
                  <a:srgbClr val="4A5462"/>
                </a:solidFill>
                <a:latin typeface="Montserrat"/>
                <a:cs typeface="Montserrat"/>
              </a:rPr>
              <a:t>$7.74M</a:t>
            </a:r>
            <a:r>
              <a:rPr sz="125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75" dirty="0">
                <a:solidFill>
                  <a:srgbClr val="4A5462"/>
                </a:solidFill>
                <a:latin typeface="Montserrat"/>
                <a:cs typeface="Montserrat"/>
              </a:rPr>
              <a:t>|</a:t>
            </a:r>
            <a:r>
              <a:rPr sz="125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14" dirty="0">
                <a:solidFill>
                  <a:srgbClr val="4A5462"/>
                </a:solidFill>
                <a:latin typeface="Montserrat"/>
                <a:cs typeface="Montserrat"/>
              </a:rPr>
              <a:t>Previous: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95" dirty="0">
                <a:solidFill>
                  <a:srgbClr val="4A5462"/>
                </a:solidFill>
                <a:latin typeface="Montserrat"/>
                <a:cs typeface="Montserrat"/>
              </a:rPr>
              <a:t>$4M</a:t>
            </a:r>
            <a:endParaRPr sz="1250">
              <a:latin typeface="Montserrat"/>
              <a:cs typeface="Montserra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04799" y="5895974"/>
            <a:ext cx="11582400" cy="1876425"/>
            <a:chOff x="304799" y="5895974"/>
            <a:chExt cx="11582400" cy="1876425"/>
          </a:xfrm>
        </p:grpSpPr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62467" y="5895974"/>
              <a:ext cx="91672" cy="13335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04799" y="6553199"/>
              <a:ext cx="11582400" cy="1219200"/>
            </a:xfrm>
            <a:custGeom>
              <a:avLst/>
              <a:gdLst/>
              <a:ahLst/>
              <a:cxnLst/>
              <a:rect l="l" t="t" r="r" b="b"/>
              <a:pathLst>
                <a:path w="11582400" h="1219200">
                  <a:moveTo>
                    <a:pt x="11475604" y="1219199"/>
                  </a:moveTo>
                  <a:lnTo>
                    <a:pt x="106794" y="1219199"/>
                  </a:lnTo>
                  <a:lnTo>
                    <a:pt x="99362" y="1218467"/>
                  </a:lnTo>
                  <a:lnTo>
                    <a:pt x="57038" y="1204106"/>
                  </a:lnTo>
                  <a:lnTo>
                    <a:pt x="23432" y="1174641"/>
                  </a:lnTo>
                  <a:lnTo>
                    <a:pt x="3660" y="1134559"/>
                  </a:lnTo>
                  <a:lnTo>
                    <a:pt x="0" y="1112404"/>
                  </a:lnTo>
                  <a:lnTo>
                    <a:pt x="0" y="11048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11475604" y="0"/>
                  </a:lnTo>
                  <a:lnTo>
                    <a:pt x="11518771" y="11572"/>
                  </a:lnTo>
                  <a:lnTo>
                    <a:pt x="11554226" y="38784"/>
                  </a:lnTo>
                  <a:lnTo>
                    <a:pt x="11576569" y="77493"/>
                  </a:lnTo>
                  <a:lnTo>
                    <a:pt x="11582397" y="106794"/>
                  </a:lnTo>
                  <a:lnTo>
                    <a:pt x="11582397" y="1112404"/>
                  </a:lnTo>
                  <a:lnTo>
                    <a:pt x="11570824" y="1155574"/>
                  </a:lnTo>
                  <a:lnTo>
                    <a:pt x="11543613" y="1191029"/>
                  </a:lnTo>
                  <a:lnTo>
                    <a:pt x="11504905" y="1213371"/>
                  </a:lnTo>
                  <a:lnTo>
                    <a:pt x="11483036" y="1218467"/>
                  </a:lnTo>
                  <a:lnTo>
                    <a:pt x="11475604" y="1219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421811" y="5850444"/>
            <a:ext cx="204533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5" dirty="0">
                <a:latin typeface="Montserrat"/>
                <a:cs typeface="Montserrat"/>
              </a:rPr>
              <a:t>Emerging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80" dirty="0">
                <a:latin typeface="Montserrat"/>
                <a:cs typeface="Montserrat"/>
              </a:rPr>
              <a:t>market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50" dirty="0">
                <a:latin typeface="Montserrat"/>
                <a:cs typeface="Montserrat"/>
              </a:rPr>
              <a:t>opportunity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2600" y="6726377"/>
            <a:ext cx="347662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95" dirty="0">
                <a:solidFill>
                  <a:srgbClr val="004E91"/>
                </a:solidFill>
                <a:latin typeface="Montserrat SemiBold"/>
                <a:cs typeface="Montserrat SemiBold"/>
              </a:rPr>
              <a:t>Strategic</a:t>
            </a:r>
            <a:r>
              <a:rPr sz="1500" b="1" spc="-3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500" b="1" spc="-85" dirty="0">
                <a:solidFill>
                  <a:srgbClr val="004E91"/>
                </a:solidFill>
                <a:latin typeface="Montserrat SemiBold"/>
                <a:cs typeface="Montserrat SemiBold"/>
              </a:rPr>
              <a:t>Insights</a:t>
            </a:r>
            <a:r>
              <a:rPr sz="1500" b="1" spc="-30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500" b="1" spc="-114" dirty="0">
                <a:solidFill>
                  <a:srgbClr val="004E91"/>
                </a:solidFill>
                <a:latin typeface="Montserrat SemiBold"/>
                <a:cs typeface="Montserrat SemiBold"/>
              </a:rPr>
              <a:t>&amp;</a:t>
            </a:r>
            <a:r>
              <a:rPr sz="1500" b="1" spc="-3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500" b="1" spc="-95" dirty="0">
                <a:solidFill>
                  <a:srgbClr val="004E91"/>
                </a:solidFill>
                <a:latin typeface="Montserrat SemiBold"/>
                <a:cs typeface="Montserrat SemiBold"/>
              </a:rPr>
              <a:t>Recommendations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95300" y="7162800"/>
            <a:ext cx="11696700" cy="1409700"/>
            <a:chOff x="495300" y="7162800"/>
            <a:chExt cx="11696700" cy="1409700"/>
          </a:xfrm>
        </p:grpSpPr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5300" y="7162800"/>
              <a:ext cx="133349" cy="13334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48826" y="7162800"/>
              <a:ext cx="132495" cy="13334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3634" y="7429500"/>
              <a:ext cx="141423" cy="13335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48087" y="7429517"/>
              <a:ext cx="133590" cy="13361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57599" y="8524874"/>
              <a:ext cx="8534399" cy="476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0401299" y="8058150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15599" y="8153400"/>
              <a:ext cx="133349" cy="133349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692149" y="7107744"/>
            <a:ext cx="495681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50" dirty="0">
                <a:latin typeface="Montserrat"/>
                <a:cs typeface="Montserrat"/>
              </a:rPr>
              <a:t>All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product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lines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85" dirty="0">
                <a:latin typeface="Montserrat"/>
                <a:cs typeface="Montserrat"/>
              </a:rPr>
              <a:t>show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85" dirty="0">
                <a:latin typeface="Montserrat"/>
                <a:cs typeface="Montserrat"/>
              </a:rPr>
              <a:t>&gt;85%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110" dirty="0">
                <a:latin typeface="Montserrat"/>
                <a:cs typeface="Montserrat"/>
              </a:rPr>
              <a:t>YoY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growth,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with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smartphones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leading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55" dirty="0">
                <a:latin typeface="Montserrat"/>
                <a:cs typeface="Montserrat"/>
              </a:rPr>
              <a:t>at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20" dirty="0">
                <a:latin typeface="Montserrat"/>
                <a:cs typeface="Montserrat"/>
              </a:rPr>
              <a:t>111%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5"/>
              </a:lnSpc>
            </a:pPr>
            <a:r>
              <a:rPr spc="-80" dirty="0"/>
              <a:t>Made</a:t>
            </a:r>
            <a:r>
              <a:rPr spc="-15" dirty="0"/>
              <a:t> </a:t>
            </a:r>
            <a:r>
              <a:rPr spc="-60" dirty="0"/>
              <a:t>with</a:t>
            </a:r>
            <a:r>
              <a:rPr spc="-10" dirty="0"/>
              <a:t> Genspark</a:t>
            </a:r>
          </a:p>
          <a:p>
            <a:pPr marL="622300">
              <a:lnSpc>
                <a:spcPts val="1030"/>
              </a:lnSpc>
            </a:pPr>
            <a:r>
              <a:rPr sz="1150" spc="-65" dirty="0">
                <a:solidFill>
                  <a:srgbClr val="6A7280"/>
                </a:solidFill>
              </a:rPr>
              <a:t>Slide</a:t>
            </a:r>
            <a:r>
              <a:rPr sz="1150" spc="-10" dirty="0">
                <a:solidFill>
                  <a:srgbClr val="6A7280"/>
                </a:solidFill>
              </a:rPr>
              <a:t> </a:t>
            </a:r>
            <a:fld id="{81D60167-4931-47E6-BA6A-407CBD079E47}" type="slidenum">
              <a:rPr sz="1150" spc="-85" dirty="0">
                <a:solidFill>
                  <a:srgbClr val="6A7280"/>
                </a:solidFill>
              </a:rPr>
              <a:t>4</a:t>
            </a:fld>
            <a:r>
              <a:rPr sz="1150" spc="-5" dirty="0">
                <a:solidFill>
                  <a:srgbClr val="6A7280"/>
                </a:solidFill>
              </a:rPr>
              <a:t> </a:t>
            </a:r>
            <a:r>
              <a:rPr sz="1150" spc="-60" dirty="0">
                <a:solidFill>
                  <a:srgbClr val="6A7280"/>
                </a:solidFill>
              </a:rPr>
              <a:t>of</a:t>
            </a:r>
            <a:r>
              <a:rPr sz="1150" spc="-5" dirty="0">
                <a:solidFill>
                  <a:srgbClr val="6A7280"/>
                </a:solidFill>
              </a:rPr>
              <a:t> </a:t>
            </a:r>
            <a:r>
              <a:rPr sz="1150" spc="-50" dirty="0">
                <a:solidFill>
                  <a:srgbClr val="6A7280"/>
                </a:solidFill>
              </a:rPr>
              <a:t>6</a:t>
            </a:r>
            <a:endParaRPr sz="1150"/>
          </a:p>
        </p:txBody>
      </p:sp>
      <p:sp>
        <p:nvSpPr>
          <p:cNvPr id="67" name="object 6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90"/>
              </a:lnSpc>
            </a:pPr>
            <a:r>
              <a:rPr spc="-70" dirty="0"/>
              <a:t>AFRI</a:t>
            </a:r>
            <a:r>
              <a:rPr dirty="0"/>
              <a:t> </a:t>
            </a:r>
            <a:r>
              <a:rPr spc="-85" dirty="0"/>
              <a:t>TECH</a:t>
            </a:r>
            <a:r>
              <a:rPr spc="5" dirty="0"/>
              <a:t> </a:t>
            </a:r>
            <a:r>
              <a:rPr spc="-70" dirty="0"/>
              <a:t>LTD.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6445249" y="7107744"/>
            <a:ext cx="488315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80" dirty="0">
                <a:latin typeface="Montserrat"/>
                <a:cs typeface="Montserrat"/>
              </a:rPr>
              <a:t>Expand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laptop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inventory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in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top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regions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80" dirty="0">
                <a:latin typeface="Montserrat"/>
                <a:cs typeface="Montserrat"/>
              </a:rPr>
              <a:t>(WV,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NE)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to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capitalize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on</a:t>
            </a:r>
            <a:r>
              <a:rPr sz="1150" spc="-10" dirty="0">
                <a:latin typeface="Montserrat"/>
                <a:cs typeface="Montserrat"/>
              </a:rPr>
              <a:t> demand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08818" y="7374444"/>
            <a:ext cx="467106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5" dirty="0">
                <a:latin typeface="Montserrat"/>
                <a:cs typeface="Montserrat"/>
              </a:rPr>
              <a:t>Laptop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55" dirty="0">
                <a:latin typeface="Montserrat"/>
                <a:cs typeface="Montserrat"/>
              </a:rPr>
              <a:t>division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contributes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85" dirty="0">
                <a:latin typeface="Montserrat"/>
                <a:cs typeface="Montserrat"/>
              </a:rPr>
              <a:t>38%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of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total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revenue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dirty="0">
                <a:latin typeface="Montserrat"/>
                <a:cs typeface="Montserrat"/>
              </a:rPr>
              <a:t>-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55" dirty="0">
                <a:latin typeface="Montserrat"/>
                <a:cs typeface="Montserrat"/>
              </a:rPr>
              <a:t>prioritize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30" dirty="0">
                <a:latin typeface="Montserrat"/>
                <a:cs typeface="Montserrat"/>
              </a:rPr>
              <a:t>marketing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45249" y="7374444"/>
            <a:ext cx="467169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80" dirty="0">
                <a:latin typeface="Montserrat"/>
                <a:cs typeface="Montserrat"/>
              </a:rPr>
              <a:t>Develop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smartwatch</a:t>
            </a:r>
            <a:r>
              <a:rPr sz="1150" spc="10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cross-</a:t>
            </a:r>
            <a:r>
              <a:rPr sz="1150" spc="-55" dirty="0">
                <a:latin typeface="Montserrat"/>
                <a:cs typeface="Montserrat"/>
              </a:rPr>
              <a:t>selling</a:t>
            </a:r>
            <a:r>
              <a:rPr sz="1150" spc="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strategy</a:t>
            </a:r>
            <a:r>
              <a:rPr sz="1150" spc="10" dirty="0">
                <a:latin typeface="Montserrat"/>
                <a:cs typeface="Montserrat"/>
              </a:rPr>
              <a:t> </a:t>
            </a:r>
            <a:r>
              <a:rPr sz="1150" spc="-55" dirty="0">
                <a:latin typeface="Montserrat"/>
                <a:cs typeface="Montserrat"/>
              </a:rPr>
              <a:t>for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smartphone</a:t>
            </a:r>
            <a:r>
              <a:rPr sz="1150" spc="10" dirty="0">
                <a:latin typeface="Montserrat"/>
                <a:cs typeface="Montserrat"/>
              </a:rPr>
              <a:t> </a:t>
            </a:r>
            <a:r>
              <a:rPr sz="1150" spc="-30" dirty="0">
                <a:latin typeface="Montserrat"/>
                <a:cs typeface="Montserrat"/>
              </a:rPr>
              <a:t>customers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991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500" y="188533"/>
            <a:ext cx="189230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spc="50" dirty="0">
                <a:solidFill>
                  <a:srgbClr val="FFFFFF"/>
                </a:solidFill>
                <a:latin typeface="Montserrat"/>
                <a:cs typeface="Montserrat"/>
              </a:rPr>
              <a:t>GEOGRAPHIC</a:t>
            </a:r>
            <a:r>
              <a:rPr sz="1100" spc="229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ontserrat"/>
                <a:cs typeface="Montserrat"/>
              </a:rPr>
              <a:t>ANALYSIS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14402"/>
            <a:ext cx="33788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20" dirty="0">
                <a:solidFill>
                  <a:srgbClr val="FFFFFF"/>
                </a:solidFill>
              </a:rPr>
              <a:t>Regional</a:t>
            </a:r>
            <a:r>
              <a:rPr sz="2600" spc="-30" dirty="0">
                <a:solidFill>
                  <a:srgbClr val="FFFFFF"/>
                </a:solidFill>
              </a:rPr>
              <a:t> </a:t>
            </a:r>
            <a:r>
              <a:rPr sz="2600" spc="-220" dirty="0">
                <a:solidFill>
                  <a:srgbClr val="FFFFFF"/>
                </a:solidFill>
              </a:rPr>
              <a:t>Performance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228587" y="1085862"/>
            <a:ext cx="5753100" cy="5181600"/>
          </a:xfrm>
          <a:custGeom>
            <a:avLst/>
            <a:gdLst/>
            <a:ahLst/>
            <a:cxnLst/>
            <a:rect l="l" t="t" r="r" b="b"/>
            <a:pathLst>
              <a:path w="5753100" h="5181600">
                <a:moveTo>
                  <a:pt x="5753100" y="3764394"/>
                </a:moveTo>
                <a:lnTo>
                  <a:pt x="5741530" y="3721214"/>
                </a:lnTo>
                <a:lnTo>
                  <a:pt x="5714327" y="3685768"/>
                </a:lnTo>
                <a:lnTo>
                  <a:pt x="5675617" y="3663416"/>
                </a:lnTo>
                <a:lnTo>
                  <a:pt x="5646305" y="3657587"/>
                </a:lnTo>
                <a:lnTo>
                  <a:pt x="106807" y="3657587"/>
                </a:lnTo>
                <a:lnTo>
                  <a:pt x="63627" y="3669169"/>
                </a:lnTo>
                <a:lnTo>
                  <a:pt x="28181" y="3696373"/>
                </a:lnTo>
                <a:lnTo>
                  <a:pt x="5829" y="3735082"/>
                </a:lnTo>
                <a:lnTo>
                  <a:pt x="0" y="3764394"/>
                </a:lnTo>
                <a:lnTo>
                  <a:pt x="0" y="5067287"/>
                </a:lnTo>
                <a:lnTo>
                  <a:pt x="0" y="5074793"/>
                </a:lnTo>
                <a:lnTo>
                  <a:pt x="11582" y="5117973"/>
                </a:lnTo>
                <a:lnTo>
                  <a:pt x="38785" y="5153418"/>
                </a:lnTo>
                <a:lnTo>
                  <a:pt x="77495" y="5175758"/>
                </a:lnTo>
                <a:lnTo>
                  <a:pt x="106807" y="5181587"/>
                </a:lnTo>
                <a:lnTo>
                  <a:pt x="5646305" y="5181587"/>
                </a:lnTo>
                <a:lnTo>
                  <a:pt x="5689485" y="5170017"/>
                </a:lnTo>
                <a:lnTo>
                  <a:pt x="5724931" y="5142814"/>
                </a:lnTo>
                <a:lnTo>
                  <a:pt x="5747270" y="5104104"/>
                </a:lnTo>
                <a:lnTo>
                  <a:pt x="5753100" y="5074793"/>
                </a:lnTo>
                <a:lnTo>
                  <a:pt x="5753100" y="3764394"/>
                </a:lnTo>
                <a:close/>
              </a:path>
              <a:path w="5753100" h="5181600">
                <a:moveTo>
                  <a:pt x="5753100" y="106794"/>
                </a:moveTo>
                <a:lnTo>
                  <a:pt x="5741530" y="63614"/>
                </a:lnTo>
                <a:lnTo>
                  <a:pt x="5714327" y="28168"/>
                </a:lnTo>
                <a:lnTo>
                  <a:pt x="5675617" y="5816"/>
                </a:lnTo>
                <a:lnTo>
                  <a:pt x="5646305" y="0"/>
                </a:lnTo>
                <a:lnTo>
                  <a:pt x="106807" y="0"/>
                </a:lnTo>
                <a:lnTo>
                  <a:pt x="63627" y="11569"/>
                </a:lnTo>
                <a:lnTo>
                  <a:pt x="28181" y="38773"/>
                </a:lnTo>
                <a:lnTo>
                  <a:pt x="5829" y="77482"/>
                </a:lnTo>
                <a:lnTo>
                  <a:pt x="0" y="106794"/>
                </a:lnTo>
                <a:lnTo>
                  <a:pt x="0" y="3390887"/>
                </a:lnTo>
                <a:lnTo>
                  <a:pt x="0" y="3398393"/>
                </a:lnTo>
                <a:lnTo>
                  <a:pt x="11582" y="3441573"/>
                </a:lnTo>
                <a:lnTo>
                  <a:pt x="38785" y="3477018"/>
                </a:lnTo>
                <a:lnTo>
                  <a:pt x="77495" y="3499370"/>
                </a:lnTo>
                <a:lnTo>
                  <a:pt x="106807" y="3505187"/>
                </a:lnTo>
                <a:lnTo>
                  <a:pt x="5646305" y="3505187"/>
                </a:lnTo>
                <a:lnTo>
                  <a:pt x="5689485" y="3493617"/>
                </a:lnTo>
                <a:lnTo>
                  <a:pt x="5724931" y="3466414"/>
                </a:lnTo>
                <a:lnTo>
                  <a:pt x="5747270" y="3427704"/>
                </a:lnTo>
                <a:lnTo>
                  <a:pt x="5753100" y="3398393"/>
                </a:lnTo>
                <a:lnTo>
                  <a:pt x="5753100" y="1067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299" y="1208772"/>
            <a:ext cx="240919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65" dirty="0">
                <a:solidFill>
                  <a:srgbClr val="004E91"/>
                </a:solidFill>
                <a:latin typeface="Montserrat SemiBold"/>
                <a:cs typeface="Montserrat SemiBold"/>
              </a:rPr>
              <a:t>Top</a:t>
            </a:r>
            <a:r>
              <a:rPr sz="1700" b="1" spc="-40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700" b="1" spc="-130" dirty="0">
                <a:solidFill>
                  <a:srgbClr val="004E91"/>
                </a:solidFill>
                <a:latin typeface="Montserrat SemiBold"/>
                <a:cs typeface="Montserrat SemiBold"/>
              </a:rPr>
              <a:t>Performing</a:t>
            </a:r>
            <a:r>
              <a:rPr sz="1700" b="1" spc="-3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700" b="1" spc="-110" dirty="0">
                <a:solidFill>
                  <a:srgbClr val="004E91"/>
                </a:solidFill>
                <a:latin typeface="Montserrat SemiBold"/>
                <a:cs typeface="Montserrat SemiBold"/>
              </a:rPr>
              <a:t>Regions</a:t>
            </a:r>
            <a:endParaRPr sz="1700">
              <a:latin typeface="Montserrat SemiBold"/>
              <a:cs typeface="Montserrat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299" y="4878527"/>
            <a:ext cx="156273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00" dirty="0">
                <a:solidFill>
                  <a:srgbClr val="004E91"/>
                </a:solidFill>
                <a:latin typeface="Montserrat SemiBold"/>
                <a:cs typeface="Montserrat SemiBold"/>
              </a:rPr>
              <a:t>Regional</a:t>
            </a:r>
            <a:r>
              <a:rPr sz="1500" b="1" spc="1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500" b="1" spc="-70" dirty="0">
                <a:solidFill>
                  <a:srgbClr val="004E91"/>
                </a:solidFill>
                <a:latin typeface="Montserrat SemiBold"/>
                <a:cs typeface="Montserrat SemiBold"/>
              </a:rPr>
              <a:t>Insights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80999" y="1581149"/>
            <a:ext cx="5448300" cy="4362450"/>
            <a:chOff x="380999" y="1581149"/>
            <a:chExt cx="5448300" cy="43624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99" y="5276849"/>
              <a:ext cx="128587" cy="1722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9575" y="5276849"/>
              <a:ext cx="176080" cy="1699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99" y="5782865"/>
              <a:ext cx="171449" cy="1500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2431" y="5772149"/>
              <a:ext cx="171185" cy="17144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80999" y="1581149"/>
              <a:ext cx="5448300" cy="2857500"/>
            </a:xfrm>
            <a:custGeom>
              <a:avLst/>
              <a:gdLst/>
              <a:ahLst/>
              <a:cxnLst/>
              <a:rect l="l" t="t" r="r" b="b"/>
              <a:pathLst>
                <a:path w="5448300" h="2857500">
                  <a:moveTo>
                    <a:pt x="5341504" y="2857499"/>
                  </a:moveTo>
                  <a:lnTo>
                    <a:pt x="106794" y="2857499"/>
                  </a:lnTo>
                  <a:lnTo>
                    <a:pt x="99361" y="2856767"/>
                  </a:lnTo>
                  <a:lnTo>
                    <a:pt x="57038" y="2842405"/>
                  </a:lnTo>
                  <a:lnTo>
                    <a:pt x="23432" y="2812941"/>
                  </a:lnTo>
                  <a:lnTo>
                    <a:pt x="3660" y="2772859"/>
                  </a:lnTo>
                  <a:lnTo>
                    <a:pt x="0" y="2750704"/>
                  </a:lnTo>
                  <a:lnTo>
                    <a:pt x="0" y="27431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341504" y="0"/>
                  </a:lnTo>
                  <a:lnTo>
                    <a:pt x="5384673" y="11572"/>
                  </a:lnTo>
                  <a:lnTo>
                    <a:pt x="5420128" y="38784"/>
                  </a:lnTo>
                  <a:lnTo>
                    <a:pt x="5442471" y="77492"/>
                  </a:lnTo>
                  <a:lnTo>
                    <a:pt x="5448299" y="106794"/>
                  </a:lnTo>
                  <a:lnTo>
                    <a:pt x="5448299" y="2750704"/>
                  </a:lnTo>
                  <a:lnTo>
                    <a:pt x="5436726" y="2793873"/>
                  </a:lnTo>
                  <a:lnTo>
                    <a:pt x="5409514" y="2829328"/>
                  </a:lnTo>
                  <a:lnTo>
                    <a:pt x="5370805" y="2851670"/>
                  </a:lnTo>
                  <a:lnTo>
                    <a:pt x="5348937" y="2856767"/>
                  </a:lnTo>
                  <a:lnTo>
                    <a:pt x="5341504" y="2857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1624" y="1581149"/>
              <a:ext cx="2438399" cy="28574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999" y="1581149"/>
              <a:ext cx="1190624" cy="28574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10024" y="1581149"/>
              <a:ext cx="1819275" cy="28574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33949" y="2743199"/>
              <a:ext cx="390524" cy="39052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9399" y="2333624"/>
              <a:ext cx="390524" cy="39052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86099" y="3152774"/>
              <a:ext cx="390524" cy="3905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9724" y="2647949"/>
              <a:ext cx="390524" cy="39052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6399" y="1581149"/>
              <a:ext cx="390524" cy="3238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6399" y="1581149"/>
              <a:ext cx="238124" cy="32384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9399" y="2333624"/>
              <a:ext cx="238124" cy="3905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4" y="2647949"/>
              <a:ext cx="238124" cy="3905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33949" y="2743199"/>
              <a:ext cx="238124" cy="3905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86099" y="3152774"/>
              <a:ext cx="238124" cy="3905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5774" y="1685924"/>
              <a:ext cx="304800" cy="590550"/>
            </a:xfrm>
            <a:custGeom>
              <a:avLst/>
              <a:gdLst/>
              <a:ahLst/>
              <a:cxnLst/>
              <a:rect l="l" t="t" r="r" b="b"/>
              <a:pathLst>
                <a:path w="304800" h="590550">
                  <a:moveTo>
                    <a:pt x="0" y="561974"/>
                  </a:moveTo>
                  <a:lnTo>
                    <a:pt x="0" y="28574"/>
                  </a:lnTo>
                  <a:lnTo>
                    <a:pt x="0" y="24785"/>
                  </a:lnTo>
                  <a:lnTo>
                    <a:pt x="725" y="21140"/>
                  </a:lnTo>
                  <a:lnTo>
                    <a:pt x="2175" y="17639"/>
                  </a:lnTo>
                  <a:lnTo>
                    <a:pt x="3625" y="14138"/>
                  </a:lnTo>
                  <a:lnTo>
                    <a:pt x="5689" y="11048"/>
                  </a:lnTo>
                  <a:lnTo>
                    <a:pt x="8369" y="8369"/>
                  </a:lnTo>
                  <a:lnTo>
                    <a:pt x="11048" y="5689"/>
                  </a:lnTo>
                  <a:lnTo>
                    <a:pt x="14138" y="3625"/>
                  </a:lnTo>
                  <a:lnTo>
                    <a:pt x="17639" y="2175"/>
                  </a:lnTo>
                  <a:lnTo>
                    <a:pt x="21140" y="725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276224" y="0"/>
                  </a:lnTo>
                  <a:lnTo>
                    <a:pt x="280014" y="0"/>
                  </a:lnTo>
                  <a:lnTo>
                    <a:pt x="283659" y="725"/>
                  </a:lnTo>
                  <a:lnTo>
                    <a:pt x="287160" y="2175"/>
                  </a:lnTo>
                  <a:lnTo>
                    <a:pt x="290660" y="3625"/>
                  </a:lnTo>
                  <a:lnTo>
                    <a:pt x="293751" y="5689"/>
                  </a:lnTo>
                  <a:lnTo>
                    <a:pt x="296430" y="8369"/>
                  </a:lnTo>
                  <a:lnTo>
                    <a:pt x="299109" y="11048"/>
                  </a:lnTo>
                  <a:lnTo>
                    <a:pt x="301174" y="14138"/>
                  </a:lnTo>
                  <a:lnTo>
                    <a:pt x="302624" y="17639"/>
                  </a:lnTo>
                  <a:lnTo>
                    <a:pt x="304074" y="21140"/>
                  </a:lnTo>
                  <a:lnTo>
                    <a:pt x="304799" y="24785"/>
                  </a:lnTo>
                  <a:lnTo>
                    <a:pt x="304799" y="28574"/>
                  </a:lnTo>
                  <a:lnTo>
                    <a:pt x="304799" y="561974"/>
                  </a:lnTo>
                  <a:lnTo>
                    <a:pt x="276224" y="590549"/>
                  </a:lnTo>
                  <a:lnTo>
                    <a:pt x="28575" y="590549"/>
                  </a:lnTo>
                  <a:lnTo>
                    <a:pt x="24785" y="590549"/>
                  </a:lnTo>
                  <a:lnTo>
                    <a:pt x="21140" y="589824"/>
                  </a:lnTo>
                  <a:lnTo>
                    <a:pt x="17639" y="588374"/>
                  </a:lnTo>
                  <a:lnTo>
                    <a:pt x="14138" y="586924"/>
                  </a:lnTo>
                  <a:lnTo>
                    <a:pt x="2175" y="572909"/>
                  </a:lnTo>
                  <a:lnTo>
                    <a:pt x="725" y="569409"/>
                  </a:lnTo>
                  <a:lnTo>
                    <a:pt x="0" y="565764"/>
                  </a:lnTo>
                  <a:lnTo>
                    <a:pt x="0" y="5619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5299" y="1695449"/>
              <a:ext cx="285750" cy="281305"/>
            </a:xfrm>
            <a:custGeom>
              <a:avLst/>
              <a:gdLst/>
              <a:ahLst/>
              <a:cxnLst/>
              <a:rect l="l" t="t" r="r" b="b"/>
              <a:pathLst>
                <a:path w="285750" h="281305">
                  <a:moveTo>
                    <a:pt x="285749" y="280987"/>
                  </a:moveTo>
                  <a:lnTo>
                    <a:pt x="0" y="280987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69226" y="0"/>
                  </a:lnTo>
                  <a:lnTo>
                    <a:pt x="285749" y="2809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5299" y="1971674"/>
              <a:ext cx="285750" cy="9525"/>
            </a:xfrm>
            <a:custGeom>
              <a:avLst/>
              <a:gdLst/>
              <a:ahLst/>
              <a:cxnLst/>
              <a:rect l="l" t="t" r="r" b="b"/>
              <a:pathLst>
                <a:path w="285750" h="9525">
                  <a:moveTo>
                    <a:pt x="2857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285749" y="0"/>
                  </a:lnTo>
                  <a:lnTo>
                    <a:pt x="285749" y="952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5299" y="19811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69226" y="285749"/>
                  </a:moveTo>
                  <a:lnTo>
                    <a:pt x="16523" y="285749"/>
                  </a:lnTo>
                  <a:lnTo>
                    <a:pt x="14093" y="285266"/>
                  </a:lnTo>
                  <a:lnTo>
                    <a:pt x="0" y="269226"/>
                  </a:lnTo>
                  <a:lnTo>
                    <a:pt x="0" y="266699"/>
                  </a:lnTo>
                  <a:lnTo>
                    <a:pt x="0" y="0"/>
                  </a:lnTo>
                  <a:lnTo>
                    <a:pt x="285749" y="0"/>
                  </a:lnTo>
                  <a:lnTo>
                    <a:pt x="285749" y="269226"/>
                  </a:lnTo>
                  <a:lnTo>
                    <a:pt x="271656" y="285266"/>
                  </a:lnTo>
                  <a:lnTo>
                    <a:pt x="269226" y="285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73087" y="5209838"/>
            <a:ext cx="22123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50" spc="-135" dirty="0">
                <a:latin typeface="Montserrat"/>
                <a:cs typeface="Montserrat"/>
              </a:rPr>
              <a:t>Midwest</a:t>
            </a:r>
            <a:r>
              <a:rPr sz="1250" spc="-35" dirty="0">
                <a:latin typeface="Montserrat"/>
                <a:cs typeface="Montserrat"/>
              </a:rPr>
              <a:t> </a:t>
            </a:r>
            <a:r>
              <a:rPr sz="1250" spc="-140" dirty="0">
                <a:latin typeface="Montserrat"/>
                <a:cs typeface="Montserrat"/>
              </a:rPr>
              <a:t>&amp;</a:t>
            </a:r>
            <a:r>
              <a:rPr sz="1250" spc="-35" dirty="0">
                <a:latin typeface="Montserrat"/>
                <a:cs typeface="Montserrat"/>
              </a:rPr>
              <a:t> </a:t>
            </a:r>
            <a:r>
              <a:rPr sz="1250" spc="-145" dirty="0">
                <a:latin typeface="Montserrat"/>
                <a:cs typeface="Montserrat"/>
              </a:rPr>
              <a:t>Western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20" dirty="0">
                <a:latin typeface="Montserrat"/>
                <a:cs typeface="Montserrat"/>
              </a:rPr>
              <a:t>regions</a:t>
            </a:r>
            <a:r>
              <a:rPr sz="1250" spc="-35" dirty="0">
                <a:latin typeface="Montserrat"/>
                <a:cs typeface="Montserrat"/>
              </a:rPr>
              <a:t> </a:t>
            </a:r>
            <a:r>
              <a:rPr sz="1250" spc="-90" dirty="0">
                <a:latin typeface="Montserrat"/>
                <a:cs typeface="Montserrat"/>
              </a:rPr>
              <a:t>drive </a:t>
            </a:r>
            <a:r>
              <a:rPr sz="1250" spc="-160" dirty="0">
                <a:latin typeface="Montserrat"/>
                <a:cs typeface="Montserrat"/>
              </a:rPr>
              <a:t>80%</a:t>
            </a:r>
            <a:r>
              <a:rPr sz="1250" spc="-40" dirty="0">
                <a:latin typeface="Montserrat"/>
                <a:cs typeface="Montserrat"/>
              </a:rPr>
              <a:t> </a:t>
            </a:r>
            <a:r>
              <a:rPr sz="1250" spc="-105" dirty="0">
                <a:latin typeface="Montserrat"/>
                <a:cs typeface="Montserrat"/>
              </a:rPr>
              <a:t>of</a:t>
            </a:r>
            <a:r>
              <a:rPr sz="1250" spc="-35" dirty="0">
                <a:latin typeface="Montserrat"/>
                <a:cs typeface="Montserrat"/>
              </a:rPr>
              <a:t> </a:t>
            </a:r>
            <a:r>
              <a:rPr sz="1250" spc="-10" dirty="0">
                <a:latin typeface="Montserrat"/>
                <a:cs typeface="Montserrat"/>
              </a:rPr>
              <a:t>revenue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18681" y="5209838"/>
            <a:ext cx="22123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50" spc="-150" dirty="0">
                <a:latin typeface="Montserrat"/>
                <a:cs typeface="Montserrat"/>
              </a:rPr>
              <a:t>West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114" dirty="0">
                <a:latin typeface="Montserrat"/>
                <a:cs typeface="Montserrat"/>
              </a:rPr>
              <a:t>Virginia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120" dirty="0">
                <a:latin typeface="Montserrat"/>
                <a:cs typeface="Montserrat"/>
              </a:rPr>
              <a:t>leads</a:t>
            </a:r>
            <a:r>
              <a:rPr sz="1250" spc="-20" dirty="0">
                <a:latin typeface="Montserrat"/>
                <a:cs typeface="Montserrat"/>
              </a:rPr>
              <a:t> </a:t>
            </a:r>
            <a:r>
              <a:rPr sz="1250" spc="-130" dirty="0">
                <a:latin typeface="Montserrat"/>
                <a:cs typeface="Montserrat"/>
              </a:rPr>
              <a:t>with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130" dirty="0">
                <a:latin typeface="Montserrat"/>
                <a:cs typeface="Montserrat"/>
              </a:rPr>
              <a:t>$2.5M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45" dirty="0">
                <a:latin typeface="Montserrat"/>
                <a:cs typeface="Montserrat"/>
              </a:rPr>
              <a:t>in </a:t>
            </a:r>
            <a:r>
              <a:rPr sz="1250" spc="-10" dirty="0">
                <a:latin typeface="Montserrat"/>
                <a:cs typeface="Montserrat"/>
              </a:rPr>
              <a:t>sales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5949" y="5705138"/>
            <a:ext cx="232791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50" spc="-140" dirty="0">
                <a:latin typeface="Montserrat"/>
                <a:cs typeface="Montserrat"/>
              </a:rPr>
              <a:t>Oklahoma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40" dirty="0">
                <a:latin typeface="Montserrat"/>
                <a:cs typeface="Montserrat"/>
              </a:rPr>
              <a:t>showing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05" dirty="0">
                <a:latin typeface="Montserrat"/>
                <a:cs typeface="Montserrat"/>
              </a:rPr>
              <a:t>fastest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25" dirty="0">
                <a:latin typeface="Montserrat"/>
                <a:cs typeface="Montserrat"/>
              </a:rPr>
              <a:t>growth</a:t>
            </a:r>
            <a:r>
              <a:rPr sz="1250" spc="-20" dirty="0">
                <a:latin typeface="Montserrat"/>
                <a:cs typeface="Montserrat"/>
              </a:rPr>
              <a:t> rate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97250" y="5705138"/>
            <a:ext cx="204152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50" spc="-140" dirty="0">
                <a:latin typeface="Montserrat"/>
                <a:cs typeface="Montserrat"/>
              </a:rPr>
              <a:t>Untapped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14" dirty="0">
                <a:latin typeface="Montserrat"/>
                <a:cs typeface="Montserrat"/>
              </a:rPr>
              <a:t>potential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110" dirty="0">
                <a:latin typeface="Montserrat"/>
                <a:cs typeface="Montserrat"/>
              </a:rPr>
              <a:t>in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10" dirty="0">
                <a:latin typeface="Montserrat"/>
                <a:cs typeface="Montserrat"/>
              </a:rPr>
              <a:t>Eastern </a:t>
            </a:r>
            <a:r>
              <a:rPr sz="1250" spc="-10" dirty="0">
                <a:latin typeface="Montserrat"/>
                <a:cs typeface="Montserrat"/>
              </a:rPr>
              <a:t>regions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7134" y="1646577"/>
            <a:ext cx="151765" cy="5969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50" b="1" spc="10" dirty="0">
                <a:latin typeface="Courier New"/>
                <a:cs typeface="Courier New"/>
                <a:hlinkClick r:id="rId14" action="ppaction://hlinksldjump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550" b="1" spc="55" dirty="0">
                <a:latin typeface="Times New Roman"/>
                <a:cs typeface="Times New Roman"/>
                <a:hlinkClick r:id="rId14" action="ppaction://hlinksldjump"/>
              </a:rPr>
              <a:t>−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600449" y="4276724"/>
            <a:ext cx="2228850" cy="161925"/>
            <a:chOff x="3600449" y="4276724"/>
            <a:chExt cx="2228850" cy="161925"/>
          </a:xfrm>
        </p:grpSpPr>
        <p:sp>
          <p:nvSpPr>
            <p:cNvPr id="37" name="object 37"/>
            <p:cNvSpPr/>
            <p:nvPr/>
          </p:nvSpPr>
          <p:spPr>
            <a:xfrm>
              <a:off x="3600449" y="4276724"/>
              <a:ext cx="2228850" cy="161925"/>
            </a:xfrm>
            <a:custGeom>
              <a:avLst/>
              <a:gdLst/>
              <a:ahLst/>
              <a:cxnLst/>
              <a:rect l="l" t="t" r="r" b="b"/>
              <a:pathLst>
                <a:path w="2228850" h="161925">
                  <a:moveTo>
                    <a:pt x="2114550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2228850" y="0"/>
                  </a:lnTo>
                  <a:lnTo>
                    <a:pt x="2228850" y="47625"/>
                  </a:lnTo>
                  <a:lnTo>
                    <a:pt x="2220148" y="91365"/>
                  </a:lnTo>
                  <a:lnTo>
                    <a:pt x="2195372" y="128447"/>
                  </a:lnTo>
                  <a:lnTo>
                    <a:pt x="2158290" y="153223"/>
                  </a:lnTo>
                  <a:lnTo>
                    <a:pt x="2114550" y="16192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hlinkClick r:id="rId15"/>
            </p:cNvPr>
            <p:cNvSpPr/>
            <p:nvPr/>
          </p:nvSpPr>
          <p:spPr>
            <a:xfrm>
              <a:off x="3648074" y="4314824"/>
              <a:ext cx="114300" cy="38100"/>
            </a:xfrm>
            <a:custGeom>
              <a:avLst/>
              <a:gdLst/>
              <a:ahLst/>
              <a:cxnLst/>
              <a:rect l="l" t="t" r="r" b="b"/>
              <a:pathLst>
                <a:path w="114300" h="38100">
                  <a:moveTo>
                    <a:pt x="1142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38099"/>
                  </a:lnTo>
                  <a:close/>
                </a:path>
              </a:pathLst>
            </a:custGeom>
            <a:solidFill>
              <a:srgbClr val="4B7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48074" y="4352924"/>
              <a:ext cx="114300" cy="28575"/>
            </a:xfrm>
            <a:custGeom>
              <a:avLst/>
              <a:gdLst/>
              <a:ahLst/>
              <a:cxnLst/>
              <a:rect l="l" t="t" r="r" b="b"/>
              <a:pathLst>
                <a:path w="114300" h="28575">
                  <a:moveTo>
                    <a:pt x="114299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28574"/>
                  </a:lnTo>
                  <a:close/>
                </a:path>
              </a:pathLst>
            </a:custGeom>
            <a:solidFill>
              <a:srgbClr val="FFD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48074" y="4381499"/>
              <a:ext cx="114300" cy="9525"/>
            </a:xfrm>
            <a:custGeom>
              <a:avLst/>
              <a:gdLst/>
              <a:ahLst/>
              <a:cxnLst/>
              <a:rect l="l" t="t" r="r" b="b"/>
              <a:pathLst>
                <a:path w="114300" h="9525">
                  <a:moveTo>
                    <a:pt x="1142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9524"/>
                  </a:lnTo>
                  <a:close/>
                </a:path>
              </a:pathLst>
            </a:custGeom>
            <a:solidFill>
              <a:srgbClr val="DFB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780389" y="4254503"/>
            <a:ext cx="201422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solidFill>
                  <a:srgbClr val="0078A7"/>
                </a:solidFill>
                <a:latin typeface="Arial"/>
                <a:cs typeface="Arial"/>
                <a:hlinkClick r:id="rId15"/>
              </a:rPr>
              <a:t>Leaflet</a:t>
            </a:r>
            <a:r>
              <a:rPr sz="950" spc="-20" dirty="0">
                <a:solidFill>
                  <a:srgbClr val="0078A7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33333"/>
                </a:solidFill>
                <a:latin typeface="Arial"/>
                <a:cs typeface="Arial"/>
              </a:rPr>
              <a:t>|</a:t>
            </a:r>
            <a:r>
              <a:rPr sz="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33333"/>
                </a:solidFill>
                <a:latin typeface="Arial"/>
                <a:cs typeface="Arial"/>
              </a:rPr>
              <a:t>©</a:t>
            </a:r>
            <a:r>
              <a:rPr sz="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50" spc="-35" dirty="0">
                <a:solidFill>
                  <a:srgbClr val="333333"/>
                </a:solidFill>
                <a:latin typeface="Arial"/>
                <a:cs typeface="Arial"/>
              </a:rPr>
              <a:t>OpenStreetMap</a:t>
            </a:r>
            <a:r>
              <a:rPr sz="95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950" spc="-10" dirty="0">
                <a:solidFill>
                  <a:srgbClr val="333333"/>
                </a:solidFill>
                <a:latin typeface="Arial"/>
                <a:cs typeface="Arial"/>
              </a:rPr>
              <a:t>contributors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210299" y="1085849"/>
            <a:ext cx="5753100" cy="5181600"/>
          </a:xfrm>
          <a:custGeom>
            <a:avLst/>
            <a:gdLst/>
            <a:ahLst/>
            <a:cxnLst/>
            <a:rect l="l" t="t" r="r" b="b"/>
            <a:pathLst>
              <a:path w="5753100" h="5181600">
                <a:moveTo>
                  <a:pt x="5646304" y="5181599"/>
                </a:moveTo>
                <a:lnTo>
                  <a:pt x="106794" y="5181599"/>
                </a:lnTo>
                <a:lnTo>
                  <a:pt x="99362" y="5180867"/>
                </a:lnTo>
                <a:lnTo>
                  <a:pt x="57038" y="5166505"/>
                </a:lnTo>
                <a:lnTo>
                  <a:pt x="23432" y="5137040"/>
                </a:lnTo>
                <a:lnTo>
                  <a:pt x="3660" y="5096958"/>
                </a:lnTo>
                <a:lnTo>
                  <a:pt x="0" y="5074804"/>
                </a:lnTo>
                <a:lnTo>
                  <a:pt x="0" y="50672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5646304" y="0"/>
                </a:lnTo>
                <a:lnTo>
                  <a:pt x="5689473" y="11572"/>
                </a:lnTo>
                <a:lnTo>
                  <a:pt x="5724929" y="38784"/>
                </a:lnTo>
                <a:lnTo>
                  <a:pt x="5747270" y="77493"/>
                </a:lnTo>
                <a:lnTo>
                  <a:pt x="5753099" y="106794"/>
                </a:lnTo>
                <a:lnTo>
                  <a:pt x="5753099" y="5074804"/>
                </a:lnTo>
                <a:lnTo>
                  <a:pt x="5741526" y="5117973"/>
                </a:lnTo>
                <a:lnTo>
                  <a:pt x="5714315" y="5153428"/>
                </a:lnTo>
                <a:lnTo>
                  <a:pt x="5675605" y="5175770"/>
                </a:lnTo>
                <a:lnTo>
                  <a:pt x="5653737" y="5180867"/>
                </a:lnTo>
                <a:lnTo>
                  <a:pt x="5646304" y="518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349999" y="1208772"/>
            <a:ext cx="19272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55" dirty="0">
                <a:solidFill>
                  <a:srgbClr val="004E91"/>
                </a:solidFill>
                <a:latin typeface="Montserrat SemiBold"/>
                <a:cs typeface="Montserrat SemiBold"/>
              </a:rPr>
              <a:t>Revenue</a:t>
            </a:r>
            <a:r>
              <a:rPr sz="1700" b="1" spc="-2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700" b="1" spc="-150" dirty="0">
                <a:solidFill>
                  <a:srgbClr val="004E91"/>
                </a:solidFill>
                <a:latin typeface="Montserrat SemiBold"/>
                <a:cs typeface="Montserrat SemiBold"/>
              </a:rPr>
              <a:t>by</a:t>
            </a:r>
            <a:r>
              <a:rPr sz="1700" b="1" spc="-20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700" b="1" spc="-110" dirty="0">
                <a:solidFill>
                  <a:srgbClr val="004E91"/>
                </a:solidFill>
                <a:latin typeface="Montserrat SemiBold"/>
                <a:cs typeface="Montserrat SemiBold"/>
              </a:rPr>
              <a:t>Region</a:t>
            </a:r>
            <a:endParaRPr sz="1700">
              <a:latin typeface="Montserrat SemiBold"/>
              <a:cs typeface="Montserrat SemiBold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657599" y="1581149"/>
            <a:ext cx="8534400" cy="5410200"/>
            <a:chOff x="3657599" y="1581149"/>
            <a:chExt cx="8534400" cy="5410200"/>
          </a:xfrm>
        </p:grpSpPr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62699" y="1581149"/>
              <a:ext cx="5448299" cy="285749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71033" y="4980384"/>
              <a:ext cx="116681" cy="11668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66904" y="5429249"/>
              <a:ext cx="141614" cy="13335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62699" y="5712618"/>
              <a:ext cx="166687" cy="10139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57599" y="6943724"/>
              <a:ext cx="8534399" cy="4762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401299" y="647699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15599" y="6572249"/>
              <a:ext cx="133349" cy="13334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6349999" y="4573727"/>
            <a:ext cx="255333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95" dirty="0">
                <a:solidFill>
                  <a:srgbClr val="004E91"/>
                </a:solidFill>
                <a:latin typeface="Montserrat SemiBold"/>
                <a:cs typeface="Montserrat SemiBold"/>
              </a:rPr>
              <a:t>Strategic</a:t>
            </a:r>
            <a:r>
              <a:rPr sz="1500" b="1" spc="-30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0" dirty="0">
                <a:solidFill>
                  <a:srgbClr val="004E91"/>
                </a:solidFill>
                <a:latin typeface="Montserrat SemiBold"/>
                <a:cs typeface="Montserrat SemiBold"/>
              </a:rPr>
              <a:t>Recommendations</a:t>
            </a:r>
            <a:endParaRPr sz="1500">
              <a:latin typeface="Montserrat SemiBold"/>
              <a:cs typeface="Montserrat SemiBold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689232" y="6579399"/>
            <a:ext cx="1363345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5"/>
              </a:lnSpc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635000">
              <a:lnSpc>
                <a:spcPts val="1030"/>
              </a:lnSpc>
            </a:pPr>
            <a:r>
              <a:rPr sz="1150" spc="-65" dirty="0">
                <a:solidFill>
                  <a:srgbClr val="6A7280"/>
                </a:solidFill>
                <a:latin typeface="Montserrat"/>
                <a:cs typeface="Montserrat"/>
              </a:rPr>
              <a:t>Slide</a:t>
            </a:r>
            <a:r>
              <a:rPr sz="1150" spc="-1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fld id="{81D60167-4931-47E6-BA6A-407CBD079E47}" type="slidenum"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5</a:t>
            </a:fld>
            <a:r>
              <a:rPr sz="1150" spc="-1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Montserrat"/>
                <a:cs typeface="Montserrat"/>
              </a:rPr>
              <a:t>of</a:t>
            </a:r>
            <a:r>
              <a:rPr sz="1150" spc="-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Montserrat"/>
                <a:cs typeface="Montserrat"/>
              </a:rPr>
              <a:t>6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9699" y="6679012"/>
            <a:ext cx="1061085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90"/>
              </a:lnSpc>
            </a:pP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AFRI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85" dirty="0">
                <a:solidFill>
                  <a:srgbClr val="6A7280"/>
                </a:solidFill>
                <a:latin typeface="Montserrat"/>
                <a:cs typeface="Montserrat"/>
              </a:rPr>
              <a:t>TECH</a:t>
            </a:r>
            <a:r>
              <a:rPr sz="1150" spc="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LTD.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59550" y="4905038"/>
            <a:ext cx="483044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50" spc="-140" dirty="0">
                <a:latin typeface="Montserrat"/>
                <a:cs typeface="Montserrat"/>
              </a:rPr>
              <a:t>Expand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25" dirty="0">
                <a:latin typeface="Montserrat"/>
                <a:cs typeface="Montserrat"/>
              </a:rPr>
              <a:t>operations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10" dirty="0">
                <a:latin typeface="Montserrat"/>
                <a:cs typeface="Montserrat"/>
              </a:rPr>
              <a:t>in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50" dirty="0">
                <a:latin typeface="Montserrat"/>
                <a:cs typeface="Montserrat"/>
              </a:rPr>
              <a:t>West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114" dirty="0">
                <a:latin typeface="Montserrat"/>
                <a:cs typeface="Montserrat"/>
              </a:rPr>
              <a:t>Virginia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45" dirty="0">
                <a:latin typeface="Montserrat"/>
                <a:cs typeface="Montserrat"/>
              </a:rPr>
              <a:t>and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35" dirty="0">
                <a:latin typeface="Montserrat"/>
                <a:cs typeface="Montserrat"/>
              </a:rPr>
              <a:t>Nebraska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125" dirty="0">
                <a:latin typeface="Montserrat"/>
                <a:cs typeface="Montserrat"/>
              </a:rPr>
              <a:t>to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10" dirty="0">
                <a:latin typeface="Montserrat"/>
                <a:cs typeface="Montserrat"/>
              </a:rPr>
              <a:t>capitalize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45" dirty="0">
                <a:latin typeface="Montserrat"/>
                <a:cs typeface="Montserrat"/>
              </a:rPr>
              <a:t>on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70" dirty="0">
                <a:latin typeface="Montserrat"/>
                <a:cs typeface="Montserrat"/>
              </a:rPr>
              <a:t>strong </a:t>
            </a:r>
            <a:r>
              <a:rPr sz="1250" spc="-45" dirty="0">
                <a:latin typeface="Montserrat"/>
                <a:cs typeface="Montserrat"/>
              </a:rPr>
              <a:t>performance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576218" y="5362238"/>
            <a:ext cx="481965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55" dirty="0">
                <a:latin typeface="Montserrat"/>
                <a:cs typeface="Montserrat"/>
              </a:rPr>
              <a:t>Open</a:t>
            </a:r>
            <a:r>
              <a:rPr sz="1250" spc="-35" dirty="0">
                <a:latin typeface="Montserrat"/>
                <a:cs typeface="Montserrat"/>
              </a:rPr>
              <a:t> </a:t>
            </a:r>
            <a:r>
              <a:rPr sz="1250" spc="-110" dirty="0">
                <a:latin typeface="Montserrat"/>
                <a:cs typeface="Montserrat"/>
              </a:rPr>
              <a:t>flagship</a:t>
            </a:r>
            <a:r>
              <a:rPr sz="1250" spc="-35" dirty="0">
                <a:latin typeface="Montserrat"/>
                <a:cs typeface="Montserrat"/>
              </a:rPr>
              <a:t> </a:t>
            </a:r>
            <a:r>
              <a:rPr sz="1250" spc="-114" dirty="0">
                <a:latin typeface="Montserrat"/>
                <a:cs typeface="Montserrat"/>
              </a:rPr>
              <a:t>stores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10" dirty="0">
                <a:latin typeface="Montserrat"/>
                <a:cs typeface="Montserrat"/>
              </a:rPr>
              <a:t>in</a:t>
            </a:r>
            <a:r>
              <a:rPr sz="1250" spc="-35" dirty="0">
                <a:latin typeface="Montserrat"/>
                <a:cs typeface="Montserrat"/>
              </a:rPr>
              <a:t> </a:t>
            </a:r>
            <a:r>
              <a:rPr sz="1250" spc="-140" dirty="0">
                <a:latin typeface="Montserrat"/>
                <a:cs typeface="Montserrat"/>
              </a:rPr>
              <a:t>Oklahoma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45" dirty="0">
                <a:latin typeface="Montserrat"/>
                <a:cs typeface="Montserrat"/>
              </a:rPr>
              <a:t>and</a:t>
            </a:r>
            <a:r>
              <a:rPr sz="1250" spc="-35" dirty="0">
                <a:latin typeface="Montserrat"/>
                <a:cs typeface="Montserrat"/>
              </a:rPr>
              <a:t> </a:t>
            </a:r>
            <a:r>
              <a:rPr sz="1250" spc="-145" dirty="0">
                <a:latin typeface="Montserrat"/>
                <a:cs typeface="Montserrat"/>
              </a:rPr>
              <a:t>Utah</a:t>
            </a:r>
            <a:r>
              <a:rPr sz="1250" spc="-35" dirty="0">
                <a:latin typeface="Montserrat"/>
                <a:cs typeface="Montserrat"/>
              </a:rPr>
              <a:t> </a:t>
            </a:r>
            <a:r>
              <a:rPr sz="1250" spc="-125" dirty="0">
                <a:latin typeface="Montserrat"/>
                <a:cs typeface="Montserrat"/>
              </a:rPr>
              <a:t>to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135" dirty="0">
                <a:latin typeface="Montserrat"/>
                <a:cs typeface="Montserrat"/>
              </a:rPr>
              <a:t>enhance</a:t>
            </a:r>
            <a:r>
              <a:rPr sz="1250" spc="-35" dirty="0">
                <a:latin typeface="Montserrat"/>
                <a:cs typeface="Montserrat"/>
              </a:rPr>
              <a:t> </a:t>
            </a:r>
            <a:r>
              <a:rPr sz="1250" spc="-140" dirty="0">
                <a:latin typeface="Montserrat"/>
                <a:cs typeface="Montserrat"/>
              </a:rPr>
              <a:t>brand</a:t>
            </a:r>
            <a:r>
              <a:rPr sz="1250" spc="-30" dirty="0">
                <a:latin typeface="Montserrat"/>
                <a:cs typeface="Montserrat"/>
              </a:rPr>
              <a:t> </a:t>
            </a:r>
            <a:r>
              <a:rPr sz="1250" spc="-80" dirty="0">
                <a:latin typeface="Montserrat"/>
                <a:cs typeface="Montserrat"/>
              </a:rPr>
              <a:t>presence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592887" y="5628938"/>
            <a:ext cx="491109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120" dirty="0">
                <a:latin typeface="Montserrat"/>
                <a:cs typeface="Montserrat"/>
              </a:rPr>
              <a:t>Partner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130" dirty="0">
                <a:latin typeface="Montserrat"/>
                <a:cs typeface="Montserrat"/>
              </a:rPr>
              <a:t>with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114" dirty="0">
                <a:latin typeface="Montserrat"/>
                <a:cs typeface="Montserrat"/>
              </a:rPr>
              <a:t>regional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105" dirty="0">
                <a:latin typeface="Montserrat"/>
                <a:cs typeface="Montserrat"/>
              </a:rPr>
              <a:t>retailers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110" dirty="0">
                <a:latin typeface="Montserrat"/>
                <a:cs typeface="Montserrat"/>
              </a:rPr>
              <a:t>in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145" dirty="0">
                <a:latin typeface="Montserrat"/>
                <a:cs typeface="Montserrat"/>
              </a:rPr>
              <a:t>Montana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125" dirty="0">
                <a:latin typeface="Montserrat"/>
                <a:cs typeface="Montserrat"/>
              </a:rPr>
              <a:t>to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120" dirty="0">
                <a:latin typeface="Montserrat"/>
                <a:cs typeface="Montserrat"/>
              </a:rPr>
              <a:t>increase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135" dirty="0">
                <a:latin typeface="Montserrat"/>
                <a:cs typeface="Montserrat"/>
              </a:rPr>
              <a:t>market</a:t>
            </a:r>
            <a:r>
              <a:rPr sz="1250" spc="-25" dirty="0">
                <a:latin typeface="Montserrat"/>
                <a:cs typeface="Montserrat"/>
              </a:rPr>
              <a:t> </a:t>
            </a:r>
            <a:r>
              <a:rPr sz="1250" spc="-85" dirty="0">
                <a:latin typeface="Montserrat"/>
                <a:cs typeface="Montserrat"/>
              </a:rPr>
              <a:t>penetration</a:t>
            </a:r>
            <a:endParaRPr sz="12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78866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500" y="188533"/>
            <a:ext cx="315277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KEY</a:t>
            </a:r>
            <a:r>
              <a:rPr sz="1100" spc="204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Montserrat"/>
                <a:cs typeface="Montserrat"/>
              </a:rPr>
              <a:t>FINDINGS</a:t>
            </a:r>
            <a:r>
              <a:rPr sz="1100" spc="2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dirty="0">
                <a:solidFill>
                  <a:srgbClr val="FFFFFF"/>
                </a:solidFill>
                <a:latin typeface="Montserrat"/>
                <a:cs typeface="Montserrat"/>
              </a:rPr>
              <a:t>&amp;</a:t>
            </a:r>
            <a:r>
              <a:rPr sz="1100" spc="2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Montserrat"/>
                <a:cs typeface="Montserrat"/>
              </a:rPr>
              <a:t>STRATEGIC</a:t>
            </a:r>
            <a:r>
              <a:rPr sz="1100" spc="2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Montserrat"/>
                <a:cs typeface="Montserrat"/>
              </a:rPr>
              <a:t>DIRECTION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14402"/>
            <a:ext cx="61188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65" dirty="0">
                <a:solidFill>
                  <a:srgbClr val="FFFFFF"/>
                </a:solidFill>
              </a:rPr>
              <a:t>Summary</a:t>
            </a:r>
            <a:r>
              <a:rPr sz="2600" spc="-75" dirty="0">
                <a:solidFill>
                  <a:srgbClr val="FFFFFF"/>
                </a:solidFill>
              </a:rPr>
              <a:t> </a:t>
            </a:r>
            <a:r>
              <a:rPr sz="2600" spc="-265" dirty="0">
                <a:solidFill>
                  <a:srgbClr val="FFFFFF"/>
                </a:solidFill>
              </a:rPr>
              <a:t>&amp;</a:t>
            </a:r>
            <a:r>
              <a:rPr sz="2600" spc="-75" dirty="0">
                <a:solidFill>
                  <a:srgbClr val="FFFFFF"/>
                </a:solidFill>
              </a:rPr>
              <a:t> </a:t>
            </a:r>
            <a:r>
              <a:rPr sz="2600" spc="-215" dirty="0">
                <a:solidFill>
                  <a:srgbClr val="FFFFFF"/>
                </a:solidFill>
              </a:rPr>
              <a:t>Strategic</a:t>
            </a:r>
            <a:r>
              <a:rPr sz="2600" spc="-75" dirty="0">
                <a:solidFill>
                  <a:srgbClr val="FFFFFF"/>
                </a:solidFill>
              </a:rPr>
              <a:t> </a:t>
            </a:r>
            <a:r>
              <a:rPr sz="2600" spc="-225" dirty="0">
                <a:solidFill>
                  <a:srgbClr val="FFFFFF"/>
                </a:solidFill>
              </a:rPr>
              <a:t>Recommendations</a:t>
            </a:r>
            <a:endParaRPr sz="2600"/>
          </a:p>
        </p:txBody>
      </p:sp>
      <p:sp>
        <p:nvSpPr>
          <p:cNvPr id="5" name="object 5"/>
          <p:cNvSpPr/>
          <p:nvPr/>
        </p:nvSpPr>
        <p:spPr>
          <a:xfrm>
            <a:off x="228600" y="1085849"/>
            <a:ext cx="5753100" cy="3162300"/>
          </a:xfrm>
          <a:custGeom>
            <a:avLst/>
            <a:gdLst/>
            <a:ahLst/>
            <a:cxnLst/>
            <a:rect l="l" t="t" r="r" b="b"/>
            <a:pathLst>
              <a:path w="5753100" h="3162300">
                <a:moveTo>
                  <a:pt x="5646304" y="3162299"/>
                </a:moveTo>
                <a:lnTo>
                  <a:pt x="106794" y="3162299"/>
                </a:lnTo>
                <a:lnTo>
                  <a:pt x="99362" y="3161567"/>
                </a:lnTo>
                <a:lnTo>
                  <a:pt x="57038" y="3147205"/>
                </a:lnTo>
                <a:lnTo>
                  <a:pt x="23432" y="3117741"/>
                </a:lnTo>
                <a:lnTo>
                  <a:pt x="3660" y="3077658"/>
                </a:lnTo>
                <a:lnTo>
                  <a:pt x="0" y="3055504"/>
                </a:lnTo>
                <a:lnTo>
                  <a:pt x="0" y="30479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5646304" y="0"/>
                </a:lnTo>
                <a:lnTo>
                  <a:pt x="5689473" y="11572"/>
                </a:lnTo>
                <a:lnTo>
                  <a:pt x="5724929" y="38784"/>
                </a:lnTo>
                <a:lnTo>
                  <a:pt x="5747270" y="77493"/>
                </a:lnTo>
                <a:lnTo>
                  <a:pt x="5753099" y="106794"/>
                </a:lnTo>
                <a:lnTo>
                  <a:pt x="5753099" y="3055504"/>
                </a:lnTo>
                <a:lnTo>
                  <a:pt x="5741526" y="3098673"/>
                </a:lnTo>
                <a:lnTo>
                  <a:pt x="5714315" y="3134128"/>
                </a:lnTo>
                <a:lnTo>
                  <a:pt x="5675605" y="3156471"/>
                </a:lnTo>
                <a:lnTo>
                  <a:pt x="5653737" y="3161567"/>
                </a:lnTo>
                <a:lnTo>
                  <a:pt x="5646304" y="316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6399" y="1243593"/>
            <a:ext cx="241935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-140" dirty="0">
                <a:solidFill>
                  <a:srgbClr val="004E91"/>
                </a:solidFill>
                <a:latin typeface="Montserrat"/>
                <a:cs typeface="Montserrat"/>
              </a:rPr>
              <a:t>Performance</a:t>
            </a:r>
            <a:r>
              <a:rPr sz="1700" b="1" spc="-20" dirty="0">
                <a:solidFill>
                  <a:srgbClr val="004E91"/>
                </a:solidFill>
                <a:latin typeface="Montserrat"/>
                <a:cs typeface="Montserrat"/>
              </a:rPr>
              <a:t> </a:t>
            </a:r>
            <a:r>
              <a:rPr sz="1700" b="1" spc="-105" dirty="0">
                <a:solidFill>
                  <a:srgbClr val="004E91"/>
                </a:solidFill>
                <a:latin typeface="Montserrat"/>
                <a:cs typeface="Montserrat"/>
              </a:rPr>
              <a:t>Highlights</a:t>
            </a:r>
            <a:endParaRPr sz="1700">
              <a:latin typeface="Montserrat"/>
              <a:cs typeface="Montserra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9100" y="1085849"/>
            <a:ext cx="11544300" cy="3162300"/>
            <a:chOff x="419100" y="1085849"/>
            <a:chExt cx="11544300" cy="31623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1715690"/>
              <a:ext cx="171449" cy="1500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" y="2249090"/>
              <a:ext cx="214312" cy="1500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100" y="2771774"/>
              <a:ext cx="214312" cy="1714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100" y="3305174"/>
              <a:ext cx="128587" cy="1722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10299" y="1085849"/>
              <a:ext cx="5753100" cy="3162300"/>
            </a:xfrm>
            <a:custGeom>
              <a:avLst/>
              <a:gdLst/>
              <a:ahLst/>
              <a:cxnLst/>
              <a:rect l="l" t="t" r="r" b="b"/>
              <a:pathLst>
                <a:path w="5753100" h="3162300">
                  <a:moveTo>
                    <a:pt x="5646304" y="3162299"/>
                  </a:moveTo>
                  <a:lnTo>
                    <a:pt x="106794" y="3162299"/>
                  </a:lnTo>
                  <a:lnTo>
                    <a:pt x="99362" y="3161567"/>
                  </a:lnTo>
                  <a:lnTo>
                    <a:pt x="57038" y="3147205"/>
                  </a:lnTo>
                  <a:lnTo>
                    <a:pt x="23432" y="3117741"/>
                  </a:lnTo>
                  <a:lnTo>
                    <a:pt x="3660" y="3077658"/>
                  </a:lnTo>
                  <a:lnTo>
                    <a:pt x="0" y="3055504"/>
                  </a:lnTo>
                  <a:lnTo>
                    <a:pt x="0" y="30479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646304" y="0"/>
                  </a:lnTo>
                  <a:lnTo>
                    <a:pt x="5689473" y="11572"/>
                  </a:lnTo>
                  <a:lnTo>
                    <a:pt x="5724929" y="38784"/>
                  </a:lnTo>
                  <a:lnTo>
                    <a:pt x="5747270" y="77493"/>
                  </a:lnTo>
                  <a:lnTo>
                    <a:pt x="5753099" y="106794"/>
                  </a:lnTo>
                  <a:lnTo>
                    <a:pt x="5753099" y="3055504"/>
                  </a:lnTo>
                  <a:lnTo>
                    <a:pt x="5741526" y="3098673"/>
                  </a:lnTo>
                  <a:lnTo>
                    <a:pt x="5714315" y="3134128"/>
                  </a:lnTo>
                  <a:lnTo>
                    <a:pt x="5675605" y="3156471"/>
                  </a:lnTo>
                  <a:lnTo>
                    <a:pt x="5653737" y="3161567"/>
                  </a:lnTo>
                  <a:lnTo>
                    <a:pt x="5646304" y="316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2149" y="1615934"/>
            <a:ext cx="2162810" cy="45783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350" b="1" spc="-100" dirty="0">
                <a:solidFill>
                  <a:srgbClr val="FF6A34"/>
                </a:solidFill>
                <a:latin typeface="Montserrat SemiBold"/>
                <a:cs typeface="Montserrat SemiBold"/>
              </a:rPr>
              <a:t>86.5%</a:t>
            </a:r>
            <a:r>
              <a:rPr sz="1350" b="1" spc="-10" dirty="0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sz="1350" b="1" spc="-150" dirty="0">
                <a:solidFill>
                  <a:srgbClr val="FF6A34"/>
                </a:solidFill>
                <a:latin typeface="Montserrat SemiBold"/>
                <a:cs typeface="Montserrat SemiBold"/>
              </a:rPr>
              <a:t>YoY</a:t>
            </a:r>
            <a:r>
              <a:rPr sz="1350" b="1" spc="-5" dirty="0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sz="1350" b="1" spc="-114" dirty="0">
                <a:solidFill>
                  <a:srgbClr val="FF6A34"/>
                </a:solidFill>
                <a:latin typeface="Montserrat SemiBold"/>
                <a:cs typeface="Montserrat SemiBold"/>
              </a:rPr>
              <a:t>Revenue</a:t>
            </a:r>
            <a:r>
              <a:rPr sz="1350" b="1" spc="-5" dirty="0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FF6A34"/>
                </a:solidFill>
                <a:latin typeface="Montserrat SemiBold"/>
                <a:cs typeface="Montserrat SemiBold"/>
              </a:rPr>
              <a:t>Growth</a:t>
            </a:r>
            <a:endParaRPr sz="135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30" dirty="0">
                <a:solidFill>
                  <a:srgbClr val="4A5462"/>
                </a:solidFill>
                <a:latin typeface="Montserrat"/>
                <a:cs typeface="Montserrat"/>
              </a:rPr>
              <a:t>from</a:t>
            </a:r>
            <a:r>
              <a:rPr sz="1250" spc="-4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30" dirty="0">
                <a:solidFill>
                  <a:srgbClr val="4A5462"/>
                </a:solidFill>
                <a:latin typeface="Montserrat"/>
                <a:cs typeface="Montserrat"/>
              </a:rPr>
              <a:t>$30.83M</a:t>
            </a:r>
            <a:r>
              <a:rPr sz="1250" spc="-4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25" dirty="0">
                <a:solidFill>
                  <a:srgbClr val="4A5462"/>
                </a:solidFill>
                <a:latin typeface="Montserrat"/>
                <a:cs typeface="Montserrat"/>
              </a:rPr>
              <a:t>to</a:t>
            </a:r>
            <a:r>
              <a:rPr sz="125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0" dirty="0">
                <a:solidFill>
                  <a:srgbClr val="4A5462"/>
                </a:solidFill>
                <a:latin typeface="Montserrat"/>
                <a:cs typeface="Montserrat"/>
              </a:rPr>
              <a:t>$57.53M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5012" y="2149334"/>
            <a:ext cx="3086100" cy="45783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350" b="1" spc="-100" dirty="0">
                <a:solidFill>
                  <a:srgbClr val="FF6A34"/>
                </a:solidFill>
                <a:latin typeface="Montserrat SemiBold"/>
                <a:cs typeface="Montserrat SemiBold"/>
              </a:rPr>
              <a:t>Product</a:t>
            </a:r>
            <a:r>
              <a:rPr sz="1350" b="1" spc="-40" dirty="0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" dirty="0">
                <a:solidFill>
                  <a:srgbClr val="FF6A34"/>
                </a:solidFill>
                <a:latin typeface="Montserrat SemiBold"/>
                <a:cs typeface="Montserrat SemiBold"/>
              </a:rPr>
              <a:t>Performance</a:t>
            </a:r>
            <a:endParaRPr sz="135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30" dirty="0">
                <a:solidFill>
                  <a:srgbClr val="4A5462"/>
                </a:solidFill>
                <a:latin typeface="Montserrat"/>
                <a:cs typeface="Montserrat"/>
              </a:rPr>
              <a:t>Laptops</a:t>
            </a:r>
            <a:r>
              <a:rPr sz="125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20" dirty="0">
                <a:solidFill>
                  <a:srgbClr val="4A5462"/>
                </a:solidFill>
                <a:latin typeface="Montserrat"/>
                <a:cs typeface="Montserrat"/>
              </a:rPr>
              <a:t>lead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30" dirty="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55" dirty="0">
                <a:solidFill>
                  <a:srgbClr val="4A5462"/>
                </a:solidFill>
                <a:latin typeface="Montserrat"/>
                <a:cs typeface="Montserrat"/>
              </a:rPr>
              <a:t>$38M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35" dirty="0">
                <a:solidFill>
                  <a:srgbClr val="4A5462"/>
                </a:solidFill>
                <a:latin typeface="Montserrat"/>
                <a:cs typeface="Montserrat"/>
              </a:rPr>
              <a:t>revenue</a:t>
            </a:r>
            <a:r>
              <a:rPr sz="1250" spc="-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30" dirty="0">
                <a:solidFill>
                  <a:srgbClr val="4A5462"/>
                </a:solidFill>
                <a:latin typeface="Montserrat"/>
                <a:cs typeface="Montserrat"/>
              </a:rPr>
              <a:t>(38%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05" dirty="0">
                <a:solidFill>
                  <a:srgbClr val="4A5462"/>
                </a:solidFill>
                <a:latin typeface="Montserrat"/>
                <a:cs typeface="Montserrat"/>
              </a:rPr>
              <a:t>of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60" dirty="0">
                <a:solidFill>
                  <a:srgbClr val="4A5462"/>
                </a:solidFill>
                <a:latin typeface="Montserrat"/>
                <a:cs typeface="Montserrat"/>
              </a:rPr>
              <a:t>total)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012" y="2682734"/>
            <a:ext cx="3072765" cy="45783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350" b="1" spc="-110" dirty="0">
                <a:solidFill>
                  <a:srgbClr val="FF6A34"/>
                </a:solidFill>
                <a:latin typeface="Montserrat SemiBold"/>
                <a:cs typeface="Montserrat SemiBold"/>
              </a:rPr>
              <a:t>Customer</a:t>
            </a:r>
            <a:r>
              <a:rPr sz="1350" b="1" spc="-25" dirty="0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sz="1350" b="1" spc="-20" dirty="0">
                <a:solidFill>
                  <a:srgbClr val="FF6A34"/>
                </a:solidFill>
                <a:latin typeface="Montserrat SemiBold"/>
                <a:cs typeface="Montserrat SemiBold"/>
              </a:rPr>
              <a:t>Segmentation</a:t>
            </a:r>
            <a:endParaRPr sz="135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25" dirty="0">
                <a:solidFill>
                  <a:srgbClr val="4A5462"/>
                </a:solidFill>
                <a:latin typeface="Montserrat"/>
                <a:cs typeface="Montserrat"/>
              </a:rPr>
              <a:t>48.5%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35" dirty="0">
                <a:solidFill>
                  <a:srgbClr val="4A5462"/>
                </a:solidFill>
                <a:latin typeface="Montserrat"/>
                <a:cs typeface="Montserrat"/>
              </a:rPr>
              <a:t>revenue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30" dirty="0">
                <a:solidFill>
                  <a:srgbClr val="4A5462"/>
                </a:solidFill>
                <a:latin typeface="Montserrat"/>
                <a:cs typeface="Montserrat"/>
              </a:rPr>
              <a:t>from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65" dirty="0">
                <a:solidFill>
                  <a:srgbClr val="4A5462"/>
                </a:solidFill>
                <a:latin typeface="Montserrat"/>
                <a:cs typeface="Montserrat"/>
              </a:rPr>
              <a:t>new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30" dirty="0">
                <a:solidFill>
                  <a:srgbClr val="4A5462"/>
                </a:solidFill>
                <a:latin typeface="Montserrat"/>
                <a:cs typeface="Montserrat"/>
              </a:rPr>
              <a:t>customers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95" dirty="0">
                <a:solidFill>
                  <a:srgbClr val="4A5462"/>
                </a:solidFill>
                <a:latin typeface="Montserrat"/>
                <a:cs typeface="Montserrat"/>
              </a:rPr>
              <a:t>($27.93M)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9287" y="3216135"/>
            <a:ext cx="2572385" cy="45783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350" b="1" spc="-100" dirty="0">
                <a:solidFill>
                  <a:srgbClr val="FF6A34"/>
                </a:solidFill>
                <a:latin typeface="Montserrat SemiBold"/>
                <a:cs typeface="Montserrat SemiBold"/>
              </a:rPr>
              <a:t>Regional</a:t>
            </a:r>
            <a:r>
              <a:rPr sz="1350" b="1" spc="30" dirty="0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" dirty="0">
                <a:solidFill>
                  <a:srgbClr val="FF6A34"/>
                </a:solidFill>
                <a:latin typeface="Montserrat SemiBold"/>
                <a:cs typeface="Montserrat SemiBold"/>
              </a:rPr>
              <a:t>Success</a:t>
            </a:r>
            <a:endParaRPr sz="135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-150" dirty="0">
                <a:solidFill>
                  <a:srgbClr val="4A5462"/>
                </a:solidFill>
                <a:latin typeface="Montserrat"/>
                <a:cs typeface="Montserrat"/>
              </a:rPr>
              <a:t>West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14" dirty="0">
                <a:solidFill>
                  <a:srgbClr val="4A5462"/>
                </a:solidFill>
                <a:latin typeface="Montserrat"/>
                <a:cs typeface="Montserrat"/>
              </a:rPr>
              <a:t>Virginia</a:t>
            </a:r>
            <a:r>
              <a:rPr sz="1250" spc="-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20" dirty="0">
                <a:solidFill>
                  <a:srgbClr val="4A5462"/>
                </a:solidFill>
                <a:latin typeface="Montserrat"/>
                <a:cs typeface="Montserrat"/>
              </a:rPr>
              <a:t>leads</a:t>
            </a:r>
            <a:r>
              <a:rPr sz="1250" spc="-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30" dirty="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sz="1250" spc="-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30" dirty="0">
                <a:solidFill>
                  <a:srgbClr val="4A5462"/>
                </a:solidFill>
                <a:latin typeface="Montserrat"/>
                <a:cs typeface="Montserrat"/>
              </a:rPr>
              <a:t>$2.5M</a:t>
            </a:r>
            <a:r>
              <a:rPr sz="1250" spc="-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110" dirty="0">
                <a:solidFill>
                  <a:srgbClr val="4A5462"/>
                </a:solidFill>
                <a:latin typeface="Montserrat"/>
                <a:cs typeface="Montserrat"/>
              </a:rPr>
              <a:t>in</a:t>
            </a:r>
            <a:r>
              <a:rPr sz="1250" spc="-3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50" spc="-60" dirty="0">
                <a:solidFill>
                  <a:srgbClr val="4A5462"/>
                </a:solidFill>
                <a:latin typeface="Montserrat"/>
                <a:cs typeface="Montserrat"/>
              </a:rPr>
              <a:t>sales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88099" y="1243593"/>
            <a:ext cx="215836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-125" dirty="0">
                <a:solidFill>
                  <a:srgbClr val="FF6A34"/>
                </a:solidFill>
                <a:latin typeface="Montserrat"/>
                <a:cs typeface="Montserrat"/>
              </a:rPr>
              <a:t>Strategic</a:t>
            </a:r>
            <a:r>
              <a:rPr sz="1700" b="1" spc="-30" dirty="0">
                <a:solidFill>
                  <a:srgbClr val="FF6A34"/>
                </a:solidFill>
                <a:latin typeface="Montserrat"/>
                <a:cs typeface="Montserrat"/>
              </a:rPr>
              <a:t> </a:t>
            </a:r>
            <a:r>
              <a:rPr sz="1700" b="1" spc="-120" dirty="0">
                <a:solidFill>
                  <a:srgbClr val="FF6A34"/>
                </a:solidFill>
                <a:latin typeface="Montserrat"/>
                <a:cs typeface="Montserrat"/>
              </a:rPr>
              <a:t>Imperatives</a:t>
            </a:r>
            <a:endParaRPr sz="1700">
              <a:latin typeface="Montserrat"/>
              <a:cs typeface="Montserra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00800" y="1657349"/>
            <a:ext cx="2609850" cy="1219200"/>
            <a:chOff x="6400800" y="1657349"/>
            <a:chExt cx="2609850" cy="121920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900" y="1657349"/>
              <a:ext cx="2571749" cy="12191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400800" y="1657349"/>
              <a:ext cx="114300" cy="1219200"/>
            </a:xfrm>
            <a:custGeom>
              <a:avLst/>
              <a:gdLst/>
              <a:ahLst/>
              <a:cxnLst/>
              <a:rect l="l" t="t" r="r" b="b"/>
              <a:pathLst>
                <a:path w="114300" h="1219200">
                  <a:moveTo>
                    <a:pt x="114300" y="1219199"/>
                  </a:moveTo>
                  <a:lnTo>
                    <a:pt x="70558" y="1210498"/>
                  </a:lnTo>
                  <a:lnTo>
                    <a:pt x="33477" y="1185722"/>
                  </a:lnTo>
                  <a:lnTo>
                    <a:pt x="8699" y="1148640"/>
                  </a:lnTo>
                  <a:lnTo>
                    <a:pt x="0" y="1104899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1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1104899"/>
                  </a:lnTo>
                  <a:lnTo>
                    <a:pt x="43899" y="1148640"/>
                  </a:lnTo>
                  <a:lnTo>
                    <a:pt x="60418" y="1185722"/>
                  </a:lnTo>
                  <a:lnTo>
                    <a:pt x="92212" y="1214305"/>
                  </a:lnTo>
                  <a:lnTo>
                    <a:pt x="106793" y="1218656"/>
                  </a:lnTo>
                  <a:lnTo>
                    <a:pt x="114300" y="1219199"/>
                  </a:lnTo>
                  <a:close/>
                </a:path>
              </a:pathLst>
            </a:custGeom>
            <a:solidFill>
              <a:srgbClr val="FF6A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40500" y="1706861"/>
            <a:ext cx="2241550" cy="8597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00" b="1" spc="-130" dirty="0">
                <a:solidFill>
                  <a:srgbClr val="004E91"/>
                </a:solidFill>
                <a:latin typeface="Montserrat SemiBold"/>
                <a:cs typeface="Montserrat SemiBold"/>
              </a:rPr>
              <a:t>Product</a:t>
            </a:r>
            <a:r>
              <a:rPr sz="1400" b="1" spc="-40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400" b="1" spc="-10" dirty="0">
                <a:solidFill>
                  <a:srgbClr val="004E91"/>
                </a:solidFill>
                <a:latin typeface="Montserrat SemiBold"/>
                <a:cs typeface="Montserrat SemiBold"/>
              </a:rPr>
              <a:t>Strategy</a:t>
            </a:r>
            <a:endParaRPr sz="1400">
              <a:latin typeface="Montserrat SemiBold"/>
              <a:cs typeface="Montserrat SemiBold"/>
            </a:endParaRPr>
          </a:p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1150" spc="-80" dirty="0">
                <a:latin typeface="Montserrat"/>
                <a:cs typeface="Montserrat"/>
              </a:rPr>
              <a:t>Expand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laptop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product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line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40" dirty="0">
                <a:latin typeface="Montserrat"/>
                <a:cs typeface="Montserrat"/>
              </a:rPr>
              <a:t>while </a:t>
            </a:r>
            <a:r>
              <a:rPr sz="1150" spc="-75" dirty="0">
                <a:latin typeface="Montserrat"/>
                <a:cs typeface="Montserrat"/>
              </a:rPr>
              <a:t>growing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smartphone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55" dirty="0">
                <a:latin typeface="Montserrat"/>
                <a:cs typeface="Montserrat"/>
              </a:rPr>
              <a:t>division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25" dirty="0">
                <a:latin typeface="Montserrat"/>
                <a:cs typeface="Montserrat"/>
              </a:rPr>
              <a:t>to </a:t>
            </a:r>
            <a:r>
              <a:rPr sz="1150" spc="-60" dirty="0">
                <a:latin typeface="Montserrat"/>
                <a:cs typeface="Montserrat"/>
              </a:rPr>
              <a:t>capitalize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on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highest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growth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20" dirty="0">
                <a:latin typeface="Montserrat"/>
                <a:cs typeface="Montserrat"/>
              </a:rPr>
              <a:t>rate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163050" y="1657349"/>
            <a:ext cx="2609850" cy="1219200"/>
            <a:chOff x="9163050" y="1657349"/>
            <a:chExt cx="2609850" cy="121920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1150" y="1657349"/>
              <a:ext cx="2571749" cy="12191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163050" y="1657349"/>
              <a:ext cx="114300" cy="1219200"/>
            </a:xfrm>
            <a:custGeom>
              <a:avLst/>
              <a:gdLst/>
              <a:ahLst/>
              <a:cxnLst/>
              <a:rect l="l" t="t" r="r" b="b"/>
              <a:pathLst>
                <a:path w="114300" h="1219200">
                  <a:moveTo>
                    <a:pt x="114300" y="1219199"/>
                  </a:moveTo>
                  <a:lnTo>
                    <a:pt x="70558" y="1210498"/>
                  </a:lnTo>
                  <a:lnTo>
                    <a:pt x="33477" y="1185722"/>
                  </a:lnTo>
                  <a:lnTo>
                    <a:pt x="8699" y="1148640"/>
                  </a:lnTo>
                  <a:lnTo>
                    <a:pt x="0" y="1104899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0" y="2175"/>
                  </a:lnTo>
                  <a:lnTo>
                    <a:pt x="65982" y="25900"/>
                  </a:lnTo>
                  <a:lnTo>
                    <a:pt x="47106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1104899"/>
                  </a:lnTo>
                  <a:lnTo>
                    <a:pt x="43899" y="1148640"/>
                  </a:lnTo>
                  <a:lnTo>
                    <a:pt x="60418" y="1185722"/>
                  </a:lnTo>
                  <a:lnTo>
                    <a:pt x="92212" y="1214305"/>
                  </a:lnTo>
                  <a:lnTo>
                    <a:pt x="106793" y="1218656"/>
                  </a:lnTo>
                  <a:lnTo>
                    <a:pt x="114300" y="1219199"/>
                  </a:lnTo>
                  <a:close/>
                </a:path>
              </a:pathLst>
            </a:custGeom>
            <a:solidFill>
              <a:srgbClr val="FF6A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302749" y="1706861"/>
            <a:ext cx="2192655" cy="10502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220"/>
              </a:spcBef>
            </a:pPr>
            <a:r>
              <a:rPr sz="1400" b="1" spc="-140" dirty="0">
                <a:solidFill>
                  <a:srgbClr val="004E91"/>
                </a:solidFill>
                <a:latin typeface="Montserrat SemiBold"/>
                <a:cs typeface="Montserrat SemiBold"/>
              </a:rPr>
              <a:t>Customer</a:t>
            </a:r>
            <a:r>
              <a:rPr sz="1400" b="1" spc="-40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400" b="1" spc="-10" dirty="0">
                <a:solidFill>
                  <a:srgbClr val="004E91"/>
                </a:solidFill>
                <a:latin typeface="Montserrat SemiBold"/>
                <a:cs typeface="Montserrat SemiBold"/>
              </a:rPr>
              <a:t>Strategy </a:t>
            </a:r>
            <a:r>
              <a:rPr sz="1150" spc="-70" dirty="0">
                <a:latin typeface="Montserrat"/>
                <a:cs typeface="Montserrat"/>
              </a:rPr>
              <a:t>Implement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loyalty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80" dirty="0">
                <a:latin typeface="Montserrat"/>
                <a:cs typeface="Montserrat"/>
              </a:rPr>
              <a:t>program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25" dirty="0">
                <a:latin typeface="Montserrat"/>
                <a:cs typeface="Montserrat"/>
              </a:rPr>
              <a:t>to </a:t>
            </a:r>
            <a:r>
              <a:rPr sz="1150" spc="-75" dirty="0">
                <a:latin typeface="Montserrat"/>
                <a:cs typeface="Montserrat"/>
              </a:rPr>
              <a:t>convert</a:t>
            </a:r>
            <a:r>
              <a:rPr sz="1150" spc="10" dirty="0">
                <a:latin typeface="Montserrat"/>
                <a:cs typeface="Montserrat"/>
              </a:rPr>
              <a:t> </a:t>
            </a:r>
            <a:r>
              <a:rPr sz="1150" spc="-90" dirty="0">
                <a:latin typeface="Montserrat"/>
                <a:cs typeface="Montserrat"/>
              </a:rPr>
              <a:t>new</a:t>
            </a:r>
            <a:r>
              <a:rPr sz="1150" spc="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customers</a:t>
            </a:r>
            <a:r>
              <a:rPr sz="1150" spc="15" dirty="0">
                <a:latin typeface="Montserrat"/>
                <a:cs typeface="Montserrat"/>
              </a:rPr>
              <a:t> </a:t>
            </a:r>
            <a:r>
              <a:rPr sz="1150" spc="-25" dirty="0">
                <a:latin typeface="Montserrat"/>
                <a:cs typeface="Montserrat"/>
              </a:rPr>
              <a:t>to </a:t>
            </a:r>
            <a:r>
              <a:rPr sz="1150" spc="-60" dirty="0">
                <a:latin typeface="Montserrat"/>
                <a:cs typeface="Montserrat"/>
              </a:rPr>
              <a:t>returning;</a:t>
            </a:r>
            <a:r>
              <a:rPr sz="1150" spc="-2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develop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VIP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customer </a:t>
            </a:r>
            <a:r>
              <a:rPr sz="1150" spc="-10" dirty="0">
                <a:latin typeface="Montserrat"/>
                <a:cs typeface="Montserrat"/>
              </a:rPr>
              <a:t>initiatives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00800" y="3028949"/>
            <a:ext cx="2609850" cy="1028700"/>
            <a:chOff x="6400800" y="3028949"/>
            <a:chExt cx="2609850" cy="102870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900" y="3028949"/>
              <a:ext cx="2571749" cy="10286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400800" y="3028949"/>
              <a:ext cx="114300" cy="1028700"/>
            </a:xfrm>
            <a:custGeom>
              <a:avLst/>
              <a:gdLst/>
              <a:ahLst/>
              <a:cxnLst/>
              <a:rect l="l" t="t" r="r" b="b"/>
              <a:pathLst>
                <a:path w="114300" h="1028700">
                  <a:moveTo>
                    <a:pt x="114300" y="1028699"/>
                  </a:moveTo>
                  <a:lnTo>
                    <a:pt x="70558" y="1019999"/>
                  </a:lnTo>
                  <a:lnTo>
                    <a:pt x="33477" y="995222"/>
                  </a:lnTo>
                  <a:lnTo>
                    <a:pt x="8699" y="958140"/>
                  </a:lnTo>
                  <a:lnTo>
                    <a:pt x="0" y="91440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1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914400"/>
                  </a:lnTo>
                  <a:lnTo>
                    <a:pt x="43899" y="958140"/>
                  </a:lnTo>
                  <a:lnTo>
                    <a:pt x="60418" y="995222"/>
                  </a:lnTo>
                  <a:lnTo>
                    <a:pt x="92212" y="1023805"/>
                  </a:lnTo>
                  <a:lnTo>
                    <a:pt x="106793" y="1028156"/>
                  </a:lnTo>
                  <a:lnTo>
                    <a:pt x="114300" y="1028699"/>
                  </a:lnTo>
                  <a:close/>
                </a:path>
              </a:pathLst>
            </a:custGeom>
            <a:solidFill>
              <a:srgbClr val="FF6A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540500" y="3078462"/>
            <a:ext cx="2360295" cy="8597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400" b="1" spc="-125" dirty="0">
                <a:solidFill>
                  <a:srgbClr val="004E91"/>
                </a:solidFill>
                <a:latin typeface="Montserrat SemiBold"/>
                <a:cs typeface="Montserrat SemiBold"/>
              </a:rPr>
              <a:t>Regional</a:t>
            </a:r>
            <a:r>
              <a:rPr sz="1400" b="1" spc="-20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400" b="1" spc="-10" dirty="0">
                <a:solidFill>
                  <a:srgbClr val="004E91"/>
                </a:solidFill>
                <a:latin typeface="Montserrat SemiBold"/>
                <a:cs typeface="Montserrat SemiBold"/>
              </a:rPr>
              <a:t>Strategy</a:t>
            </a:r>
            <a:endParaRPr sz="1400">
              <a:latin typeface="Montserrat SemiBold"/>
              <a:cs typeface="Montserrat SemiBold"/>
            </a:endParaRPr>
          </a:p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sz="1150" spc="-80" dirty="0">
                <a:latin typeface="Montserrat"/>
                <a:cs typeface="Montserrat"/>
              </a:rPr>
              <a:t>Expand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operations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in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90" dirty="0">
                <a:latin typeface="Montserrat"/>
                <a:cs typeface="Montserrat"/>
              </a:rPr>
              <a:t>West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45" dirty="0">
                <a:latin typeface="Montserrat"/>
                <a:cs typeface="Montserrat"/>
              </a:rPr>
              <a:t>Virginia </a:t>
            </a:r>
            <a:r>
              <a:rPr sz="1150" spc="-80" dirty="0">
                <a:latin typeface="Montserrat"/>
                <a:cs typeface="Montserrat"/>
              </a:rPr>
              <a:t>and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Nebraska;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target</a:t>
            </a:r>
            <a:r>
              <a:rPr sz="1150" spc="-10" dirty="0">
                <a:latin typeface="Montserrat"/>
                <a:cs typeface="Montserrat"/>
              </a:rPr>
              <a:t> Eastern </a:t>
            </a:r>
            <a:r>
              <a:rPr sz="1150" spc="-65" dirty="0">
                <a:latin typeface="Montserrat"/>
                <a:cs typeface="Montserrat"/>
              </a:rPr>
              <a:t>regions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55" dirty="0">
                <a:latin typeface="Montserrat"/>
                <a:cs typeface="Montserrat"/>
              </a:rPr>
              <a:t>for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80" dirty="0">
                <a:latin typeface="Montserrat"/>
                <a:cs typeface="Montserrat"/>
              </a:rPr>
              <a:t>market</a:t>
            </a:r>
            <a:r>
              <a:rPr sz="1150" spc="-10" dirty="0">
                <a:latin typeface="Montserrat"/>
                <a:cs typeface="Montserrat"/>
              </a:rPr>
              <a:t> expansion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163050" y="3028949"/>
            <a:ext cx="2609850" cy="1028700"/>
            <a:chOff x="9163050" y="3028949"/>
            <a:chExt cx="2609850" cy="1028700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01150" y="3028949"/>
              <a:ext cx="2571749" cy="10286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163050" y="3028949"/>
              <a:ext cx="114300" cy="1028700"/>
            </a:xfrm>
            <a:custGeom>
              <a:avLst/>
              <a:gdLst/>
              <a:ahLst/>
              <a:cxnLst/>
              <a:rect l="l" t="t" r="r" b="b"/>
              <a:pathLst>
                <a:path w="114300" h="1028700">
                  <a:moveTo>
                    <a:pt x="114300" y="1028699"/>
                  </a:moveTo>
                  <a:lnTo>
                    <a:pt x="70558" y="1019999"/>
                  </a:lnTo>
                  <a:lnTo>
                    <a:pt x="33477" y="995222"/>
                  </a:lnTo>
                  <a:lnTo>
                    <a:pt x="8699" y="958140"/>
                  </a:lnTo>
                  <a:lnTo>
                    <a:pt x="0" y="91440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0" y="2175"/>
                  </a:lnTo>
                  <a:lnTo>
                    <a:pt x="65982" y="25900"/>
                  </a:lnTo>
                  <a:lnTo>
                    <a:pt x="47106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914400"/>
                  </a:lnTo>
                  <a:lnTo>
                    <a:pt x="43899" y="958140"/>
                  </a:lnTo>
                  <a:lnTo>
                    <a:pt x="60418" y="995222"/>
                  </a:lnTo>
                  <a:lnTo>
                    <a:pt x="92212" y="1023805"/>
                  </a:lnTo>
                  <a:lnTo>
                    <a:pt x="106793" y="1028156"/>
                  </a:lnTo>
                  <a:lnTo>
                    <a:pt x="114300" y="1028699"/>
                  </a:lnTo>
                  <a:close/>
                </a:path>
              </a:pathLst>
            </a:custGeom>
            <a:solidFill>
              <a:srgbClr val="FF6A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302749" y="3078462"/>
            <a:ext cx="2021839" cy="8597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210"/>
              </a:spcBef>
            </a:pPr>
            <a:r>
              <a:rPr sz="1400" b="1" spc="-135" dirty="0">
                <a:solidFill>
                  <a:srgbClr val="004E91"/>
                </a:solidFill>
                <a:latin typeface="Montserrat SemiBold"/>
                <a:cs typeface="Montserrat SemiBold"/>
              </a:rPr>
              <a:t>Market</a:t>
            </a:r>
            <a:r>
              <a:rPr sz="1400" b="1" spc="-4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400" b="1" spc="-30" dirty="0">
                <a:solidFill>
                  <a:srgbClr val="004E91"/>
                </a:solidFill>
                <a:latin typeface="Montserrat SemiBold"/>
                <a:cs typeface="Montserrat SemiBold"/>
              </a:rPr>
              <a:t>Positioning </a:t>
            </a:r>
            <a:r>
              <a:rPr sz="1150" spc="-80" dirty="0">
                <a:latin typeface="Montserrat"/>
                <a:cs typeface="Montserrat"/>
              </a:rPr>
              <a:t>Leverage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85" dirty="0">
                <a:latin typeface="Montserrat"/>
                <a:cs typeface="Montserrat"/>
              </a:rPr>
              <a:t>brand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reputation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25" dirty="0">
                <a:latin typeface="Montserrat"/>
                <a:cs typeface="Montserrat"/>
              </a:rPr>
              <a:t>for </a:t>
            </a:r>
            <a:r>
              <a:rPr sz="1150" spc="-75" dirty="0">
                <a:latin typeface="Montserrat"/>
                <a:cs typeface="Montserrat"/>
              </a:rPr>
              <a:t>premium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tech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products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25" dirty="0">
                <a:latin typeface="Montserrat"/>
                <a:cs typeface="Montserrat"/>
              </a:rPr>
              <a:t>in </a:t>
            </a:r>
            <a:r>
              <a:rPr sz="1150" spc="-75" dirty="0">
                <a:latin typeface="Montserrat"/>
                <a:cs typeface="Montserrat"/>
              </a:rPr>
              <a:t>emerging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10" dirty="0">
                <a:latin typeface="Montserrat"/>
                <a:cs typeface="Montserrat"/>
              </a:rPr>
              <a:t>markets</a:t>
            </a:r>
            <a:endParaRPr sz="1150">
              <a:latin typeface="Montserrat"/>
              <a:cs typeface="Montserrat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8600" y="4476749"/>
            <a:ext cx="11734799" cy="2038349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06399" y="4634493"/>
            <a:ext cx="265874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-130" dirty="0">
                <a:solidFill>
                  <a:srgbClr val="004E91"/>
                </a:solidFill>
                <a:latin typeface="Montserrat"/>
                <a:cs typeface="Montserrat"/>
              </a:rPr>
              <a:t>Implementation</a:t>
            </a:r>
            <a:r>
              <a:rPr sz="1700" b="1" spc="-30" dirty="0">
                <a:solidFill>
                  <a:srgbClr val="004E91"/>
                </a:solidFill>
                <a:latin typeface="Montserrat"/>
                <a:cs typeface="Montserrat"/>
              </a:rPr>
              <a:t> </a:t>
            </a:r>
            <a:r>
              <a:rPr sz="1700" b="1" spc="-140" dirty="0">
                <a:solidFill>
                  <a:srgbClr val="004E91"/>
                </a:solidFill>
                <a:latin typeface="Montserrat"/>
                <a:cs typeface="Montserrat"/>
              </a:rPr>
              <a:t>Roadmap</a:t>
            </a:r>
            <a:endParaRPr sz="1700">
              <a:latin typeface="Montserrat"/>
              <a:cs typeface="Montserra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5949" y="5536977"/>
            <a:ext cx="2614295" cy="7823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860425">
              <a:lnSpc>
                <a:spcPct val="131600"/>
              </a:lnSpc>
              <a:spcBef>
                <a:spcPts val="215"/>
              </a:spcBef>
            </a:pPr>
            <a:r>
              <a:rPr sz="1350" b="1" spc="-100" dirty="0">
                <a:latin typeface="Montserrat SemiBold"/>
                <a:cs typeface="Montserrat SemiBold"/>
              </a:rPr>
              <a:t>Short-</a:t>
            </a:r>
            <a:r>
              <a:rPr sz="1350" b="1" spc="-135" dirty="0">
                <a:latin typeface="Montserrat SemiBold"/>
                <a:cs typeface="Montserrat SemiBold"/>
              </a:rPr>
              <a:t>Term</a:t>
            </a:r>
            <a:r>
              <a:rPr sz="1350" b="1" spc="65" dirty="0">
                <a:latin typeface="Montserrat SemiBold"/>
                <a:cs typeface="Montserrat SemiBold"/>
              </a:rPr>
              <a:t> </a:t>
            </a:r>
            <a:r>
              <a:rPr sz="1350" b="1" spc="-90" dirty="0">
                <a:latin typeface="Montserrat SemiBold"/>
                <a:cs typeface="Montserrat SemiBold"/>
              </a:rPr>
              <a:t>(Q1-</a:t>
            </a:r>
            <a:r>
              <a:rPr sz="1350" b="1" spc="-25" dirty="0">
                <a:latin typeface="Montserrat SemiBold"/>
                <a:cs typeface="Montserrat SemiBold"/>
              </a:rPr>
              <a:t>Q2) </a:t>
            </a:r>
            <a:r>
              <a:rPr sz="1150" spc="-70" dirty="0">
                <a:latin typeface="Montserrat"/>
                <a:cs typeface="Montserrat"/>
              </a:rPr>
              <a:t>Launch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customer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loyalty</a:t>
            </a:r>
            <a:r>
              <a:rPr sz="1150" spc="-10" dirty="0">
                <a:latin typeface="Montserrat"/>
                <a:cs typeface="Montserrat"/>
              </a:rPr>
              <a:t> program </a:t>
            </a:r>
            <a:r>
              <a:rPr sz="1150" spc="-80" dirty="0">
                <a:latin typeface="Montserrat"/>
                <a:cs typeface="Montserrat"/>
              </a:rPr>
              <a:t>Expand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laptop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inventory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in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top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40" dirty="0">
                <a:latin typeface="Montserrat"/>
                <a:cs typeface="Montserrat"/>
              </a:rPr>
              <a:t>regions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76700" y="5536977"/>
            <a:ext cx="2780030" cy="7823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916940">
              <a:lnSpc>
                <a:spcPct val="100000"/>
              </a:lnSpc>
              <a:spcBef>
                <a:spcPts val="725"/>
              </a:spcBef>
            </a:pPr>
            <a:r>
              <a:rPr sz="1350" b="1" spc="-105" dirty="0">
                <a:latin typeface="Montserrat SemiBold"/>
                <a:cs typeface="Montserrat SemiBold"/>
              </a:rPr>
              <a:t>Mid-</a:t>
            </a:r>
            <a:r>
              <a:rPr sz="1350" b="1" spc="-135" dirty="0">
                <a:latin typeface="Montserrat SemiBold"/>
                <a:cs typeface="Montserrat SemiBold"/>
              </a:rPr>
              <a:t>Term</a:t>
            </a:r>
            <a:r>
              <a:rPr sz="1350" b="1" spc="5" dirty="0">
                <a:latin typeface="Montserrat SemiBold"/>
                <a:cs typeface="Montserrat SemiBold"/>
              </a:rPr>
              <a:t> </a:t>
            </a:r>
            <a:r>
              <a:rPr sz="1350" b="1" spc="-95" dirty="0">
                <a:latin typeface="Montserrat SemiBold"/>
                <a:cs typeface="Montserrat SemiBold"/>
              </a:rPr>
              <a:t>(Q3-</a:t>
            </a:r>
            <a:r>
              <a:rPr sz="1350" b="1" spc="-25" dirty="0">
                <a:latin typeface="Montserrat SemiBold"/>
                <a:cs typeface="Montserrat SemiBold"/>
              </a:rPr>
              <a:t>Q4)</a:t>
            </a:r>
            <a:endParaRPr sz="1350">
              <a:latin typeface="Montserrat SemiBold"/>
              <a:cs typeface="Montserrat SemiBold"/>
            </a:endParaRPr>
          </a:p>
          <a:p>
            <a:pPr marL="12700" marR="5080">
              <a:lnSpc>
                <a:spcPct val="130400"/>
              </a:lnSpc>
              <a:spcBef>
                <a:spcPts val="110"/>
              </a:spcBef>
            </a:pPr>
            <a:r>
              <a:rPr sz="1150" spc="-85" dirty="0">
                <a:latin typeface="Montserrat"/>
                <a:cs typeface="Montserrat"/>
              </a:rPr>
              <a:t>Open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flagship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stores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in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Oklahoma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&amp;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30" dirty="0">
                <a:latin typeface="Montserrat"/>
                <a:cs typeface="Montserrat"/>
              </a:rPr>
              <a:t>Utah </a:t>
            </a:r>
            <a:r>
              <a:rPr sz="1150" spc="-70" dirty="0">
                <a:latin typeface="Montserrat"/>
                <a:cs typeface="Montserrat"/>
              </a:rPr>
              <a:t>Launch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VIP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customer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incentive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10" dirty="0">
                <a:latin typeface="Montserrat"/>
                <a:cs typeface="Montserrat"/>
              </a:rPr>
              <a:t>program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37450" y="5536977"/>
            <a:ext cx="2628265" cy="7823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94385">
              <a:lnSpc>
                <a:spcPct val="131600"/>
              </a:lnSpc>
              <a:spcBef>
                <a:spcPts val="215"/>
              </a:spcBef>
            </a:pPr>
            <a:r>
              <a:rPr sz="1350" b="1" spc="-114" dirty="0">
                <a:latin typeface="Montserrat SemiBold"/>
                <a:cs typeface="Montserrat SemiBold"/>
              </a:rPr>
              <a:t>Long-</a:t>
            </a:r>
            <a:r>
              <a:rPr sz="1350" b="1" spc="-135" dirty="0">
                <a:latin typeface="Montserrat SemiBold"/>
                <a:cs typeface="Montserrat SemiBold"/>
              </a:rPr>
              <a:t>Term</a:t>
            </a:r>
            <a:r>
              <a:rPr sz="1350" b="1" spc="-5" dirty="0">
                <a:latin typeface="Montserrat SemiBold"/>
                <a:cs typeface="Montserrat SemiBold"/>
              </a:rPr>
              <a:t> </a:t>
            </a:r>
            <a:r>
              <a:rPr sz="1350" b="1" spc="-90" dirty="0">
                <a:latin typeface="Montserrat SemiBold"/>
                <a:cs typeface="Montserrat SemiBold"/>
              </a:rPr>
              <a:t>(FY</a:t>
            </a:r>
            <a:r>
              <a:rPr sz="1350" b="1" dirty="0">
                <a:latin typeface="Montserrat SemiBold"/>
                <a:cs typeface="Montserrat SemiBold"/>
              </a:rPr>
              <a:t> </a:t>
            </a:r>
            <a:r>
              <a:rPr sz="1350" b="1" spc="-20" dirty="0">
                <a:latin typeface="Montserrat SemiBold"/>
                <a:cs typeface="Montserrat SemiBold"/>
              </a:rPr>
              <a:t>2024) </a:t>
            </a:r>
            <a:r>
              <a:rPr sz="1150" spc="-80" dirty="0">
                <a:latin typeface="Montserrat"/>
                <a:cs typeface="Montserrat"/>
              </a:rPr>
              <a:t>Expand</a:t>
            </a:r>
            <a:r>
              <a:rPr sz="1150" spc="1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into</a:t>
            </a:r>
            <a:r>
              <a:rPr sz="1150" spc="1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Eastern</a:t>
            </a:r>
            <a:r>
              <a:rPr sz="1150" spc="20" dirty="0">
                <a:latin typeface="Montserrat"/>
                <a:cs typeface="Montserrat"/>
              </a:rPr>
              <a:t> </a:t>
            </a:r>
            <a:r>
              <a:rPr sz="1150" spc="-80" dirty="0">
                <a:latin typeface="Montserrat"/>
                <a:cs typeface="Montserrat"/>
              </a:rPr>
              <a:t>market</a:t>
            </a:r>
            <a:r>
              <a:rPr sz="1150" spc="15" dirty="0">
                <a:latin typeface="Montserrat"/>
                <a:cs typeface="Montserrat"/>
              </a:rPr>
              <a:t> </a:t>
            </a:r>
            <a:r>
              <a:rPr sz="1150" spc="-10" dirty="0">
                <a:latin typeface="Montserrat"/>
                <a:cs typeface="Montserrat"/>
              </a:rPr>
              <a:t>regions </a:t>
            </a:r>
            <a:r>
              <a:rPr sz="1150" spc="-80" dirty="0">
                <a:latin typeface="Montserrat"/>
                <a:cs typeface="Montserrat"/>
              </a:rPr>
              <a:t>Develop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integrated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product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ecosystem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314449" y="6705600"/>
            <a:ext cx="9563100" cy="457200"/>
            <a:chOff x="1314449" y="6705600"/>
            <a:chExt cx="9563100" cy="457200"/>
          </a:xfrm>
        </p:grpSpPr>
        <p:sp>
          <p:nvSpPr>
            <p:cNvPr id="40" name="object 40"/>
            <p:cNvSpPr/>
            <p:nvPr/>
          </p:nvSpPr>
          <p:spPr>
            <a:xfrm>
              <a:off x="1314449" y="6705600"/>
              <a:ext cx="9563100" cy="457200"/>
            </a:xfrm>
            <a:custGeom>
              <a:avLst/>
              <a:gdLst/>
              <a:ahLst/>
              <a:cxnLst/>
              <a:rect l="l" t="t" r="r" b="b"/>
              <a:pathLst>
                <a:path w="9563100" h="457200">
                  <a:moveTo>
                    <a:pt x="9456303" y="457199"/>
                  </a:moveTo>
                  <a:lnTo>
                    <a:pt x="106794" y="457199"/>
                  </a:lnTo>
                  <a:lnTo>
                    <a:pt x="99362" y="456467"/>
                  </a:lnTo>
                  <a:lnTo>
                    <a:pt x="57038" y="442106"/>
                  </a:lnTo>
                  <a:lnTo>
                    <a:pt x="23432" y="412641"/>
                  </a:lnTo>
                  <a:lnTo>
                    <a:pt x="3660" y="372559"/>
                  </a:lnTo>
                  <a:lnTo>
                    <a:pt x="0" y="350405"/>
                  </a:lnTo>
                  <a:lnTo>
                    <a:pt x="0" y="3428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9456303" y="0"/>
                  </a:lnTo>
                  <a:lnTo>
                    <a:pt x="9499472" y="11572"/>
                  </a:lnTo>
                  <a:lnTo>
                    <a:pt x="9534928" y="38784"/>
                  </a:lnTo>
                  <a:lnTo>
                    <a:pt x="9557269" y="77493"/>
                  </a:lnTo>
                  <a:lnTo>
                    <a:pt x="9563098" y="106794"/>
                  </a:lnTo>
                  <a:lnTo>
                    <a:pt x="9563098" y="350405"/>
                  </a:lnTo>
                  <a:lnTo>
                    <a:pt x="9551524" y="393574"/>
                  </a:lnTo>
                  <a:lnTo>
                    <a:pt x="9524313" y="429029"/>
                  </a:lnTo>
                  <a:lnTo>
                    <a:pt x="9485604" y="451371"/>
                  </a:lnTo>
                  <a:lnTo>
                    <a:pt x="9463736" y="456467"/>
                  </a:lnTo>
                  <a:lnTo>
                    <a:pt x="9456303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5203" y="6838950"/>
              <a:ext cx="130961" cy="1904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861046" y="6787311"/>
            <a:ext cx="872744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b="1" spc="-114" dirty="0">
                <a:latin typeface="Montserrat SemiBold"/>
                <a:cs typeface="Montserrat SemiBold"/>
              </a:rPr>
              <a:t>With</a:t>
            </a:r>
            <a:r>
              <a:rPr sz="1350" b="1" spc="-20" dirty="0"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latin typeface="Montserrat SemiBold"/>
                <a:cs typeface="Montserrat SemiBold"/>
              </a:rPr>
              <a:t>continued</a:t>
            </a:r>
            <a:r>
              <a:rPr sz="1350" b="1" spc="-20" dirty="0">
                <a:latin typeface="Montserrat SemiBold"/>
                <a:cs typeface="Montserrat SemiBold"/>
              </a:rPr>
              <a:t> </a:t>
            </a:r>
            <a:r>
              <a:rPr sz="1350" b="1" spc="-90" dirty="0">
                <a:latin typeface="Montserrat SemiBold"/>
                <a:cs typeface="Montserrat SemiBold"/>
              </a:rPr>
              <a:t>strategic</a:t>
            </a:r>
            <a:r>
              <a:rPr sz="1350" b="1" spc="-20" dirty="0">
                <a:latin typeface="Montserrat SemiBold"/>
                <a:cs typeface="Montserrat SemiBold"/>
              </a:rPr>
              <a:t> </a:t>
            </a:r>
            <a:r>
              <a:rPr sz="1350" b="1" spc="-90" dirty="0">
                <a:latin typeface="Montserrat SemiBold"/>
                <a:cs typeface="Montserrat SemiBold"/>
              </a:rPr>
              <a:t>execution,</a:t>
            </a:r>
            <a:r>
              <a:rPr sz="1350" b="1" spc="-20" dirty="0"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latin typeface="Montserrat SemiBold"/>
                <a:cs typeface="Montserrat SemiBold"/>
              </a:rPr>
              <a:t>AFRI</a:t>
            </a:r>
            <a:r>
              <a:rPr sz="1350" b="1" spc="-15" dirty="0">
                <a:latin typeface="Montserrat SemiBold"/>
                <a:cs typeface="Montserrat SemiBold"/>
              </a:rPr>
              <a:t> </a:t>
            </a:r>
            <a:r>
              <a:rPr sz="1350" b="1" spc="-120" dirty="0">
                <a:latin typeface="Montserrat SemiBold"/>
                <a:cs typeface="Montserrat SemiBold"/>
              </a:rPr>
              <a:t>TECH</a:t>
            </a:r>
            <a:r>
              <a:rPr sz="1350" b="1" spc="-20" dirty="0">
                <a:latin typeface="Montserrat SemiBold"/>
                <a:cs typeface="Montserrat SemiBold"/>
              </a:rPr>
              <a:t> </a:t>
            </a:r>
            <a:r>
              <a:rPr sz="1350" b="1" spc="-125" dirty="0">
                <a:latin typeface="Montserrat SemiBold"/>
                <a:cs typeface="Montserrat SemiBold"/>
              </a:rPr>
              <a:t>LTD.</a:t>
            </a:r>
            <a:r>
              <a:rPr sz="1350" b="1" spc="-20" dirty="0">
                <a:latin typeface="Montserrat SemiBold"/>
                <a:cs typeface="Montserrat SemiBold"/>
              </a:rPr>
              <a:t> </a:t>
            </a:r>
            <a:r>
              <a:rPr sz="1350" b="1" spc="-70" dirty="0">
                <a:latin typeface="Montserrat SemiBold"/>
                <a:cs typeface="Montserrat SemiBold"/>
              </a:rPr>
              <a:t>is</a:t>
            </a:r>
            <a:r>
              <a:rPr sz="1350" b="1" spc="-20" dirty="0">
                <a:latin typeface="Montserrat SemiBold"/>
                <a:cs typeface="Montserrat SemiBold"/>
              </a:rPr>
              <a:t> </a:t>
            </a:r>
            <a:r>
              <a:rPr sz="1350" b="1" spc="-90" dirty="0">
                <a:latin typeface="Montserrat SemiBold"/>
                <a:cs typeface="Montserrat SemiBold"/>
              </a:rPr>
              <a:t>positioned</a:t>
            </a:r>
            <a:r>
              <a:rPr sz="1350" b="1" spc="-20" dirty="0"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latin typeface="Montserrat SemiBold"/>
                <a:cs typeface="Montserrat SemiBold"/>
              </a:rPr>
              <a:t>to</a:t>
            </a:r>
            <a:r>
              <a:rPr sz="1350" b="1" spc="-20" dirty="0"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latin typeface="Montserrat SemiBold"/>
                <a:cs typeface="Montserrat SemiBold"/>
              </a:rPr>
              <a:t>achieve</a:t>
            </a:r>
            <a:r>
              <a:rPr sz="1350" b="1" spc="-15" dirty="0">
                <a:latin typeface="Montserrat SemiBold"/>
                <a:cs typeface="Montserrat SemiBold"/>
              </a:rPr>
              <a:t> </a:t>
            </a:r>
            <a:r>
              <a:rPr sz="1400" b="1" spc="-140" dirty="0">
                <a:solidFill>
                  <a:srgbClr val="004E91"/>
                </a:solidFill>
                <a:latin typeface="Montserrat SemiBold"/>
                <a:cs typeface="Montserrat SemiBold"/>
              </a:rPr>
              <a:t>$100M+</a:t>
            </a:r>
            <a:r>
              <a:rPr sz="1400" b="1" spc="-3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400" b="1" spc="-135" dirty="0">
                <a:solidFill>
                  <a:srgbClr val="004E91"/>
                </a:solidFill>
                <a:latin typeface="Montserrat SemiBold"/>
                <a:cs typeface="Montserrat SemiBold"/>
              </a:rPr>
              <a:t>revenue</a:t>
            </a:r>
            <a:r>
              <a:rPr sz="1400" b="1" spc="-3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400" b="1" spc="-125" dirty="0">
                <a:solidFill>
                  <a:srgbClr val="004E91"/>
                </a:solidFill>
                <a:latin typeface="Montserrat SemiBold"/>
                <a:cs typeface="Montserrat SemiBold"/>
              </a:rPr>
              <a:t>target</a:t>
            </a:r>
            <a:r>
              <a:rPr sz="1400" b="1" spc="-3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400" b="1" spc="-145" dirty="0">
                <a:solidFill>
                  <a:srgbClr val="004E91"/>
                </a:solidFill>
                <a:latin typeface="Montserrat SemiBold"/>
                <a:cs typeface="Montserrat SemiBold"/>
              </a:rPr>
              <a:t>by</a:t>
            </a:r>
            <a:r>
              <a:rPr sz="1400" b="1" spc="-3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400" b="1" spc="-140" dirty="0">
                <a:solidFill>
                  <a:srgbClr val="004E91"/>
                </a:solidFill>
                <a:latin typeface="Montserrat SemiBold"/>
                <a:cs typeface="Montserrat SemiBold"/>
              </a:rPr>
              <a:t>FY</a:t>
            </a:r>
            <a:r>
              <a:rPr sz="1400" b="1" spc="-35" dirty="0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sz="1400" b="1" spc="-20" dirty="0">
                <a:solidFill>
                  <a:srgbClr val="004E91"/>
                </a:solidFill>
                <a:latin typeface="Montserrat SemiBold"/>
                <a:cs typeface="Montserrat SemiBold"/>
              </a:rPr>
              <a:t>2024</a:t>
            </a:r>
            <a:endParaRPr sz="1400">
              <a:latin typeface="Montserrat SemiBold"/>
              <a:cs typeface="Montserrat SemiBold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657599" y="7381875"/>
            <a:ext cx="8534400" cy="504825"/>
            <a:chOff x="3657599" y="7381875"/>
            <a:chExt cx="8534400" cy="504825"/>
          </a:xfrm>
        </p:grpSpPr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57599" y="7839074"/>
              <a:ext cx="8534399" cy="4762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401299" y="7381875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15599" y="7477124"/>
              <a:ext cx="133349" cy="13334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0689232" y="7484274"/>
            <a:ext cx="1363345" cy="216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05"/>
              </a:lnSpc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629285">
              <a:lnSpc>
                <a:spcPts val="994"/>
              </a:lnSpc>
            </a:pPr>
            <a:r>
              <a:rPr sz="1150" spc="-65" dirty="0">
                <a:solidFill>
                  <a:srgbClr val="6A7280"/>
                </a:solidFill>
                <a:latin typeface="Montserrat"/>
                <a:cs typeface="Montserrat"/>
              </a:rPr>
              <a:t>Slide</a:t>
            </a:r>
            <a:r>
              <a:rPr sz="1150" spc="-1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fld id="{81D60167-4931-47E6-BA6A-407CBD079E47}" type="slidenum"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6</a:t>
            </a:fld>
            <a:r>
              <a:rPr sz="1150" spc="-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Montserrat"/>
                <a:cs typeface="Montserrat"/>
              </a:rPr>
              <a:t>of</a:t>
            </a:r>
            <a:r>
              <a:rPr sz="1150" spc="-1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Montserrat"/>
                <a:cs typeface="Montserrat"/>
              </a:rPr>
              <a:t>6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9699" y="7574362"/>
            <a:ext cx="1061085" cy="126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90"/>
              </a:lnSpc>
            </a:pP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AFRI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85" dirty="0">
                <a:solidFill>
                  <a:srgbClr val="6A7280"/>
                </a:solidFill>
                <a:latin typeface="Montserrat"/>
                <a:cs typeface="Montserrat"/>
              </a:rPr>
              <a:t>TECH</a:t>
            </a:r>
            <a:r>
              <a:rPr sz="1150" spc="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LTD.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707</Words>
  <Application>Microsoft Office PowerPoint</Application>
  <PresentationFormat>Custom</PresentationFormat>
  <Paragraphs>143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Montserrat</vt:lpstr>
      <vt:lpstr>Montserrat SemiBold</vt:lpstr>
      <vt:lpstr>Times New Roman</vt:lpstr>
      <vt:lpstr>Office Theme</vt:lpstr>
      <vt:lpstr>AFRI TECH LTD. Brand Reputation Enhancement Dashboard Analysis</vt:lpstr>
      <vt:lpstr>$57.53M Current Year Revenue</vt:lpstr>
      <vt:lpstr>Customer Segmentation</vt:lpstr>
      <vt:lpstr>Product Performance</vt:lpstr>
      <vt:lpstr>Regional Performance</vt:lpstr>
      <vt:lpstr>Summary &amp; Strategic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Godwin Nana Atta Boakye</cp:lastModifiedBy>
  <cp:revision>1</cp:revision>
  <dcterms:created xsi:type="dcterms:W3CDTF">2025-05-28T19:10:16Z</dcterms:created>
  <dcterms:modified xsi:type="dcterms:W3CDTF">2025-05-29T21:33:52Z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2025-05-28T00:00:00Z</vt:filetime>
  </property>
  <property fmtid="{D5CDD505-2E9C-101B-9397-08002B2CF9AE}" pid="3" name="Producer">
    <vt:lpwstr>pypdf</vt:lpwstr>
  </property>
  <property fmtid="{D5CDD505-2E9C-101B-9397-08002B2CF9AE}" pid="4" name="LastSaved">
    <vt:filetime>2025-05-28T00:00:00Z</vt:filetime>
  </property>
</Properties>
</file>