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72" r:id="rId31"/>
    <p:sldId id="273" r:id="rId32"/>
    <p:sldId id="293" r:id="rId33"/>
    <p:sldId id="276" r:id="rId34"/>
    <p:sldId id="294" r:id="rId35"/>
    <p:sldId id="274" r:id="rId36"/>
    <p:sldId id="275" r:id="rId37"/>
    <p:sldId id="295" r:id="rId38"/>
    <p:sldId id="296" r:id="rId39"/>
    <p:sldId id="297" r:id="rId40"/>
    <p:sldId id="298" r:id="rId41"/>
    <p:sldId id="299" r:id="rId42"/>
    <p:sldId id="300" r:id="rId43"/>
    <p:sldId id="301" r:id="rId44"/>
    <p:sldId id="302" r:id="rId45"/>
    <p:sldId id="306" r:id="rId46"/>
    <p:sldId id="307" r:id="rId47"/>
    <p:sldId id="309" r:id="rId48"/>
    <p:sldId id="310" r:id="rId49"/>
    <p:sldId id="311" r:id="rId50"/>
    <p:sldId id="305" r:id="rId51"/>
    <p:sldId id="304" r:id="rId52"/>
    <p:sldId id="303" r:id="rId53"/>
    <p:sldId id="313" r:id="rId54"/>
    <p:sldId id="30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2"/>
    <p:restoredTop sz="93692"/>
  </p:normalViewPr>
  <p:slideViewPr>
    <p:cSldViewPr snapToGrid="0" snapToObjects="1">
      <p:cViewPr>
        <p:scale>
          <a:sx n="100" d="100"/>
          <a:sy n="100" d="100"/>
        </p:scale>
        <p:origin x="704" y="-1256"/>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参考其他讲师的策略应当给予题目，尚未找到与计算机面试题目相关的合适的趣题</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35</a:t>
            </a:fld>
            <a:endParaRPr lang="en-US"/>
          </a:p>
        </p:txBody>
      </p:sp>
    </p:spTree>
    <p:extLst>
      <p:ext uri="{BB962C8B-B14F-4D97-AF65-F5344CB8AC3E}">
        <p14:creationId xmlns:p14="http://schemas.microsoft.com/office/powerpoint/2010/main" val="11443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把这个单独列出来，是因为我在实验室发现很多人这个概念都不清楚，就开始做机器学习，一大堆算法了。这是本末倒置。这些指标比算法还重要，是算法的依据。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38</a:t>
            </a:fld>
            <a:endParaRPr lang="en-US"/>
          </a:p>
        </p:txBody>
      </p:sp>
    </p:spTree>
    <p:extLst>
      <p:ext uri="{BB962C8B-B14F-4D97-AF65-F5344CB8AC3E}">
        <p14:creationId xmlns:p14="http://schemas.microsoft.com/office/powerpoint/2010/main" val="148775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讲几点：</a:t>
            </a:r>
            <a:endParaRPr lang="en-US" altLang="zh-CN"/>
          </a:p>
          <a:p>
            <a:r>
              <a:rPr lang="en-US" altLang="zh-CN"/>
              <a:t>1.</a:t>
            </a:r>
            <a:r>
              <a:rPr lang="zh-CN" altLang="en-US" baseline="0"/>
              <a:t> 医学中等项目，会常用</a:t>
            </a:r>
            <a:r>
              <a:rPr lang="en-US" altLang="zh-CN" baseline="0"/>
              <a:t>tp,</a:t>
            </a:r>
            <a:r>
              <a:rPr lang="zh-CN" altLang="en-US" baseline="0"/>
              <a:t> </a:t>
            </a:r>
            <a:r>
              <a:rPr lang="en-US" altLang="zh-CN" baseline="0"/>
              <a:t>fp</a:t>
            </a:r>
          </a:p>
          <a:p>
            <a:r>
              <a:rPr lang="en-US" altLang="zh-CN" baseline="0"/>
              <a:t>2.</a:t>
            </a:r>
            <a:r>
              <a:rPr lang="zh-CN" altLang="en-US" baseline="0"/>
              <a:t> </a:t>
            </a:r>
            <a:r>
              <a:rPr lang="en-US" altLang="zh-CN" baseline="0"/>
              <a:t>precision</a:t>
            </a:r>
            <a:r>
              <a:rPr lang="zh-CN" altLang="en-US" baseline="0"/>
              <a:t>是用来检测，有多骚猜对了，以当前实验次数中正例为样本空间</a:t>
            </a:r>
            <a:endParaRPr lang="en-US" altLang="zh-CN" baseline="0"/>
          </a:p>
          <a:p>
            <a:r>
              <a:rPr lang="en-US" altLang="zh-CN" baseline="0"/>
              <a:t>3.</a:t>
            </a:r>
            <a:r>
              <a:rPr lang="zh-CN" altLang="en-US" baseline="0"/>
              <a:t> </a:t>
            </a:r>
            <a:r>
              <a:rPr lang="en-US" altLang="zh-CN" baseline="0"/>
              <a:t>recall</a:t>
            </a:r>
            <a:r>
              <a:rPr lang="zh-CN" altLang="en-US" baseline="0"/>
              <a:t>是有多少个猜对了，以正例样本为样本空间</a:t>
            </a:r>
            <a:endParaRPr lang="en-US" altLang="zh-CN" baseline="0"/>
          </a:p>
          <a:p>
            <a:r>
              <a:rPr lang="en-US" altLang="zh-CN"/>
              <a:t>4.</a:t>
            </a:r>
            <a:r>
              <a:rPr lang="zh-CN" altLang="en-US"/>
              <a:t> 还有更常用的</a:t>
            </a:r>
            <a:r>
              <a:rPr lang="en-US" altLang="zh-CN"/>
              <a:t>Ground</a:t>
            </a:r>
            <a:r>
              <a:rPr lang="zh-CN" altLang="en-US"/>
              <a:t> </a:t>
            </a:r>
            <a:r>
              <a:rPr lang="en-US" altLang="zh-CN"/>
              <a:t>Truth,</a:t>
            </a:r>
            <a:r>
              <a:rPr lang="zh-CN" altLang="en-US"/>
              <a:t> </a:t>
            </a:r>
            <a:r>
              <a:rPr lang="en-US" altLang="zh-CN"/>
              <a:t>Overal</a:t>
            </a:r>
            <a:r>
              <a:rPr lang="zh-CN" altLang="en-US"/>
              <a:t> </a:t>
            </a:r>
            <a:r>
              <a:rPr lang="en-US" altLang="zh-CN"/>
              <a:t>Accuracy:</a:t>
            </a:r>
            <a:r>
              <a:rPr lang="zh-CN" altLang="en-US"/>
              <a:t> 对角线之和</a:t>
            </a:r>
            <a:r>
              <a:rPr lang="en-US" altLang="zh-CN"/>
              <a:t>/</a:t>
            </a:r>
            <a:r>
              <a:rPr lang="zh-CN" altLang="en-US"/>
              <a:t>总实验次数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40</a:t>
            </a:fld>
            <a:endParaRPr lang="en-US"/>
          </a:p>
        </p:txBody>
      </p:sp>
    </p:spTree>
    <p:extLst>
      <p:ext uri="{BB962C8B-B14F-4D97-AF65-F5344CB8AC3E}">
        <p14:creationId xmlns:p14="http://schemas.microsoft.com/office/powerpoint/2010/main" val="112563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我决定这部分给代码连接，留让学员自己研究。</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42</a:t>
            </a:fld>
            <a:endParaRPr lang="en-US"/>
          </a:p>
        </p:txBody>
      </p:sp>
    </p:spTree>
    <p:extLst>
      <p:ext uri="{BB962C8B-B14F-4D97-AF65-F5344CB8AC3E}">
        <p14:creationId xmlns:p14="http://schemas.microsoft.com/office/powerpoint/2010/main" val="199590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函数的一致收敛：计划板书用形象的例子叙述该定义</a:t>
            </a:r>
            <a:endParaRPr lang="en-US" altLang="zh-CN"/>
          </a:p>
          <a:p>
            <a:r>
              <a:rPr lang="en-US" altLang="zh-CN"/>
              <a:t>Matlab</a:t>
            </a:r>
            <a:r>
              <a:rPr lang="zh-CN" altLang="en-US"/>
              <a:t>的</a:t>
            </a:r>
            <a:r>
              <a:rPr lang="en-US" altLang="zh-CN"/>
              <a:t>License</a:t>
            </a:r>
            <a:r>
              <a:rPr lang="zh-CN" altLang="en-US"/>
              <a:t>过期了，快速简易绘图暂时受阻</a:t>
            </a:r>
            <a:endParaRPr lang="en-US" altLang="zh-CN"/>
          </a:p>
        </p:txBody>
      </p:sp>
      <p:sp>
        <p:nvSpPr>
          <p:cNvPr id="4" name="Slide Number Placeholder 3"/>
          <p:cNvSpPr>
            <a:spLocks noGrp="1"/>
          </p:cNvSpPr>
          <p:nvPr>
            <p:ph type="sldNum" sz="quarter" idx="10"/>
          </p:nvPr>
        </p:nvSpPr>
        <p:spPr/>
        <p:txBody>
          <a:bodyPr/>
          <a:lstStyle/>
          <a:p>
            <a:fld id="{EFBE8430-89AC-6D44-8319-956B163E62F2}" type="slidenum">
              <a:rPr lang="en-US" smtClean="0"/>
              <a:t>44</a:t>
            </a:fld>
            <a:endParaRPr lang="en-US"/>
          </a:p>
        </p:txBody>
      </p:sp>
    </p:spTree>
    <p:extLst>
      <p:ext uri="{BB962C8B-B14F-4D97-AF65-F5344CB8AC3E}">
        <p14:creationId xmlns:p14="http://schemas.microsoft.com/office/powerpoint/2010/main" val="172302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这里列</a:t>
            </a:r>
            <a:r>
              <a:rPr lang="en-US" altLang="zh-CN"/>
              <a:t>july</a:t>
            </a:r>
            <a:r>
              <a:rPr lang="zh-CN" altLang="en-US"/>
              <a:t>的博文作为参考，可能会引起争议。</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54</a:t>
            </a:fld>
            <a:endParaRPr lang="en-US"/>
          </a:p>
        </p:txBody>
      </p:sp>
    </p:spTree>
    <p:extLst>
      <p:ext uri="{BB962C8B-B14F-4D97-AF65-F5344CB8AC3E}">
        <p14:creationId xmlns:p14="http://schemas.microsoft.com/office/powerpoint/2010/main" val="660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这里梅森旋转法会用到群论。但是其算法实现只涉及就是位操作</a:t>
            </a:r>
            <a:r>
              <a:rPr lang="en-US" altLang="zh-CN"/>
              <a:t>+</a:t>
            </a:r>
            <a:r>
              <a:rPr lang="zh-CN" altLang="en-US"/>
              <a:t>迭代两个大操作。</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a:t>
            </a:fld>
            <a:endParaRPr lang="en-US"/>
          </a:p>
        </p:txBody>
      </p:sp>
    </p:spTree>
    <p:extLst>
      <p:ext uri="{BB962C8B-B14F-4D97-AF65-F5344CB8AC3E}">
        <p14:creationId xmlns:p14="http://schemas.microsoft.com/office/powerpoint/2010/main" val="19916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这里在考虑是否加入“最优化方法”思考了许久：</a:t>
            </a:r>
            <a:endParaRPr lang="en-US" altLang="zh-CN"/>
          </a:p>
          <a:p>
            <a:r>
              <a:rPr lang="en-US" altLang="zh-CN"/>
              <a:t>1.</a:t>
            </a:r>
            <a:r>
              <a:rPr lang="zh-CN" altLang="en-US"/>
              <a:t> 最优化方法是解决统计问题的必然要求，由此过渡到了机器学习</a:t>
            </a:r>
            <a:endParaRPr lang="en-US" altLang="zh-CN"/>
          </a:p>
          <a:p>
            <a:r>
              <a:rPr lang="en-US" altLang="zh-CN"/>
              <a:t>2.</a:t>
            </a:r>
            <a:r>
              <a:rPr lang="zh-CN" altLang="en-US"/>
              <a:t> 结合我自己的学习历程和课程举一反三的，我认为统计模型是在确定了指标意义的情况下，都可以按最优化方法来思索</a:t>
            </a:r>
            <a:endParaRPr lang="en-US" altLang="zh-CN"/>
          </a:p>
          <a:p>
            <a:r>
              <a:rPr lang="en-US" altLang="zh-CN"/>
              <a:t>3.</a:t>
            </a:r>
            <a:r>
              <a:rPr lang="zh-CN" altLang="en-US"/>
              <a:t> 最优化方法博大精深，但是真正日常用到的是哪些呢？</a:t>
            </a:r>
            <a:endParaRPr lang="en-US" altLang="zh-CN"/>
          </a:p>
          <a:p>
            <a:r>
              <a:rPr lang="en-US" altLang="zh-CN"/>
              <a:t>4.</a:t>
            </a:r>
            <a:r>
              <a:rPr lang="zh-CN" altLang="en-US"/>
              <a:t> 围绕实用，朴素，简结，我决定把统计之宝和最优化方法一起叙述以求在较短时间内把面试相关内容进行复习</a:t>
            </a:r>
            <a:endParaRPr lang="en-US" altLang="zh-CN"/>
          </a:p>
          <a:p>
            <a:r>
              <a:rPr lang="en-US" altLang="zh-CN"/>
              <a:t>5.</a:t>
            </a:r>
            <a:r>
              <a:rPr lang="zh-CN" altLang="en-US"/>
              <a:t> 我更倾向于将机器学习按工程展开，所以我计划</a:t>
            </a:r>
            <a:r>
              <a:rPr lang="en-US" altLang="zh-CN"/>
              <a:t>《</a:t>
            </a:r>
            <a:r>
              <a:rPr lang="zh-CN" altLang="en-US"/>
              <a:t>机器学习工程</a:t>
            </a:r>
            <a:r>
              <a:rPr lang="en-US" altLang="zh-CN"/>
              <a:t>》</a:t>
            </a:r>
            <a:r>
              <a:rPr lang="zh-CN" altLang="en-US"/>
              <a:t>项目，来作为观察“数据流”的契机</a:t>
            </a:r>
            <a:endParaRPr lang="en-US" altLang="zh-CN"/>
          </a:p>
          <a:p>
            <a:r>
              <a:rPr lang="en-US" altLang="zh-CN"/>
              <a:t>6.</a:t>
            </a:r>
            <a:r>
              <a:rPr lang="zh-CN" altLang="en-US"/>
              <a:t> 曾经某教授给我说，如果</a:t>
            </a:r>
            <a:r>
              <a:rPr lang="en-US" altLang="zh-CN"/>
              <a:t>ML</a:t>
            </a:r>
            <a:r>
              <a:rPr lang="zh-CN" altLang="en-US"/>
              <a:t>论文到他手里，最优化部分只写用梯度下降求解。大体会在</a:t>
            </a:r>
            <a:r>
              <a:rPr lang="en-US" altLang="zh-CN"/>
              <a:t>peer</a:t>
            </a:r>
            <a:r>
              <a:rPr lang="zh-CN" altLang="en-US"/>
              <a:t> </a:t>
            </a:r>
            <a:r>
              <a:rPr lang="en-US" altLang="zh-CN"/>
              <a:t>review</a:t>
            </a:r>
            <a:r>
              <a:rPr lang="zh-CN" altLang="en-US"/>
              <a:t>阶段被毙掉。考虑到，这个结论对计算机系学生不普及，故加入。</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99171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ltLang="zh-CN" baseline="0"/>
          </a:p>
          <a:p>
            <a:endParaRPr lang="en-US" baseline="0"/>
          </a:p>
          <a:p>
            <a:r>
              <a:rPr lang="zh-CN" altLang="en-US" baseline="0"/>
              <a:t>这里我需要一些资料了解大家的想法。因为本质这个算法属于群论内容（密码学），数值实现主要包含位操作和递归，和算法本身的证明涉及素数理论，比较艰深。尚未决定是否加入。因为单纯改进可能无望了。</a:t>
            </a:r>
            <a:endParaRPr lang="en-US" baseline="0"/>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这个题目与</a:t>
            </a:r>
            <a:r>
              <a:rPr lang="en-US" altLang="zh-CN"/>
              <a:t>2016</a:t>
            </a:r>
            <a:r>
              <a:rPr lang="zh-CN" altLang="en-US"/>
              <a:t>年做调查访问时候，我至少遇到了两次。这部分内容有很多机构给予了较详细的分析，但是没有立足采样本身这个工作实践</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34</a:t>
            </a:fld>
            <a:endParaRPr lang="en-US"/>
          </a:p>
        </p:txBody>
      </p:sp>
    </p:spTree>
    <p:extLst>
      <p:ext uri="{BB962C8B-B14F-4D97-AF65-F5344CB8AC3E}">
        <p14:creationId xmlns:p14="http://schemas.microsoft.com/office/powerpoint/2010/main" val="7656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4/17/17</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4/17/17</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4/17/17</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4/17/17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en.wikipedia.org/wiki/Histogram_equalization#/media/File:Histogrammeinebnung.png"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hyperlink" Target="https://ngoctran.me/2016/08/30/precision-recall-sensitivity-specificit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 Id="rId3" Type="http://schemas.openxmlformats.org/officeDocument/2006/relationships/hyperlink" Target="http://www.math.mtu.edu/~msgocken/ma5630spring2003/lectures/lines/lines/node3.html#wolfe1plo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ww.cs.umd.edu/~samir/498/vitter.pdf" TargetMode="External"/><Relationship Id="rId4" Type="http://schemas.openxmlformats.org/officeDocument/2006/relationships/hyperlink" Target="https://en.wikipedia.org/wiki/Digital_object_identifier" TargetMode="External"/><Relationship Id="rId5" Type="http://schemas.openxmlformats.org/officeDocument/2006/relationships/hyperlink" Target="https://dx.doi.org/10.1145/3147.3165" TargetMode="External"/><Relationship Id="rId6" Type="http://schemas.openxmlformats.org/officeDocument/2006/relationships/hyperlink" Target="https://dx.doi.org/10.1145/272991.272995" TargetMode="External"/><Relationship Id="rId7" Type="http://schemas.openxmlformats.org/officeDocument/2006/relationships/hyperlink" Target="https://en.wikipedia.org/wiki/Knuth%E2%80%93Morris%E2%80%93Pratt_algorithm" TargetMode="External"/><Relationship Id="rId8" Type="http://schemas.openxmlformats.org/officeDocument/2006/relationships/hyperlink" Target="http://blog.csdn.net/v_july_v/article/details/7041827"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rsenne_Twister" TargetMode="External"/><Relationship Id="rId4" Type="http://schemas.openxmlformats.org/officeDocument/2006/relationships/hyperlink" Target="http://www.boost.org/doc/libs/1_49_0/boost/random/mersenne_twister.hpp" TargetMode="External"/><Relationship Id="rId5" Type="http://schemas.openxmlformats.org/officeDocument/2006/relationships/hyperlink" Target="http://www.phy.duke.edu/~rgb/General/dieharder.php" TargetMode="External"/><Relationship Id="rId6" Type="http://schemas.openxmlformats.org/officeDocument/2006/relationships/hyperlink" Target="https://wayback.archive.org/web/20160125103112/http:/stat.fsu.edu/pub/diehard/" TargetMode="External"/><Relationship Id="rId7" Type="http://schemas.openxmlformats.org/officeDocument/2006/relationships/hyperlink" Target="https://en.wikipedia.org/wiki/Florida_State_University" TargetMode="External"/><Relationship Id="rId8" Type="http://schemas.openxmlformats.org/officeDocument/2006/relationships/hyperlink" Target="http://stat.fsu.edu/pub/diehard/" TargetMode="External"/><Relationship Id="rId1" Type="http://schemas.openxmlformats.org/officeDocument/2006/relationships/slideLayout" Target="../slideLayouts/slideLayout2.xml"/><Relationship Id="rId2" Type="http://schemas.openxmlformats.org/officeDocument/2006/relationships/hyperlink" Target="http://www.math.mtu.edu/~msgocken/ma5630spring2003/lectures/lines/lines/node3.html#wolfe1pl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4/17/17</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𝑇</m:t>
                    </m:r>
                    <m:r>
                      <a:rPr lang="en-US" altLang="zh-CN" sz="1600" i="1">
                        <a:solidFill>
                          <a:schemeClr val="tx1"/>
                        </a:solidFill>
                        <a:latin typeface="Cambria Math" charset="0"/>
                        <a:ea typeface="Abadi MT Condensed Extra Bold" charset="0"/>
                        <a:cs typeface="Abadi MT Condensed Extra Bold" charset="0"/>
                      </a:rPr>
                      <m:t>[</m:t>
                    </m:r>
                    <m:r>
                      <a:rPr lang="en-US" altLang="zh-CN" sz="1600" i="1">
                        <a:solidFill>
                          <a:schemeClr val="tx1"/>
                        </a:solidFill>
                        <a:latin typeface="Cambria Math" charset="0"/>
                        <a:ea typeface="Abadi MT Condensed Extra Bold" charset="0"/>
                        <a:cs typeface="Abadi MT Condensed Extra Bold" charset="0"/>
                      </a:rPr>
                      <m:t>𝑗</m:t>
                    </m:r>
                    <m:r>
                      <a:rPr lang="en-US" altLang="zh-CN" sz="1600" i="1">
                        <a:solidFill>
                          <a:schemeClr val="tx1"/>
                        </a:solidFill>
                        <a:latin typeface="Cambria Math"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Cambria Math" charset="0"/>
                        <a:ea typeface="Abadi MT Condensed Extra Bold" charset="0"/>
                        <a:cs typeface="Abadi MT Condensed Extra Bold" charset="0"/>
                      </a:rPr>
                      <m:t>𝑃</m:t>
                    </m:r>
                    <m:r>
                      <a:rPr lang="is-IS" sz="1200" i="1" dirty="0">
                        <a:latin typeface="Cambria Math" charset="0"/>
                        <a:ea typeface="Abadi MT Condensed Extra Bold" charset="0"/>
                        <a:cs typeface="Abadi MT Condensed Extra Bold" charset="0"/>
                      </a:rPr>
                      <m:t>(</m:t>
                    </m:r>
                    <m:r>
                      <a:rPr lang="en-US" altLang="zh-CN" sz="1200" b="0" i="1" dirty="0">
                        <a:latin typeface="Cambria Math" charset="0"/>
                        <a:ea typeface="Abadi MT Condensed Extra Bold" charset="0"/>
                        <a:cs typeface="Abadi MT Condensed Extra Bold" charset="0"/>
                      </a:rPr>
                      <m:t>𝑖</m:t>
                    </m:r>
                    <m:r>
                      <a:rPr lang="is-IS" sz="1200" i="1" dirty="0">
                        <a:latin typeface="Cambria Math"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Cambria Math" charset="0"/>
                        <a:ea typeface="Abadi MT Condensed Extra Bold" charset="0"/>
                        <a:cs typeface="Abadi MT Condensed Extra Bold" charset="0"/>
                      </a:rPr>
                      <m:t>, </m:t>
                    </m:r>
                    <m:r>
                      <a:rPr lang="is-IS" sz="1200" i="1" dirty="0">
                        <a:latin typeface="Cambria Math" charset="0"/>
                        <a:ea typeface="Abadi MT Condensed Extra Bold" charset="0"/>
                        <a:cs typeface="Abadi MT Condensed Extra Bold" charset="0"/>
                      </a:rPr>
                      <m:t>𝐿</m:t>
                    </m:r>
                    <m:r>
                      <a:rPr lang="is-IS" sz="1200" i="1" dirty="0">
                        <a:latin typeface="Cambria Math" charset="0"/>
                        <a:ea typeface="Abadi MT Condensed Extra Bold" charset="0"/>
                        <a:cs typeface="Abadi MT Condensed Extra Bold" charset="0"/>
                      </a:rPr>
                      <m:t>) =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sz="1600" dirty="0" smtClean="0">
                <a:latin typeface="Abadi MT Condensed Extra Bold" charset="0"/>
                <a:ea typeface="Abadi MT Condensed Extra Bold" charset="0"/>
                <a:cs typeface="Abadi MT Condensed Extra Bold" charset="0"/>
              </a:rPr>
              <a:t>计算机和多次实验的随机变量</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梅森旋转算法</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2"/>
            <a:r>
              <a:rPr lang="zh-CN" altLang="en-US" sz="1600" dirty="0" err="1">
                <a:latin typeface="Abadi MT Condensed Extra Bold" charset="0"/>
                <a:ea typeface="Abadi MT Condensed Extra Bold" charset="0"/>
                <a:cs typeface="Abadi MT Condensed Extra Bold" charset="0"/>
              </a:rPr>
              <a:t>随机事件模拟</a:t>
            </a:r>
            <a:endParaRPr lang="en-US" altLang="zh-CN" sz="1600" dirty="0" err="1">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积分变换</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拒绝采样</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去关联</a:t>
            </a:r>
            <a:endParaRPr lang="en-US" altLang="zh-CN" sz="1600" dirty="0" smtClean="0">
              <a:latin typeface="Abadi MT Condensed Extra Bold" charset="0"/>
              <a:ea typeface="Abadi MT Condensed Extra Bold" charset="0"/>
              <a:cs typeface="Abadi MT Condensed Extra Bold" charset="0"/>
            </a:endParaRPr>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4/17/17</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4/17/17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a:t>
            </a:r>
            <a:r>
              <a:rPr lang="en-US" altLang="zh-CN" sz="2000" i="1"/>
              <a:t>... ... </a:t>
            </a:r>
            <a:r>
              <a:rPr lang="zh-CN" altLang="en-US" sz="2000" i="1"/>
              <a:t>请问他们是随机的吗</a:t>
            </a:r>
            <a:endParaRPr lang="en-US" altLang="zh-CN" sz="2000" i="1"/>
          </a:p>
          <a:p>
            <a:pPr marL="0" indent="0">
              <a:buNone/>
            </a:pPr>
            <a:endParaRPr lang="en-US" altLang="zh-CN" sz="2000" i="1"/>
          </a:p>
          <a:p>
            <a:pPr marL="0" indent="0">
              <a:buNone/>
            </a:pPr>
            <a:r>
              <a:rPr lang="en-US" sz="2000"/>
              <a:t>Game 2: </a:t>
            </a:r>
            <a:r>
              <a:rPr lang="zh-CN" altLang="en-US" sz="2000"/>
              <a:t>给定</a:t>
            </a:r>
            <a:r>
              <a:rPr lang="en-US" altLang="zh-CN" sz="2000"/>
              <a:t>32</a:t>
            </a:r>
            <a:r>
              <a:rPr lang="zh-CN" altLang="en-US" sz="2000"/>
              <a:t>为整数，如何取低</a:t>
            </a:r>
            <a:r>
              <a:rPr lang="en-US" altLang="zh-CN" sz="2000"/>
              <a:t>8</a:t>
            </a:r>
            <a:r>
              <a:rPr lang="zh-CN" altLang="en-US" sz="2000"/>
              <a:t>位？</a:t>
            </a: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项目用以测试。其名称显然是为了向</a:t>
            </a:r>
            <a:r>
              <a:rPr lang="en-US" altLang="zh-CN" sz="2000">
                <a:solidFill>
                  <a:schemeClr val="bg1">
                    <a:lumMod val="50000"/>
                  </a:schemeClr>
                </a:solidFill>
              </a:rPr>
              <a:t>Diehard</a:t>
            </a:r>
            <a:r>
              <a:rPr lang="zh-CN" altLang="en-US" sz="2000">
                <a:solidFill>
                  <a:schemeClr val="bg1">
                    <a:lumMod val="50000"/>
                  </a:schemeClr>
                </a:solidFill>
              </a:rPr>
              <a:t>致敬。参考文献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p>
        </p:txBody>
      </p:sp>
      <p:sp>
        <p:nvSpPr>
          <p:cNvPr id="4" name="Date Placeholder 3"/>
          <p:cNvSpPr>
            <a:spLocks noGrp="1"/>
          </p:cNvSpPr>
          <p:nvPr>
            <p:ph type="dt" sz="half" idx="10"/>
          </p:nvPr>
        </p:nvSpPr>
        <p:spPr/>
        <p:txBody>
          <a:bodyPr/>
          <a:lstStyle/>
          <a:p>
            <a:fld id="{7F1DEDC5-7D22-7F4A-8FF6-802241F87DFA}"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marL="685800" lvl="2">
              <a:spcBef>
                <a:spcPts val="1000"/>
              </a:spcBef>
            </a:pPr>
            <a:r>
              <a:rPr lang="zh-CN" altLang="en-US" dirty="0"/>
              <a:t>练习 （这个用来调整节奏）</a:t>
            </a:r>
            <a:endParaRPr lang="en-US" altLang="zh-CN" dirty="0"/>
          </a:p>
          <a:p>
            <a:r>
              <a:rPr lang="zh-CN" altLang="en-US" sz="2000" dirty="0"/>
              <a:t>第二部分 采样与统计</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“下雨打伞（统计实验设计，作为大数据在数据获取的第一环节的重要步骤）</a:t>
            </a:r>
            <a:endParaRPr lang="en-US" altLang="zh-CN" sz="2000" dirty="0"/>
          </a:p>
          <a:p>
            <a:pPr lvl="1"/>
            <a:r>
              <a:rPr lang="zh-CN" altLang="en-US" sz="2000" dirty="0"/>
              <a:t>统计指标分析</a:t>
            </a:r>
            <a:endParaRPr lang="en-US" altLang="zh-CN" sz="2000" dirty="0"/>
          </a:p>
          <a:p>
            <a:pPr lvl="2"/>
            <a:r>
              <a:rPr lang="zh-CN" altLang="en-US" sz="1600" dirty="0">
                <a:latin typeface="Abadi MT Condensed Extra Bold" charset="0"/>
                <a:ea typeface="Abadi MT Condensed Extra Bold" charset="0"/>
                <a:cs typeface="Abadi MT Condensed Extra Bold" charset="0"/>
              </a:rPr>
              <a:t>统计问题在面试中的目标</a:t>
            </a:r>
            <a:endParaRPr lang="en-US" altLang="zh-CN" sz="1600" dirty="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指标分析</a:t>
            </a:r>
            <a:endParaRPr lang="en-US" altLang="zh-CN" sz="16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统计指标与最优化方法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引子</a:t>
            </a:r>
            <a:r>
              <a:rPr lang="en-US" altLang="zh-CN" sz="2000" dirty="0">
                <a:latin typeface="Abadi MT Condensed Extra Bold" charset="0"/>
                <a:ea typeface="Abadi MT Condensed Extra Bold" charset="0"/>
                <a:cs typeface="Abadi MT Condensed Extra Bold" charset="0"/>
              </a:rPr>
              <a:t>)</a:t>
            </a:r>
          </a:p>
          <a:p>
            <a:r>
              <a:rPr lang="zh-CN" altLang="en-US" sz="2000" dirty="0">
                <a:latin typeface="Abadi MT Condensed Extra Bold" charset="0"/>
                <a:ea typeface="Abadi MT Condensed Extra Bold" charset="0"/>
                <a:cs typeface="Abadi MT Condensed Extra Bold" charset="0"/>
              </a:rPr>
              <a:t>致谢</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附录 </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参考文献与网络资料</a:t>
            </a:r>
            <a:endParaRPr lang="en-US" altLang="zh-CN" sz="2000" dirty="0">
              <a:latin typeface="Abadi MT Condensed Extra Bold" charset="0"/>
              <a:ea typeface="Abadi MT Condensed Extra Bold" charset="0"/>
              <a:cs typeface="Abadi MT Condensed Extra Bold" charset="0"/>
            </a:endParaRPr>
          </a:p>
          <a:p>
            <a:r>
              <a:rPr lang="zh-CN" altLang="en-US" sz="2000" dirty="0"/>
              <a:t>第三部分 （单独购买服务</a:t>
            </a:r>
            <a:r>
              <a:rPr lang="en-US" altLang="zh-CN" sz="2000" dirty="0"/>
              <a:t>OJ</a:t>
            </a:r>
            <a:r>
              <a:rPr lang="zh-CN" altLang="en-US" sz="2000" dirty="0"/>
              <a:t>）</a:t>
            </a:r>
            <a:endParaRPr lang="en-US" altLang="zh-CN" sz="2000" dirty="0"/>
          </a:p>
          <a:p>
            <a:pPr lvl="1"/>
            <a:r>
              <a:rPr lang="zh-CN" altLang="en-US" sz="2000" dirty="0"/>
              <a:t>习题自动化测试</a:t>
            </a:r>
            <a:r>
              <a:rPr lang="en-US" altLang="zh-CN" sz="2000" dirty="0"/>
              <a:t>+</a:t>
            </a:r>
            <a:r>
              <a:rPr lang="zh-CN" altLang="en-US" sz="2000" dirty="0"/>
              <a:t>人工援助专项服务</a:t>
            </a:r>
            <a:endParaRPr lang="en-US" altLang="zh-CN" sz="2000" dirty="0"/>
          </a:p>
        </p:txBody>
      </p:sp>
      <p:sp>
        <p:nvSpPr>
          <p:cNvPr id="4" name="Date Placeholder 3"/>
          <p:cNvSpPr>
            <a:spLocks noGrp="1"/>
          </p:cNvSpPr>
          <p:nvPr>
            <p:ph type="dt" sz="half" idx="10"/>
          </p:nvPr>
        </p:nvSpPr>
        <p:spPr/>
        <p:txBody>
          <a:bodyPr/>
          <a:lstStyle/>
          <a:p>
            <a:fld id="{B583B2E4-A1C2-5441-A7A7-DB6DCEF99D2E}"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a:latin typeface="Abadi MT Condensed Extra Bold" charset="0"/>
                    <a:ea typeface="Abadi MT Condensed Extra Bold" charset="0"/>
                    <a:cs typeface="Abadi MT Condensed Extra Bold" charset="0"/>
                  </a:rPr>
                  <a:t>histogram</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做法： </a:t>
                </a:r>
                <a:r>
                  <a:rPr lang="en-US" altLang="zh-CN" sz="2000" dirty="0" smtClean="0">
                    <a:latin typeface="Abadi MT Condensed Extra Bold" charset="0"/>
                    <a:ea typeface="Abadi MT Condensed Extra Bold" charset="0"/>
                    <a:cs typeface="Abadi MT Condensed Extra Bold" charset="0"/>
                  </a:rPr>
                  <a:t>g(i,j)</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14:m>
                  <m:oMath xmlns:m="http://schemas.openxmlformats.org/officeDocument/2006/math">
                    <m:nary>
                      <m:naryPr>
                        <m:chr m:val="∑"/>
                        <m:ctrlPr>
                          <a:rPr lang="is-IS" altLang="zh-CN" sz="2000" i="1" dirty="0" smtClean="0">
                            <a:latin typeface="Cambria Math" charset="0"/>
                            <a:ea typeface="Abadi MT Condensed Extra Bold" charset="0"/>
                            <a:cs typeface="Abadi MT Condensed Extra Bold" charset="0"/>
                          </a:rPr>
                        </m:ctrlPr>
                      </m:naryPr>
                      <m:sub>
                        <m:r>
                          <m:rPr>
                            <m:brk m:alnAt="23"/>
                          </m:rP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=0</m:t>
                        </m:r>
                      </m:sub>
                      <m:sup>
                        <m:sSub>
                          <m:sSubPr>
                            <m:ctrlPr>
                              <a:rPr lang="en-US" altLang="zh-CN" sz="2000" b="0" i="1" dirty="0" smtClean="0">
                                <a:latin typeface="Cambria Math" charset="0"/>
                                <a:ea typeface="Abadi MT Condensed Extra Bold" charset="0"/>
                                <a:cs typeface="Abadi MT Condensed Extra Bold" charset="0"/>
                              </a:rPr>
                            </m:ctrlPr>
                          </m:sSubPr>
                          <m:e>
                            <m:r>
                              <a:rPr lang="en-US" altLang="zh-CN" sz="2000" b="0" i="1" dirty="0" smtClean="0">
                                <a:latin typeface="Cambria Math" charset="0"/>
                                <a:ea typeface="Abadi MT Condensed Extra Bold" charset="0"/>
                                <a:cs typeface="Abadi MT Condensed Extra Bold" charset="0"/>
                              </a:rPr>
                              <m:t>𝑓</m:t>
                            </m:r>
                          </m:e>
                          <m:sub>
                            <m:r>
                              <a:rPr lang="en-US" altLang="zh-CN" sz="2000" b="0" i="1" dirty="0" smtClean="0">
                                <a:latin typeface="Cambria Math" charset="0"/>
                                <a:ea typeface="Abadi MT Condensed Extra Bold" charset="0"/>
                                <a:cs typeface="Abadi MT Condensed Extra Bold" charset="0"/>
                              </a:rPr>
                              <m:t>𝑖</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𝑗</m:t>
                            </m:r>
                          </m:sub>
                        </m:sSub>
                      </m:sup>
                      <m:e>
                        <m:r>
                          <a:rPr lang="en-US" altLang="zh-CN" sz="2000" b="0" i="1" dirty="0" smtClean="0">
                            <a:latin typeface="Cambria Math" charset="0"/>
                            <a:ea typeface="Abadi MT Condensed Extra Bold" charset="0"/>
                            <a:cs typeface="Abadi MT Condensed Extra Bold" charset="0"/>
                          </a:rPr>
                          <m:t>𝑝</m:t>
                        </m:r>
                        <m:r>
                          <a:rPr lang="en-US" altLang="zh-CN" sz="2000" b="0" i="1" dirty="0" smtClean="0">
                            <a:latin typeface="Cambria Math" charset="0"/>
                            <a:ea typeface="Abadi MT Condensed Extra Bold" charset="0"/>
                            <a:cs typeface="Abadi MT Condensed Extra Bold" charset="0"/>
                          </a:rPr>
                          <m:t>(</m:t>
                        </m:r>
                        <m:r>
                          <a:rPr lang="en-US" altLang="zh-CN" sz="2000" b="0" i="1" dirty="0" smtClean="0">
                            <a:latin typeface="Cambria Math" charset="0"/>
                            <a:ea typeface="Abadi MT Condensed Extra Bold" charset="0"/>
                            <a:cs typeface="Abadi MT Condensed Extra Bold" charset="0"/>
                          </a:rPr>
                          <m:t>𝑛</m:t>
                        </m:r>
                        <m:r>
                          <a:rPr lang="en-US" altLang="zh-CN" sz="2000" b="0" i="1" dirty="0" smtClean="0">
                            <a:latin typeface="Cambria Math" charset="0"/>
                            <a:ea typeface="Abadi MT Condensed Extra Bold" charset="0"/>
                            <a:cs typeface="Abadi MT Condensed Extra Bold" charset="0"/>
                          </a:rPr>
                          <m:t>)</m:t>
                        </m:r>
                      </m:e>
                    </m:nary>
                  </m:oMath>
                </a14:m>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0CBA5E-BAA6-874A-84C9-4D8BF49F27EA}"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467100"/>
            <a:ext cx="3911600" cy="1753991"/>
          </a:xfrm>
          <a:prstGeom prst="rect">
            <a:avLst/>
          </a:prstGeom>
        </p:spPr>
      </p:pic>
      <p:sp>
        <p:nvSpPr>
          <p:cNvPr id="7" name="TextBox 6"/>
          <p:cNvSpPr txBox="1"/>
          <p:nvPr/>
        </p:nvSpPr>
        <p:spPr>
          <a:xfrm>
            <a:off x="7315200" y="5356028"/>
            <a:ext cx="4419600" cy="307777"/>
          </a:xfrm>
          <a:prstGeom prst="rect">
            <a:avLst/>
          </a:prstGeom>
          <a:noFill/>
        </p:spPr>
        <p:txBody>
          <a:bodyPr wrap="square" rtlCol="0">
            <a:spAutoFit/>
          </a:bodyPr>
          <a:lstStyle/>
          <a:p>
            <a:r>
              <a:rPr lang="zh-CN" altLang="en-US" sz="1400"/>
              <a:t>图</a:t>
            </a:r>
            <a:r>
              <a:rPr lang="en-US" altLang="zh-CN" sz="1400"/>
              <a:t>2</a:t>
            </a:r>
            <a:r>
              <a:rPr lang="zh-CN" altLang="en-US" sz="1400"/>
              <a:t> </a:t>
            </a:r>
            <a:r>
              <a:rPr lang="en-US" altLang="zh-CN" sz="1400"/>
              <a:t>Histogram</a:t>
            </a:r>
            <a:r>
              <a:rPr lang="zh-CN" altLang="en-US" sz="1400"/>
              <a:t> </a:t>
            </a:r>
            <a:r>
              <a:rPr lang="en-US" altLang="zh-CN" sz="1400"/>
              <a:t>Equalizaiton,</a:t>
            </a:r>
            <a:r>
              <a:rPr lang="zh-CN" altLang="en-US" sz="1400"/>
              <a:t> 来源 </a:t>
            </a:r>
            <a:r>
              <a:rPr lang="en-US" altLang="zh-CN" sz="1400">
                <a:hlinkClick r:id="rId4"/>
              </a:rPr>
              <a:t>Wikipedia</a:t>
            </a:r>
            <a:endParaRPr lang="en-US" sz="1400"/>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228600" lvl="1">
                  <a:lnSpc>
                    <a:spcPct val="120000"/>
                  </a:lnSpc>
                  <a:spcBef>
                    <a:spcPts val="1000"/>
                  </a:spcBef>
                </a:pPr>
                <a:r>
                  <a:rPr lang="zh-CN" altLang="en-US" sz="2600" dirty="0">
                    <a:latin typeface="Abadi MT Condensed Extra Bold" charset="0"/>
                    <a:ea typeface="Abadi MT Condensed Extra Bold" charset="0"/>
                    <a:cs typeface="Abadi MT Condensed Extra Bold" charset="0"/>
                  </a:rPr>
                  <a:t>约定概率密度函数记做</a:t>
                </a:r>
                <a:r>
                  <a:rPr lang="en-US" altLang="zh-CN" sz="2600" dirty="0" err="1">
                    <a:latin typeface="Abadi MT Condensed Extra Bold" charset="0"/>
                    <a:ea typeface="Abadi MT Condensed Extra Bold" charset="0"/>
                    <a:cs typeface="Abadi MT Condensed Extra Bold" charset="0"/>
                  </a:rPr>
                  <a:t>p.d.f</a:t>
                </a:r>
                <a:r>
                  <a:rPr lang="zh-CN" altLang="en-US" sz="2600" dirty="0">
                    <a:latin typeface="Abadi MT Condensed Extra Bold" charset="0"/>
                    <a:ea typeface="Abadi MT Condensed Extra Bold" charset="0"/>
                    <a:cs typeface="Abadi MT Condensed Extra Bold" charset="0"/>
                  </a:rPr>
                  <a:t>，用小写字母表示</a:t>
                </a:r>
                <a:r>
                  <a:rPr lang="en-US" altLang="zh-CN" sz="2600" dirty="0">
                    <a:latin typeface="Abadi MT Condensed Extra Bold" charset="0"/>
                    <a:ea typeface="Abadi MT Condensed Extra Bold" charset="0"/>
                    <a:cs typeface="Abadi MT Condensed Extra Bold" charset="0"/>
                  </a:rPr>
                  <a:t>,</a:t>
                </a:r>
                <a:r>
                  <a:rPr lang="zh-CN" altLang="en-US" sz="2600" dirty="0">
                    <a:latin typeface="Abadi MT Condensed Extra Bold" charset="0"/>
                    <a:ea typeface="Abadi MT Condensed Extra Bold" charset="0"/>
                    <a:cs typeface="Abadi MT Condensed Extra Bold" charset="0"/>
                  </a:rPr>
                  <a:t> 随机变量用大写字母表示记做</a:t>
                </a:r>
                <a:r>
                  <a:rPr lang="en-US" altLang="zh-CN" sz="2600" dirty="0">
                    <a:latin typeface="Abadi MT Condensed Extra Bold" charset="0"/>
                    <a:ea typeface="Abadi MT Condensed Extra Bold" charset="0"/>
                    <a:cs typeface="Abadi MT Condensed Extra Bold" charset="0"/>
                  </a:rPr>
                  <a:t>R.V</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可以是“累和函数”（非严格单调递增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U(A,</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B)</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Cambria Math" charset="0"/>
                        <a:ea typeface="Abadi MT Condensed Extra Bold" charset="0"/>
                        <a:cs typeface="Abadi MT Condensed Extra Bold" charset="0"/>
                      </a:rPr>
                      <m:t>𝑃</m:t>
                    </m:r>
                    <m:d>
                      <m:dPr>
                        <m:ctrlPr>
                          <a:rPr lang="en-US" altLang="zh-CN" sz="2200" i="1" dirty="0">
                            <a:latin typeface="Cambria Math" charset="0"/>
                            <a:ea typeface="Abadi MT Condensed Extra Bold" charset="0"/>
                            <a:cs typeface="Abadi MT Condensed Extra Bold" charset="0"/>
                          </a:rPr>
                        </m:ctrlPr>
                      </m:dPr>
                      <m:e>
                        <m:r>
                          <a:rPr lang="en-US" altLang="zh-CN" sz="2200" i="1" dirty="0">
                            <a:latin typeface="Cambria Math" charset="0"/>
                            <a:ea typeface="Abadi MT Condensed Extra Bold" charset="0"/>
                            <a:cs typeface="Abadi MT Condensed Extra Bold" charset="0"/>
                          </a:rPr>
                          <m:t>𝑆</m:t>
                        </m:r>
                        <m:r>
                          <a:rPr lang="en-US" altLang="zh-CN" sz="2200" i="1" dirty="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e>
                    </m:d>
                    <m:r>
                      <a:rPr lang="en-US" altLang="zh-CN" sz="2200" i="1" dirty="0">
                        <a:latin typeface="Cambria Math"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Cambria Math" charset="0"/>
                        <a:ea typeface="Abadi MT Condensed Extra Bold" charset="0"/>
                        <a:cs typeface="Abadi MT Condensed Extra Bold" charset="0"/>
                      </a:rPr>
                      <m:t>(</m:t>
                    </m:r>
                    <m:sSup>
                      <m:sSupPr>
                        <m:ctrlPr>
                          <a:rPr lang="en-US" altLang="zh-CN" sz="2200" b="0" i="1" dirty="0" smtClean="0">
                            <a:latin typeface="Cambria Math"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Cambria Math" charset="0"/>
                            <a:ea typeface="Abadi MT Condensed Extra Bold" charset="0"/>
                            <a:cs typeface="Abadi MT Condensed Extra Bold" charset="0"/>
                          </a:rPr>
                          <m:t>−1</m:t>
                        </m:r>
                      </m:sup>
                    </m:sSup>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𝑠</m:t>
                    </m:r>
                    <m:r>
                      <a:rPr lang="en-US" altLang="zh-CN" sz="2200" b="0" i="1" dirty="0" smtClean="0">
                        <a:latin typeface="Cambria Math" charset="0"/>
                        <a:ea typeface="Abadi MT Condensed Extra Bold" charset="0"/>
                        <a:cs typeface="Abadi MT Condensed Extra Bold" charset="0"/>
                      </a:rPr>
                      <m:t>))</m:t>
                    </m:r>
                  </m:oMath>
                </a14:m>
                <a:r>
                  <a:rPr lang="en-US" altLang="zh-CN" sz="2200" dirty="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 </a:t>
                </a:r>
                <a14:m>
                  <m:oMath xmlns:m="http://schemas.openxmlformats.org/officeDocument/2006/math">
                    <m:r>
                      <a:rPr lang="zh-CN" altLang="en-US" sz="2200" i="1" dirty="0">
                        <a:latin typeface="Cambria Math" charset="0"/>
                        <a:ea typeface="Abadi MT Condensed Extra Bold" charset="0"/>
                        <a:cs typeface="Abadi MT Condensed Extra Bold" charset="0"/>
                      </a:rPr>
                      <m:t> </m:t>
                    </m:r>
                    <m:sSup>
                      <m:sSupPr>
                        <m:ctrlPr>
                          <a:rPr lang="en-US" altLang="zh-CN" sz="2200" b="0" i="1" dirty="0">
                            <a:latin typeface="Cambria Math" charset="0"/>
                            <a:ea typeface="Abadi MT Condensed Extra Bold" charset="0"/>
                            <a:cs typeface="Abadi MT Condensed Extra Bold" charset="0"/>
                          </a:rPr>
                        </m:ctrlPr>
                      </m:sSupPr>
                      <m:e>
                        <m:r>
                          <a:rPr lang="en-US" altLang="zh-CN" sz="2200" b="0" i="1" dirty="0">
                            <a:latin typeface="Cambria Math" charset="0"/>
                            <a:ea typeface="Abadi MT Condensed Extra Bold" charset="0"/>
                            <a:cs typeface="Abadi MT Condensed Extra Bold" charset="0"/>
                          </a:rPr>
                          <m:t>𝑔</m:t>
                        </m:r>
                      </m:e>
                      <m:sup>
                        <m:r>
                          <a:rPr lang="en-US" altLang="zh-CN" sz="2200" b="0" i="1" dirty="0">
                            <a:latin typeface="Cambria Math" charset="0"/>
                            <a:ea typeface="Abadi MT Condensed Extra Bold" charset="0"/>
                            <a:cs typeface="Abadi MT Condensed Extra Bold" charset="0"/>
                          </a:rPr>
                          <m:t>−1</m:t>
                        </m:r>
                      </m:sup>
                    </m:sSup>
                    <m:r>
                      <a:rPr lang="en-US" altLang="zh-CN" sz="2200" b="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𝑟</m:t>
                    </m:r>
                  </m:oMath>
                </a14:m>
                <a:endParaRPr lang="en-US" altLang="zh-CN" sz="22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261" r="-928" b="-50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lvl="1">
                  <a:lnSpc>
                    <a:spcPct val="120000"/>
                  </a:lnSpc>
                </a:pPr>
                <a:r>
                  <a:rPr lang="zh-CN" altLang="en-US" sz="2600" dirty="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Cambria Math" charset="0"/>
                        <a:ea typeface="Abadi MT Condensed Extra Bold" charset="0"/>
                        <a:cs typeface="Abadi MT Condensed Extra Bold" charset="0"/>
                      </a:rPr>
                      <m:t>𝐹</m:t>
                    </m:r>
                    <m:d>
                      <m:dPr>
                        <m:ctrlPr>
                          <a:rPr lang="en-US" altLang="zh-CN" sz="2600" i="1" dirty="0">
                            <a:latin typeface="Cambria Math" charset="0"/>
                            <a:ea typeface="Abadi MT Condensed Extra Bold" charset="0"/>
                            <a:cs typeface="Abadi MT Condensed Extra Bold" charset="0"/>
                          </a:rPr>
                        </m:ctrlPr>
                      </m:dPr>
                      <m:e>
                        <m:sSup>
                          <m:sSupPr>
                            <m:ctrlPr>
                              <a:rPr lang="en-US" altLang="zh-CN" sz="2600" i="1" dirty="0">
                                <a:latin typeface="Cambria Math" charset="0"/>
                                <a:ea typeface="Abadi MT Condensed Extra Bold" charset="0"/>
                                <a:cs typeface="Abadi MT Condensed Extra Bold" charset="0"/>
                              </a:rPr>
                            </m:ctrlPr>
                          </m:sSupPr>
                          <m:e>
                            <m:r>
                              <a:rPr lang="en-US" altLang="zh-CN" sz="2600" i="1" dirty="0">
                                <a:latin typeface="Cambria Math" charset="0"/>
                                <a:ea typeface="Abadi MT Condensed Extra Bold" charset="0"/>
                                <a:cs typeface="Abadi MT Condensed Extra Bold" charset="0"/>
                              </a:rPr>
                              <m:t>𝑔</m:t>
                            </m:r>
                          </m:e>
                          <m:sup>
                            <m:r>
                              <a:rPr lang="en-US" altLang="zh-CN" sz="2600" i="1" dirty="0">
                                <a:latin typeface="Cambria Math" charset="0"/>
                                <a:ea typeface="Abadi MT Condensed Extra Bold" charset="0"/>
                                <a:cs typeface="Abadi MT Condensed Extra Bold" charset="0"/>
                              </a:rPr>
                              <m:t>−1</m:t>
                            </m:r>
                          </m:sup>
                        </m:sSup>
                      </m:e>
                    </m:d>
                    <m:r>
                      <a:rPr lang="zh-CN" altLang="en-US" sz="2600" i="1" dirty="0">
                        <a:latin typeface="Cambria Math" charset="0"/>
                        <a:ea typeface="Abadi MT Condensed Extra Bold" charset="0"/>
                        <a:cs typeface="Abadi MT Condensed Extra Bold" charset="0"/>
                      </a:rPr>
                      <m:t>就是</m:t>
                    </m:r>
                  </m:oMath>
                </a14:m>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的一个分布。故 </a:t>
                </a:r>
                <a14:m>
                  <m:oMath xmlns:m="http://schemas.openxmlformats.org/officeDocument/2006/math">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𝐹</m:t>
                            </m:r>
                          </m:e>
                          <m:sub>
                            <m:r>
                              <a:rPr lang="en-US" altLang="zh-CN" sz="2600" i="1" dirty="0">
                                <a:latin typeface="Cambria Math" charset="0"/>
                                <a:ea typeface="Cambria Math" charset="0"/>
                                <a:cs typeface="Cambria Math" charset="0"/>
                              </a:rPr>
                              <m:t>𝑆</m:t>
                            </m:r>
                          </m:sub>
                        </m:sSub>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𝑠</m:t>
                        </m:r>
                      </m:den>
                    </m:f>
                    <m:r>
                      <a:rPr lang="en-US" altLang="zh-CN" sz="2600" i="1" dirty="0">
                        <a:latin typeface="Cambria Math" charset="0"/>
                        <a:ea typeface="Abadi MT Condensed Extra Bold" charset="0"/>
                        <a:cs typeface="Abadi MT Condensed Extra Bold" charset="0"/>
                      </a:rPr>
                      <m:t>=</m:t>
                    </m:r>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𝐹</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den>
                    </m:f>
                    <m:f>
                      <m:fPr>
                        <m:ctrlPr>
                          <a:rPr lang="mr-IN" altLang="zh-CN" sz="2600" i="1" dirty="0">
                            <a:latin typeface="Cambria Math" charset="0"/>
                            <a:ea typeface="Abadi MT Condensed Extra Bold" charset="0"/>
                            <a:cs typeface="Abadi MT Condensed Extra Bold" charset="0"/>
                          </a:rPr>
                        </m:ctrlPr>
                      </m:fPr>
                      <m:num>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𝑅</m:t>
                        </m:r>
                      </m:num>
                      <m:den>
                        <m:r>
                          <a:rPr lang="mr-IN"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𝑆</m:t>
                        </m:r>
                      </m:den>
                    </m:f>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𝐶</m:t>
                    </m:r>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𝑅</m:t>
                        </m:r>
                      </m:sub>
                    </m:sSub>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en-US" sz="2600">
                                <a:latin typeface="Cambria Math" charset="0"/>
                              </a:rPr>
                              <m:t>​</m:t>
                            </m:r>
                          </m:e>
                        </m:d>
                      </m:e>
                      <m:sub>
                        <m:r>
                          <a:rPr lang="en-US" altLang="zh-CN" sz="2600" i="1" dirty="0">
                            <a:latin typeface="Cambria Math" charset="0"/>
                            <a:ea typeface="Cambria Math" charset="0"/>
                            <a:cs typeface="Cambria Math" charset="0"/>
                          </a:rPr>
                          <m:t>𝑟</m:t>
                        </m:r>
                      </m:sub>
                    </m:sSub>
                    <m:r>
                      <a:rPr lang="en-US" altLang="zh-CN" sz="2600" i="1" dirty="0">
                        <a:latin typeface="Cambria Math" charset="0"/>
                        <a:ea typeface="Cambria Math" charset="0"/>
                        <a:cs typeface="Cambria Math" charset="0"/>
                      </a:rPr>
                      <m:t>∙</m:t>
                    </m:r>
                    <m:f>
                      <m:fPr>
                        <m:ctrlPr>
                          <a:rPr lang="mr-IN" altLang="zh-CN" sz="2600" i="1" dirty="0">
                            <a:latin typeface="Cambria Math" charset="0"/>
                            <a:ea typeface="Cambria Math" charset="0"/>
                            <a:cs typeface="Cambria Math" charset="0"/>
                          </a:rPr>
                        </m:ctrlPr>
                      </m:fPr>
                      <m:num>
                        <m:r>
                          <a:rPr lang="en-US" altLang="zh-CN" sz="2600" i="1" dirty="0">
                            <a:latin typeface="Cambria Math" charset="0"/>
                            <a:ea typeface="Cambria Math" charset="0"/>
                            <a:cs typeface="Cambria Math" charset="0"/>
                          </a:rPr>
                          <m:t>𝑑𝑟</m:t>
                        </m:r>
                      </m:num>
                      <m:den>
                        <m:r>
                          <a:rPr lang="en-US" altLang="zh-CN" sz="2600" i="1" dirty="0">
                            <a:latin typeface="Cambria Math" charset="0"/>
                            <a:ea typeface="Cambria Math" charset="0"/>
                            <a:cs typeface="Cambria Math" charset="0"/>
                          </a:rPr>
                          <m:t>𝑑𝑠</m:t>
                        </m:r>
                      </m:den>
                    </m:f>
                    <m:sSub>
                      <m:sSubPr>
                        <m:ctrlPr>
                          <a:rPr lang="en-US" altLang="zh-CN" sz="2600" i="1" dirty="0">
                            <a:latin typeface="Cambria Math" charset="0"/>
                            <a:ea typeface="Cambria Math" charset="0"/>
                            <a:cs typeface="Cambria Math" charset="0"/>
                          </a:rPr>
                        </m:ctrlPr>
                      </m:sSubPr>
                      <m:e>
                        <m:d>
                          <m:dPr>
                            <m:begChr m:val=""/>
                            <m:endChr m:val="|"/>
                            <m:ctrlPr>
                              <a:rPr lang="en-US" altLang="zh-CN" sz="2600" i="1" dirty="0">
                                <a:latin typeface="Cambria Math" charset="0"/>
                                <a:ea typeface="Cambria Math" charset="0"/>
                                <a:cs typeface="Cambria Math" charset="0"/>
                              </a:rPr>
                            </m:ctrlPr>
                          </m:dPr>
                          <m:e>
                            <m:r>
                              <a:rPr lang="mr-IN" altLang="zh-CN" sz="2600" i="1" dirty="0">
                                <a:latin typeface="Cambria Math" charset="0"/>
                                <a:ea typeface="Cambria Math" charset="0"/>
                                <a:cs typeface="Cambria Math" charset="0"/>
                              </a:rPr>
                              <m:t>​</m:t>
                            </m:r>
                          </m:e>
                        </m:d>
                      </m:e>
                      <m:sub>
                        <m:r>
                          <a:rPr lang="en-US" altLang="zh-CN" sz="2600" i="1" dirty="0">
                            <a:latin typeface="Cambria Math" charset="0"/>
                            <a:ea typeface="Cambria Math" charset="0"/>
                            <a:cs typeface="Cambria Math" charset="0"/>
                          </a:rPr>
                          <m:t>𝑠</m:t>
                        </m:r>
                      </m:sub>
                    </m:sSub>
                    <m:r>
                      <a:rPr lang="en-US" altLang="zh-CN" sz="2600" i="1" dirty="0">
                        <a:latin typeface="Cambria Math" charset="0"/>
                        <a:ea typeface="Cambria Math" charset="0"/>
                        <a:cs typeface="Cambria Math" charset="0"/>
                      </a:rPr>
                      <m:t>=</m:t>
                    </m:r>
                    <m:r>
                      <a:rPr lang="en-US" altLang="zh-CN" sz="2600" i="1" dirty="0">
                        <a:latin typeface="Cambria Math" charset="0"/>
                        <a:ea typeface="Cambria Math" charset="0"/>
                        <a:cs typeface="Cambria Math" charset="0"/>
                      </a:rPr>
                      <m:t>𝑝𝑑</m:t>
                    </m:r>
                    <m:sSub>
                      <m:sSubPr>
                        <m:ctrlPr>
                          <a:rPr lang="en-US" altLang="zh-CN" sz="2600" i="1" dirty="0">
                            <a:latin typeface="Cambria Math" charset="0"/>
                            <a:ea typeface="Cambria Math" charset="0"/>
                            <a:cs typeface="Cambria Math" charset="0"/>
                          </a:rPr>
                        </m:ctrlPr>
                      </m:sSubPr>
                      <m:e>
                        <m:r>
                          <a:rPr lang="en-US" altLang="zh-CN" sz="2600" i="1" dirty="0">
                            <a:latin typeface="Cambria Math" charset="0"/>
                            <a:ea typeface="Cambria Math" charset="0"/>
                            <a:cs typeface="Cambria Math" charset="0"/>
                          </a:rPr>
                          <m:t>𝑓</m:t>
                        </m:r>
                      </m:e>
                      <m:sub>
                        <m:r>
                          <a:rPr lang="en-US" altLang="zh-CN" sz="2600" i="1" dirty="0">
                            <a:latin typeface="Cambria Math" charset="0"/>
                            <a:ea typeface="Cambria Math" charset="0"/>
                            <a:cs typeface="Cambria Math" charset="0"/>
                          </a:rPr>
                          <m:t>𝑆</m:t>
                        </m:r>
                      </m:sub>
                    </m:sSub>
                  </m:oMath>
                </a14:m>
                <a:r>
                  <a:rPr lang="zh-CN" altLang="en-US" sz="2600" dirty="0">
                    <a:latin typeface="Abadi MT Condensed Extra Bold" charset="0"/>
                    <a:ea typeface="Abadi MT Condensed Extra Bold" charset="0"/>
                    <a:cs typeface="Abadi MT Condensed Extra Bold" charset="0"/>
                  </a:rPr>
                  <a:t> </a:t>
                </a:r>
                <a:endParaRPr lang="en-US" altLang="zh-CN" sz="2600" dirty="0">
                  <a:latin typeface="Abadi MT Condensed Extra Bold" charset="0"/>
                  <a:ea typeface="Abadi MT Condensed Extra Bold" charset="0"/>
                  <a:cs typeface="Abadi MT Condensed Extra Bold" charset="0"/>
                </a:endParaRPr>
              </a:p>
              <a:p>
                <a:pPr lvl="2">
                  <a:lnSpc>
                    <a:spcPct val="120000"/>
                  </a:lnSpc>
                </a:pPr>
                <a14:m>
                  <m:oMath xmlns:m="http://schemas.openxmlformats.org/officeDocument/2006/math">
                    <m:r>
                      <a:rPr lang="zh-CN" altLang="en-US" sz="2200" i="1" dirty="0">
                        <a:latin typeface="Cambria Math" charset="0"/>
                        <a:ea typeface="Abadi MT Condensed Extra Bold" charset="0"/>
                        <a:cs typeface="Abadi MT Condensed Extra Bold" charset="0"/>
                      </a:rPr>
                      <m:t>因此</m:t>
                    </m:r>
                  </m:oMath>
                </a14:m>
                <a:r>
                  <a:rPr lang="zh-CN" altLang="en-US" sz="2200" dirty="0">
                    <a:latin typeface="Abadi MT Condensed Extra Bold" charset="0"/>
                    <a:ea typeface="Abadi MT Condensed Extra Bold" charset="0"/>
                    <a:cs typeface="Abadi MT Condensed Extra Bold" charset="0"/>
                  </a:rPr>
                  <a:t>我们得到一个微分方程 </a:t>
                </a:r>
                <a:r>
                  <a:rPr lang="en-US" altLang="zh-CN" sz="2200" dirty="0">
                    <a:latin typeface="Abadi MT Condensed Extra Bold" charset="0"/>
                    <a:ea typeface="Abadi MT Condensed Extra Bold" charset="0"/>
                    <a:cs typeface="Abadi MT Condensed Extra Bold" charset="0"/>
                  </a:rPr>
                  <a:t>G(r,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r',</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0</a:t>
                </a:r>
                <a:r>
                  <a:rPr lang="zh-CN" altLang="en-US" sz="2200" dirty="0">
                    <a:latin typeface="Abadi MT Condensed Extra Bold" charset="0"/>
                    <a:ea typeface="Abadi MT Condensed Extra Bold" charset="0"/>
                    <a:cs typeface="Abadi MT Condensed Extra Bold" charset="0"/>
                  </a:rPr>
                  <a:t> 加上合适的假设确定边界条件，便可求解</a:t>
                </a:r>
                <a:r>
                  <a:rPr lang="en-US" altLang="zh-CN" sz="2200" dirty="0">
                    <a:latin typeface="Abadi MT Condensed Extra Bold" charset="0"/>
                    <a:ea typeface="Abadi MT Condensed Extra Bold" charset="0"/>
                    <a:cs typeface="Abadi MT Condensed Extra Bold" charset="0"/>
                  </a:rPr>
                  <a:t>g</a:t>
                </a:r>
                <a:r>
                  <a:rPr lang="zh-CN" altLang="en-US" sz="2200" dirty="0">
                    <a:latin typeface="Abadi MT Condensed Extra Bold" charset="0"/>
                    <a:ea typeface="Abadi MT Condensed Extra Bold" charset="0"/>
                    <a:cs typeface="Abadi MT Condensed Extra Bold" charset="0"/>
                  </a:rPr>
                  <a:t>变换</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r>
                  <a:rPr lang="zh-CN" altLang="en-US" sz="2200" dirty="0" smtClean="0">
                    <a:latin typeface="Abadi MT Condensed Extra Bold" charset="0"/>
                    <a:ea typeface="Abadi MT Condensed Extra Bold" charset="0"/>
                    <a:cs typeface="Abadi MT Condensed Extra Bold" charset="0"/>
                  </a:rPr>
                  <a:t>比如热身问题 我们写成 </a:t>
                </a:r>
                <a14:m>
                  <m:oMath xmlns:m="http://schemas.openxmlformats.org/officeDocument/2006/math">
                    <m:r>
                      <a:rPr lang="en-US" altLang="zh-CN" sz="2200" b="0" i="1" dirty="0" smtClean="0">
                        <a:latin typeface="Cambria Math" charset="0"/>
                        <a:ea typeface="Abadi MT Condensed Extra Bold" charset="0"/>
                        <a:cs typeface="Abadi MT Condensed Extra Bold" charset="0"/>
                      </a:rPr>
                      <m:t>𝑝𝑑</m:t>
                    </m:r>
                    <m:sSub>
                      <m:sSubPr>
                        <m:ctrlPr>
                          <a:rPr lang="en-US" altLang="zh-CN" sz="2200" b="0" i="1" dirty="0" smtClean="0">
                            <a:latin typeface="Cambria Math" charset="0"/>
                            <a:ea typeface="Abadi MT Condensed Extra Bold" charset="0"/>
                            <a:cs typeface="Abadi MT Condensed Extra Bold" charset="0"/>
                          </a:rPr>
                        </m:ctrlPr>
                      </m:sSubPr>
                      <m:e>
                        <m:r>
                          <a:rPr lang="en-US" altLang="zh-CN" sz="2200" b="0" i="1" dirty="0" smtClean="0">
                            <a:latin typeface="Cambria Math" charset="0"/>
                            <a:ea typeface="Abadi MT Condensed Extra Bold" charset="0"/>
                            <a:cs typeface="Abadi MT Condensed Extra Bold" charset="0"/>
                          </a:rPr>
                          <m:t>𝑓</m:t>
                        </m:r>
                      </m:e>
                      <m:sub>
                        <m:r>
                          <a:rPr lang="en-US" altLang="zh-CN" sz="2200" b="0" i="1" dirty="0" smtClean="0">
                            <a:latin typeface="Cambria Math" charset="0"/>
                            <a:ea typeface="Abadi MT Condensed Extra Bold" charset="0"/>
                            <a:cs typeface="Abadi MT Condensed Extra Bold" charset="0"/>
                          </a:rPr>
                          <m:t>𝑅</m:t>
                        </m:r>
                      </m:sub>
                    </m:sSub>
                    <m:d>
                      <m:dPr>
                        <m:ctrlPr>
                          <a:rPr lang="en-US" altLang="zh-CN" sz="2200" b="0" i="1" dirty="0" smtClean="0">
                            <a:latin typeface="Cambria Math" charset="0"/>
                            <a:ea typeface="Abadi MT Condensed Extra Bold" charset="0"/>
                            <a:cs typeface="Abadi MT Condensed Extra Bold" charset="0"/>
                          </a:rPr>
                        </m:ctrlPr>
                      </m:dPr>
                      <m:e>
                        <m:r>
                          <a:rPr lang="en-US" altLang="zh-CN" sz="2200" b="0" i="1" dirty="0" smtClean="0">
                            <a:latin typeface="Cambria Math" charset="0"/>
                            <a:ea typeface="Abadi MT Condensed Extra Bold" charset="0"/>
                            <a:cs typeface="Abadi MT Condensed Extra Bold" charset="0"/>
                          </a:rPr>
                          <m:t>𝑟</m:t>
                        </m:r>
                      </m:e>
                    </m:d>
                    <m:f>
                      <m:fPr>
                        <m:ctrlPr>
                          <a:rPr lang="mr-IN" altLang="zh-CN" sz="2200" b="0" i="1" dirty="0" smtClean="0">
                            <a:latin typeface="Cambria Math" charset="0"/>
                            <a:ea typeface="Abadi MT Condensed Extra Bold" charset="0"/>
                            <a:cs typeface="Abadi MT Condensed Extra Bold" charset="0"/>
                          </a:rPr>
                        </m:ctrlPr>
                      </m:fPr>
                      <m:num>
                        <m:r>
                          <a:rPr lang="en-US" altLang="zh-CN" sz="2200" b="0" i="1" dirty="0" smtClean="0">
                            <a:latin typeface="Cambria Math" charset="0"/>
                            <a:ea typeface="Abadi MT Condensed Extra Bold" charset="0"/>
                            <a:cs typeface="Abadi MT Condensed Extra Bold" charset="0"/>
                          </a:rPr>
                          <m:t>𝑑𝑟</m:t>
                        </m:r>
                      </m:num>
                      <m:den>
                        <m:r>
                          <a:rPr lang="en-US" altLang="zh-CN" sz="2200" b="0" i="1" dirty="0" smtClean="0">
                            <a:latin typeface="Cambria Math" charset="0"/>
                            <a:ea typeface="Abadi MT Condensed Extra Bold" charset="0"/>
                            <a:cs typeface="Abadi MT Condensed Extra Bold" charset="0"/>
                          </a:rPr>
                          <m:t>𝑑𝑠</m:t>
                        </m:r>
                      </m:den>
                    </m:f>
                    <m:r>
                      <a:rPr lang="en-US" altLang="zh-CN" sz="2200" b="0" i="1" dirty="0" smtClean="0">
                        <a:latin typeface="Cambria Math" charset="0"/>
                        <a:ea typeface="Abadi MT Condensed Extra Bold" charset="0"/>
                        <a:cs typeface="Abadi MT Condensed Extra Bold" charset="0"/>
                      </a:rPr>
                      <m:t>=</m:t>
                    </m:r>
                    <m:r>
                      <a:rPr lang="en-US" altLang="zh-CN" sz="2200" b="0" i="1" dirty="0" smtClean="0">
                        <a:latin typeface="Cambria Math" charset="0"/>
                        <a:ea typeface="Abadi MT Condensed Extra Bold" charset="0"/>
                        <a:cs typeface="Abadi MT Condensed Extra Bold" charset="0"/>
                      </a:rPr>
                      <m:t>𝐶</m:t>
                    </m:r>
                  </m:oMath>
                </a14:m>
                <a:r>
                  <a:rPr lang="zh-CN" altLang="en-US" sz="2200" dirty="0" smtClean="0">
                    <a:latin typeface="Abadi MT Condensed Extra Bold" charset="0"/>
                    <a:ea typeface="Abadi MT Condensed Extra Bold" charset="0"/>
                    <a:cs typeface="Abadi MT Condensed Extra Bold" charset="0"/>
                  </a:rPr>
                  <a:t>，从而有 微分方程： </a:t>
                </a:r>
                <a:endParaRPr lang="en-US" altLang="zh-CN" sz="2200" dirty="0" smtClean="0">
                  <a:latin typeface="Abadi MT Condensed Extra Bold" charset="0"/>
                  <a:ea typeface="Abadi MT Condensed Extra Bold" charset="0"/>
                  <a:cs typeface="Abadi MT Condensed Extra Bold" charset="0"/>
                </a:endParaRPr>
              </a:p>
              <a:p>
                <a:pPr lvl="2">
                  <a:lnSpc>
                    <a:spcPct val="120000"/>
                  </a:lnSpc>
                </a:pPr>
                <a:endParaRPr lang="en-US" altLang="zh-CN" sz="2200" i="1" dirty="0">
                  <a:latin typeface="Abadi MT Condensed Extra Bold" charset="0"/>
                  <a:ea typeface="Abadi MT Condensed Extra Bold" charset="0"/>
                  <a:cs typeface="Abadi MT Condensed Extra Bold" charset="0"/>
                </a:endParaRPr>
              </a:p>
              <a:p>
                <a:pPr marL="914400" lvl="2" indent="0" algn="ctr">
                  <a:lnSpc>
                    <a:spcPct val="120000"/>
                  </a:lnSpc>
                  <a:buNone/>
                </a:pPr>
                <a14:m>
                  <m:oMath xmlns:m="http://schemas.openxmlformats.org/officeDocument/2006/math">
                    <m:f>
                      <m:fPr>
                        <m:ctrlPr>
                          <a:rPr lang="mr-IN" altLang="zh-CN" sz="2200" i="1" dirty="0">
                            <a:latin typeface="Cambria Math" charset="0"/>
                            <a:ea typeface="Abadi MT Condensed Extra Bold" charset="0"/>
                            <a:cs typeface="Abadi MT Condensed Extra Bold" charset="0"/>
                          </a:rPr>
                        </m:ctrlPr>
                      </m:fPr>
                      <m:num>
                        <m:r>
                          <a:rPr lang="en-US" altLang="zh-CN" sz="2200" b="0" i="1" dirty="0">
                            <a:latin typeface="Cambria Math" charset="0"/>
                            <a:ea typeface="Abadi MT Condensed Extra Bold" charset="0"/>
                            <a:cs typeface="Abadi MT Condensed Extra Bold" charset="0"/>
                          </a:rPr>
                          <m:t>1</m:t>
                        </m:r>
                      </m:num>
                      <m:den>
                        <m:r>
                          <a:rPr lang="en-US" altLang="zh-CN" sz="2200" b="0" i="1" dirty="0">
                            <a:latin typeface="Cambria Math" charset="0"/>
                            <a:ea typeface="Abadi MT Condensed Extra Bold" charset="0"/>
                            <a:cs typeface="Abadi MT Condensed Extra Bold" charset="0"/>
                          </a:rPr>
                          <m:t>𝐶</m:t>
                        </m:r>
                      </m:den>
                    </m:f>
                    <m:r>
                      <a:rPr lang="en-US" altLang="zh-CN" sz="2200" i="1" dirty="0">
                        <a:latin typeface="Cambria Math" charset="0"/>
                        <a:ea typeface="Abadi MT Condensed Extra Bold" charset="0"/>
                        <a:cs typeface="Abadi MT Condensed Extra Bold" charset="0"/>
                      </a:rPr>
                      <m:t>𝑝𝑑</m:t>
                    </m:r>
                    <m:sSub>
                      <m:sSubPr>
                        <m:ctrlPr>
                          <a:rPr lang="en-US" altLang="zh-CN" sz="2200" i="1" dirty="0">
                            <a:latin typeface="Cambria Math" charset="0"/>
                            <a:ea typeface="Abadi MT Condensed Extra Bold" charset="0"/>
                            <a:cs typeface="Abadi MT Condensed Extra Bold" charset="0"/>
                          </a:rPr>
                        </m:ctrlPr>
                      </m:sSubPr>
                      <m:e>
                        <m:r>
                          <a:rPr lang="en-US" altLang="zh-CN" sz="2200" i="1" dirty="0">
                            <a:latin typeface="Cambria Math" charset="0"/>
                            <a:ea typeface="Abadi MT Condensed Extra Bold" charset="0"/>
                            <a:cs typeface="Abadi MT Condensed Extra Bold" charset="0"/>
                          </a:rPr>
                          <m:t>𝑓</m:t>
                        </m:r>
                      </m:e>
                      <m:sub>
                        <m:r>
                          <a:rPr lang="en-US" altLang="zh-CN" sz="2200" i="1" dirty="0">
                            <a:latin typeface="Cambria Math" charset="0"/>
                            <a:ea typeface="Abadi MT Condensed Extra Bold" charset="0"/>
                            <a:cs typeface="Abadi MT Condensed Extra Bold" charset="0"/>
                          </a:rPr>
                          <m:t>𝑅</m:t>
                        </m:r>
                      </m:sub>
                    </m:sSub>
                    <m:d>
                      <m:dPr>
                        <m:ctrlPr>
                          <a:rPr lang="en-US" altLang="zh-CN" sz="2200" i="1" dirty="0">
                            <a:latin typeface="Cambria Math" charset="0"/>
                            <a:ea typeface="Abadi MT Condensed Extra Bold" charset="0"/>
                            <a:cs typeface="Abadi MT Condensed Extra Bold" charset="0"/>
                          </a:rPr>
                        </m:ctrlPr>
                      </m:dPr>
                      <m:e>
                        <m:r>
                          <a:rPr lang="en-US" altLang="zh-CN" sz="2200" b="0" i="1" dirty="0">
                            <a:latin typeface="Cambria Math" charset="0"/>
                            <a:ea typeface="Abadi MT Condensed Extra Bold" charset="0"/>
                            <a:cs typeface="Abadi MT Condensed Extra Bold" charset="0"/>
                          </a:rPr>
                          <m:t>𝑟</m:t>
                        </m:r>
                      </m:e>
                    </m:d>
                    <m:r>
                      <m:rPr>
                        <m:sty m:val="p"/>
                      </m:rPr>
                      <a:rPr lang="en-US" altLang="zh-CN" sz="2200" i="1" dirty="0">
                        <a:latin typeface="Cambria Math" charset="0"/>
                        <a:ea typeface="Abadi MT Condensed Extra Bold" charset="0"/>
                        <a:cs typeface="Abadi MT Condensed Extra Bold" charset="0"/>
                      </a:rPr>
                      <m:t>d</m:t>
                    </m:r>
                    <m:r>
                      <a:rPr lang="en-US" altLang="zh-CN" sz="2200" b="0" i="1" dirty="0">
                        <a:latin typeface="Cambria Math" charset="0"/>
                        <a:ea typeface="Abadi MT Condensed Extra Bold" charset="0"/>
                        <a:cs typeface="Abadi MT Condensed Extra Bold" charset="0"/>
                      </a:rPr>
                      <m:t>𝑟</m:t>
                    </m:r>
                    <m:r>
                      <a:rPr lang="en-US" altLang="zh-CN" sz="2200" i="1" dirty="0">
                        <a:latin typeface="Cambria Math" charset="0"/>
                        <a:ea typeface="Abadi MT Condensed Extra Bold" charset="0"/>
                        <a:cs typeface="Abadi MT Condensed Extra Bold" charset="0"/>
                      </a:rPr>
                      <m:t>=</m:t>
                    </m:r>
                    <m:r>
                      <a:rPr lang="en-US" altLang="zh-CN" sz="2200" b="0" i="1" dirty="0">
                        <a:latin typeface="Cambria Math" charset="0"/>
                        <a:ea typeface="Abadi MT Condensed Extra Bold" charset="0"/>
                        <a:cs typeface="Abadi MT Condensed Extra Bold" charset="0"/>
                      </a:rPr>
                      <m:t>𝑑𝑠</m:t>
                    </m:r>
                  </m:oMath>
                </a14:m>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边界条件 </a:t>
                </a:r>
                <a:r>
                  <a:rPr lang="en-US" altLang="zh-CN" sz="2200" dirty="0" smtClean="0">
                    <a:latin typeface="Abadi MT Condensed Extra Bold" charset="0"/>
                    <a:ea typeface="Abadi MT Condensed Extra Bold" charset="0"/>
                    <a:cs typeface="Abadi MT Condensed Extra Bold" charset="0"/>
                  </a:rPr>
                  <a:t>1</a:t>
                </a:r>
              </a:p>
              <a:p>
                <a:pPr marL="914400" lvl="2" indent="0">
                  <a:lnSpc>
                    <a:spcPct val="120000"/>
                  </a:lnSpc>
                  <a:buNone/>
                </a:pPr>
                <a:endParaRPr lang="en-US" altLang="zh-CN" sz="2200" dirty="0">
                  <a:latin typeface="Abadi MT Condensed Extra Bold" charset="0"/>
                  <a:ea typeface="Abadi MT Condensed Extra Bold" charset="0"/>
                  <a:cs typeface="Abadi MT Condensed Extra Bold" charset="0"/>
                </a:endParaRPr>
              </a:p>
              <a:p>
                <a:pPr marL="914400" lvl="2" indent="0">
                  <a:lnSpc>
                    <a:spcPct val="120000"/>
                  </a:lnSpc>
                  <a:buNone/>
                </a:pPr>
                <a:r>
                  <a:rPr lang="zh-CN" altLang="en-US" sz="2200" dirty="0">
                    <a:latin typeface="Abadi MT Condensed Extra Bold" charset="0"/>
                    <a:ea typeface="Abadi MT Condensed Extra Bold" charset="0"/>
                    <a:cs typeface="Abadi MT Condensed Extra Bold" charset="0"/>
                  </a:rPr>
                  <a:t>作业：求边界条件，并给出上述方程的表达式</a:t>
                </a:r>
                <a:endParaRPr lang="en-US" altLang="zh-CN" sz="22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94671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sz="2000" dirty="0">
                <a:solidFill>
                  <a:schemeClr val="bg1">
                    <a:lumMod val="75000"/>
                  </a:schemeClr>
                </a:solidFill>
              </a:rPr>
              <a:t>随机事件模拟</a:t>
            </a:r>
            <a:endParaRPr lang="en-US" altLang="zh-CN" sz="2000" dirty="0">
              <a:solidFill>
                <a:schemeClr val="bg1">
                  <a:lumMod val="75000"/>
                </a:schemeClr>
              </a:solidFill>
            </a:endParaRPr>
          </a:p>
          <a:p>
            <a:pPr lvl="1"/>
            <a:r>
              <a:rPr lang="zh-CN" altLang="en-US" sz="1600" dirty="0">
                <a:solidFill>
                  <a:schemeClr val="bg1">
                    <a:lumMod val="75000"/>
                  </a:schemeClr>
                </a:solidFill>
              </a:rPr>
              <a:t>如前所述的真物理随机变量，例如进程</a:t>
            </a:r>
            <a:r>
              <a:rPr lang="en-US" altLang="zh-CN" sz="1600" dirty="0">
                <a:solidFill>
                  <a:schemeClr val="bg1">
                    <a:lumMod val="75000"/>
                  </a:schemeClr>
                </a:solidFill>
              </a:rPr>
              <a:t>pid</a:t>
            </a:r>
            <a:r>
              <a:rPr lang="zh-CN" altLang="en-US" sz="1600" dirty="0">
                <a:solidFill>
                  <a:schemeClr val="bg1">
                    <a:lumMod val="75000"/>
                  </a:schemeClr>
                </a:solidFill>
              </a:rPr>
              <a:t>，网络访间隔（泊松分布）</a:t>
            </a:r>
            <a:endParaRPr lang="en-US" altLang="zh-CN" sz="1600" dirty="0" smtClean="0">
              <a:solidFill>
                <a:schemeClr val="bg1">
                  <a:lumMod val="75000"/>
                </a:schemeClr>
              </a:solidFill>
            </a:endParaRPr>
          </a:p>
          <a:p>
            <a:r>
              <a:rPr lang="zh-CN" altLang="en-US" sz="2000" dirty="0">
                <a:solidFill>
                  <a:schemeClr val="bg1">
                    <a:lumMod val="75000"/>
                  </a:schemeClr>
                </a:solidFill>
              </a:rPr>
              <a:t>积分变换（如上）</a:t>
            </a:r>
            <a:endParaRPr lang="en-US" altLang="zh-CN" sz="2000" dirty="0">
              <a:solidFill>
                <a:schemeClr val="bg1">
                  <a:lumMod val="75000"/>
                </a:schemeClr>
              </a:solidFill>
            </a:endParaRPr>
          </a:p>
          <a:p>
            <a:r>
              <a:rPr lang="zh-CN" altLang="en-US" sz="2000" dirty="0"/>
              <a:t>拒绝采样</a:t>
            </a:r>
            <a:endParaRPr lang="en-US" altLang="zh-CN" sz="2000" dirty="0"/>
          </a:p>
          <a:p>
            <a:pPr lvl="1"/>
            <a:r>
              <a:rPr lang="zh-CN" altLang="en-US" sz="1600" dirty="0"/>
              <a:t>之前做</a:t>
            </a:r>
            <a:r>
              <a:rPr lang="en-US" altLang="zh-CN" sz="1600" dirty="0"/>
              <a:t>KMP</a:t>
            </a:r>
            <a:r>
              <a:rPr lang="zh-CN" altLang="en-US" sz="1600" dirty="0"/>
              <a:t>概率问题已经使用过拒绝采样机</a:t>
            </a:r>
            <a:endParaRPr lang="en-US" altLang="zh-CN" sz="1600" dirty="0"/>
          </a:p>
          <a:p>
            <a:r>
              <a:rPr lang="zh-CN" altLang="en-US" sz="2000" dirty="0" smtClean="0">
                <a:solidFill>
                  <a:schemeClr val="bg1">
                    <a:lumMod val="75000"/>
                  </a:schemeClr>
                </a:solidFill>
              </a:rPr>
              <a:t>去关联</a:t>
            </a:r>
            <a:endParaRPr lang="en-US" altLang="zh-CN" sz="2000" dirty="0" smtClean="0">
              <a:solidFill>
                <a:schemeClr val="bg1">
                  <a:lumMod val="75000"/>
                </a:schemeClr>
              </a:solidFill>
            </a:endParaRPr>
          </a:p>
          <a:p>
            <a:pPr lvl="1"/>
            <a:r>
              <a:rPr lang="zh-CN" altLang="en-US" sz="1600" dirty="0">
                <a:solidFill>
                  <a:schemeClr val="bg1">
                    <a:lumMod val="75000"/>
                  </a:schemeClr>
                </a:solidFill>
              </a:rPr>
              <a:t>去关联哈希噪音法：</a:t>
            </a:r>
            <a:r>
              <a:rPr lang="en-US" altLang="zh-CN" sz="1600" dirty="0">
                <a:solidFill>
                  <a:schemeClr val="bg1">
                    <a:lumMod val="75000"/>
                  </a:schemeClr>
                </a:solidFill>
              </a:rPr>
              <a:t>AB-test</a:t>
            </a:r>
            <a:r>
              <a:rPr lang="zh-CN" altLang="en-US" sz="1600" dirty="0">
                <a:solidFill>
                  <a:schemeClr val="bg1">
                    <a:lumMod val="75000"/>
                  </a:schemeClr>
                </a:solidFill>
              </a:rPr>
              <a:t>实验</a:t>
            </a:r>
            <a:endParaRPr lang="en-US" altLang="zh-CN" sz="1600" dirty="0">
              <a:solidFill>
                <a:schemeClr val="bg1">
                  <a:lumMod val="75000"/>
                </a:schemeClr>
              </a:solidFill>
            </a:endParaRPr>
          </a:p>
          <a:p>
            <a:pPr lvl="1"/>
            <a:r>
              <a:rPr lang="zh-CN" altLang="en-US" sz="1600" strike="sngStrike" dirty="0" smtClean="0">
                <a:solidFill>
                  <a:schemeClr val="bg1">
                    <a:lumMod val="75000"/>
                  </a:schemeClr>
                </a:solidFill>
              </a:rPr>
              <a:t>快速傅里叶变换</a:t>
            </a:r>
            <a:endParaRPr lang="en-US" altLang="zh-CN" sz="1600" strike="sngStrike" dirty="0" smtClean="0">
              <a:solidFill>
                <a:schemeClr val="bg1">
                  <a:lumMod val="75000"/>
                </a:schemeClr>
              </a:solidFill>
            </a:endParaRPr>
          </a:p>
        </p:txBody>
      </p:sp>
      <p:sp>
        <p:nvSpPr>
          <p:cNvPr id="4" name="Date Placeholder 3"/>
          <p:cNvSpPr>
            <a:spLocks noGrp="1"/>
          </p:cNvSpPr>
          <p:nvPr>
            <p:ph type="dt" sz="half" idx="10"/>
          </p:nvPr>
        </p:nvSpPr>
        <p:spPr/>
        <p:txBody>
          <a:bodyPr/>
          <a:lstStyle/>
          <a:p>
            <a:fld id="{9B0043E3-6C32-3943-82CF-654DD120717C}"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均匀采样方法 </a:t>
            </a:r>
            <a:r>
              <a:rPr lang="mr-IN" altLang="zh-CN"/>
              <a:t>–</a:t>
            </a:r>
            <a:r>
              <a:rPr lang="zh-CN" altLang="en-US"/>
              <a:t> 拒绝采样</a:t>
            </a:r>
            <a:endParaRPr lang="en-US"/>
          </a:p>
        </p:txBody>
      </p:sp>
      <p:sp>
        <p:nvSpPr>
          <p:cNvPr id="3" name="Content Placeholder 2"/>
          <p:cNvSpPr>
            <a:spLocks noGrp="1"/>
          </p:cNvSpPr>
          <p:nvPr>
            <p:ph idx="1"/>
          </p:nvPr>
        </p:nvSpPr>
        <p:spPr/>
        <p:txBody>
          <a:bodyPr>
            <a:normAutofit/>
          </a:bodyPr>
          <a:lstStyle/>
          <a:p>
            <a:r>
              <a:rPr lang="en-US" altLang="zh-CN" sz="2000"/>
              <a:t>2016</a:t>
            </a:r>
            <a:r>
              <a:rPr lang="zh-CN" altLang="en-US" sz="2000"/>
              <a:t>某云计算公司面试题目</a:t>
            </a:r>
            <a:r>
              <a:rPr lang="en-US" altLang="zh-CN" sz="2000">
                <a:sym typeface="Wingdings"/>
              </a:rPr>
              <a:t>(</a:t>
            </a:r>
            <a:r>
              <a:rPr lang="zh-CN" altLang="en-US" sz="2000"/>
              <a:t>参考经典试题</a:t>
            </a:r>
            <a:r>
              <a:rPr lang="en-US" altLang="zh-CN" sz="2000"/>
              <a:t>Reservior</a:t>
            </a:r>
            <a:r>
              <a:rPr lang="zh-CN" altLang="en-US" sz="2000"/>
              <a:t> </a:t>
            </a:r>
            <a:r>
              <a:rPr lang="en-US" altLang="zh-CN" sz="2000"/>
              <a:t>Sampling)</a:t>
            </a:r>
            <a:r>
              <a:rPr lang="zh-CN" altLang="en-US" sz="2000"/>
              <a:t> </a:t>
            </a:r>
            <a:endParaRPr lang="en-US" altLang="zh-CN" sz="2000"/>
          </a:p>
          <a:p>
            <a:endParaRPr lang="en-US" altLang="zh-CN" sz="2000"/>
          </a:p>
          <a:p>
            <a:pPr lvl="1"/>
            <a:r>
              <a:rPr lang="zh-CN" altLang="en-US" sz="1600"/>
              <a:t>一个产品在流水线上随机被抽取检测，产品编号</a:t>
            </a:r>
            <a:r>
              <a:rPr lang="en-US" altLang="zh-CN" sz="1600"/>
              <a:t>1</a:t>
            </a:r>
            <a:r>
              <a:rPr lang="zh-CN" altLang="en-US" sz="1600"/>
              <a:t>，</a:t>
            </a:r>
            <a:r>
              <a:rPr lang="en-US" altLang="zh-CN" sz="1600"/>
              <a:t>2</a:t>
            </a:r>
            <a:r>
              <a:rPr lang="zh-CN" altLang="en-US" sz="1600"/>
              <a:t>，</a:t>
            </a:r>
            <a:r>
              <a:rPr lang="en-US" altLang="zh-CN" sz="1600"/>
              <a:t>3,</a:t>
            </a:r>
            <a:r>
              <a:rPr lang="zh-CN" altLang="en-US" sz="1600"/>
              <a:t> </a:t>
            </a:r>
            <a:r>
              <a:rPr lang="en-US" altLang="zh-CN" sz="1600"/>
              <a:t>...</a:t>
            </a:r>
            <a:r>
              <a:rPr lang="zh-CN" altLang="en-US" sz="1600"/>
              <a:t> 请问如何确保任何时刻每个产品都能被均匀检测到。这个问题常常会因为描述被误解。</a:t>
            </a:r>
            <a:endParaRPr lang="en-US" altLang="zh-CN" sz="1600"/>
          </a:p>
          <a:p>
            <a:pPr lvl="2"/>
            <a:endParaRPr lang="en-US" sz="1600"/>
          </a:p>
          <a:p>
            <a:pPr lvl="2"/>
            <a:r>
              <a:rPr lang="zh-CN" altLang="en-US" sz="1600"/>
              <a:t>当第一个产品到来的时候，他有概率</a:t>
            </a:r>
            <a:r>
              <a:rPr lang="en-US" altLang="zh-CN" sz="1600"/>
              <a:t>1</a:t>
            </a:r>
            <a:r>
              <a:rPr lang="zh-CN" altLang="en-US" sz="1600"/>
              <a:t>的机会被选中</a:t>
            </a:r>
            <a:endParaRPr lang="en-US" altLang="zh-CN" sz="1600"/>
          </a:p>
          <a:p>
            <a:pPr lvl="2"/>
            <a:r>
              <a:rPr lang="zh-CN" altLang="en-US" sz="1600"/>
              <a:t>当第二个产品到来的时候，第一个和第二个产品都应该只有相同的概率即</a:t>
            </a:r>
            <a:r>
              <a:rPr lang="en-US" altLang="zh-CN" sz="1600"/>
              <a:t>1/2</a:t>
            </a:r>
            <a:r>
              <a:rPr lang="zh-CN" altLang="en-US" sz="1600"/>
              <a:t>被保留</a:t>
            </a:r>
            <a:endParaRPr lang="en-US" altLang="zh-CN" sz="1600"/>
          </a:p>
          <a:p>
            <a:pPr lvl="2"/>
            <a:r>
              <a:rPr lang="en-US" altLang="zh-CN" sz="1600"/>
              <a:t>...</a:t>
            </a:r>
            <a:r>
              <a:rPr lang="zh-CN" altLang="en-US" sz="1600"/>
              <a:t> </a:t>
            </a:r>
            <a:endParaRPr lang="en-US" sz="1600"/>
          </a:p>
          <a:p>
            <a:pPr lvl="1"/>
            <a:endParaRPr lang="en-US" sz="1600"/>
          </a:p>
          <a:p>
            <a:pPr lvl="1"/>
            <a:r>
              <a:rPr lang="zh-CN" altLang="en-US" sz="1600"/>
              <a:t>此类问题文献可以追溯到</a:t>
            </a:r>
            <a:r>
              <a:rPr lang="en-US" altLang="zh-CN" sz="1600"/>
              <a:t>1985</a:t>
            </a:r>
            <a:r>
              <a:rPr lang="zh-CN" altLang="en-US" sz="1600"/>
              <a:t> </a:t>
            </a:r>
            <a:r>
              <a:rPr lang="en-US" altLang="zh-CN" sz="1600"/>
              <a:t>Vitter</a:t>
            </a:r>
            <a:r>
              <a:rPr lang="zh-CN" altLang="en-US" sz="1600"/>
              <a:t> </a:t>
            </a:r>
            <a:r>
              <a:rPr lang="en-US" altLang="zh-CN" sz="1600"/>
              <a:t>Jeffrey</a:t>
            </a:r>
            <a:r>
              <a:rPr lang="zh-CN" altLang="en-US" sz="1600"/>
              <a:t>的作品 </a:t>
            </a:r>
            <a:r>
              <a:rPr lang="en-US" altLang="zh-CN" sz="1600"/>
              <a:t>"Random</a:t>
            </a:r>
            <a:r>
              <a:rPr lang="zh-CN" altLang="en-US" sz="1600"/>
              <a:t> </a:t>
            </a:r>
            <a:r>
              <a:rPr lang="en-US" altLang="zh-CN" sz="1600"/>
              <a:t>Sampling</a:t>
            </a:r>
            <a:r>
              <a:rPr lang="zh-CN" altLang="en-US" sz="1600"/>
              <a:t> </a:t>
            </a:r>
            <a:r>
              <a:rPr lang="en-US" altLang="zh-CN" sz="1600"/>
              <a:t>with</a:t>
            </a:r>
            <a:r>
              <a:rPr lang="zh-CN" altLang="en-US" sz="1600"/>
              <a:t> </a:t>
            </a:r>
            <a:r>
              <a:rPr lang="en-US" altLang="zh-CN" sz="1600"/>
              <a:t>a</a:t>
            </a:r>
            <a:r>
              <a:rPr lang="zh-CN" altLang="en-US" sz="1600"/>
              <a:t> </a:t>
            </a:r>
            <a:r>
              <a:rPr lang="en-US" altLang="zh-CN" sz="1600"/>
              <a:t>Reservior"</a:t>
            </a:r>
          </a:p>
          <a:p>
            <a:pPr lvl="1"/>
            <a:endParaRPr lang="en-US" sz="1600"/>
          </a:p>
          <a:p>
            <a:r>
              <a:rPr lang="en-US" altLang="zh-CN" sz="1600"/>
              <a:t>2016</a:t>
            </a:r>
            <a:r>
              <a:rPr lang="zh-CN" altLang="en-US" sz="1600"/>
              <a:t>某国内一线公司特招</a:t>
            </a:r>
            <a:endParaRPr lang="en-US" altLang="zh-CN" sz="1600"/>
          </a:p>
          <a:p>
            <a:endParaRPr lang="en-US" altLang="zh-CN" sz="1600"/>
          </a:p>
          <a:p>
            <a:pPr lvl="1"/>
            <a:r>
              <a:rPr lang="zh-CN" altLang="en-US" sz="1600"/>
              <a:t>子问题</a:t>
            </a:r>
            <a:r>
              <a:rPr lang="en-US" altLang="zh-CN" sz="1600"/>
              <a:t>1</a:t>
            </a:r>
            <a:r>
              <a:rPr lang="zh-CN" altLang="en-US" sz="1600"/>
              <a:t>：给定随机数生成器</a:t>
            </a:r>
            <a:r>
              <a:rPr lang="en-US" altLang="zh-CN" sz="1600"/>
              <a:t>U(0,</a:t>
            </a:r>
            <a:r>
              <a:rPr lang="zh-CN" altLang="en-US" sz="1600"/>
              <a:t> </a:t>
            </a:r>
            <a:r>
              <a:rPr lang="en-US" altLang="zh-CN" sz="1600"/>
              <a:t>5),</a:t>
            </a:r>
            <a:r>
              <a:rPr lang="zh-CN" altLang="en-US" sz="1600"/>
              <a:t> 求随机数发生器</a:t>
            </a:r>
            <a:r>
              <a:rPr lang="en-US" altLang="zh-CN" sz="1600"/>
              <a:t>U(0,</a:t>
            </a:r>
            <a:r>
              <a:rPr lang="zh-CN" altLang="en-US" sz="1600"/>
              <a:t> </a:t>
            </a:r>
            <a:r>
              <a:rPr lang="en-US" altLang="zh-CN" sz="1600"/>
              <a:t>7)</a:t>
            </a:r>
          </a:p>
          <a:p>
            <a:pPr lvl="1"/>
            <a:r>
              <a:rPr lang="zh-CN" altLang="en-US" sz="1600"/>
              <a:t>子问题</a:t>
            </a:r>
            <a:r>
              <a:rPr lang="en-US" altLang="zh-CN" sz="1600"/>
              <a:t>2</a:t>
            </a:r>
            <a:r>
              <a:rPr lang="zh-CN" altLang="en-US" sz="1600"/>
              <a:t>：给定随机数生成器</a:t>
            </a:r>
            <a:r>
              <a:rPr lang="en-US" altLang="zh-CN" sz="1600"/>
              <a:t>U(0,</a:t>
            </a:r>
            <a:r>
              <a:rPr lang="zh-CN" altLang="en-US" sz="1600"/>
              <a:t> </a:t>
            </a:r>
            <a:r>
              <a:rPr lang="en-US" altLang="zh-CN" sz="1600"/>
              <a:t>M),</a:t>
            </a:r>
            <a:r>
              <a:rPr lang="zh-CN" altLang="en-US" sz="1600"/>
              <a:t> 求随机数发生器</a:t>
            </a:r>
            <a:r>
              <a:rPr lang="en-US" altLang="zh-CN" sz="1600"/>
              <a:t>U(0,</a:t>
            </a:r>
            <a:r>
              <a:rPr lang="zh-CN" altLang="en-US" sz="1600"/>
              <a:t> </a:t>
            </a:r>
            <a:r>
              <a:rPr lang="en-US" altLang="zh-CN" sz="1600"/>
              <a:t>N)</a:t>
            </a:r>
            <a:endParaRPr lang="en-US" sz="160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45883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normAutofit/>
          </a:bodyPr>
          <a:lstStyle/>
          <a:p>
            <a:r>
              <a:rPr lang="zh-CN" altLang="en-US" sz="2000" dirty="0" smtClean="0"/>
              <a:t>给定均匀分布</a:t>
            </a:r>
            <a:r>
              <a:rPr lang="en-US" altLang="zh-CN" sz="2000" dirty="0" smtClean="0"/>
              <a:t>U</a:t>
            </a:r>
            <a:r>
              <a:rPr lang="zh-CN" altLang="en-US" sz="2000" dirty="0" smtClean="0"/>
              <a:t>采样机</a:t>
            </a:r>
            <a:r>
              <a:rPr lang="en-US" altLang="zh-CN" sz="2000" dirty="0" smtClean="0"/>
              <a:t>,</a:t>
            </a:r>
            <a:r>
              <a:rPr lang="zh-CN" altLang="en-US" sz="2000" dirty="0" smtClean="0"/>
              <a:t> 求符合正态分布</a:t>
            </a:r>
            <a:r>
              <a:rPr lang="en-US" altLang="zh-CN" sz="2000" dirty="0" smtClean="0"/>
              <a:t>E(</a:t>
            </a:r>
            <a:r>
              <a:rPr lang="en-US" altLang="zh-CN" sz="2000" dirty="0" err="1" smtClean="0"/>
              <a:t>miu</a:t>
            </a:r>
            <a:r>
              <a:rPr lang="en-US" altLang="zh-CN" sz="2000" dirty="0" smtClean="0"/>
              <a:t>,</a:t>
            </a:r>
            <a:r>
              <a:rPr lang="zh-CN" altLang="en-US" sz="2000" dirty="0" smtClean="0"/>
              <a:t> </a:t>
            </a:r>
            <a:r>
              <a:rPr lang="en-US" altLang="zh-CN" sz="2000" dirty="0" smtClean="0"/>
              <a:t>delta)</a:t>
            </a:r>
            <a:r>
              <a:rPr lang="zh-CN" altLang="en-US" sz="2000" dirty="0" smtClean="0"/>
              <a:t>的随机变量</a:t>
            </a:r>
            <a:r>
              <a:rPr lang="en-US" altLang="zh-CN" sz="2000" dirty="0" smtClean="0"/>
              <a:t>?</a:t>
            </a:r>
          </a:p>
          <a:p>
            <a:r>
              <a:rPr lang="zh-CN" altLang="en-US" sz="2000" dirty="0" smtClean="0"/>
              <a:t>考虑一般分布</a:t>
            </a:r>
            <a:r>
              <a:rPr lang="en-US" altLang="zh-CN" sz="2000" dirty="0" smtClean="0"/>
              <a:t>F,</a:t>
            </a:r>
            <a:r>
              <a:rPr lang="zh-CN" altLang="en-US" sz="2000" dirty="0" smtClean="0"/>
              <a:t> 如前所述</a:t>
            </a:r>
            <a:r>
              <a:rPr lang="en-US" altLang="zh-CN" sz="2000" dirty="0" smtClean="0"/>
              <a:t>F</a:t>
            </a:r>
            <a:r>
              <a:rPr lang="zh-CN" altLang="en-US" sz="2000" dirty="0" smtClean="0"/>
              <a:t>既是可逆映射，又是均匀变量故，有</a:t>
            </a:r>
            <a:r>
              <a:rPr lang="zh-CN" altLang="en-US" sz="2000" dirty="0"/>
              <a:t>以</a:t>
            </a:r>
            <a:r>
              <a:rPr lang="zh-CN" altLang="en-US" sz="2000" dirty="0" smtClean="0"/>
              <a:t>下策略</a:t>
            </a:r>
            <a:endParaRPr lang="en-US" altLang="zh-CN" sz="2000" dirty="0" smtClean="0"/>
          </a:p>
          <a:p>
            <a:pPr lvl="1"/>
            <a:r>
              <a:rPr lang="zh-CN" altLang="en-US" sz="2000" dirty="0" smtClean="0"/>
              <a:t>从</a:t>
            </a:r>
            <a:r>
              <a:rPr lang="en-US" altLang="zh-CN" sz="2000" dirty="0" smtClean="0"/>
              <a:t>U(0,1)</a:t>
            </a:r>
            <a:r>
              <a:rPr lang="zh-CN" altLang="en-US" sz="2000" dirty="0" smtClean="0"/>
              <a:t>采样</a:t>
            </a:r>
            <a:endParaRPr lang="en-US" altLang="zh-CN" sz="2000" dirty="0" smtClean="0"/>
          </a:p>
          <a:p>
            <a:pPr lvl="1"/>
            <a:r>
              <a:rPr lang="zh-CN" altLang="en-US" sz="2000" dirty="0" smtClean="0"/>
              <a:t>若</a:t>
            </a:r>
            <a:r>
              <a:rPr lang="en-US" altLang="zh-CN" sz="2000" dirty="0" smtClean="0"/>
              <a:t>F</a:t>
            </a:r>
            <a:r>
              <a:rPr lang="zh-CN" altLang="en-US" sz="2000" dirty="0" smtClean="0"/>
              <a:t>连续，取</a:t>
            </a:r>
            <a:r>
              <a:rPr lang="en-US" altLang="zh-CN" sz="2000" dirty="0" err="1" smtClean="0"/>
              <a:t>Finv</a:t>
            </a:r>
            <a:r>
              <a:rPr lang="zh-CN" altLang="en-US" sz="2000" dirty="0" smtClean="0"/>
              <a:t> </a:t>
            </a:r>
            <a:r>
              <a:rPr lang="en-US" altLang="zh-CN" sz="2000" dirty="0" smtClean="0"/>
              <a:t>=</a:t>
            </a:r>
            <a:r>
              <a:rPr lang="zh-CN" altLang="en-US" sz="2000" dirty="0" smtClean="0"/>
              <a:t> </a:t>
            </a:r>
            <a:r>
              <a:rPr lang="en-US" altLang="zh-CN" sz="2000" dirty="0" smtClean="0"/>
              <a:t>F</a:t>
            </a:r>
            <a:r>
              <a:rPr lang="zh-CN" altLang="en-US" sz="2000" dirty="0" smtClean="0"/>
              <a:t>的逆函数</a:t>
            </a:r>
            <a:endParaRPr lang="en-US" altLang="zh-CN" sz="2000" dirty="0" smtClean="0"/>
          </a:p>
          <a:p>
            <a:pPr lvl="1"/>
            <a:r>
              <a:rPr lang="zh-CN" altLang="en-US" sz="2000" dirty="0" smtClean="0"/>
              <a:t>否则，取 </a:t>
            </a:r>
            <a:r>
              <a:rPr lang="en-US" altLang="zh-CN" sz="2000" dirty="0" err="1" smtClean="0"/>
              <a:t>Finv</a:t>
            </a:r>
            <a:r>
              <a:rPr lang="zh-CN" altLang="en-US" sz="2000" dirty="0" smtClean="0"/>
              <a:t> </a:t>
            </a:r>
            <a:r>
              <a:rPr lang="en-US" altLang="zh-CN" sz="2000" dirty="0" smtClean="0"/>
              <a:t>(u)=</a:t>
            </a:r>
            <a:r>
              <a:rPr lang="zh-CN" altLang="en-US" sz="2000" dirty="0" smtClean="0"/>
              <a:t> </a:t>
            </a:r>
            <a:r>
              <a:rPr lang="en-US" altLang="zh-CN" sz="2000" dirty="0" smtClean="0"/>
              <a:t>min</a:t>
            </a:r>
            <a:r>
              <a:rPr lang="zh-CN" altLang="en-US" sz="2000" dirty="0" smtClean="0"/>
              <a:t> </a:t>
            </a:r>
            <a:r>
              <a:rPr lang="en-US" altLang="zh-CN" sz="2000" dirty="0" smtClean="0"/>
              <a:t>{x:</a:t>
            </a:r>
            <a:r>
              <a:rPr lang="zh-CN" altLang="en-US" sz="2000" dirty="0" smtClean="0"/>
              <a:t> </a:t>
            </a:r>
            <a:r>
              <a:rPr lang="en-US" altLang="zh-CN" sz="2000" dirty="0" smtClean="0"/>
              <a:t>F(x)</a:t>
            </a:r>
            <a:r>
              <a:rPr lang="zh-CN" altLang="en-US" sz="2000" dirty="0" smtClean="0"/>
              <a:t> </a:t>
            </a:r>
            <a:r>
              <a:rPr lang="en-US" altLang="zh-CN" sz="2000" dirty="0" smtClean="0"/>
              <a:t>&gt;=</a:t>
            </a:r>
            <a:r>
              <a:rPr lang="zh-CN" altLang="en-US" sz="2000" dirty="0" smtClean="0"/>
              <a:t> </a:t>
            </a:r>
            <a:r>
              <a:rPr lang="en-US" altLang="zh-CN" sz="2000" dirty="0" smtClean="0"/>
              <a:t>u}</a:t>
            </a:r>
          </a:p>
          <a:p>
            <a:pPr lvl="1"/>
            <a:r>
              <a:rPr lang="zh-CN" altLang="en-US" sz="2000" dirty="0" smtClean="0"/>
              <a:t>返回 </a:t>
            </a:r>
            <a:r>
              <a:rPr lang="en-US" altLang="zh-CN" sz="2000" dirty="0" err="1" smtClean="0"/>
              <a:t>Finv</a:t>
            </a:r>
            <a:r>
              <a:rPr lang="en-US" altLang="zh-CN" sz="2000" dirty="0" smtClean="0"/>
              <a:t>(U),</a:t>
            </a:r>
            <a:r>
              <a:rPr lang="zh-CN" altLang="en-US" sz="2000" dirty="0" smtClean="0"/>
              <a:t> 则是我们要求服从的任意分布</a:t>
            </a:r>
            <a:r>
              <a:rPr lang="en-US" altLang="zh-CN" sz="2000" dirty="0" smtClean="0"/>
              <a:t>F</a:t>
            </a:r>
            <a:r>
              <a:rPr lang="zh-CN" altLang="en-US" sz="2000" dirty="0" smtClean="0"/>
              <a:t>的随机变量。</a:t>
            </a:r>
            <a:endParaRPr lang="en-US" altLang="zh-CN" sz="2000" dirty="0" smtClean="0"/>
          </a:p>
          <a:p>
            <a:pPr lvl="1"/>
            <a:endParaRPr lang="en-US" sz="2000" dirty="0"/>
          </a:p>
          <a:p>
            <a:r>
              <a:rPr lang="zh-CN" altLang="en-US" sz="2000" dirty="0"/>
              <a:t>这方面在面试通识问题中，涉及得不多；对于针对性的职业例如数据科学家，可能会有所涉及。</a:t>
            </a:r>
            <a:endParaRPr lang="en-US" sz="2000" dirty="0"/>
          </a:p>
        </p:txBody>
      </p:sp>
      <p:sp>
        <p:nvSpPr>
          <p:cNvPr id="4" name="Date Placeholder 3"/>
          <p:cNvSpPr>
            <a:spLocks noGrp="1"/>
          </p:cNvSpPr>
          <p:nvPr>
            <p:ph type="dt" sz="half" idx="10"/>
          </p:nvPr>
        </p:nvSpPr>
        <p:spPr/>
        <p:txBody>
          <a:bodyPr/>
          <a:lstStyle/>
          <a:p>
            <a:fld id="{8DDA57FE-640D-E44D-8537-654EC76B76E3}"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sz="2000" dirty="0" smtClean="0"/>
              <a:t>通常实际工作中，我们是先有数据后有观测，我们希望通过数据观测（</a:t>
            </a:r>
            <a:r>
              <a:rPr lang="en-US" altLang="zh-CN" sz="2000" dirty="0" smtClean="0"/>
              <a:t>configuration</a:t>
            </a:r>
            <a:r>
              <a:rPr lang="zh-CN" altLang="en-US" sz="2000" dirty="0" smtClean="0"/>
              <a:t> </a:t>
            </a:r>
            <a:r>
              <a:rPr lang="en-US" altLang="zh-CN" sz="2000" dirty="0" smtClean="0"/>
              <a:t>observation</a:t>
            </a:r>
            <a:r>
              <a:rPr lang="zh-CN" altLang="en-US" sz="2000" dirty="0" smtClean="0"/>
              <a:t>）归纳出数据的概率规律。本课程是通识课程，主要讨论基本规律和方法。</a:t>
            </a:r>
            <a:endParaRPr lang="en-US" altLang="zh-CN" sz="2000" dirty="0" smtClean="0"/>
          </a:p>
          <a:p>
            <a:endParaRPr lang="en-US" altLang="zh-CN" sz="2000" dirty="0"/>
          </a:p>
          <a:p>
            <a:r>
              <a:rPr lang="zh-CN" altLang="en-US" sz="2000" dirty="0" smtClean="0"/>
              <a:t>因此统计方法与概率方法的区别在于，置信偏差量和错误评价指标。为了求解统计问题，往往涉及最优化算法，比如最大似然等。因为整体思路是在一个假设的前提下，找尽可能好的解。</a:t>
            </a:r>
            <a:endParaRPr lang="en-US" altLang="zh-CN" sz="2000" dirty="0" smtClean="0"/>
          </a:p>
          <a:p>
            <a:endParaRPr lang="en-US" sz="2000" dirty="0"/>
          </a:p>
          <a:p>
            <a:endParaRPr lang="en-US" dirty="0"/>
          </a:p>
        </p:txBody>
      </p:sp>
      <p:sp>
        <p:nvSpPr>
          <p:cNvPr id="4" name="Date Placeholder 3"/>
          <p:cNvSpPr>
            <a:spLocks noGrp="1"/>
          </p:cNvSpPr>
          <p:nvPr>
            <p:ph type="dt" sz="half" idx="10"/>
          </p:nvPr>
        </p:nvSpPr>
        <p:spPr/>
        <p:txBody>
          <a:bodyPr/>
          <a:lstStyle/>
          <a:p>
            <a:fld id="{FE4D74E9-3710-B847-A25E-CC9C61BD9224}"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热身运动</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统计实验设计：</a:t>
            </a:r>
            <a:endParaRPr lang="en-US" altLang="zh-CN" sz="2000">
              <a:latin typeface="Abadi MT Condensed Extra Bold" charset="0"/>
              <a:ea typeface="Abadi MT Condensed Extra Bold" charset="0"/>
              <a:cs typeface="Abadi MT Condensed Extra Bold" charset="0"/>
            </a:endParaRPr>
          </a:p>
          <a:p>
            <a:pPr lvl="1"/>
            <a:r>
              <a:rPr lang="zh-CN" altLang="en-US" sz="2000" i="1">
                <a:latin typeface="Abadi MT Condensed Extra Bold" charset="0"/>
                <a:ea typeface="Abadi MT Condensed Extra Bold" charset="0"/>
                <a:cs typeface="Abadi MT Condensed Extra Bold" charset="0"/>
              </a:rPr>
              <a:t>大数据部门提出得一个问题“下雨打伞”，这是一个</a:t>
            </a:r>
            <a:r>
              <a:rPr lang="en-US" altLang="zh-CN" sz="2000" i="1">
                <a:latin typeface="Abadi MT Condensed Extra Bold" charset="0"/>
                <a:ea typeface="Abadi MT Condensed Extra Bold" charset="0"/>
                <a:cs typeface="Abadi MT Condensed Extra Bold" charset="0"/>
              </a:rPr>
              <a:t>Excel</a:t>
            </a:r>
            <a:r>
              <a:rPr lang="zh-CN" altLang="en-US" sz="2000" i="1">
                <a:latin typeface="Abadi MT Condensed Extra Bold" charset="0"/>
                <a:ea typeface="Abadi MT Condensed Extra Bold" charset="0"/>
                <a:cs typeface="Abadi MT Condensed Extra Bold" charset="0"/>
              </a:rPr>
              <a:t>表格，请问该数据可以用来做天气预报吗？</a:t>
            </a:r>
            <a:endParaRPr lang="en-US" altLang="zh-CN" sz="2000" i="1">
              <a:latin typeface="Abadi MT Condensed Extra Bold" charset="0"/>
              <a:ea typeface="Abadi MT Condensed Extra Bold" charset="0"/>
              <a:cs typeface="Abadi MT Condensed Extra Bold" charset="0"/>
            </a:endParaRPr>
          </a:p>
          <a:p>
            <a:pPr lvl="1"/>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如果不可以，那么之前的关联数据收集是否有意义？</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统计实验是针对“事情发展趋势”设计的</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很多券商针对股票波动的方差做预测，而非针对股价做预测。这个方差就是趋势</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统计实验最好是因果关系。</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打伞是下雨的结果，不可能人打伞就会下雨。打伞作为后置信息无法预测未来下雨量，只有影响下雨量本身的历史记录才可以。</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统计实验应该避免幸存者偏差，原始数据应该进行多因子加权</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某头条做预测直推大量八卦，否认算法问题：八卦会吸引更多的喜爱八卦的人，头条若没有借鉴</a:t>
            </a:r>
            <a:r>
              <a:rPr lang="zh-CN" altLang="en-US" u="sng">
                <a:latin typeface="Abadi MT Condensed Extra Bold" charset="0"/>
                <a:ea typeface="Abadi MT Condensed Extra Bold" charset="0"/>
                <a:cs typeface="Abadi MT Condensed Extra Bold" charset="0"/>
              </a:rPr>
              <a:t>遗传算法或生物变异</a:t>
            </a:r>
            <a:r>
              <a:rPr lang="zh-CN" altLang="en-US">
                <a:latin typeface="Abadi MT Condensed Extra Bold" charset="0"/>
                <a:ea typeface="Abadi MT Condensed Extra Bold" charset="0"/>
                <a:cs typeface="Abadi MT Condensed Extra Bold" charset="0"/>
              </a:rPr>
              <a:t>，则陷入幸存者偏差陷阱</a:t>
            </a:r>
            <a:endParaRPr lang="en-US" altLang="zh-CN">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581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lstStyle/>
          <a:p>
            <a:r>
              <a:rPr lang="zh-CN" altLang="en-US" sz="2000" dirty="0"/>
              <a:t>统计问题在面试中的目标</a:t>
            </a:r>
            <a:endParaRPr lang="en-US" altLang="zh-CN" sz="2000" dirty="0"/>
          </a:p>
          <a:p>
            <a:pPr lvl="1"/>
            <a:r>
              <a:rPr lang="zh-CN" altLang="en-US" sz="2000" dirty="0"/>
              <a:t>通常这部分问题会伴随着机器学习问题，多为概念性和理论问题。</a:t>
            </a:r>
            <a:endParaRPr lang="en-US" altLang="zh-CN" sz="2000" dirty="0"/>
          </a:p>
          <a:p>
            <a:pPr lvl="1"/>
            <a:r>
              <a:rPr lang="zh-CN" altLang="en-US" sz="2000" dirty="0"/>
              <a:t>通识课程只需要有大体架构，详细推倒和论证以及工程实践，见其后续高级课程</a:t>
            </a:r>
            <a:r>
              <a:rPr lang="en-US" altLang="zh-CN" sz="2000" dirty="0"/>
              <a:t>《</a:t>
            </a:r>
            <a:r>
              <a:rPr lang="zh-CN" altLang="en-US" sz="2000" dirty="0"/>
              <a:t>机器学习工程</a:t>
            </a:r>
            <a:r>
              <a:rPr lang="en-US" altLang="zh-CN" sz="2000" dirty="0"/>
              <a:t>》</a:t>
            </a:r>
          </a:p>
          <a:p>
            <a:pPr lvl="1"/>
            <a:endParaRPr lang="en-US" sz="2000" dirty="0"/>
          </a:p>
          <a:p>
            <a:r>
              <a:rPr lang="zh-CN" altLang="en-US" sz="2000" dirty="0"/>
              <a:t>指标分析</a:t>
            </a:r>
            <a:endParaRPr lang="en-US" altLang="zh-CN" sz="2000" dirty="0"/>
          </a:p>
          <a:p>
            <a:pPr lvl="1"/>
            <a:r>
              <a:rPr lang="zh-CN" altLang="en-US" sz="2000" dirty="0"/>
              <a:t>统计希望推出随机变量的分布</a:t>
            </a:r>
            <a:endParaRPr lang="en-US" altLang="zh-CN" sz="2000" dirty="0"/>
          </a:p>
          <a:p>
            <a:pPr lvl="2"/>
            <a:r>
              <a:rPr lang="zh-CN" altLang="en-US" dirty="0"/>
              <a:t>若这些分布由参数决定，并且分布可以由经验先予以假设，则这些计算出的参数相对</a:t>
            </a:r>
            <a:r>
              <a:rPr lang="zh-CN" altLang="en-US" u="sng" dirty="0"/>
              <a:t>标准值</a:t>
            </a:r>
            <a:r>
              <a:rPr lang="zh-CN" altLang="en-US" dirty="0"/>
              <a:t>定是有误差的，我们需要有衡量这些参数的尺度</a:t>
            </a:r>
            <a:endParaRPr lang="en-US" altLang="zh-CN" dirty="0"/>
          </a:p>
          <a:p>
            <a:pPr lvl="2"/>
            <a:endParaRPr lang="en-US" altLang="zh-CN" dirty="0"/>
          </a:p>
          <a:p>
            <a:pPr marL="914400" lvl="2" indent="0">
              <a:buNone/>
            </a:pPr>
            <a:r>
              <a:rPr lang="en-US" altLang="zh-CN" b="1">
                <a:latin typeface="Abadi MT Condensed Extra Bold" charset="0"/>
                <a:ea typeface="Abadi MT Condensed Extra Bold" charset="0"/>
                <a:cs typeface="Abadi MT Condensed Extra Bold" charset="0"/>
              </a:rPr>
              <a:t>"</a:t>
            </a:r>
            <a:r>
              <a:rPr lang="en-US" b="1">
                <a:latin typeface="Abadi MT Condensed Extra Bold" charset="0"/>
                <a:ea typeface="Abadi MT Condensed Extra Bold" charset="0"/>
                <a:cs typeface="Abadi MT Condensed Extra Bold" charset="0"/>
              </a:rPr>
              <a:t>If you can't measure it, you can't improve it.</a:t>
            </a:r>
            <a:r>
              <a:rPr lang="en-US" altLang="zh-CN" b="1">
                <a:latin typeface="Abadi MT Condensed Extra Bold" charset="0"/>
                <a:ea typeface="Abadi MT Condensed Extra Bold" charset="0"/>
                <a:cs typeface="Abadi MT Condensed Extra Bold" charset="0"/>
              </a:rPr>
              <a:t>"</a:t>
            </a:r>
            <a:r>
              <a:rPr lang="en-US"/>
              <a:t> </a:t>
            </a:r>
            <a:r>
              <a:rPr lang="en-US" i="1"/>
              <a:t>- Peter Drucker</a:t>
            </a:r>
          </a:p>
          <a:p>
            <a:pPr lvl="2"/>
            <a:endParaRPr lang="en-US" altLang="zh-CN" dirty="0"/>
          </a:p>
          <a:p>
            <a:pPr lvl="1"/>
            <a:endParaRPr lang="en-US" dirty="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998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在一些学术文献中，这些被称作</a:t>
                </a:r>
                <a:r>
                  <a:rPr lang="en-US" altLang="zh-CN" sz="2000" dirty="0"/>
                  <a:t>order</a:t>
                </a:r>
                <a:r>
                  <a:rPr lang="zh-CN" altLang="en-US" sz="2000" dirty="0"/>
                  <a:t> </a:t>
                </a:r>
                <a:r>
                  <a:rPr lang="en-US" altLang="zh-CN" sz="2000" dirty="0"/>
                  <a:t>statistics</a:t>
                </a:r>
                <a:r>
                  <a:rPr lang="zh-CN" altLang="en-US" sz="2000" dirty="0"/>
                  <a:t>。这些变量用来描述样本的大体情况。</a:t>
                </a:r>
                <a:endParaRPr lang="en-US" altLang="zh-CN" sz="2000" dirty="0"/>
              </a:p>
              <a:p>
                <a:pPr lvl="2"/>
                <a:r>
                  <a:rPr lang="zh-CN" altLang="en-US" dirty="0"/>
                  <a:t>样本分布均值</a:t>
                </a:r>
                <a14:m>
                  <m:oMath xmlns:m="http://schemas.openxmlformats.org/officeDocument/2006/math">
                    <m:acc>
                      <m:accPr>
                        <m:chr m:val="̅"/>
                        <m:ctrlPr>
                          <a:rPr lang="zh-CN" altLang="en-US" i="1" dirty="0">
                            <a:latin typeface="Cambria Math" charset="0"/>
                          </a:rPr>
                        </m:ctrlPr>
                      </m:accPr>
                      <m:e>
                        <m:r>
                          <a:rPr lang="en-US" altLang="zh-CN" b="0" i="1" dirty="0">
                            <a:latin typeface="Cambria Math" charset="0"/>
                          </a:rPr>
                          <m:t>𝑋</m:t>
                        </m:r>
                      </m:e>
                    </m:acc>
                  </m:oMath>
                </a14:m>
                <a:endParaRPr lang="en-US" altLang="zh-CN" dirty="0"/>
              </a:p>
              <a:p>
                <a:pPr lvl="2"/>
                <a:r>
                  <a:rPr lang="zh-CN" altLang="en-US" dirty="0"/>
                  <a:t>样本分布方差</a:t>
                </a:r>
                <a14:m>
                  <m:oMath xmlns:m="http://schemas.openxmlformats.org/officeDocument/2006/math">
                    <m:r>
                      <a:rPr lang="zh-CN" altLang="en-US" i="1" dirty="0">
                        <a:latin typeface="Cambria Math" charset="0"/>
                        <a:ea typeface="Cambria Math" charset="0"/>
                        <a:cs typeface="Cambria Math" charset="0"/>
                      </a:rPr>
                      <m:t>𝛿</m:t>
                    </m:r>
                  </m:oMath>
                </a14:m>
                <a:endParaRPr lang="en-US" altLang="zh-CN" dirty="0"/>
              </a:p>
              <a:p>
                <a:pPr lvl="2"/>
                <a:r>
                  <a:rPr lang="zh-CN" altLang="en-US" dirty="0"/>
                  <a:t>采样数量</a:t>
                </a:r>
                <a:r>
                  <a:rPr lang="en-US" altLang="zh-CN" dirty="0"/>
                  <a:t>n</a:t>
                </a:r>
              </a:p>
              <a:p>
                <a:pPr lvl="2"/>
                <a:r>
                  <a:rPr lang="en-US" altLang="zh-CN" dirty="0"/>
                  <a:t>n</a:t>
                </a:r>
                <a:r>
                  <a:rPr lang="zh-CN" altLang="en-US" dirty="0"/>
                  <a:t>采样均值</a:t>
                </a:r>
                <a14:m>
                  <m:oMath xmlns:m="http://schemas.openxmlformats.org/officeDocument/2006/math">
                    <m:sSub>
                      <m:sSubPr>
                        <m:ctrlPr>
                          <a:rPr lang="en-US" altLang="zh-CN" b="0" i="1" dirty="0">
                            <a:latin typeface="Cambria Math" charset="0"/>
                            <a:ea typeface="Cambria Math" charset="0"/>
                            <a:cs typeface="Cambria Math" charset="0"/>
                          </a:rPr>
                        </m:ctrlPr>
                      </m:sSubPr>
                      <m:e>
                        <m:r>
                          <a:rPr lang="zh-CN" altLang="en-US" i="1" dirty="0">
                            <a:latin typeface="Cambria Math" charset="0"/>
                            <a:ea typeface="Cambria Math" charset="0"/>
                            <a:cs typeface="Cambria Math" charset="0"/>
                          </a:rPr>
                          <m:t>𝜇</m:t>
                        </m:r>
                      </m:e>
                      <m:sub>
                        <m:acc>
                          <m:accPr>
                            <m:chr m:val="̅"/>
                            <m:ctrlPr>
                              <a:rPr lang="zh-CN" altLang="en-US" b="0" i="1" dirty="0">
                                <a:latin typeface="Cambria Math" charset="0"/>
                                <a:ea typeface="Cambria Math" charset="0"/>
                                <a:cs typeface="Cambria Math" charset="0"/>
                              </a:rPr>
                            </m:ctrlPr>
                          </m:accPr>
                          <m:e>
                            <m:r>
                              <a:rPr lang="en-US" altLang="zh-CN" b="0" i="1" dirty="0">
                                <a:latin typeface="Cambria Math" charset="0"/>
                                <a:ea typeface="Cambria Math" charset="0"/>
                                <a:cs typeface="Cambria Math" charset="0"/>
                              </a:rPr>
                              <m:t>𝑋</m:t>
                            </m:r>
                          </m:e>
                        </m:acc>
                      </m:sub>
                    </m:sSub>
                  </m:oMath>
                </a14:m>
                <a:r>
                  <a:rPr lang="zh-CN" altLang="en-US" dirty="0"/>
                  <a:t>的方差。</a:t>
                </a:r>
                <a:endParaRPr lang="en-US" altLang="zh-CN" dirty="0"/>
              </a:p>
              <a:p>
                <a:pPr lvl="1"/>
                <a:r>
                  <a:rPr lang="en-US" altLang="zh-CN" sz="2000" dirty="0"/>
                  <a:t>Z-Val.</a:t>
                </a:r>
                <a:r>
                  <a:rPr lang="zh-CN" altLang="en-US" sz="2000" dirty="0"/>
                  <a:t> 对于一维参数问题，不像多维机器学习模型，由于没有更多的信息通常我们只能根据，样本均值，方差（靠近均值的程度），偏锋来来假定合适的分布，并给出参数误差。其中</a:t>
                </a:r>
                <a:r>
                  <a:rPr lang="en-US" altLang="zh-CN" sz="2000" dirty="0"/>
                  <a:t>Z-Val</a:t>
                </a:r>
                <a:r>
                  <a:rPr lang="zh-CN" altLang="en-US" sz="2000" dirty="0"/>
                  <a:t>是最常用的标准正态分布的标准值</a:t>
                </a:r>
                <a:endParaRPr lang="en-US" altLang="zh-CN" sz="2000" dirty="0"/>
              </a:p>
              <a:p>
                <a:pPr lvl="1"/>
                <a:r>
                  <a:rPr lang="en-US" altLang="zh-CN" sz="2000" dirty="0"/>
                  <a:t>P-Val.</a:t>
                </a:r>
                <a:r>
                  <a:rPr lang="zh-CN" altLang="en-US" sz="2000" dirty="0"/>
                  <a:t> 通常假设某个概率事件</a:t>
                </a:r>
                <a:r>
                  <a:rPr lang="en-US" altLang="zh-CN" sz="2000" dirty="0"/>
                  <a:t>E</a:t>
                </a:r>
                <a:r>
                  <a:rPr lang="zh-CN" altLang="en-US" sz="2000" dirty="0"/>
                  <a:t>对应随机变量的取值</a:t>
                </a:r>
                <a:r>
                  <a:rPr lang="en-US" altLang="zh-CN" sz="2000" dirty="0"/>
                  <a:t>u0</a:t>
                </a:r>
                <a:r>
                  <a:rPr lang="zh-CN" altLang="en-US" sz="2000" dirty="0"/>
                  <a:t>，实际采样相对于</a:t>
                </a:r>
                <a:r>
                  <a:rPr lang="en-US" altLang="zh-CN" sz="2000" dirty="0"/>
                  <a:t>u0</a:t>
                </a:r>
                <a:r>
                  <a:rPr lang="zh-CN" altLang="en-US" sz="2000" dirty="0"/>
                  <a:t>会有偏差，假设是</a:t>
                </a:r>
                <a:r>
                  <a:rPr lang="en-US" altLang="zh-CN" sz="2000" dirty="0"/>
                  <a:t>delta</a:t>
                </a:r>
                <a:r>
                  <a:rPr lang="zh-CN" altLang="en-US" sz="2000" dirty="0"/>
                  <a:t>，我们需要衡量该偏差使得</a:t>
                </a:r>
                <a:r>
                  <a:rPr lang="en-US" altLang="zh-CN" sz="2000" dirty="0"/>
                  <a:t>u0</a:t>
                </a:r>
                <a:r>
                  <a:rPr lang="zh-CN" altLang="en-US" sz="2000" dirty="0"/>
                  <a:t>测量值会落入</a:t>
                </a:r>
                <a:r>
                  <a:rPr lang="en-US" altLang="zh-CN" sz="2000" dirty="0"/>
                  <a:t>[u0-detla,</a:t>
                </a:r>
                <a:r>
                  <a:rPr lang="zh-CN" altLang="en-US" sz="2000" dirty="0"/>
                  <a:t> </a:t>
                </a:r>
                <a:r>
                  <a:rPr lang="en-US" altLang="zh-CN" sz="2000" dirty="0"/>
                  <a:t>u0+delta]</a:t>
                </a:r>
                <a:r>
                  <a:rPr lang="zh-CN" altLang="en-US" sz="2000" dirty="0"/>
                  <a:t>的可能性，从而拒绝或接受假设。</a:t>
                </a:r>
                <a:endParaRPr lang="en-US" altLang="zh-CN"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872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dirty="0"/>
              <a:t>指标分析</a:t>
            </a:r>
            <a:endParaRPr lang="en-US" altLang="zh-CN" sz="2000" dirty="0"/>
          </a:p>
          <a:p>
            <a:pPr lvl="1"/>
            <a:r>
              <a:rPr lang="zh-CN" altLang="en-US" sz="2000" dirty="0"/>
              <a:t>误差的类型与</a:t>
            </a:r>
            <a:r>
              <a:rPr lang="en-US" altLang="zh-CN" sz="2000" dirty="0"/>
              <a:t>Confusion</a:t>
            </a:r>
            <a:r>
              <a:rPr lang="zh-CN" altLang="en-US" sz="2000" dirty="0"/>
              <a:t> </a:t>
            </a:r>
            <a:r>
              <a:rPr lang="en-US" altLang="zh-CN" sz="2000" dirty="0"/>
              <a:t>Matrix</a:t>
            </a:r>
          </a:p>
          <a:p>
            <a:pPr lvl="1"/>
            <a:endParaRPr lang="en-US" altLang="zh-CN" sz="2000" dirty="0"/>
          </a:p>
          <a:p>
            <a:pPr lvl="2"/>
            <a:endParaRPr lang="en-US" altLang="zh-CN" sz="1600" dirty="0"/>
          </a:p>
          <a:p>
            <a:pPr lvl="1"/>
            <a:endParaRPr lang="en-US" altLang="zh-CN" sz="1600" dirty="0"/>
          </a:p>
          <a:p>
            <a:pPr lvl="2"/>
            <a:endParaRPr lang="en-US" altLang="zh-CN" dirty="0"/>
          </a:p>
          <a:p>
            <a:pPr lvl="1"/>
            <a:endParaRPr lang="en-US" sz="2000" dirty="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19363"/>
            <a:ext cx="4216400" cy="3657600"/>
          </a:xfrm>
          <a:prstGeom prst="rect">
            <a:avLst/>
          </a:prstGeom>
        </p:spPr>
      </p:pic>
      <p:sp>
        <p:nvSpPr>
          <p:cNvPr id="7" name="TextBox 6"/>
          <p:cNvSpPr txBox="1"/>
          <p:nvPr/>
        </p:nvSpPr>
        <p:spPr>
          <a:xfrm>
            <a:off x="8153400" y="5638800"/>
            <a:ext cx="3352800" cy="369332"/>
          </a:xfrm>
          <a:prstGeom prst="rect">
            <a:avLst/>
          </a:prstGeom>
          <a:noFill/>
        </p:spPr>
        <p:txBody>
          <a:bodyPr wrap="square" rtlCol="0">
            <a:spAutoFit/>
          </a:bodyPr>
          <a:lstStyle/>
          <a:p>
            <a:r>
              <a:rPr lang="zh-CN" altLang="en-US"/>
              <a:t>图</a:t>
            </a:r>
            <a:r>
              <a:rPr lang="en-US" altLang="zh-CN"/>
              <a:t>3</a:t>
            </a:r>
            <a:r>
              <a:rPr lang="zh-CN" altLang="en-US"/>
              <a:t>：图片来源 </a:t>
            </a:r>
            <a:r>
              <a:rPr lang="en-US" altLang="zh-CN">
                <a:hlinkClick r:id="rId4"/>
              </a:rPr>
              <a:t>newbiettn</a:t>
            </a:r>
            <a:r>
              <a:rPr lang="zh-CN" altLang="en-US">
                <a:hlinkClick r:id="rId4"/>
              </a:rPr>
              <a:t>博客</a:t>
            </a:r>
            <a:endParaRPr lang="en-US"/>
          </a:p>
        </p:txBody>
      </p:sp>
    </p:spTree>
    <p:extLst>
      <p:ext uri="{BB962C8B-B14F-4D97-AF65-F5344CB8AC3E}">
        <p14:creationId xmlns:p14="http://schemas.microsoft.com/office/powerpoint/2010/main" val="1106421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多维变量统计推断，已经接近机器学习了，往往和最优化相关。此时评价指标在采用上述的矩阵，因问题类型而采用不同指标：</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分类问题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overal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accuracy</a:t>
            </a:r>
          </a:p>
          <a:p>
            <a:r>
              <a:rPr lang="zh-CN" altLang="en-US" sz="2000">
                <a:latin typeface="Abadi MT Condensed Extra Bold" charset="0"/>
                <a:ea typeface="Abadi MT Condensed Extra Bold" charset="0"/>
                <a:cs typeface="Abadi MT Condensed Extra Bold" charset="0"/>
              </a:rPr>
              <a:t>回归问题</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rmse</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mape</a:t>
            </a: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25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统计指标分析</a:t>
            </a:r>
            <a:endParaRPr lang="en-US"/>
          </a:p>
        </p:txBody>
      </p:sp>
      <p:sp>
        <p:nvSpPr>
          <p:cNvPr id="3" name="Content Placeholder 2"/>
          <p:cNvSpPr>
            <a:spLocks noGrp="1"/>
          </p:cNvSpPr>
          <p:nvPr>
            <p:ph idx="1"/>
          </p:nvPr>
        </p:nvSpPr>
        <p:spPr/>
        <p:txBody>
          <a:bodyPr>
            <a:normAutofit/>
          </a:bodyPr>
          <a:lstStyle/>
          <a:p>
            <a:r>
              <a:rPr lang="en-US" altLang="zh-CN" sz="2000">
                <a:latin typeface="Abadi MT Condensed Extra Bold" charset="0"/>
                <a:ea typeface="Abadi MT Condensed Extra Bold" charset="0"/>
                <a:cs typeface="Abadi MT Condensed Extra Bold" charset="0"/>
                <a:hlinkClick r:id="rId3" invalidUrl="https://github.com/yiakwy/yiak.github.io/blob/master/Computing Random Variables/Materials/Stachastics/logloss.py"/>
              </a:rPr>
              <a:t>AUC</a:t>
            </a:r>
            <a:r>
              <a:rPr lang="en-US" altLang="zh-CN" sz="2000">
                <a:latin typeface="Abadi MT Condensed Extra Bold" charset="0"/>
                <a:ea typeface="Abadi MT Condensed Extra Bold" charset="0"/>
                <a:cs typeface="Abadi MT Condensed Extra Bold" charset="0"/>
              </a:rPr>
              <a:t>(demo</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code)</a:t>
            </a:r>
          </a:p>
          <a:p>
            <a:pPr lvl="1"/>
            <a:r>
              <a:rPr lang="en-US" altLang="zh-CN" sz="2000">
                <a:latin typeface="Abadi MT Condensed Extra Bold" charset="0"/>
                <a:ea typeface="Abadi MT Condensed Extra Bold" charset="0"/>
                <a:cs typeface="Abadi MT Condensed Extra Bold" charset="0"/>
              </a:rPr>
              <a:t>AUC</a:t>
            </a:r>
            <a:r>
              <a:rPr lang="zh-CN" altLang="en-US" sz="2000">
                <a:latin typeface="Abadi MT Condensed Extra Bold" charset="0"/>
                <a:ea typeface="Abadi MT Condensed Extra Bold" charset="0"/>
                <a:cs typeface="Abadi MT Condensed Extra Bold" charset="0"/>
              </a:rPr>
              <a:t>是根据</a:t>
            </a:r>
            <a:r>
              <a:rPr lang="en-US" altLang="zh-CN" sz="2000">
                <a:latin typeface="Abadi MT Condensed Extra Bold" charset="0"/>
                <a:ea typeface="Abadi MT Condensed Extra Bold" charset="0"/>
                <a:cs typeface="Abadi MT Condensed Extra Bold" charset="0"/>
              </a:rPr>
              <a:t>Tp</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fp</a:t>
            </a:r>
            <a:r>
              <a:rPr lang="zh-CN" altLang="en-US" sz="2000">
                <a:latin typeface="Abadi MT Condensed Extra Bold" charset="0"/>
                <a:ea typeface="Abadi MT Condensed Extra Bold" charset="0"/>
                <a:cs typeface="Abadi MT Condensed Extra Bold" charset="0"/>
              </a:rPr>
              <a:t>绘制图形的面积来计算的</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对于二值分类问题</a:t>
            </a:r>
            <a:endParaRPr lang="en-US" altLang="zh-CN" sz="2000">
              <a:latin typeface="Abadi MT Condensed Extra Bold" charset="0"/>
              <a:ea typeface="Abadi MT Condensed Extra Bold" charset="0"/>
              <a:cs typeface="Abadi MT Condensed Extra Bold" charset="0"/>
            </a:endParaRPr>
          </a:p>
          <a:p>
            <a:pPr lvl="2"/>
            <a:r>
              <a:rPr lang="en-US" altLang="zh-CN">
                <a:latin typeface="Abadi MT Condensed Extra Bold" charset="0"/>
                <a:ea typeface="Abadi MT Condensed Extra Bold" charset="0"/>
                <a:cs typeface="Abadi MT Condensed Extra Bold" charset="0"/>
              </a:rPr>
              <a:t>KL</a:t>
            </a:r>
            <a:r>
              <a:rPr lang="zh-CN" altLang="en-US">
                <a:latin typeface="Abadi MT Condensed Extra Bold" charset="0"/>
                <a:ea typeface="Abadi MT Condensed Extra Bold" charset="0"/>
                <a:cs typeface="Abadi MT Condensed Extra Bold" charset="0"/>
              </a:rPr>
              <a:t>距离</a:t>
            </a:r>
            <a:r>
              <a:rPr lang="en-US" altLang="zh-CN">
                <a:latin typeface="Abadi MT Condensed Extra Bold" charset="0"/>
                <a:ea typeface="Abadi MT Condensed Extra Bold" charset="0"/>
                <a:cs typeface="Abadi MT Condensed Extra Bold" charset="0"/>
              </a:rPr>
              <a:t>logloss</a:t>
            </a:r>
            <a:r>
              <a:rPr lang="zh-CN" altLang="en-US">
                <a:latin typeface="Abadi MT Condensed Extra Bold" charset="0"/>
                <a:ea typeface="Abadi MT Condensed Extra Bold" charset="0"/>
                <a:cs typeface="Abadi MT Condensed Extra Bold" charset="0"/>
              </a:rPr>
              <a:t>或者衡量</a:t>
            </a:r>
            <a:r>
              <a:rPr lang="en-US" altLang="zh-CN">
                <a:latin typeface="Abadi MT Condensed Extra Bold" charset="0"/>
                <a:ea typeface="Abadi MT Condensed Extra Bold" charset="0"/>
                <a:cs typeface="Abadi MT Condensed Extra Bold" charset="0"/>
              </a:rPr>
              <a:t>bit</a:t>
            </a:r>
            <a:r>
              <a:rPr lang="zh-CN" altLang="en-US">
                <a:latin typeface="Abadi MT Condensed Extra Bold" charset="0"/>
                <a:ea typeface="Abadi MT Condensed Extra Bold" charset="0"/>
                <a:cs typeface="Abadi MT Condensed Extra Bold" charset="0"/>
              </a:rPr>
              <a:t>位的信息熵，然后算快速的累积举行面积</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对于多值分类问题</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调用标准的面积计算公式来计算</a:t>
            </a:r>
            <a:endParaRPr lang="en-US" altLang="zh-CN">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TRAPEZOIDA</a:t>
            </a:r>
            <a:r>
              <a:rPr lang="en-US" altLang="zh-CN" sz="2000">
                <a:latin typeface="Abadi MT Condensed Extra Bold" charset="0"/>
                <a:ea typeface="Abadi MT Condensed Extra Bold" charset="0"/>
                <a:cs typeface="Abadi MT Condensed Extra Bold" charset="0"/>
              </a:rPr>
              <a:t>L</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a:p>
            <a:pPr lvl="3"/>
            <a:r>
              <a:rPr lang="en-US" sz="2000">
                <a:latin typeface="Abadi MT Condensed Extra Bold" charset="0"/>
                <a:ea typeface="Abadi MT Condensed Extra Bold" charset="0"/>
                <a:cs typeface="Abadi MT Condensed Extra Bold" charset="0"/>
              </a:rPr>
              <a:t>SIMPSON</a:t>
            </a:r>
            <a:r>
              <a:rPr lang="zh-CN" altLang="en-US" sz="2000">
                <a:latin typeface="Abadi MT Condensed Extra Bold" charset="0"/>
                <a:ea typeface="Abadi MT Condensed Extra Bold" charset="0"/>
                <a:cs typeface="Abadi MT Condensed Extra Bold" charset="0"/>
              </a:rPr>
              <a:t>积分法</a:t>
            </a:r>
            <a:endParaRPr lang="en-US" altLang="zh-CN"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95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给定目标函数 </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 样本矩阵</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 目标矩阵</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通常是目标向量</a:t>
            </a:r>
            <a:r>
              <a:rPr lang="en-US" altLang="zh-CN" sz="2000">
                <a:latin typeface="Abadi MT Condensed Extra Bold" charset="0"/>
                <a:ea typeface="Abadi MT Condensed Extra Bold" charset="0"/>
                <a:cs typeface="Abadi MT Condensed Extra Bold" charset="0"/>
              </a:rPr>
              <a:t>y</a:t>
            </a:r>
            <a:r>
              <a:rPr lang="zh-CN" altLang="en-US" sz="2000">
                <a:latin typeface="Abadi MT Condensed Extra Bold" charset="0"/>
                <a:ea typeface="Abadi MT Condensed Extra Bold" charset="0"/>
                <a:cs typeface="Abadi MT Condensed Extra Bold" charset="0"/>
              </a:rPr>
              <a:t>，在约束条件下的问题的求解方法，就是最优化方法。 这一部分在面试中往往是问答题目。</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统计问题，通常</a:t>
            </a:r>
            <a:r>
              <a:rPr lang="en-US" altLang="zh-CN" sz="2000">
                <a:latin typeface="Abadi MT Condensed Extra Bold" charset="0"/>
                <a:ea typeface="Abadi MT Condensed Extra Bold" charset="0"/>
                <a:cs typeface="Abadi MT Condensed Extra Bold" charset="0"/>
              </a:rPr>
              <a:t>J</a:t>
            </a:r>
            <a:r>
              <a:rPr lang="zh-CN" altLang="en-US" sz="2000">
                <a:latin typeface="Abadi MT Condensed Extra Bold" charset="0"/>
                <a:ea typeface="Abadi MT Condensed Extra Bold" charset="0"/>
                <a:cs typeface="Abadi MT Condensed Extra Bold" charset="0"/>
              </a:rPr>
              <a:t>是以下形式</a:t>
            </a:r>
            <a:endParaRPr lang="en-US" altLang="zh-CN" sz="2000">
              <a:latin typeface="Abadi MT Condensed Extra Bold" charset="0"/>
              <a:ea typeface="Abadi MT Condensed Extra Bold" charset="0"/>
              <a:cs typeface="Abadi MT Condensed Extra Bold" charset="0"/>
            </a:endParaRPr>
          </a:p>
          <a:p>
            <a:pPr lvl="1"/>
            <a:r>
              <a:rPr lang="en-US" altLang="zh-CN" sz="2000">
                <a:latin typeface="Abadi MT Condensed Extra Bold" charset="0"/>
                <a:ea typeface="Abadi MT Condensed Extra Bold" charset="0"/>
                <a:cs typeface="Abadi MT Condensed Extra Bold" charset="0"/>
              </a:rPr>
              <a:t>Cost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a:t>
            </a:r>
            <a:r>
              <a:rPr lang="zh-CN" altLang="en-US" sz="2000">
                <a:latin typeface="Abadi MT Condensed Extra Bold" charset="0"/>
                <a:ea typeface="Abadi MT Condensed Extra Bold" charset="0"/>
                <a:cs typeface="Abadi MT Condensed Extra Bold" charset="0"/>
              </a:rPr>
              <a:t> 通常由</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距离函数</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决定，大多数机器学习采用该形式：</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我们希望知道通过某种变换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与</a:t>
            </a:r>
            <a:r>
              <a:rPr lang="en-US" altLang="zh-CN">
                <a:latin typeface="Abadi MT Condensed Extra Bold" charset="0"/>
                <a:ea typeface="Abadi MT Condensed Extra Bold" charset="0"/>
                <a:cs typeface="Abadi MT Condensed Extra Bold" charset="0"/>
              </a:rPr>
              <a:t>y</a:t>
            </a:r>
            <a:r>
              <a:rPr lang="zh-CN" altLang="en-US">
                <a:latin typeface="Abadi MT Condensed Extra Bold" charset="0"/>
                <a:ea typeface="Abadi MT Condensed Extra Bold" charset="0"/>
                <a:cs typeface="Abadi MT Condensed Extra Bold" charset="0"/>
              </a:rPr>
              <a:t>的距离</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样本</a:t>
            </a:r>
            <a:r>
              <a:rPr lang="en-US" altLang="zh-CN" sz="2000">
                <a:latin typeface="Abadi MT Condensed Extra Bold" charset="0"/>
                <a:ea typeface="Abadi MT Condensed Extra Bold" charset="0"/>
                <a:cs typeface="Abadi MT Condensed Extra Bold" charset="0"/>
              </a:rPr>
              <a:t>X</a:t>
            </a:r>
            <a:r>
              <a:rPr lang="zh-CN" altLang="en-US" sz="2000">
                <a:latin typeface="Abadi MT Condensed Extra Bold" charset="0"/>
                <a:ea typeface="Abadi MT Condensed Extra Bold" charset="0"/>
                <a:cs typeface="Abadi MT Condensed Extra Bold" charset="0"/>
              </a:rPr>
              <a:t>的</a:t>
            </a:r>
            <a:r>
              <a:rPr lang="en-US" altLang="zh-CN" sz="2000">
                <a:latin typeface="Abadi MT Condensed Extra Bold" charset="0"/>
                <a:ea typeface="Abadi MT Condensed Extra Bold" charset="0"/>
                <a:cs typeface="Abadi MT Condensed Extra Bold" charset="0"/>
              </a:rPr>
              <a:t>Standard</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Deviation</a:t>
            </a:r>
            <a:r>
              <a:rPr lang="zh-CN" altLang="en-US" sz="2000">
                <a:latin typeface="Abadi MT Condensed Extra Bold" charset="0"/>
                <a:ea typeface="Abadi MT Condensed Extra Bold" charset="0"/>
                <a:cs typeface="Abadi MT Condensed Extra Bold" charset="0"/>
              </a:rPr>
              <a:t>，比如</a:t>
            </a:r>
            <a:r>
              <a:rPr lang="en-US" altLang="zh-CN" sz="2000">
                <a:latin typeface="Abadi MT Condensed Extra Bold" charset="0"/>
                <a:ea typeface="Abadi MT Condensed Extra Bold" charset="0"/>
                <a:cs typeface="Abadi MT Condensed Extra Bold" charset="0"/>
              </a:rPr>
              <a:t>PCA</a:t>
            </a:r>
            <a:r>
              <a:rPr lang="zh-CN" altLang="en-US" sz="2000">
                <a:latin typeface="Abadi MT Condensed Extra Bold" charset="0"/>
                <a:ea typeface="Abadi MT Condensed Extra Bold" charset="0"/>
                <a:cs typeface="Abadi MT Condensed Extra Bold" charset="0"/>
              </a:rPr>
              <a:t>方法：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G(X)</a:t>
            </a:r>
            <a:r>
              <a:rPr lang="zh-CN" altLang="en-US">
                <a:latin typeface="Abadi MT Condensed Extra Bold" charset="0"/>
                <a:ea typeface="Abadi MT Condensed Extra Bold" charset="0"/>
                <a:cs typeface="Abadi MT Condensed Extra Bold" charset="0"/>
              </a:rPr>
              <a:t>的方差最小</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相关系数比如</a:t>
            </a:r>
            <a:r>
              <a:rPr lang="en-US" altLang="zh-CN" sz="2000">
                <a:latin typeface="Abadi MT Condensed Extra Bold" charset="0"/>
                <a:ea typeface="Abadi MT Condensed Extra Bold" charset="0"/>
                <a:cs typeface="Abadi MT Condensed Extra Bold" charset="0"/>
              </a:rPr>
              <a:t>PLSR</a:t>
            </a:r>
            <a:r>
              <a:rPr lang="zh-CN" altLang="en-US" sz="2000">
                <a:latin typeface="Abadi MT Condensed Extra Bold" charset="0"/>
                <a:ea typeface="Abadi MT Condensed Extra Bold" charset="0"/>
                <a:cs typeface="Abadi MT Condensed Extra Bold" charset="0"/>
              </a:rPr>
              <a:t>算法</a:t>
            </a:r>
            <a:endParaRPr lang="en-US" altLang="zh-CN" sz="2000">
              <a:latin typeface="Abadi MT Condensed Extra Bold" charset="0"/>
              <a:ea typeface="Abadi MT Condensed Extra Bold" charset="0"/>
              <a:cs typeface="Abadi MT Condensed Extra Bold" charset="0"/>
            </a:endParaRPr>
          </a:p>
          <a:p>
            <a:pPr lvl="2"/>
            <a:r>
              <a:rPr lang="zh-CN" altLang="en-US">
                <a:latin typeface="Abadi MT Condensed Extra Bold" charset="0"/>
                <a:ea typeface="Abadi MT Condensed Extra Bold" charset="0"/>
                <a:cs typeface="Abadi MT Condensed Extra Bold" charset="0"/>
              </a:rPr>
              <a:t>我们希望通过某种变换</a:t>
            </a:r>
            <a:r>
              <a:rPr lang="en-US" altLang="zh-CN">
                <a:latin typeface="Abadi MT Condensed Extra Bold" charset="0"/>
                <a:ea typeface="Abadi MT Condensed Extra Bold" charset="0"/>
                <a:cs typeface="Abadi MT Condensed Extra Bold" charset="0"/>
              </a:rPr>
              <a:t>G,</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a:t>
            </a:r>
            <a:r>
              <a:rPr lang="zh-CN" altLang="en-US">
                <a:latin typeface="Abadi MT Condensed Extra Bold" charset="0"/>
                <a:ea typeface="Abadi MT Condensed Extra Bold" charset="0"/>
                <a:cs typeface="Abadi MT Condensed Extra Bold" charset="0"/>
              </a:rPr>
              <a:t>是的 </a:t>
            </a:r>
            <a:r>
              <a:rPr lang="en-US" altLang="zh-CN">
                <a:latin typeface="Abadi MT Condensed Extra Bold" charset="0"/>
                <a:ea typeface="Abadi MT Condensed Extra Bold" charset="0"/>
                <a:cs typeface="Abadi MT Condensed Extra Bold" charset="0"/>
              </a:rPr>
              <a:t>Corr(G(X),</a:t>
            </a:r>
            <a:r>
              <a:rPr lang="zh-CN" altLang="en-US">
                <a:latin typeface="Abadi MT Condensed Extra Bold" charset="0"/>
                <a:ea typeface="Abadi MT Condensed Extra Bold" charset="0"/>
                <a:cs typeface="Abadi MT Condensed Extra Bold" charset="0"/>
              </a:rPr>
              <a:t> </a:t>
            </a:r>
            <a:r>
              <a:rPr lang="en-US" altLang="zh-CN">
                <a:latin typeface="Abadi MT Condensed Extra Bold" charset="0"/>
                <a:ea typeface="Abadi MT Condensed Extra Bold" charset="0"/>
                <a:cs typeface="Abadi MT Condensed Extra Bold" charset="0"/>
              </a:rPr>
              <a:t>T(Y))</a:t>
            </a:r>
            <a:r>
              <a:rPr lang="zh-CN" altLang="en-US">
                <a:latin typeface="Abadi MT Condensed Extra Bold" charset="0"/>
                <a:ea typeface="Abadi MT Condensed Extra Bold" charset="0"/>
                <a:cs typeface="Abadi MT Condensed Extra Bold" charset="0"/>
              </a:rPr>
              <a:t> 尽可能大</a:t>
            </a:r>
            <a:endParaRPr lang="en-US" altLang="zh-CN">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概率：</a:t>
            </a:r>
            <a:r>
              <a:rPr lang="en-US" altLang="zh-CN" sz="2000">
                <a:latin typeface="Abadi MT Condensed Extra Bold" charset="0"/>
                <a:ea typeface="Abadi MT Condensed Extra Bold" charset="0"/>
                <a:cs typeface="Abadi MT Condensed Extra Bold" charset="0"/>
              </a:rPr>
              <a:t>p-Val</a:t>
            </a:r>
            <a:r>
              <a:rPr lang="zh-CN" altLang="en-US" sz="2000">
                <a:latin typeface="Abadi MT Condensed Extra Bold" charset="0"/>
                <a:ea typeface="Abadi MT Condensed Extra Bold" charset="0"/>
                <a:cs typeface="Abadi MT Condensed Extra Bold" charset="0"/>
              </a:rPr>
              <a:t>算法，最大似然算法</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这些指标可以互相转化，即在某种条件下满足</a:t>
            </a:r>
            <a:r>
              <a:rPr lang="zh-CN" altLang="en-US" sz="2000" u="sng">
                <a:latin typeface="Abadi MT Condensed Extra Bold" charset="0"/>
                <a:ea typeface="Abadi MT Condensed Extra Bold" charset="0"/>
                <a:cs typeface="Abadi MT Condensed Extra Bold" charset="0"/>
              </a:rPr>
              <a:t>等价性关系</a:t>
            </a:r>
            <a:endParaRPr lang="en-US" altLang="zh-CN" sz="2000" u="sng">
              <a:latin typeface="Abadi MT Condensed Extra Bold" charset="0"/>
              <a:ea typeface="Abadi MT Condensed Extra Bold" charset="0"/>
              <a:cs typeface="Abadi MT Condensed Extra Bold" charset="0"/>
            </a:endParaRPr>
          </a:p>
          <a:p>
            <a:pPr lvl="1"/>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73092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w="9525">
                <a:noFill/>
              </a:ln>
            </p:spPr>
            <p:txBody>
              <a:bodyPr>
                <a:normAutofit/>
              </a:bodyPr>
              <a:lstStyle/>
              <a:p>
                <a:r>
                  <a:rPr lang="zh-CN" altLang="en-US" sz="2000">
                    <a:latin typeface="Abadi MT Condensed Extra Bold" charset="0"/>
                    <a:ea typeface="Abadi MT Condensed Extra Bold" charset="0"/>
                    <a:cs typeface="Abadi MT Condensed Extra Bold" charset="0"/>
                  </a:rPr>
                  <a:t>步骤一： 对于有可行域的问题，除了少数问题可以将可行域看成凸多边形，并在凸多边形顶点（</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多边形区域，搜索</a:t>
                </a:r>
                <a:r>
                  <a:rPr lang="en-US" altLang="zh-CN" sz="2000">
                    <a:latin typeface="Abadi MT Condensed Extra Bold" charset="0"/>
                    <a:ea typeface="Abadi MT Condensed Extra Bold" charset="0"/>
                    <a:cs typeface="Abadi MT Condensed Extra Bold" charset="0"/>
                  </a:rPr>
                  <a:t>n</a:t>
                </a:r>
                <a:r>
                  <a:rPr lang="zh-CN" altLang="en-US" sz="2000">
                    <a:latin typeface="Abadi MT Condensed Extra Bold" charset="0"/>
                    <a:ea typeface="Abadi MT Condensed Extra Bold" charset="0"/>
                    <a:cs typeface="Abadi MT Condensed Extra Bold" charset="0"/>
                  </a:rPr>
                  <a:t>次）求解，大部分采用转换成无约束问题的</a:t>
                </a:r>
                <a:r>
                  <a:rPr lang="en-US" altLang="zh-CN" sz="2000">
                    <a:latin typeface="Abadi MT Condensed Extra Bold" charset="0"/>
                    <a:ea typeface="Abadi MT Condensed Extra Bold" charset="0"/>
                    <a:cs typeface="Abadi MT Condensed Extra Bold" charset="0"/>
                  </a:rPr>
                  <a:t>Lagrange</a:t>
                </a:r>
                <a:r>
                  <a:rPr lang="zh-CN" altLang="en-US" sz="2000">
                    <a:latin typeface="Abadi MT Condensed Extra Bold" charset="0"/>
                    <a:ea typeface="Abadi MT Condensed Extra Bold" charset="0"/>
                    <a:cs typeface="Abadi MT Condensed Extra Bold" charset="0"/>
                  </a:rPr>
                  <a:t>问题进行搜索求解。</a:t>
                </a:r>
                <a:endParaRPr lang="en-US" altLang="zh-CN" sz="2000">
                  <a:latin typeface="Abadi MT Condensed Extra Bold" charset="0"/>
                  <a:ea typeface="Abadi MT Condensed Extra Bold" charset="0"/>
                  <a:cs typeface="Abadi MT Condensed Extra Bold" charset="0"/>
                </a:endParaRPr>
              </a:p>
              <a:p>
                <a:endParaRPr lang="en-US"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步骤二：假设我们已经转换好了无约束学习问题，现在我们开始使用惩罚函数方式构建优化算法，把初始解从边界</a:t>
                </a:r>
                <a:r>
                  <a:rPr lang="en-US" altLang="zh-CN" sz="2000">
                    <a:latin typeface="Abadi MT Condensed Extra Bold" charset="0"/>
                    <a:ea typeface="Abadi MT Condensed Extra Bold" charset="0"/>
                    <a:cs typeface="Abadi MT Condensed Extra Bold" charset="0"/>
                  </a:rPr>
                  <a:t>D</a:t>
                </a:r>
                <a:r>
                  <a:rPr lang="zh-CN" altLang="en-US" sz="2000">
                    <a:latin typeface="Abadi MT Condensed Extra Bold" charset="0"/>
                    <a:ea typeface="Abadi MT Condensed Extra Bold" charset="0"/>
                    <a:cs typeface="Abadi MT Condensed Extra Bold" charset="0"/>
                  </a:rPr>
                  <a:t>超可行域挤压，我们感兴趣三件事情</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解序列</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r>
                      <a:rPr lang="en-US" altLang="zh-CN" sz="2000" b="0" i="1">
                        <a:latin typeface="Cambria Math" charset="0"/>
                        <a:ea typeface="Abadi MT Condensed Extra Bold" charset="0"/>
                        <a:cs typeface="Abadi MT Condensed Extra Bold" charset="0"/>
                      </a:rPr>
                      <m:t>(</m:t>
                    </m:r>
                    <m:sSub>
                      <m:sSubPr>
                        <m:ctrlPr>
                          <a:rPr lang="en-US" altLang="zh-CN" sz="2000" b="0" i="1">
                            <a:latin typeface="Cambria Math" charset="0"/>
                            <a:ea typeface="Abadi MT Condensed Extra Bold" charset="0"/>
                            <a:cs typeface="Abadi MT Condensed Extra Bold" charset="0"/>
                          </a:rPr>
                        </m:ctrlPr>
                      </m:sSubPr>
                      <m:e>
                        <m:sSup>
                          <m:sSupPr>
                            <m:ctrlPr>
                              <a:rPr lang="en-US" altLang="zh-CN" sz="2000" b="0" i="1">
                                <a:latin typeface="Cambria Math" charset="0"/>
                                <a:ea typeface="Abadi MT Condensed Extra Bold" charset="0"/>
                                <a:cs typeface="Abadi MT Condensed Extra Bold" charset="0"/>
                              </a:rPr>
                            </m:ctrlPr>
                          </m:sSupPr>
                          <m:e>
                            <m:r>
                              <a:rPr lang="en-US" altLang="zh-CN" sz="2000" b="0" i="1">
                                <a:latin typeface="Cambria Math" charset="0"/>
                                <a:ea typeface="Abadi MT Condensed Extra Bold" charset="0"/>
                                <a:cs typeface="Abadi MT Condensed Extra Bold" charset="0"/>
                              </a:rPr>
                              <m:t>𝑥</m:t>
                            </m:r>
                          </m:e>
                          <m:sup>
                            <m:r>
                              <a:rPr lang="en-US" altLang="zh-CN" sz="2000" b="0" i="1">
                                <a:latin typeface="Cambria Math" charset="0"/>
                                <a:ea typeface="Abadi MT Condensed Extra Bold" charset="0"/>
                                <a:cs typeface="Abadi MT Condensed Extra Bold" charset="0"/>
                              </a:rPr>
                              <m:t>𝑇</m:t>
                            </m:r>
                          </m:sup>
                        </m:sSup>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𝑤</m:t>
                        </m:r>
                      </m:e>
                      <m:sub>
                        <m:r>
                          <a:rPr lang="en-US" altLang="zh-CN" sz="2000" b="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zh-CN" altLang="en-US" sz="2000" b="0" i="1">
                        <a:latin typeface="Cambria Math" charset="0"/>
                        <a:ea typeface="Abadi MT Condensed Extra Bold" charset="0"/>
                        <a:cs typeface="Abadi MT Condensed Extra Bold" charset="0"/>
                      </a:rPr>
                      <m:t> </m:t>
                    </m:r>
                    <m:r>
                      <a:rPr lang="en-US" altLang="zh-CN" sz="2000" b="0" i="1">
                        <a:latin typeface="Cambria Math" charset="0"/>
                        <a:ea typeface="Abadi MT Condensed Extra Bold" charset="0"/>
                        <a:cs typeface="Abadi MT Condensed Extra Bold" charset="0"/>
                      </a:rPr>
                      <m:t>…)</m:t>
                    </m:r>
                  </m:oMath>
                </a14:m>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是否在样本空间上</a:t>
                </a:r>
                <a:r>
                  <a:rPr lang="zh-CN" altLang="en-US" sz="2000" u="sng">
                    <a:solidFill>
                      <a:srgbClr val="FF0000"/>
                    </a:solidFill>
                    <a:latin typeface="Abadi MT Condensed Extra Bold" charset="0"/>
                    <a:ea typeface="Abadi MT Condensed Extra Bold" charset="0"/>
                    <a:cs typeface="Abadi MT Condensed Extra Bold" charset="0"/>
                  </a:rPr>
                  <a:t>一致收敛</a:t>
                </a:r>
                <a:r>
                  <a:rPr lang="zh-CN" altLang="en-US" sz="2000">
                    <a:latin typeface="Abadi MT Condensed Extra Bold" charset="0"/>
                    <a:ea typeface="Abadi MT Condensed Extra Bold" charset="0"/>
                    <a:cs typeface="Abadi MT Condensed Extra Bold" charset="0"/>
                  </a:rPr>
                  <a:t>到</a:t>
                </a:r>
                <a14:m>
                  <m:oMath xmlns:m="http://schemas.openxmlformats.org/officeDocument/2006/math">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0</m:t>
                        </m:r>
                      </m:sub>
                    </m:sSub>
                  </m:oMath>
                </a14:m>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b="0" i="1">
                            <a:latin typeface="Cambria Math" charset="0"/>
                            <a:ea typeface="Abadi MT Condensed Extra Bold" charset="0"/>
                            <a:cs typeface="Abadi MT Condensed Extra Bold" charset="0"/>
                          </a:rPr>
                          <m:t>𝑖</m:t>
                        </m:r>
                      </m:sub>
                    </m:sSub>
                  </m:oMath>
                </a14:m>
                <a:r>
                  <a:rPr lang="zh-CN" altLang="en-US" sz="2000">
                    <a:latin typeface="Abadi MT Condensed Extra Bold" charset="0"/>
                    <a:ea typeface="Abadi MT Condensed Extra Bold" charset="0"/>
                    <a:cs typeface="Abadi MT Condensed Extra Bold" charset="0"/>
                  </a:rPr>
                  <a:t> 是由正在求解的参数</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i="1">
                        <a:latin typeface="Cambria Math" charset="0"/>
                        <a:ea typeface="Abadi MT Condensed Extra Bold" charset="0"/>
                        <a:cs typeface="Abadi MT Condensed Extra Bold" charset="0"/>
                      </a:rPr>
                      <m:t>,</m:t>
                    </m:r>
                    <m:r>
                      <a:rPr lang="zh-CN" altLang="en-US" sz="2000" i="1">
                        <a:latin typeface="Cambria Math" charset="0"/>
                        <a:ea typeface="Abadi MT Condensed Extra Bold" charset="0"/>
                        <a:cs typeface="Abadi MT Condensed Extra Bold" charset="0"/>
                      </a:rPr>
                      <m:t> </m:t>
                    </m:r>
                    <m:r>
                      <a:rPr lang="en-US" altLang="zh-CN" sz="2000" i="1">
                        <a:latin typeface="Cambria Math" charset="0"/>
                        <a:ea typeface="Abadi MT Condensed Extra Bold" charset="0"/>
                        <a:cs typeface="Abadi MT Condensed Extra Bold" charset="0"/>
                      </a:rPr>
                      <m:t>…</m:t>
                    </m:r>
                  </m:oMath>
                </a14:m>
                <a:r>
                  <a:rPr lang="zh-CN" altLang="en-US" sz="2000">
                    <a:latin typeface="Abadi MT Condensed Extra Bold" charset="0"/>
                    <a:ea typeface="Abadi MT Condensed Extra Bold" charset="0"/>
                    <a:cs typeface="Abadi MT Condensed Extra Bold" charset="0"/>
                  </a:rPr>
                  <a:t> 决定的，这些参数的自由度为</a:t>
                </a:r>
                <a:r>
                  <a:rPr lang="en-US" altLang="zh-CN" sz="2000">
                    <a:latin typeface="Abadi MT Condensed Extra Bold" charset="0"/>
                    <a:ea typeface="Abadi MT Condensed Extra Bold" charset="0"/>
                    <a:cs typeface="Abadi MT Condensed Extra Bold" charset="0"/>
                  </a:rPr>
                  <a:t>1</a:t>
                </a:r>
                <a:r>
                  <a:rPr lang="zh-CN" altLang="en-US" sz="2000">
                    <a:latin typeface="Abadi MT Condensed Extra Bold" charset="0"/>
                    <a:ea typeface="Abadi MT Condensed Extra Bold" charset="0"/>
                    <a:cs typeface="Abadi MT Condensed Extra Bold" charset="0"/>
                  </a:rPr>
                  <a:t>，即迭代次数</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，故可以看做沿着空间参数曲线</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1</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𝑤</m:t>
                        </m:r>
                      </m:e>
                      <m:sub>
                        <m:r>
                          <a:rPr lang="en-US" altLang="zh-CN" sz="2000" i="1">
                            <a:latin typeface="Cambria Math" charset="0"/>
                            <a:ea typeface="Abadi MT Condensed Extra Bold" charset="0"/>
                            <a:cs typeface="Abadi MT Condensed Extra Bold" charset="0"/>
                          </a:rPr>
                          <m:t>2</m:t>
                        </m:r>
                      </m:sub>
                    </m:sSub>
                    <m:r>
                      <a:rPr lang="en-US" altLang="zh-CN" sz="2000" b="0" i="1">
                        <a:latin typeface="Cambria Math" charset="0"/>
                        <a:ea typeface="Abadi MT Condensed Extra Bold" charset="0"/>
                        <a:cs typeface="Abadi MT Condensed Extra Bold" charset="0"/>
                      </a:rPr>
                      <m:t>(</m:t>
                    </m:r>
                    <m:r>
                      <a:rPr lang="en-US" altLang="zh-CN" sz="2000" b="0" i="1">
                        <a:latin typeface="Cambria Math" charset="0"/>
                        <a:ea typeface="Abadi MT Condensed Extra Bold" charset="0"/>
                        <a:cs typeface="Abadi MT Condensed Extra Bold" charset="0"/>
                      </a:rPr>
                      <m:t>𝑡</m:t>
                    </m:r>
                    <m:r>
                      <a:rPr lang="en-US" altLang="zh-CN" sz="2000" b="0" i="1">
                        <a:latin typeface="Cambria Math" charset="0"/>
                        <a:ea typeface="Abadi MT Condensed Extra Bold" charset="0"/>
                        <a:cs typeface="Abadi MT Condensed Extra Bold" charset="0"/>
                      </a:rPr>
                      <m:t>), …)</m:t>
                    </m:r>
                  </m:oMath>
                </a14:m>
                <a:r>
                  <a:rPr lang="zh-CN" altLang="en-US" sz="2000">
                    <a:latin typeface="Abadi MT Condensed Extra Bold" charset="0"/>
                    <a:ea typeface="Abadi MT Condensed Extra Bold" charset="0"/>
                    <a:cs typeface="Abadi MT Condensed Extra Bold" charset="0"/>
                  </a:rPr>
                  <a:t> 滑行</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我们希望完成迭代步长</a:t>
                </a:r>
                <a:r>
                  <a:rPr lang="en-US" altLang="zh-CN" sz="2000">
                    <a:latin typeface="Abadi MT Condensed Extra Bold" charset="0"/>
                    <a:ea typeface="Abadi MT Condensed Extra Bold" charset="0"/>
                    <a:cs typeface="Abadi MT Condensed Extra Bold" charset="0"/>
                  </a:rPr>
                  <a:t>t</a:t>
                </a:r>
                <a:r>
                  <a:rPr lang="zh-CN" altLang="en-US" sz="2000">
                    <a:latin typeface="Abadi MT Condensed Extra Bold" charset="0"/>
                    <a:ea typeface="Abadi MT Condensed Extra Bold" charset="0"/>
                    <a:cs typeface="Abadi MT Condensed Extra Bold" charset="0"/>
                  </a:rPr>
                  <a:t>时候，</a:t>
                </a:r>
                <a:r>
                  <a:rPr lang="en-US" altLang="zh-CN" sz="2000">
                    <a:latin typeface="Abadi MT Condensed Extra Bold" charset="0"/>
                    <a:ea typeface="Abadi MT Condensed Extra Bold" charset="0"/>
                    <a:cs typeface="Abadi MT Condensed Extra Bold" charset="0"/>
                  </a:rPr>
                  <a:t>|C|</a:t>
                </a:r>
                <a:r>
                  <a:rPr lang="zh-CN" altLang="en-US" sz="2000">
                    <a:latin typeface="Abadi MT Condensed Extra Bold" charset="0"/>
                    <a:ea typeface="Abadi MT Condensed Extra Bold" charset="0"/>
                    <a:cs typeface="Abadi MT Condensed Extra Bold" charset="0"/>
                  </a:rPr>
                  <a:t>比较短。这个可以采用最速下降法等，近似获得。</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r>
                      <a:rPr lang="zh-CN" altLang="en-US" sz="2000" i="1">
                        <a:latin typeface="Cambria Math" charset="0"/>
                        <a:ea typeface="Abadi MT Condensed Extra Bold" charset="0"/>
                        <a:cs typeface="Abadi MT Condensed Extra Bold" charset="0"/>
                      </a:rPr>
                      <m:t>是否</m:t>
                    </m:r>
                  </m:oMath>
                </a14:m>
                <a:r>
                  <a:rPr lang="zh-CN" altLang="en-US" sz="2000">
                    <a:latin typeface="Abadi MT Condensed Extra Bold" charset="0"/>
                    <a:ea typeface="Abadi MT Condensed Extra Bold" charset="0"/>
                    <a:cs typeface="Abadi MT Condensed Extra Bold" charset="0"/>
                  </a:rPr>
                  <a:t>仍然满足边界条件（即解答完毕后，仍然要代入验证）</a:t>
                </a:r>
                <a:endParaRPr lang="en-US" altLang="zh-CN" sz="2000">
                  <a:latin typeface="Abadi MT Condensed Extra Bold" charset="0"/>
                  <a:ea typeface="Abadi MT Condensed Extra Bold" charset="0"/>
                  <a:cs typeface="Abadi MT Condensed Extra Bold" charset="0"/>
                </a:endParaRPr>
              </a:p>
              <a:p>
                <a:pPr lvl="1"/>
                <a14:m>
                  <m:oMath xmlns:m="http://schemas.openxmlformats.org/officeDocument/2006/math">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𝑓</m:t>
                        </m:r>
                      </m:e>
                      <m:sub>
                        <m:r>
                          <a:rPr lang="en-US" altLang="zh-CN" sz="2000" i="1">
                            <a:latin typeface="Cambria Math" charset="0"/>
                            <a:ea typeface="Abadi MT Condensed Extra Bold" charset="0"/>
                            <a:cs typeface="Abadi MT Condensed Extra Bold" charset="0"/>
                          </a:rPr>
                          <m:t>0</m:t>
                        </m:r>
                      </m:sub>
                    </m:sSub>
                  </m:oMath>
                </a14:m>
                <a:r>
                  <a:rPr lang="zh-CN" altLang="en-US"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rPr>
                  <a:t> 是否过拟合？</a:t>
                </a:r>
                <a:endParaRPr lang="en-US" altLang="zh-CN" sz="2000">
                  <a:ln w="0"/>
                  <a:effectLst>
                    <a:outerShdw blurRad="38100" dist="19050" dir="2700000" algn="tl" rotWithShape="0">
                      <a:schemeClr val="dk1">
                        <a:alpha val="40000"/>
                      </a:schemeClr>
                    </a:outerShdw>
                  </a:effectLst>
                  <a:latin typeface="Abadi MT Condensed Extra Bold" charset="0"/>
                  <a:ea typeface="Abadi MT Condensed Extra Bold" charset="0"/>
                  <a:cs typeface="Abadi MT Condensed Extra Bold" charset="0"/>
                </a:endParaRPr>
              </a:p>
              <a:p>
                <a:pPr lvl="1"/>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t="-1961" r="-464"/>
                </a:stretch>
              </a:blipFill>
              <a:ln w="9525">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Freeform 6"/>
          <p:cNvSpPr/>
          <p:nvPr/>
        </p:nvSpPr>
        <p:spPr>
          <a:xfrm>
            <a:off x="8945874" y="5241926"/>
            <a:ext cx="662953" cy="800100"/>
          </a:xfrm>
          <a:custGeom>
            <a:avLst/>
            <a:gdLst>
              <a:gd name="connsiteX0" fmla="*/ 484946 w 662953"/>
              <a:gd name="connsiteY0" fmla="*/ 0 h 800100"/>
              <a:gd name="connsiteX1" fmla="*/ 2346 w 662953"/>
              <a:gd name="connsiteY1" fmla="*/ 228600 h 800100"/>
              <a:gd name="connsiteX2" fmla="*/ 662746 w 662953"/>
              <a:gd name="connsiteY2" fmla="*/ 254000 h 800100"/>
              <a:gd name="connsiteX3" fmla="*/ 78546 w 662953"/>
              <a:gd name="connsiteY3" fmla="*/ 533400 h 800100"/>
              <a:gd name="connsiteX4" fmla="*/ 523046 w 662953"/>
              <a:gd name="connsiteY4" fmla="*/ 558800 h 800100"/>
              <a:gd name="connsiteX5" fmla="*/ 205546 w 662953"/>
              <a:gd name="connsiteY5" fmla="*/ 762000 h 800100"/>
              <a:gd name="connsiteX6" fmla="*/ 535746 w 662953"/>
              <a:gd name="connsiteY6"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53" h="800100">
                <a:moveTo>
                  <a:pt x="484946" y="0"/>
                </a:moveTo>
                <a:cubicBezTo>
                  <a:pt x="228829" y="93133"/>
                  <a:pt x="-27287" y="186267"/>
                  <a:pt x="2346" y="228600"/>
                </a:cubicBezTo>
                <a:cubicBezTo>
                  <a:pt x="31979" y="270933"/>
                  <a:pt x="650046" y="203200"/>
                  <a:pt x="662746" y="254000"/>
                </a:cubicBezTo>
                <a:cubicBezTo>
                  <a:pt x="675446" y="304800"/>
                  <a:pt x="101829" y="482600"/>
                  <a:pt x="78546" y="533400"/>
                </a:cubicBezTo>
                <a:cubicBezTo>
                  <a:pt x="55263" y="584200"/>
                  <a:pt x="501879" y="520700"/>
                  <a:pt x="523046" y="558800"/>
                </a:cubicBezTo>
                <a:cubicBezTo>
                  <a:pt x="544213" y="596900"/>
                  <a:pt x="203429" y="721783"/>
                  <a:pt x="205546" y="762000"/>
                </a:cubicBezTo>
                <a:cubicBezTo>
                  <a:pt x="207663" y="802217"/>
                  <a:pt x="468013" y="795867"/>
                  <a:pt x="535746" y="800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flipH="1">
            <a:off x="9989826" y="5241926"/>
            <a:ext cx="190500" cy="1790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080501" y="6176963"/>
            <a:ext cx="1320800" cy="369332"/>
          </a:xfrm>
          <a:prstGeom prst="rect">
            <a:avLst/>
          </a:prstGeom>
          <a:noFill/>
        </p:spPr>
        <p:txBody>
          <a:bodyPr wrap="square" rtlCol="0">
            <a:spAutoFit/>
          </a:bodyPr>
          <a:lstStyle/>
          <a:p>
            <a:r>
              <a:rPr lang="en-US" altLang="zh-CN"/>
              <a:t>L(C1)</a:t>
            </a:r>
            <a:r>
              <a:rPr lang="zh-CN" altLang="en-US"/>
              <a:t> </a:t>
            </a:r>
            <a:r>
              <a:rPr lang="en-US" altLang="zh-CN"/>
              <a:t>&gt;</a:t>
            </a:r>
            <a:r>
              <a:rPr lang="zh-CN" altLang="en-US"/>
              <a:t> </a:t>
            </a:r>
            <a:r>
              <a:rPr lang="en-US" altLang="zh-CN"/>
              <a:t>L(C2)</a:t>
            </a:r>
            <a:endParaRPr lang="en-US"/>
          </a:p>
        </p:txBody>
      </p:sp>
      <p:sp>
        <p:nvSpPr>
          <p:cNvPr id="10" name="Freeform 9"/>
          <p:cNvSpPr/>
          <p:nvPr/>
        </p:nvSpPr>
        <p:spPr>
          <a:xfrm>
            <a:off x="8216900" y="5546729"/>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8216900" y="5469737"/>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8216900" y="5411792"/>
            <a:ext cx="2374900" cy="333371"/>
          </a:xfrm>
          <a:custGeom>
            <a:avLst/>
            <a:gdLst>
              <a:gd name="connsiteX0" fmla="*/ 0 w 2374900"/>
              <a:gd name="connsiteY0" fmla="*/ 333371 h 333371"/>
              <a:gd name="connsiteX1" fmla="*/ 800100 w 2374900"/>
              <a:gd name="connsiteY1" fmla="*/ 104771 h 333371"/>
              <a:gd name="connsiteX2" fmla="*/ 1155700 w 2374900"/>
              <a:gd name="connsiteY2" fmla="*/ 219071 h 333371"/>
              <a:gd name="connsiteX3" fmla="*/ 1612900 w 2374900"/>
              <a:gd name="connsiteY3" fmla="*/ 3171 h 333371"/>
              <a:gd name="connsiteX4" fmla="*/ 2374900 w 2374900"/>
              <a:gd name="connsiteY4" fmla="*/ 92071 h 33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900" h="333371">
                <a:moveTo>
                  <a:pt x="0" y="333371"/>
                </a:moveTo>
                <a:cubicBezTo>
                  <a:pt x="303741" y="228596"/>
                  <a:pt x="607483" y="123821"/>
                  <a:pt x="800100" y="104771"/>
                </a:cubicBezTo>
                <a:cubicBezTo>
                  <a:pt x="992717" y="85721"/>
                  <a:pt x="1020233" y="236004"/>
                  <a:pt x="1155700" y="219071"/>
                </a:cubicBezTo>
                <a:cubicBezTo>
                  <a:pt x="1291167" y="202138"/>
                  <a:pt x="1409700" y="24338"/>
                  <a:pt x="1612900" y="3171"/>
                </a:cubicBezTo>
                <a:cubicBezTo>
                  <a:pt x="1816100" y="-17996"/>
                  <a:pt x="2237317" y="73021"/>
                  <a:pt x="2374900" y="92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53700" y="5368932"/>
            <a:ext cx="1000762" cy="369332"/>
          </a:xfrm>
          <a:prstGeom prst="rect">
            <a:avLst/>
          </a:prstGeom>
          <a:noFill/>
        </p:spPr>
        <p:txBody>
          <a:bodyPr wrap="square" rtlCol="0">
            <a:spAutoFit/>
          </a:bodyPr>
          <a:lstStyle/>
          <a:p>
            <a:r>
              <a:rPr lang="en-US" altLang="zh-CN"/>
              <a:t>{f}</a:t>
            </a:r>
            <a:endParaRPr lang="en-US"/>
          </a:p>
        </p:txBody>
      </p:sp>
      <p:sp>
        <p:nvSpPr>
          <p:cNvPr id="14" name="TextBox 13"/>
          <p:cNvSpPr txBox="1"/>
          <p:nvPr/>
        </p:nvSpPr>
        <p:spPr>
          <a:xfrm>
            <a:off x="8724901" y="6482078"/>
            <a:ext cx="3352800" cy="369332"/>
          </a:xfrm>
          <a:prstGeom prst="rect">
            <a:avLst/>
          </a:prstGeom>
          <a:noFill/>
        </p:spPr>
        <p:txBody>
          <a:bodyPr wrap="square" rtlCol="0">
            <a:spAutoFit/>
          </a:bodyPr>
          <a:lstStyle/>
          <a:p>
            <a:r>
              <a:rPr lang="zh-CN" altLang="en-US"/>
              <a:t>图</a:t>
            </a:r>
            <a:r>
              <a:rPr lang="en-US" altLang="zh-CN"/>
              <a:t>4</a:t>
            </a:r>
            <a:r>
              <a:rPr lang="zh-CN" altLang="en-US"/>
              <a:t>：解空间滑动</a:t>
            </a:r>
            <a:endParaRPr lang="en-US"/>
          </a:p>
        </p:txBody>
      </p:sp>
    </p:spTree>
    <p:extLst>
      <p:ext uri="{BB962C8B-B14F-4D97-AF65-F5344CB8AC3E}">
        <p14:creationId xmlns:p14="http://schemas.microsoft.com/office/powerpoint/2010/main" val="1797248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针对过拟合问题：</a:t>
                </a:r>
                <a:endParaRPr lang="en-US" altLang="zh-CN"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历史上首先研究对象是</a:t>
                </a:r>
                <a:r>
                  <a:rPr lang="en-US" altLang="zh-CN" sz="2000">
                    <a:latin typeface="Abadi MT Condensed Extra Bold" charset="0"/>
                    <a:ea typeface="Abadi MT Condensed Extra Bold" charset="0"/>
                    <a:cs typeface="Abadi MT Condensed Extra Bold" charset="0"/>
                  </a:rPr>
                  <a:t>Polynomial</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Functions.</a:t>
                </a:r>
                <a:r>
                  <a:rPr lang="zh-CN" altLang="en-US" sz="2000">
                    <a:latin typeface="Abadi MT Condensed Extra Bold" charset="0"/>
                    <a:ea typeface="Abadi MT Condensed Extra Bold" charset="0"/>
                    <a:cs typeface="Abadi MT Condensed Extra Bold" charset="0"/>
                  </a:rPr>
                  <a:t> 我们优化的同时希望，函数不要太“曲折”，比方函数曲线不要太长；此时多项式变量，皆可以看做</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在样本上的自由特征，从而成</a:t>
                </a:r>
                <a:r>
                  <a:rPr lang="en-US" altLang="zh-CN" sz="2000">
                    <a:latin typeface="Abadi MT Condensed Extra Bold" charset="0"/>
                    <a:ea typeface="Abadi MT Condensed Extra Bold" charset="0"/>
                    <a:cs typeface="Abadi MT Condensed Extra Bold" charset="0"/>
                  </a:rPr>
                  <a:t>f</a:t>
                </a:r>
                <a:r>
                  <a:rPr lang="zh-CN" altLang="en-US" sz="2000">
                    <a:latin typeface="Abadi MT Condensed Extra Bold" charset="0"/>
                    <a:ea typeface="Abadi MT Condensed Extra Bold" charset="0"/>
                    <a:cs typeface="Abadi MT Condensed Extra Bold" charset="0"/>
                  </a:rPr>
                  <a:t>为线性组合</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比如</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sSubSup>
                      <m:sSubSupPr>
                        <m:ctrlPr>
                          <a:rPr lang="en-US" altLang="zh-CN" sz="2000" b="0" i="1">
                            <a:latin typeface="Cambria Math" charset="0"/>
                            <a:ea typeface="Abadi MT Condensed Extra Bold" charset="0"/>
                            <a:cs typeface="Abadi MT Condensed Extra Bold" charset="0"/>
                          </a:rPr>
                        </m:ctrlPr>
                      </m:sSubSup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1</m:t>
                        </m:r>
                        <m:r>
                          <a:rPr lang="en-US" altLang="zh-CN" sz="2000" b="0" i="1">
                            <a:latin typeface="Cambria Math" charset="0"/>
                            <a:ea typeface="Abadi MT Condensed Extra Bold" charset="0"/>
                            <a:cs typeface="Abadi MT Condensed Extra Bold" charset="0"/>
                          </a:rPr>
                          <m:t>𝑗</m:t>
                        </m:r>
                      </m:sub>
                      <m:sup>
                        <m:r>
                          <a:rPr lang="en-US" altLang="zh-CN" sz="2000" b="0" i="1">
                            <a:latin typeface="Cambria Math" charset="0"/>
                            <a:ea typeface="Abadi MT Condensed Extra Bold" charset="0"/>
                            <a:cs typeface="Abadi MT Condensed Extra Bold" charset="0"/>
                          </a:rPr>
                          <m:t>2</m:t>
                        </m:r>
                      </m:sup>
                    </m:sSubSup>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𝑧</m:t>
                        </m:r>
                      </m:e>
                      <m:sub>
                        <m:r>
                          <a:rPr lang="en-US" altLang="zh-CN" sz="2000" b="0" i="1">
                            <a:latin typeface="Cambria Math" charset="0"/>
                            <a:ea typeface="Abadi MT Condensed Extra Bold" charset="0"/>
                            <a:cs typeface="Abadi MT Condensed Extra Bold" charset="0"/>
                          </a:rPr>
                          <m:t>2</m:t>
                        </m:r>
                        <m:r>
                          <a:rPr lang="en-US" altLang="zh-CN" sz="2000" b="0" i="1">
                            <a:latin typeface="Cambria Math" charset="0"/>
                            <a:ea typeface="Abadi MT Condensed Extra Bold" charset="0"/>
                            <a:cs typeface="Abadi MT Condensed Extra Bold" charset="0"/>
                          </a:rPr>
                          <m:t>𝑗</m:t>
                        </m:r>
                      </m:sub>
                    </m:sSub>
                  </m:oMath>
                </a14:m>
                <a:r>
                  <a:rPr lang="zh-CN" altLang="en-US" sz="2000">
                    <a:latin typeface="Abadi MT Condensed Extra Bold" charset="0"/>
                    <a:ea typeface="Abadi MT Condensed Extra Bold" charset="0"/>
                    <a:cs typeface="Abadi MT Condensed Extra Bold" charset="0"/>
                  </a:rPr>
                  <a:t>），变化幅度稳定，不至于过拟合。这相当于曲线</a:t>
                </a:r>
                <a:r>
                  <a:rPr lang="en-US" altLang="zh-CN" sz="2000">
                    <a:latin typeface="Abadi MT Condensed Extra Bold" charset="0"/>
                    <a:ea typeface="Abadi MT Condensed Extra Bold" charset="0"/>
                    <a:cs typeface="Abadi MT Condensed Extra Bold" charset="0"/>
                  </a:rPr>
                  <a:t>(x1,</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f(x1))</a:t>
                </a:r>
                <a:r>
                  <a:rPr lang="zh-CN" altLang="en-US" sz="2000">
                    <a:latin typeface="Abadi MT Condensed Extra Bold" charset="0"/>
                    <a:ea typeface="Abadi MT Condensed Extra Bold" charset="0"/>
                    <a:cs typeface="Abadi MT Condensed Extra Bold" charset="0"/>
                  </a:rPr>
                  <a:t>的模长不要太长</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altLang="zh-CN" sz="2000">
                  <a:latin typeface="Abadi MT Condensed Extra Bold" charset="0"/>
                  <a:ea typeface="Abadi MT Condensed Extra Bold" charset="0"/>
                  <a:cs typeface="Abadi MT Condensed Extra Bold" charset="0"/>
                </a:endParaRPr>
              </a:p>
              <a:p>
                <a:pPr marL="2743200" lvl="6" indent="0">
                  <a:buNone/>
                </a:pPr>
                <a:r>
                  <a:rPr lang="en-US" altLang="zh-CN" sz="2000">
                    <a:latin typeface="Abadi MT Condensed Extra Bold" charset="0"/>
                    <a:ea typeface="Abadi MT Condensed Extra Bold" charset="0"/>
                    <a:cs typeface="Abadi MT Condensed Extra Bold" charset="0"/>
                  </a:rPr>
                  <a:t>min</a:t>
                </a:r>
                <a:r>
                  <a:rPr lang="zh-CN" altLang="en-US" sz="20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2000" i="1">
                            <a:latin typeface="Cambria Math" charset="0"/>
                            <a:ea typeface="Abadi MT Condensed Extra Bold" charset="0"/>
                            <a:cs typeface="Abadi MT Condensed Extra Bold" charset="0"/>
                          </a:rPr>
                        </m:ctrlPr>
                      </m:naryPr>
                      <m:sub/>
                      <m:sup/>
                      <m:e>
                        <m:d>
                          <m:dPr>
                            <m:begChr m:val="‖"/>
                            <m:endChr m:val="‖"/>
                            <m:ctrlPr>
                              <a:rPr lang="en-US" altLang="zh-CN" sz="2000" i="1">
                                <a:latin typeface="Cambria Math" charset="0"/>
                                <a:ea typeface="Abadi MT Condensed Extra Bold" charset="0"/>
                                <a:cs typeface="Abadi MT Condensed Extra Bold" charset="0"/>
                              </a:rPr>
                            </m:ctrlPr>
                          </m:dPr>
                          <m:e>
                            <m:r>
                              <a:rPr lang="en-US" altLang="zh-CN" sz="2000" i="1">
                                <a:latin typeface="Cambria Math" charset="0"/>
                                <a:ea typeface="Abadi MT Condensed Extra Bold" charset="0"/>
                                <a:cs typeface="Abadi MT Condensed Extra Bold" charset="0"/>
                              </a:rPr>
                              <m:t>(1,</m:t>
                            </m:r>
                            <m:r>
                              <a:rPr lang="zh-CN" altLang="en-US" sz="2000" i="1">
                                <a:latin typeface="Cambria Math" charset="0"/>
                                <a:ea typeface="Abadi MT Condensed Extra Bold" charset="0"/>
                                <a:cs typeface="Abadi MT Condensed Extra Bold" charset="0"/>
                              </a:rPr>
                              <m:t> </m:t>
                            </m:r>
                            <m:f>
                              <m:fPr>
                                <m:ctrlPr>
                                  <a:rPr lang="mr-IN" altLang="zh-CN" sz="2000" i="1">
                                    <a:latin typeface="Cambria Math" charset="0"/>
                                    <a:ea typeface="Abadi MT Condensed Extra Bold" charset="0"/>
                                    <a:cs typeface="Abadi MT Condensed Extra Bold" charset="0"/>
                                  </a:rPr>
                                </m:ctrlPr>
                              </m:fPr>
                              <m:num>
                                <m:r>
                                  <a:rPr lang="mr-IN" altLang="zh-CN" sz="2000" i="1">
                                    <a:latin typeface="Cambria Math" charset="0"/>
                                    <a:ea typeface="Abadi MT Condensed Extra Bold" charset="0"/>
                                    <a:cs typeface="Abadi MT Condensed Extra Bold" charset="0"/>
                                  </a:rPr>
                                  <m:t>𝜕</m:t>
                                </m:r>
                                <m:r>
                                  <a:rPr lang="en-US" altLang="zh-CN" sz="2000" i="1">
                                    <a:latin typeface="Cambria Math" charset="0"/>
                                    <a:ea typeface="Abadi MT Condensed Extra Bold" charset="0"/>
                                    <a:cs typeface="Abadi MT Condensed Extra Bold" charset="0"/>
                                  </a:rPr>
                                  <m:t>𝑓</m:t>
                                </m:r>
                              </m:num>
                              <m:den>
                                <m:r>
                                  <a:rPr lang="mr-IN" altLang="zh-CN" sz="2000" i="1">
                                    <a:latin typeface="Cambria Math" charset="0"/>
                                    <a:ea typeface="Abadi MT Condensed Extra Bold" charset="0"/>
                                    <a:cs typeface="Abadi MT Condensed Extra Bold" charset="0"/>
                                  </a:rPr>
                                  <m:t>𝜕</m:t>
                                </m:r>
                                <m:sSub>
                                  <m:sSubPr>
                                    <m:ctrlPr>
                                      <a:rPr lang="en-US" altLang="zh-CN" sz="2000" i="1">
                                        <a:latin typeface="Cambria Math" charset="0"/>
                                        <a:ea typeface="Abadi MT Condensed Extra Bold" charset="0"/>
                                        <a:cs typeface="Abadi MT Condensed Extra Bold" charset="0"/>
                                      </a:rPr>
                                    </m:ctrlPr>
                                  </m:sSubPr>
                                  <m:e>
                                    <m:r>
                                      <a:rPr lang="en-US" altLang="zh-CN" sz="2000" i="1">
                                        <a:latin typeface="Cambria Math" charset="0"/>
                                        <a:ea typeface="Abadi MT Condensed Extra Bold" charset="0"/>
                                        <a:cs typeface="Abadi MT Condensed Extra Bold" charset="0"/>
                                      </a:rPr>
                                      <m:t>𝑥</m:t>
                                    </m:r>
                                  </m:e>
                                  <m:sub>
                                    <m:r>
                                      <a:rPr lang="en-US" altLang="zh-CN" sz="2000" i="1">
                                        <a:latin typeface="Cambria Math" charset="0"/>
                                        <a:ea typeface="Abadi MT Condensed Extra Bold" charset="0"/>
                                        <a:cs typeface="Abadi MT Condensed Extra Bold" charset="0"/>
                                      </a:rPr>
                                      <m:t>1</m:t>
                                    </m:r>
                                  </m:sub>
                                </m:sSub>
                              </m:den>
                            </m:f>
                            <m:r>
                              <a:rPr lang="en-US" altLang="zh-CN" sz="2000" i="1">
                                <a:latin typeface="Cambria Math" charset="0"/>
                                <a:ea typeface="Abadi MT Condensed Extra Bold" charset="0"/>
                                <a:cs typeface="Abadi MT Condensed Extra Bold" charset="0"/>
                              </a:rPr>
                              <m:t>)</m:t>
                            </m:r>
                          </m:e>
                        </m:d>
                        <m:r>
                          <a:rPr lang="en-US" altLang="zh-CN" sz="2000" b="0" i="1">
                            <a:latin typeface="Cambria Math" charset="0"/>
                            <a:ea typeface="Abadi MT Condensed Extra Bold" charset="0"/>
                            <a:cs typeface="Abadi MT Condensed Extra Bold" charset="0"/>
                          </a:rPr>
                          <m:t>𝑑</m:t>
                        </m:r>
                        <m:sSub>
                          <m:sSubPr>
                            <m:ctrlPr>
                              <a:rPr lang="en-US" altLang="zh-CN" sz="2000" b="0" i="1">
                                <a:latin typeface="Cambria Math" charset="0"/>
                                <a:ea typeface="Abadi MT Condensed Extra Bold" charset="0"/>
                                <a:cs typeface="Abadi MT Condensed Extra Bold" charset="0"/>
                              </a:rPr>
                            </m:ctrlPr>
                          </m:sSubPr>
                          <m:e>
                            <m:r>
                              <a:rPr lang="en-US" altLang="zh-CN" sz="2000" b="0" i="1">
                                <a:latin typeface="Cambria Math" charset="0"/>
                                <a:ea typeface="Abadi MT Condensed Extra Bold" charset="0"/>
                                <a:cs typeface="Abadi MT Condensed Extra Bold" charset="0"/>
                              </a:rPr>
                              <m:t>𝑥</m:t>
                            </m:r>
                          </m:e>
                          <m:sub>
                            <m:r>
                              <a:rPr lang="en-US" altLang="zh-CN" sz="2000" b="0" i="1">
                                <a:latin typeface="Cambria Math" charset="0"/>
                                <a:ea typeface="Abadi MT Condensed Extra Bold" charset="0"/>
                                <a:cs typeface="Abadi MT Condensed Extra Bold" charset="0"/>
                              </a:rPr>
                              <m:t>1</m:t>
                            </m:r>
                          </m:sub>
                        </m:sSub>
                      </m:e>
                    </m:nary>
                  </m:oMath>
                </a14:m>
                <a:endParaRPr lang="en-US" sz="2000">
                  <a:latin typeface="Abadi MT Condensed Extra Bold" charset="0"/>
                  <a:ea typeface="Abadi MT Condensed Extra Bold" charset="0"/>
                  <a:cs typeface="Abadi MT Condensed Extra Bold" charset="0"/>
                </a:endParaRPr>
              </a:p>
              <a:p>
                <a:pPr marL="2743200" lvl="6" indent="0">
                  <a:buNone/>
                </a:pPr>
                <a:endParaRPr lang="en-US" sz="2000">
                  <a:latin typeface="Abadi MT Condensed Extra Bold" charset="0"/>
                  <a:ea typeface="Abadi MT Condensed Extra Bold" charset="0"/>
                  <a:cs typeface="Abadi MT Condensed Extra Bold" charset="0"/>
                </a:endParaRPr>
              </a:p>
              <a:p>
                <a:pPr lvl="1"/>
                <a:r>
                  <a:rPr lang="zh-CN" altLang="en-US" sz="2000">
                    <a:latin typeface="Abadi MT Condensed Extra Bold" charset="0"/>
                    <a:ea typeface="Abadi MT Condensed Extra Bold" charset="0"/>
                    <a:cs typeface="Abadi MT Condensed Extra Bold" charset="0"/>
                  </a:rPr>
                  <a:t>那么，对于比如</a:t>
                </a:r>
                <a:r>
                  <a:rPr lang="en-US" altLang="zh-CN" sz="2000">
                    <a:latin typeface="Abadi MT Condensed Extra Bold" charset="0"/>
                    <a:ea typeface="Abadi MT Condensed Extra Bold" charset="0"/>
                    <a:cs typeface="Abadi MT Condensed Extra Bold" charset="0"/>
                  </a:rPr>
                  <a:t>Logistics</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Regresssion</a:t>
                </a:r>
                <a:r>
                  <a:rPr lang="zh-CN" altLang="en-US" sz="2000">
                    <a:latin typeface="Abadi MT Condensed Extra Bold" charset="0"/>
                    <a:ea typeface="Abadi MT Condensed Extra Bold" charset="0"/>
                    <a:cs typeface="Abadi MT Condensed Extra Bold" charset="0"/>
                  </a:rPr>
                  <a:t>，</a:t>
                </a:r>
                <a:r>
                  <a:rPr lang="en-US" altLang="zh-CN" sz="2000">
                    <a:latin typeface="Abadi MT Condensed Extra Bold" charset="0"/>
                    <a:ea typeface="Abadi MT Condensed Extra Bold" charset="0"/>
                    <a:cs typeface="Abadi MT Condensed Extra Bold" charset="0"/>
                  </a:rPr>
                  <a:t>Xgboost</a:t>
                </a:r>
                <a:r>
                  <a:rPr lang="zh-CN" altLang="en-US" sz="2000">
                    <a:latin typeface="Abadi MT Condensed Extra Bold" charset="0"/>
                    <a:ea typeface="Abadi MT Condensed Extra Bold" charset="0"/>
                    <a:cs typeface="Abadi MT Condensed Extra Bold" charset="0"/>
                  </a:rPr>
                  <a:t>等非多项式目标优化函数，是否有用呢？</a:t>
                </a:r>
                <a:endParaRPr lang="en-US" altLang="zh-CN" sz="20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Logostic</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Regression</a:t>
                </a:r>
              </a:p>
              <a:p>
                <a:pPr lvl="3"/>
                <a:r>
                  <a:rPr lang="en-US" altLang="zh-CN" sz="1400" b="0">
                    <a:ea typeface="Abadi MT Condensed Extra Bold" charset="0"/>
                    <a:cs typeface="Abadi MT Condensed Extra Bold" charset="0"/>
                  </a:rPr>
                  <a:t>C</a:t>
                </a:r>
                <a:r>
                  <a:rPr lang="zh-CN" altLang="en-US" sz="1400" b="0">
                    <a:ea typeface="Abadi MT Condensed Extra Bold" charset="0"/>
                    <a:cs typeface="Abadi MT Condensed Extra Bold" charset="0"/>
                  </a:rPr>
                  <a:t> </a:t>
                </a:r>
                <a:r>
                  <a:rPr lang="en-US" altLang="zh-CN" sz="1400" b="0">
                    <a:ea typeface="Abadi MT Condensed Extra Bold" charset="0"/>
                    <a:cs typeface="Abadi MT Condensed Extra Bold" charset="0"/>
                  </a:rPr>
                  <a:t>=</a:t>
                </a:r>
                <a:r>
                  <a:rPr lang="zh-CN" altLang="en-US" sz="1400" b="0">
                    <a:ea typeface="Abadi MT Condensed Extra Bold" charset="0"/>
                    <a:cs typeface="Abadi MT Condensed Extra Bold" charset="0"/>
                  </a:rPr>
                  <a:t> </a:t>
                </a:r>
                <a14:m>
                  <m:oMath xmlns:m="http://schemas.openxmlformats.org/officeDocument/2006/math">
                    <m:r>
                      <a:rPr lang="en-US" altLang="zh-CN" sz="1400" b="0" i="1">
                        <a:latin typeface="Cambria Math" charset="0"/>
                        <a:ea typeface="Abadi MT Condensed Extra Bold" charset="0"/>
                        <a:cs typeface="Abadi MT Condensed Extra Bold" charset="0"/>
                      </a:rPr>
                      <m:t>(</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r>
                      <a:rPr lang="en-US" altLang="zh-CN" sz="1400" b="0" i="1">
                        <a:latin typeface="Cambria Math" charset="0"/>
                        <a:ea typeface="Abadi MT Condensed Extra Bold" charset="0"/>
                        <a:cs typeface="Abadi MT Condensed Extra Bold" charset="0"/>
                      </a:rPr>
                      <m:t>,</m:t>
                    </m:r>
                    <m:r>
                      <a:rPr lang="en-US" altLang="zh-CN" sz="1400" b="0" i="1">
                        <a:latin typeface="Cambria Math" charset="0"/>
                        <a:ea typeface="Abadi MT Condensed Extra Bold" charset="0"/>
                        <a:cs typeface="Abadi MT Condensed Extra Bold" charset="0"/>
                      </a:rPr>
                      <m:t>h</m:t>
                    </m:r>
                    <m:r>
                      <a:rPr lang="en-US" altLang="zh-CN" sz="1400" b="0" i="1">
                        <a:latin typeface="Cambria Math" charset="0"/>
                        <a:ea typeface="Abadi MT Condensed Extra Bold" charset="0"/>
                        <a:cs typeface="Abadi MT Condensed Extra Bold" charset="0"/>
                      </a:rPr>
                      <m:t>(</m:t>
                    </m:r>
                    <m:sSup>
                      <m:sSupPr>
                        <m:ctrlPr>
                          <a:rPr lang="en-US" altLang="zh-CN" sz="1400" b="0" i="1">
                            <a:latin typeface="Cambria Math" charset="0"/>
                            <a:ea typeface="Abadi MT Condensed Extra Bold" charset="0"/>
                            <a:cs typeface="Abadi MT Condensed Extra Bold" charset="0"/>
                          </a:rPr>
                        </m:ctrlPr>
                      </m:sSupPr>
                      <m:e>
                        <m:r>
                          <a:rPr lang="en-US" altLang="zh-CN" sz="1400" b="0" i="1">
                            <a:latin typeface="Cambria Math" charset="0"/>
                            <a:ea typeface="Abadi MT Condensed Extra Bold" charset="0"/>
                            <a:cs typeface="Abadi MT Condensed Extra Bold" charset="0"/>
                          </a:rPr>
                          <m:t>𝑤</m:t>
                        </m:r>
                      </m:e>
                      <m:sup>
                        <m:r>
                          <a:rPr lang="en-US" altLang="zh-CN" sz="1400" b="0" i="1">
                            <a:latin typeface="Cambria Math" charset="0"/>
                            <a:ea typeface="Abadi MT Condensed Extra Bold" charset="0"/>
                            <a:cs typeface="Abadi MT Condensed Extra Bold" charset="0"/>
                          </a:rPr>
                          <m:t>𝑇</m:t>
                        </m:r>
                      </m:sup>
                    </m:sSup>
                    <m:r>
                      <a:rPr lang="en-US" altLang="zh-CN" sz="1400" b="0" i="1">
                        <a:latin typeface="Cambria Math" charset="0"/>
                        <a:ea typeface="Abadi MT Condensed Extra Bold" charset="0"/>
                        <a:cs typeface="Abadi MT Condensed Extra Bold" charset="0"/>
                      </a:rPr>
                      <m:t>𝑥</m:t>
                    </m:r>
                    <m:r>
                      <a:rPr lang="en-US" altLang="zh-CN" sz="1400" b="0" i="1">
                        <a:latin typeface="Cambria Math" charset="0"/>
                        <a:ea typeface="Abadi MT Condensed Extra Bold" charset="0"/>
                        <a:cs typeface="Abadi MT Condensed Extra Bold" charset="0"/>
                      </a:rPr>
                      <m:t>))</m:t>
                    </m:r>
                  </m:oMath>
                </a14:m>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zh-CN" altLang="en-US" sz="1400" i="1">
                                <a:latin typeface="Cambria Math" charset="0"/>
                                <a:ea typeface="Abadi MT Condensed Extra Bold" charset="0"/>
                                <a:cs typeface="Abadi MT Condensed Extra Bold" charset="0"/>
                              </a:rPr>
                              <m:t> </m:t>
                            </m:r>
                            <m:f>
                              <m:fPr>
                                <m:ctrlPr>
                                  <a:rPr lang="mr-IN" altLang="zh-CN" sz="1400" i="1">
                                    <a:latin typeface="Cambria Math" charset="0"/>
                                    <a:ea typeface="Abadi MT Condensed Extra Bold" charset="0"/>
                                    <a:cs typeface="Abadi MT Condensed Extra Bold" charset="0"/>
                                  </a:rPr>
                                </m:ctrlPr>
                              </m:fPr>
                              <m:num>
                                <m:r>
                                  <a:rPr lang="mr-IN" altLang="zh-CN" sz="1400" i="1">
                                    <a:latin typeface="Cambria Math" charset="0"/>
                                    <a:ea typeface="Abadi MT Condensed Extra Bold" charset="0"/>
                                    <a:cs typeface="Abadi MT Condensed Extra Bold" charset="0"/>
                                  </a:rPr>
                                  <m:t>𝜕</m:t>
                                </m:r>
                                <m:r>
                                  <a:rPr lang="en-US" altLang="zh-CN" sz="1400" i="1">
                                    <a:latin typeface="Cambria Math" charset="0"/>
                                    <a:ea typeface="Abadi MT Condensed Extra Bold" charset="0"/>
                                    <a:cs typeface="Abadi MT Condensed Extra Bold" charset="0"/>
                                  </a:rPr>
                                  <m:t>h</m:t>
                                </m:r>
                              </m:num>
                              <m:den>
                                <m:r>
                                  <a:rPr lang="mr-IN" altLang="zh-CN" sz="1400" i="1">
                                    <a:latin typeface="Cambria Math" charset="0"/>
                                    <a:ea typeface="Abadi MT Condensed Extra Bold" charset="0"/>
                                    <a:cs typeface="Abadi MT Condensed Extra Bold" charset="0"/>
                                  </a:rPr>
                                  <m:t>𝜕</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𝑥</m:t>
                                    </m:r>
                                  </m:e>
                                  <m:sub>
                                    <m:r>
                                      <a:rPr lang="en-US" altLang="zh-CN" sz="1400" i="1">
                                        <a:latin typeface="Cambria Math" charset="0"/>
                                        <a:ea typeface="Abadi MT Condensed Extra Bold" charset="0"/>
                                        <a:cs typeface="Abadi MT Condensed Extra Bold" charset="0"/>
                                      </a:rPr>
                                      <m:t>1</m:t>
                                    </m:r>
                                  </m:sub>
                                </m:sSub>
                              </m:den>
                            </m:f>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𝑥</m:t>
                            </m:r>
                          </m:e>
                          <m:sub>
                            <m:r>
                              <a:rPr lang="en-US" altLang="zh-CN" sz="1400" b="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3"/>
                <a:r>
                  <a:rPr lang="en-US" altLang="zh-CN" sz="1400">
                    <a:latin typeface="Abadi MT Condensed Extra Bold" charset="0"/>
                    <a:ea typeface="Abadi MT Condensed Extra Bold" charset="0"/>
                    <a:cs typeface="Abadi MT Condensed Extra Bold" charset="0"/>
                  </a:rPr>
                  <a:t>|C|</a:t>
                </a:r>
                <a:r>
                  <a:rPr lang="zh-CN" altLang="en-US" sz="1400">
                    <a:latin typeface="Abadi MT Condensed Extra Bold" charset="0"/>
                    <a:ea typeface="Abadi MT Condensed Extra Bold" charset="0"/>
                    <a:cs typeface="Abadi MT Condensed Extra Bold" charset="0"/>
                  </a:rPr>
                  <a:t> </a:t>
                </a:r>
                <a:r>
                  <a:rPr lang="en-US" altLang="zh-CN" sz="1400">
                    <a:latin typeface="Abadi MT Condensed Extra Bold" charset="0"/>
                    <a:ea typeface="Abadi MT Condensed Extra Bold" charset="0"/>
                    <a:cs typeface="Abadi MT Condensed Extra Bold" charset="0"/>
                  </a:rPr>
                  <a:t>=</a:t>
                </a:r>
                <a:r>
                  <a:rPr lang="zh-CN" altLang="en-US" sz="1400">
                    <a:latin typeface="Abadi MT Condensed Extra Bold" charset="0"/>
                    <a:ea typeface="Abadi MT Condensed Extra Bold" charset="0"/>
                    <a:cs typeface="Abadi MT Condensed Extra Bold" charset="0"/>
                  </a:rPr>
                  <a:t> </a:t>
                </a:r>
                <a14:m>
                  <m:oMath xmlns:m="http://schemas.openxmlformats.org/officeDocument/2006/math">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d>
                              <m:dPr>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m:t>
                                </m:r>
                                <m:r>
                                  <a:rPr lang="en-US" altLang="zh-CN" sz="1400" i="1">
                                    <a:latin typeface="Cambria Math" charset="0"/>
                                    <a:ea typeface="Abadi MT Condensed Extra Bold" charset="0"/>
                                    <a:cs typeface="Abadi MT Condensed Extra Bold" charset="0"/>
                                  </a:rPr>
                                  <m:t>h</m:t>
                                </m:r>
                              </m:e>
                            </m:d>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b="0" i="1">
                            <a:latin typeface="Cambria Math" charset="0"/>
                            <a:ea typeface="Abadi MT Condensed Extra Bold" charset="0"/>
                            <a:cs typeface="Abadi MT Condensed Extra Bold" charset="0"/>
                          </a:rPr>
                          <m:t>𝑑</m:t>
                        </m:r>
                        <m:sSub>
                          <m:sSubPr>
                            <m:ctrlPr>
                              <a:rPr lang="en-US" altLang="zh-CN" sz="1400" b="0" i="1">
                                <a:latin typeface="Cambria Math" charset="0"/>
                                <a:ea typeface="Abadi MT Condensed Extra Bold" charset="0"/>
                                <a:cs typeface="Abadi MT Condensed Extra Bold" charset="0"/>
                              </a:rPr>
                            </m:ctrlPr>
                          </m:sSubPr>
                          <m:e>
                            <m:r>
                              <a:rPr lang="en-US" altLang="zh-CN" sz="1400" b="0" i="1">
                                <a:latin typeface="Cambria Math" charset="0"/>
                                <a:ea typeface="Abadi MT Condensed Extra Bold" charset="0"/>
                                <a:cs typeface="Abadi MT Condensed Extra Bold" charset="0"/>
                              </a:rPr>
                              <m:t>𝑤</m:t>
                            </m:r>
                          </m:e>
                          <m:sub>
                            <m:r>
                              <a:rPr lang="en-US" altLang="zh-CN" sz="1400" b="0" i="1">
                                <a:latin typeface="Cambria Math" charset="0"/>
                                <a:ea typeface="Abadi MT Condensed Extra Bold" charset="0"/>
                                <a:cs typeface="Abadi MT Condensed Extra Bold" charset="0"/>
                              </a:rPr>
                              <m:t>1</m:t>
                            </m:r>
                          </m:sub>
                        </m:sSub>
                      </m:e>
                    </m:nary>
                    <m:r>
                      <a:rPr lang="en-US" altLang="zh-CN" sz="1400" b="0" i="1">
                        <a:latin typeface="Cambria Math" charset="0"/>
                        <a:ea typeface="Abadi MT Condensed Extra Bold" charset="0"/>
                        <a:cs typeface="Abadi MT Condensed Extra Bold" charset="0"/>
                      </a:rPr>
                      <m:t>&lt;</m:t>
                    </m:r>
                    <m:nary>
                      <m:naryPr>
                        <m:limLoc m:val="undOvr"/>
                        <m:subHide m:val="on"/>
                        <m:supHide m:val="on"/>
                        <m:ctrlPr>
                          <a:rPr lang="zh-CN" altLang="en-US" sz="1400" i="1">
                            <a:latin typeface="Cambria Math" charset="0"/>
                            <a:ea typeface="Abadi MT Condensed Extra Bold" charset="0"/>
                            <a:cs typeface="Abadi MT Condensed Extra Bold" charset="0"/>
                          </a:rPr>
                        </m:ctrlPr>
                      </m:naryPr>
                      <m:sub/>
                      <m:sup/>
                      <m:e>
                        <m:d>
                          <m:dPr>
                            <m:begChr m:val="‖"/>
                            <m:endChr m:val="‖"/>
                            <m:ctrlPr>
                              <a:rPr lang="en-US" altLang="zh-CN" sz="1400" i="1">
                                <a:latin typeface="Cambria Math" charset="0"/>
                                <a:ea typeface="Abadi MT Condensed Extra Bold" charset="0"/>
                                <a:cs typeface="Abadi MT Condensed Extra Bold" charset="0"/>
                              </a:rPr>
                            </m:ctrlPr>
                          </m:dPr>
                          <m:e>
                            <m:r>
                              <a:rPr lang="en-US" altLang="zh-CN" sz="1400" i="1">
                                <a:latin typeface="Cambria Math" charset="0"/>
                                <a:ea typeface="Abadi MT Condensed Extra Bold" charset="0"/>
                                <a:cs typeface="Abadi MT Condensed Extra Bold" charset="0"/>
                              </a:rPr>
                              <m:t>(1, </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r>
                              <a:rPr lang="en-US" altLang="zh-CN" sz="1400" i="1">
                                <a:latin typeface="Cambria Math" charset="0"/>
                                <a:ea typeface="Abadi MT Condensed Extra Bold" charset="0"/>
                                <a:cs typeface="Abadi MT Condensed Extra Bold" charset="0"/>
                              </a:rPr>
                              <m:t>)</m:t>
                            </m:r>
                          </m:e>
                        </m:d>
                        <m:r>
                          <a:rPr lang="en-US" altLang="zh-CN" sz="1400" i="1">
                            <a:latin typeface="Cambria Math" charset="0"/>
                            <a:ea typeface="Abadi MT Condensed Extra Bold" charset="0"/>
                            <a:cs typeface="Abadi MT Condensed Extra Bold" charset="0"/>
                          </a:rPr>
                          <m:t>𝑑</m:t>
                        </m:r>
                        <m:sSub>
                          <m:sSubPr>
                            <m:ctrlPr>
                              <a:rPr lang="en-US" altLang="zh-CN" sz="1400" i="1">
                                <a:latin typeface="Cambria Math" charset="0"/>
                                <a:ea typeface="Abadi MT Condensed Extra Bold" charset="0"/>
                                <a:cs typeface="Abadi MT Condensed Extra Bold" charset="0"/>
                              </a:rPr>
                            </m:ctrlPr>
                          </m:sSubPr>
                          <m:e>
                            <m:r>
                              <a:rPr lang="en-US" altLang="zh-CN" sz="1400" i="1">
                                <a:latin typeface="Cambria Math" charset="0"/>
                                <a:ea typeface="Abadi MT Condensed Extra Bold" charset="0"/>
                                <a:cs typeface="Abadi MT Condensed Extra Bold" charset="0"/>
                              </a:rPr>
                              <m:t>𝑤</m:t>
                            </m:r>
                          </m:e>
                          <m:sub>
                            <m:r>
                              <a:rPr lang="en-US" altLang="zh-CN" sz="1400" i="1">
                                <a:latin typeface="Cambria Math" charset="0"/>
                                <a:ea typeface="Abadi MT Condensed Extra Bold" charset="0"/>
                                <a:cs typeface="Abadi MT Condensed Extra Bold" charset="0"/>
                              </a:rPr>
                              <m:t>1</m:t>
                            </m:r>
                          </m:sub>
                        </m:sSub>
                      </m:e>
                    </m:nary>
                  </m:oMath>
                </a14:m>
                <a:endParaRPr lang="en-US" altLang="zh-CN" sz="1400">
                  <a:latin typeface="Abadi MT Condensed Extra Bold" charset="0"/>
                  <a:ea typeface="Abadi MT Condensed Extra Bold" charset="0"/>
                  <a:cs typeface="Abadi MT Condensed Extra Bold" charset="0"/>
                </a:endParaRPr>
              </a:p>
              <a:p>
                <a:pPr lvl="2"/>
                <a:r>
                  <a:rPr lang="en-US" altLang="zh-CN" sz="1600">
                    <a:latin typeface="Abadi MT Condensed Extra Bold" charset="0"/>
                    <a:ea typeface="Abadi MT Condensed Extra Bold" charset="0"/>
                    <a:cs typeface="Abadi MT Condensed Extra Bold" charset="0"/>
                  </a:rPr>
                  <a:t>Xgboost</a:t>
                </a:r>
                <a:r>
                  <a:rPr lang="zh-CN" altLang="en-US" sz="1600">
                    <a:latin typeface="Abadi MT Condensed Extra Bold" charset="0"/>
                    <a:ea typeface="Abadi MT Condensed Extra Bold" charset="0"/>
                    <a:cs typeface="Abadi MT Condensed Extra Bold" charset="0"/>
                  </a:rPr>
                  <a:t> 假设函数仍然是叶子节点的线性组合，然后通过</a:t>
                </a:r>
                <a:r>
                  <a:rPr lang="en-US" altLang="zh-CN" sz="1600">
                    <a:latin typeface="Abadi MT Condensed Extra Bold" charset="0"/>
                    <a:ea typeface="Abadi MT Condensed Extra Bold" charset="0"/>
                    <a:cs typeface="Abadi MT Condensed Extra Bold" charset="0"/>
                  </a:rPr>
                  <a:t>CostFunc</a:t>
                </a:r>
                <a:r>
                  <a:rPr lang="zh-CN" altLang="en-US" sz="1600">
                    <a:latin typeface="Abadi MT Condensed Extra Bold" charset="0"/>
                    <a:ea typeface="Abadi MT Condensed Extra Bold" charset="0"/>
                    <a:cs typeface="Abadi MT Condensed Extra Bold" charset="0"/>
                  </a:rPr>
                  <a:t>包装</a:t>
                </a:r>
                <a:endParaRPr lang="en-US" sz="200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961" r="-1275" b="-63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953511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normAutofit/>
          </a:bodyPr>
          <a:lstStyle/>
          <a:p>
            <a:r>
              <a:rPr lang="zh-CN" altLang="en-US" sz="2000">
                <a:latin typeface="Abadi MT Condensed Extra Bold" charset="0"/>
                <a:ea typeface="Abadi MT Condensed Extra Bold" charset="0"/>
                <a:cs typeface="Abadi MT Condensed Extra Bold" charset="0"/>
              </a:rPr>
              <a:t>步骤三 若采用梯度下降更新</a:t>
            </a:r>
            <a:r>
              <a:rPr lang="en-US" altLang="zh-CN" sz="2000">
                <a:latin typeface="Abadi MT Condensed Extra Bold" charset="0"/>
                <a:ea typeface="Abadi MT Condensed Extra Bold" charset="0"/>
                <a:cs typeface="Abadi MT Condensed Extra Bold" charset="0"/>
              </a:rPr>
              <a:t>Linear</a:t>
            </a:r>
            <a:r>
              <a:rPr lang="zh-CN" altLang="en-US" sz="2000">
                <a:latin typeface="Abadi MT Condensed Extra Bold" charset="0"/>
                <a:ea typeface="Abadi MT Condensed Extra Bold" charset="0"/>
                <a:cs typeface="Abadi MT Condensed Extra Bold" charset="0"/>
              </a:rPr>
              <a:t> </a:t>
            </a:r>
            <a:r>
              <a:rPr lang="en-US" altLang="zh-CN" sz="2000">
                <a:latin typeface="Abadi MT Condensed Extra Bold" charset="0"/>
                <a:ea typeface="Abadi MT Condensed Extra Bold" charset="0"/>
                <a:cs typeface="Abadi MT Condensed Extra Bold" charset="0"/>
              </a:rPr>
              <a:t>Search</a:t>
            </a:r>
          </a:p>
          <a:p>
            <a:pPr lvl="1"/>
            <a:r>
              <a:rPr lang="zh-CN" altLang="en-US" sz="2000">
                <a:latin typeface="Abadi MT Condensed Extra Bold" charset="0"/>
                <a:ea typeface="Abadi MT Condensed Extra Bold" charset="0"/>
                <a:cs typeface="Abadi MT Condensed Extra Bold" charset="0"/>
              </a:rPr>
              <a:t>即使算法是收敛的，梯度下降（不精准搜索）并不能保证收敛到最优解，</a:t>
            </a:r>
            <a:endParaRPr lang="en-US" altLang="zh-CN" sz="2000">
              <a:latin typeface="Abadi MT Condensed Extra Bold" charset="0"/>
              <a:ea typeface="Abadi MT Condensed Extra Bold" charset="0"/>
              <a:cs typeface="Abadi MT Condensed Extra Bold" charset="0"/>
            </a:endParaRPr>
          </a:p>
          <a:p>
            <a:pPr marL="457200" lvl="1" indent="0">
              <a:buNone/>
            </a:pPr>
            <a:endParaRPr lang="en-US" sz="200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2432844"/>
            <a:ext cx="3898900" cy="2933700"/>
          </a:xfrm>
          <a:prstGeom prst="rect">
            <a:avLst/>
          </a:prstGeom>
        </p:spPr>
      </p:pic>
      <p:sp>
        <p:nvSpPr>
          <p:cNvPr id="7" name="TextBox 6"/>
          <p:cNvSpPr txBox="1"/>
          <p:nvPr/>
        </p:nvSpPr>
        <p:spPr>
          <a:xfrm>
            <a:off x="1898650" y="5501481"/>
            <a:ext cx="2971800" cy="646331"/>
          </a:xfrm>
          <a:prstGeom prst="rect">
            <a:avLst/>
          </a:prstGeom>
          <a:noFill/>
        </p:spPr>
        <p:txBody>
          <a:bodyPr wrap="square" rtlCol="0">
            <a:spAutoFit/>
          </a:bodyPr>
          <a:lstStyle/>
          <a:p>
            <a:r>
              <a:rPr lang="zh-CN" altLang="en-US"/>
              <a:t>图</a:t>
            </a:r>
            <a:r>
              <a:rPr lang="en-US" altLang="zh-CN"/>
              <a:t>5</a:t>
            </a:r>
            <a:r>
              <a:rPr lang="zh-CN" altLang="en-US"/>
              <a:t>：</a:t>
            </a:r>
            <a:r>
              <a:rPr lang="en-US" altLang="zh-CN">
                <a:hlinkClick r:id="rId3"/>
              </a:rPr>
              <a:t>Wolfe-Search</a:t>
            </a:r>
            <a:r>
              <a:rPr lang="zh-CN" altLang="en-US">
                <a:hlinkClick r:id="rId3"/>
              </a:rPr>
              <a:t> </a:t>
            </a:r>
            <a:r>
              <a:rPr lang="en-US" i="1">
                <a:hlinkClick r:id="rId3"/>
              </a:rPr>
              <a:t>Mark S. Gockenbach</a:t>
            </a:r>
            <a:r>
              <a:rPr lang="en-US" altLang="zh-CN" i="1">
                <a:hlinkClick r:id="rId3"/>
              </a:rPr>
              <a:t>,</a:t>
            </a:r>
            <a:r>
              <a:rPr lang="zh-CN" altLang="en-US" i="1">
                <a:hlinkClick r:id="rId3"/>
              </a:rPr>
              <a:t> </a:t>
            </a:r>
            <a:r>
              <a:rPr lang="en-US" altLang="zh-CN">
                <a:hlinkClick r:id="rId3"/>
              </a:rPr>
              <a:t>MTU</a:t>
            </a:r>
            <a:endParaRPr lang="en-US"/>
          </a:p>
        </p:txBody>
      </p:sp>
    </p:spTree>
    <p:extLst>
      <p:ext uri="{BB962C8B-B14F-4D97-AF65-F5344CB8AC3E}">
        <p14:creationId xmlns:p14="http://schemas.microsoft.com/office/powerpoint/2010/main" val="5834028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zh-CN" altLang="en-US" sz="2000"/>
                  <a:t>采用 </a:t>
                </a:r>
                <a:r>
                  <a:rPr lang="en-US" altLang="zh-CN" sz="2000"/>
                  <a:t>Wolfe-Powell</a:t>
                </a:r>
                <a:r>
                  <a:rPr lang="zh-CN" altLang="en-US" sz="2000"/>
                  <a:t>条件可以克服上述缺点</a:t>
                </a:r>
                <a:endParaRPr lang="en-US" altLang="zh-CN" sz="2000"/>
              </a:p>
              <a:p>
                <a:pPr lvl="2"/>
                <a:r>
                  <a:rPr lang="zh-CN" altLang="en-US"/>
                  <a:t>（</a:t>
                </a:r>
                <a:r>
                  <a:rPr lang="en-US" altLang="zh-CN"/>
                  <a:t>1</a:t>
                </a:r>
                <a:r>
                  <a:rPr lang="zh-CN" altLang="en-US"/>
                  <a:t>）</a:t>
                </a:r>
                <a14:m>
                  <m:oMath xmlns:m="http://schemas.openxmlformats.org/officeDocument/2006/math">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e>
                    </m:d>
                    <m:r>
                      <a:rPr lang="zh-CN" altLang="en-US" b="0" i="1">
                        <a:latin typeface="Cambria Math" charset="0"/>
                        <a:ea typeface="Cambria Math" charset="0"/>
                        <a:cs typeface="Cambria Math" charset="0"/>
                      </a:rPr>
                      <m:t> </m:t>
                    </m:r>
                  </m:oMath>
                </a14:m>
                <a:r>
                  <a:rPr lang="zh-CN" altLang="en-US"/>
                  <a:t>相对于 </a:t>
                </a:r>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oMath>
                </a14:m>
                <a:r>
                  <a:rPr lang="zh-CN" altLang="en-US"/>
                  <a:t>下降倾斜程度</a:t>
                </a:r>
                <a:r>
                  <a:rPr lang="zh-CN" altLang="en-US" u="sng">
                    <a:solidFill>
                      <a:srgbClr val="FF0000"/>
                    </a:solidFill>
                  </a:rPr>
                  <a:t>不能太小</a:t>
                </a:r>
                <a:r>
                  <a:rPr lang="en-US" altLang="zh-CN" u="sng">
                    <a:solidFill>
                      <a:srgbClr val="FF0000"/>
                    </a:solidFill>
                  </a:rPr>
                  <a:t>,</a:t>
                </a:r>
                <a:r>
                  <a:rPr lang="zh-CN" altLang="en-US" u="sng">
                    <a:solidFill>
                      <a:srgbClr val="FF0000"/>
                    </a:solidFill>
                  </a:rPr>
                  <a:t>有下界</a:t>
                </a:r>
                <a:r>
                  <a:rPr lang="zh-CN" altLang="en-US"/>
                  <a:t>：</a:t>
                </a:r>
                <a:endParaRPr lang="en-US" altLang="zh-CN"/>
              </a:p>
              <a:p>
                <a:pPr lvl="4"/>
                <a14:m>
                  <m:oMath xmlns:m="http://schemas.openxmlformats.org/officeDocument/2006/math">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e>
                    </m:d>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r>
                          <a:rPr lang="en-US" altLang="zh-CN" b="0" i="1">
                            <a:latin typeface="Cambria Math" charset="0"/>
                          </a:rPr>
                          <m:t>0&lt;</m:t>
                        </m:r>
                        <m:r>
                          <a:rPr lang="en-US" altLang="zh-CN" i="1">
                            <a:latin typeface="Cambria Math" charset="0"/>
                          </a:rPr>
                          <m:t>𝑐</m:t>
                        </m:r>
                      </m:e>
                      <m:sub>
                        <m:r>
                          <a:rPr lang="en-US" altLang="zh-CN" i="1">
                            <a:latin typeface="Cambria Math" charset="0"/>
                          </a:rPr>
                          <m:t>1</m:t>
                        </m:r>
                      </m:sub>
                    </m:sSub>
                    <m:r>
                      <a:rPr lang="en-US" altLang="zh-CN" b="0" i="1">
                        <a:latin typeface="Cambria Math" charset="0"/>
                      </a:rPr>
                      <m:t>&lt;0.5</m:t>
                    </m:r>
                  </m:oMath>
                </a14:m>
                <a:r>
                  <a:rPr lang="en-US" altLang="zh-CN"/>
                  <a:t>)</a:t>
                </a:r>
              </a:p>
              <a:p>
                <a:pPr lvl="4"/>
                <a:r>
                  <a:rPr lang="zh-CN" altLang="en-US"/>
                  <a:t>解释：</a:t>
                </a:r>
                <a:endParaRPr lang="en-US" altLang="zh-CN"/>
              </a:p>
              <a:p>
                <a:pPr marL="1828800" lvl="4" indent="0">
                  <a:buNone/>
                </a:pPr>
                <a:endParaRPr lang="en-US" altLang="zh-CN"/>
              </a:p>
              <a:p>
                <a:pPr lvl="4"/>
                <a:endParaRPr lang="en-US" altLang="zh-CN"/>
              </a:p>
              <a:p>
                <a:pPr lvl="2"/>
                <a:endParaRPr lang="en-US"/>
              </a:p>
              <a:p>
                <a:pPr lvl="2"/>
                <a:endParaRPr lang="en-US"/>
              </a:p>
              <a:p>
                <a:pPr lvl="2"/>
                <a:endParaRPr lang="en-US"/>
              </a:p>
              <a:p>
                <a:pPr lvl="4"/>
                <a:endParaRPr lang="en-US" i="1">
                  <a:latin typeface="Cambria Math" charset="0"/>
                </a:endParaRPr>
              </a:p>
              <a:p>
                <a:pPr lvl="4"/>
                <a14:m>
                  <m:oMath xmlns:m="http://schemas.openxmlformats.org/officeDocument/2006/math">
                    <m:f>
                      <m:fPr>
                        <m:ctrlPr>
                          <a:rPr lang="mr-IN" i="1">
                            <a:latin typeface="Cambria Math" charset="0"/>
                          </a:rPr>
                        </m:ctrlPr>
                      </m:fPr>
                      <m:num>
                        <m:r>
                          <a:rPr lang="en-US" altLang="zh-CN" b="0" i="1">
                            <a:latin typeface="Cambria Math" charset="0"/>
                          </a:rPr>
                          <m:t>𝑓</m:t>
                        </m:r>
                        <m:d>
                          <m:dPr>
                            <m:ctrlPr>
                              <a:rPr lang="en-US" altLang="zh-CN" b="0" i="1">
                                <a:latin typeface="Cambria Math" charset="0"/>
                              </a:rPr>
                            </m:ctrlPr>
                          </m:dPr>
                          <m:e>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e>
                        </m:d>
                        <m:r>
                          <a:rPr lang="en-US" altLang="zh-CN" b="0" i="1">
                            <a:latin typeface="Cambria Math" charset="0"/>
                          </a:rPr>
                          <m:t>−</m:t>
                        </m:r>
                        <m:r>
                          <a:rPr lang="zh-CN" altLang="en-US" b="0" i="1">
                            <a:latin typeface="Cambria Math" charset="0"/>
                          </a:rPr>
                          <m:t> </m:t>
                        </m:r>
                        <m:r>
                          <a:rPr lang="en-US" altLang="zh-CN" b="0" i="1">
                            <a:latin typeface="Cambria Math" charset="0"/>
                          </a:rPr>
                          <m:t>𝑓</m:t>
                        </m:r>
                        <m:r>
                          <a:rPr lang="en-US" altLang="zh-CN" b="0" i="1">
                            <a:latin typeface="Cambria Math" charset="0"/>
                          </a:rPr>
                          <m:t>(</m:t>
                        </m:r>
                        <m:sSub>
                          <m:sSubPr>
                            <m:ctrlPr>
                              <a:rPr lang="en-US" altLang="zh-CN" b="0" i="1">
                                <a:latin typeface="Cambria Math" charset="0"/>
                              </a:rPr>
                            </m:ctrlPr>
                          </m:sSubPr>
                          <m:e>
                            <m:r>
                              <a:rPr lang="en-US" altLang="zh-CN" b="0" i="1">
                                <a:latin typeface="Cambria Math" charset="0"/>
                              </a:rPr>
                              <m:t>𝑥</m:t>
                            </m:r>
                          </m:e>
                          <m:sub>
                            <m:r>
                              <a:rPr lang="en-US" altLang="zh-CN" b="0" i="1">
                                <a:latin typeface="Cambria Math" charset="0"/>
                              </a:rPr>
                              <m:t>𝑘</m:t>
                            </m:r>
                          </m:sub>
                        </m:sSub>
                        <m:r>
                          <a:rPr lang="en-US" altLang="zh-CN" b="0" i="1">
                            <a:latin typeface="Cambria Math" charset="0"/>
                          </a:rPr>
                          <m:t>+</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𝑃</m:t>
                            </m:r>
                          </m:e>
                          <m:sup>
                            <m:r>
                              <a:rPr lang="en-US" altLang="zh-CN" b="0" i="1">
                                <a:latin typeface="Cambria Math" charset="0"/>
                                <a:ea typeface="Cambria Math" charset="0"/>
                                <a:cs typeface="Cambria Math" charset="0"/>
                              </a:rPr>
                              <m:t>𝑘</m:t>
                            </m:r>
                          </m:sup>
                        </m:sSup>
                        <m:r>
                          <a:rPr lang="en-US" altLang="zh-CN" b="0" i="1">
                            <a:latin typeface="Cambria Math" charset="0"/>
                          </a:rPr>
                          <m:t>)</m:t>
                        </m:r>
                      </m:num>
                      <m:den>
                        <m:sSub>
                          <m:sSubPr>
                            <m:ctrlPr>
                              <a:rPr lang="en-US" altLang="zh-CN" b="0"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b="0" i="1">
                                <a:latin typeface="Cambria Math" charset="0"/>
                                <a:ea typeface="Cambria Math" charset="0"/>
                                <a:cs typeface="Cambria Math" charset="0"/>
                              </a:rPr>
                              <m:t>𝑘</m:t>
                            </m:r>
                          </m:sub>
                        </m:sSub>
                      </m:den>
                    </m:f>
                  </m:oMath>
                </a14:m>
                <a:r>
                  <a:rPr lang="zh-CN" altLang="en-US"/>
                  <a:t> 只能有限步接近 比</a:t>
                </a:r>
                <a14:m>
                  <m:oMath xmlns:m="http://schemas.openxmlformats.org/officeDocument/2006/math">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r>
                      <a:rPr lang="en-US" altLang="zh-CN" b="0" i="1">
                        <a:latin typeface="Cambria Math" charset="0"/>
                      </a:rPr>
                      <m:t>|</m:t>
                    </m:r>
                  </m:oMath>
                </a14:m>
                <a:r>
                  <a:rPr lang="zh-CN" altLang="en-US"/>
                  <a:t>小的值，比如</a:t>
                </a:r>
                <a14:m>
                  <m:oMath xmlns:m="http://schemas.openxmlformats.org/officeDocument/2006/math">
                    <m:sSub>
                      <m:sSubPr>
                        <m:ctrlPr>
                          <a:rPr lang="en-US" altLang="zh-CN" i="1">
                            <a:latin typeface="Cambria Math" charset="0"/>
                          </a:rPr>
                        </m:ctrlPr>
                      </m:sSubPr>
                      <m:e>
                        <m:f>
                          <m:fPr>
                            <m:ctrlPr>
                              <a:rPr lang="mr-IN" altLang="zh-CN" i="1">
                                <a:latin typeface="Cambria Math" charset="0"/>
                              </a:rPr>
                            </m:ctrlPr>
                          </m:fPr>
                          <m:num>
                            <m:r>
                              <a:rPr lang="en-US" altLang="zh-CN" b="0" i="1">
                                <a:latin typeface="Cambria Math" charset="0"/>
                              </a:rPr>
                              <m:t>1</m:t>
                            </m:r>
                          </m:num>
                          <m:den>
                            <m:r>
                              <a:rPr lang="en-US" altLang="zh-CN" b="0" i="1">
                                <a:latin typeface="Cambria Math" charset="0"/>
                              </a:rPr>
                              <m:t>2</m:t>
                            </m:r>
                          </m:den>
                        </m:f>
                        <m:r>
                          <m:rPr>
                            <m:sty m:val="p"/>
                          </m:rPr>
                          <a:rPr lang="en-US" altLang="zh-CN" i="1">
                            <a:latin typeface="Cambria Math" charset="0"/>
                          </a:rPr>
                          <m:t>g</m:t>
                        </m:r>
                      </m:e>
                      <m:sub>
                        <m:r>
                          <a:rPr lang="en-US" altLang="zh-CN" i="1">
                            <a:latin typeface="Cambria Math" charset="0"/>
                          </a:rPr>
                          <m:t>𝑘</m:t>
                        </m:r>
                      </m:sub>
                    </m:sSub>
                  </m:oMath>
                </a14:m>
                <a:endParaRPr lang="en-US"/>
              </a:p>
              <a:p>
                <a:pPr lvl="4"/>
                <a:r>
                  <a:rPr lang="zh-CN" altLang="en-US"/>
                  <a:t>我们可以采用迭代法搜索</a:t>
                </a:r>
                <a14:m>
                  <m:oMath xmlns:m="http://schemas.openxmlformats.org/officeDocument/2006/math">
                    <m:sSub>
                      <m:sSubPr>
                        <m:ctrlPr>
                          <a:rPr lang="en-US" altLang="zh-CN" i="1">
                            <a:latin typeface="Cambria Math" charset="0"/>
                            <a:ea typeface="Cambria Math" charset="0"/>
                            <a:cs typeface="Cambria Math" charset="0"/>
                          </a:rPr>
                        </m:ctrlPr>
                      </m:sSubPr>
                      <m:e>
                        <m:r>
                          <a:rPr lang="mr-I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6</a:t>
            </a:r>
            <a:r>
              <a:rPr lang="zh-CN" altLang="en-US"/>
              <a:t>：</a:t>
            </a:r>
            <a:r>
              <a:rPr lang="en-US" altLang="zh-CN"/>
              <a:t>Wolfe</a:t>
            </a:r>
            <a:r>
              <a:rPr lang="zh-CN" altLang="en-US"/>
              <a:t> </a:t>
            </a:r>
            <a:r>
              <a:rPr lang="en-US" altLang="zh-CN"/>
              <a:t>Search</a:t>
            </a:r>
            <a:r>
              <a:rPr lang="zh-CN" altLang="en-US"/>
              <a:t> </a:t>
            </a:r>
            <a:r>
              <a:rPr lang="en-US" altLang="zh-CN"/>
              <a:t>Demo</a:t>
            </a:r>
            <a:endParaRPr lang="en-US"/>
          </a:p>
        </p:txBody>
      </p:sp>
    </p:spTree>
    <p:extLst>
      <p:ext uri="{BB962C8B-B14F-4D97-AF65-F5344CB8AC3E}">
        <p14:creationId xmlns:p14="http://schemas.microsoft.com/office/powerpoint/2010/main" val="118723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2"/>
                <a:r>
                  <a:rPr lang="zh-CN" altLang="en-US"/>
                  <a:t>（</a:t>
                </a:r>
                <a:r>
                  <a:rPr lang="en-US" altLang="zh-CN"/>
                  <a:t>2</a:t>
                </a:r>
                <a:r>
                  <a:rPr lang="zh-CN" altLang="en-US"/>
                  <a:t>）</a:t>
                </a:r>
                <a:r>
                  <a:rPr lang="zh-CN" altLang="en-US">
                    <a:latin typeface="Abadi MT Condensed Extra Bold" charset="0"/>
                    <a:ea typeface="Abadi MT Condensed Extra Bold" charset="0"/>
                    <a:cs typeface="Abadi MT Condensed Extra Bold" charset="0"/>
                  </a:rPr>
                  <a:t>所有失败的局部凸搜索有一个共同点</a:t>
                </a:r>
                <a:r>
                  <a:rPr lang="zh-CN" altLang="en-US"/>
                  <a:t>，</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u="sng">
                    <a:solidFill>
                      <a:srgbClr val="FF0000"/>
                    </a:solidFill>
                  </a:rPr>
                  <a:t>序列没有收敛到 </a:t>
                </a:r>
                <a:r>
                  <a:rPr lang="en-US" altLang="zh-CN" u="sng">
                    <a:solidFill>
                      <a:srgbClr val="FF0000"/>
                    </a:solidFill>
                  </a:rPr>
                  <a:t>0</a:t>
                </a:r>
                <a:r>
                  <a:rPr lang="zh-CN" altLang="en-US" u="sng">
                    <a:solidFill>
                      <a:srgbClr val="FF0000"/>
                    </a:solidFill>
                  </a:rPr>
                  <a:t> 水平</a:t>
                </a:r>
                <a:r>
                  <a:rPr lang="zh-CN" altLang="en-US"/>
                  <a:t>：</a:t>
                </a:r>
                <a:endParaRPr lang="en-US" altLang="zh-CN"/>
              </a:p>
              <a:p>
                <a:pPr lvl="4"/>
                <a14:m>
                  <m:oMath xmlns:m="http://schemas.openxmlformats.org/officeDocument/2006/math">
                    <m:r>
                      <a:rPr lang="en-US" altLang="zh-CN" i="1">
                        <a:latin typeface="Cambria Math" charset="0"/>
                        <a:ea typeface="Cambria Math" charset="0"/>
                        <a:cs typeface="Cambria Math" charset="0"/>
                      </a:rPr>
                      <m:t>𝛻</m:t>
                    </m:r>
                    <m:r>
                      <a:rPr lang="en-US" altLang="zh-CN" i="1">
                        <a:latin typeface="Cambria Math" charset="0"/>
                      </a:rPr>
                      <m:t>𝑓</m:t>
                    </m:r>
                    <m:d>
                      <m:dPr>
                        <m:ctrlPr>
                          <a:rPr lang="en-US" altLang="zh-CN" i="1">
                            <a:latin typeface="Cambria Math" charset="0"/>
                          </a:rPr>
                        </m:ctrlPr>
                      </m:dPr>
                      <m:e>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𝑘</m:t>
                            </m:r>
                          </m:sub>
                        </m:sSub>
                        <m:r>
                          <a:rPr lang="en-US" altLang="zh-CN" i="1">
                            <a:latin typeface="Cambria Math" charset="0"/>
                          </a:rPr>
                          <m:t>+</m:t>
                        </m:r>
                        <m:sSub>
                          <m:sSubPr>
                            <m:ctrlPr>
                              <a:rPr lang="en-US" altLang="zh-CN" i="1">
                                <a:latin typeface="Cambria Math" charset="0"/>
                                <a:ea typeface="Cambria Math" charset="0"/>
                                <a:cs typeface="Cambria Math" charset="0"/>
                              </a:rPr>
                            </m:ctrlPr>
                          </m:sSubPr>
                          <m:e>
                            <m:r>
                              <a:rPr lang="en-US" altLang="zh-CN" i="1">
                                <a:latin typeface="Cambria Math" charset="0"/>
                                <a:ea typeface="Cambria Math" charset="0"/>
                                <a:cs typeface="Cambria Math" charset="0"/>
                              </a:rPr>
                              <m:t>𝛼</m:t>
                            </m:r>
                          </m:e>
                          <m:sub>
                            <m:r>
                              <a:rPr lang="en-US" altLang="zh-CN" i="1">
                                <a:latin typeface="Cambria Math" charset="0"/>
                                <a:ea typeface="Cambria Math" charset="0"/>
                                <a:cs typeface="Cambria Math" charset="0"/>
                              </a:rPr>
                              <m:t>𝑘</m:t>
                            </m:r>
                          </m:sub>
                        </m:sSub>
                        <m:sSup>
                          <m:sSupPr>
                            <m:ctrlPr>
                              <a:rPr lang="en-US" altLang="zh-CN" i="1">
                                <a:latin typeface="Cambria Math" charset="0"/>
                                <a:ea typeface="Cambria Math" charset="0"/>
                                <a:cs typeface="Cambria Math" charset="0"/>
                              </a:rPr>
                            </m:ctrlPr>
                          </m:sSupPr>
                          <m:e>
                            <m:r>
                              <a:rPr lang="en-US" altLang="zh-CN" i="1">
                                <a:latin typeface="Cambria Math" charset="0"/>
                                <a:ea typeface="Cambria Math" charset="0"/>
                                <a:cs typeface="Cambria Math" charset="0"/>
                              </a:rPr>
                              <m:t>𝑝</m:t>
                            </m:r>
                          </m:e>
                          <m:sup>
                            <m:r>
                              <a:rPr lang="en-US" altLang="zh-CN" i="1">
                                <a:latin typeface="Cambria Math" charset="0"/>
                                <a:ea typeface="Cambria Math" charset="0"/>
                                <a:cs typeface="Cambria Math" charset="0"/>
                              </a:rPr>
                              <m:t>𝑘</m:t>
                            </m:r>
                          </m:sup>
                        </m:sSup>
                      </m:e>
                    </m:d>
                    <m:r>
                      <a:rPr lang="en-US" altLang="zh-CN" i="1">
                        <a:latin typeface="Cambria Math" charset="0"/>
                        <a:ea typeface="Cambria Math" charset="0"/>
                        <a:cs typeface="Cambria Math" charset="0"/>
                      </a:rPr>
                      <m:t>𝛻</m:t>
                    </m:r>
                    <m:sSub>
                      <m:sSubPr>
                        <m:ctrlPr>
                          <a:rPr lang="en-US" altLang="zh-CN" i="1">
                            <a:latin typeface="Cambria Math" charset="0"/>
                            <a:ea typeface="Cambria Math" charset="0"/>
                            <a:cs typeface="Cambria Math" charset="0"/>
                          </a:rPr>
                        </m:ctrlPr>
                      </m:sSubPr>
                      <m:e>
                        <m:r>
                          <m:rPr>
                            <m:sty m:val="p"/>
                          </m:rPr>
                          <a:rPr lang="en-US" altLang="zh-CN" i="1">
                            <a:latin typeface="Cambria Math" charset="0"/>
                            <a:ea typeface="Cambria Math" charset="0"/>
                            <a:cs typeface="Cambria Math" charset="0"/>
                          </a:rPr>
                          <m:t>p</m:t>
                        </m:r>
                      </m:e>
                      <m:sub>
                        <m:r>
                          <m:rPr>
                            <m:sty m:val="p"/>
                          </m:rPr>
                          <a:rPr lang="en-US" altLang="zh-CN" i="1">
                            <a:latin typeface="Cambria Math" charset="0"/>
                            <a:ea typeface="Cambria Math" charset="0"/>
                            <a:cs typeface="Cambria Math" charset="0"/>
                          </a:rPr>
                          <m:t>k</m:t>
                        </m:r>
                      </m:sub>
                    </m:sSub>
                    <m:r>
                      <a:rPr lang="en-US" altLang="zh-CN" i="1">
                        <a:latin typeface="Cambria Math" charset="0"/>
                        <a:ea typeface="Cambria Math" charset="0"/>
                        <a:cs typeface="Cambria Math" charset="0"/>
                      </a:rPr>
                      <m:t>≥</m:t>
                    </m:r>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2</m:t>
                        </m:r>
                      </m:sub>
                    </m:sSub>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𝑔</m:t>
                        </m:r>
                      </m:e>
                      <m:sub>
                        <m:r>
                          <a:rPr lang="en-US" altLang="zh-CN" b="0" i="1">
                            <a:latin typeface="Cambria Math" charset="0"/>
                            <a:ea typeface="Cambria Math" charset="0"/>
                            <a:cs typeface="Cambria Math" charset="0"/>
                          </a:rPr>
                          <m:t>𝑘</m:t>
                        </m:r>
                      </m:sub>
                    </m:sSub>
                    <m:sSup>
                      <m:sSupPr>
                        <m:ctrlPr>
                          <a:rPr lang="en-US" altLang="zh-CN" b="0" i="1">
                            <a:latin typeface="Cambria Math" charset="0"/>
                            <a:ea typeface="Cambria Math" charset="0"/>
                            <a:cs typeface="Cambria Math" charset="0"/>
                          </a:rPr>
                        </m:ctrlPr>
                      </m:sSupPr>
                      <m:e>
                        <m:r>
                          <a:rPr lang="en-US" altLang="zh-CN" b="0" i="1">
                            <a:latin typeface="Cambria Math" charset="0"/>
                            <a:ea typeface="Cambria Math" charset="0"/>
                            <a:cs typeface="Cambria Math" charset="0"/>
                          </a:rPr>
                          <m:t>𝑝</m:t>
                        </m:r>
                      </m:e>
                      <m:sup>
                        <m:r>
                          <a:rPr lang="en-US" altLang="zh-CN" b="0" i="1">
                            <a:latin typeface="Cambria Math" charset="0"/>
                            <a:ea typeface="Cambria Math" charset="0"/>
                            <a:cs typeface="Cambria Math" charset="0"/>
                          </a:rPr>
                          <m:t>𝑘</m:t>
                        </m:r>
                      </m:sup>
                    </m:sSup>
                  </m:oMath>
                </a14:m>
                <a:r>
                  <a:rPr lang="zh-CN" altLang="en-US"/>
                  <a:t> </a:t>
                </a:r>
                <a:r>
                  <a:rPr lang="en-US" altLang="zh-CN"/>
                  <a:t>(</a:t>
                </a:r>
                <a14:m>
                  <m:oMath xmlns:m="http://schemas.openxmlformats.org/officeDocument/2006/math">
                    <m:sSub>
                      <m:sSubPr>
                        <m:ctrlPr>
                          <a:rPr lang="en-US" altLang="zh-CN" b="0" i="1">
                            <a:latin typeface="Cambria Math" charset="0"/>
                          </a:rPr>
                        </m:ctrlPr>
                      </m:sSubPr>
                      <m:e>
                        <m:r>
                          <a:rPr lang="en-US" altLang="zh-CN" b="0" i="1">
                            <a:latin typeface="Cambria Math" charset="0"/>
                          </a:rPr>
                          <m:t>𝑔</m:t>
                        </m:r>
                      </m:e>
                      <m:sub>
                        <m:r>
                          <a:rPr lang="en-US" altLang="zh-CN" b="0" i="1">
                            <a:latin typeface="Cambria Math" charset="0"/>
                          </a:rPr>
                          <m:t>𝑘</m:t>
                        </m:r>
                      </m:sub>
                    </m:sSub>
                    <m:sSup>
                      <m:sSupPr>
                        <m:ctrlPr>
                          <a:rPr lang="en-US" altLang="zh-CN" b="0" i="1">
                            <a:latin typeface="Cambria Math" charset="0"/>
                          </a:rPr>
                        </m:ctrlPr>
                      </m:sSupPr>
                      <m:e>
                        <m:r>
                          <a:rPr lang="en-US" altLang="zh-CN" b="0" i="1">
                            <a:latin typeface="Cambria Math" charset="0"/>
                          </a:rPr>
                          <m:t>𝑝</m:t>
                        </m:r>
                      </m:e>
                      <m:sup>
                        <m:r>
                          <a:rPr lang="en-US" altLang="zh-CN" b="0" i="1">
                            <a:latin typeface="Cambria Math" charset="0"/>
                          </a:rPr>
                          <m:t>𝑘</m:t>
                        </m:r>
                      </m:sup>
                    </m:sSup>
                    <m:r>
                      <a:rPr lang="en-US" altLang="zh-CN" b="0" i="1">
                        <a:latin typeface="Cambria Math" charset="0"/>
                      </a:rPr>
                      <m:t>&lt;0</m:t>
                    </m:r>
                  </m:oMath>
                </a14:m>
                <a:r>
                  <a:rPr lang="en-US" altLang="zh-CN"/>
                  <a:t>)</a:t>
                </a:r>
                <a:r>
                  <a:rPr lang="zh-CN" altLang="en-US"/>
                  <a:t> </a:t>
                </a:r>
                <a:r>
                  <a:rPr lang="en-US" altLang="zh-CN"/>
                  <a:t>(</a:t>
                </a:r>
                <a14:m>
                  <m:oMath xmlns:m="http://schemas.openxmlformats.org/officeDocument/2006/math">
                    <m:sSub>
                      <m:sSubPr>
                        <m:ctrlPr>
                          <a:rPr lang="en-US" altLang="zh-CN" i="1">
                            <a:latin typeface="Cambria Math" charset="0"/>
                          </a:rPr>
                        </m:ctrlPr>
                      </m:sSubPr>
                      <m:e>
                        <m:sSub>
                          <m:sSubPr>
                            <m:ctrlPr>
                              <a:rPr lang="en-US" altLang="zh-CN" b="0" i="1">
                                <a:latin typeface="Cambria Math" charset="0"/>
                              </a:rPr>
                            </m:ctrlPr>
                          </m:sSubPr>
                          <m:e>
                            <m:r>
                              <a:rPr lang="en-US" altLang="zh-CN" b="0" i="1">
                                <a:latin typeface="Cambria Math" charset="0"/>
                              </a:rPr>
                              <m:t>𝑐</m:t>
                            </m:r>
                          </m:e>
                          <m:sub>
                            <m:r>
                              <a:rPr lang="en-US" altLang="zh-CN" b="0" i="1">
                                <a:latin typeface="Cambria Math" charset="0"/>
                              </a:rPr>
                              <m:t>1</m:t>
                            </m:r>
                          </m:sub>
                        </m:sSub>
                        <m:r>
                          <a:rPr lang="en-US" altLang="zh-CN" b="0" i="1">
                            <a:latin typeface="Cambria Math" charset="0"/>
                          </a:rPr>
                          <m:t>&lt;</m:t>
                        </m:r>
                        <m:r>
                          <a:rPr lang="en-US" altLang="zh-CN" i="1">
                            <a:latin typeface="Cambria Math" charset="0"/>
                          </a:rPr>
                          <m:t>𝑐</m:t>
                        </m:r>
                      </m:e>
                      <m:sub>
                        <m:r>
                          <a:rPr lang="en-US" altLang="zh-CN" b="0" i="1">
                            <a:latin typeface="Cambria Math" charset="0"/>
                          </a:rPr>
                          <m:t>2</m:t>
                        </m:r>
                      </m:sub>
                    </m:sSub>
                    <m:r>
                      <a:rPr lang="en-US" altLang="zh-CN" b="0" i="1">
                        <a:latin typeface="Cambria Math" charset="0"/>
                      </a:rPr>
                      <m:t>&lt;1</m:t>
                    </m:r>
                  </m:oMath>
                </a14:m>
                <a:r>
                  <a:rPr lang="en-US" altLang="zh-CN"/>
                  <a:t>)</a:t>
                </a:r>
              </a:p>
              <a:p>
                <a:pPr lvl="4"/>
                <a:r>
                  <a:rPr lang="zh-CN" altLang="en-US"/>
                  <a:t>解释：</a:t>
                </a:r>
                <a:endParaRPr lang="en-US" altLang="zh-CN"/>
              </a:p>
              <a:p>
                <a:pPr lvl="4"/>
                <a:r>
                  <a:rPr lang="en-US" altLang="zh-CN"/>
                  <a:t>f0</a:t>
                </a:r>
                <a:r>
                  <a:rPr lang="zh-CN" altLang="en-US"/>
                  <a:t>可以写成级数</a:t>
                </a:r>
                <a:r>
                  <a:rPr lang="en-US" altLang="zh-CN"/>
                  <a:t>,</a:t>
                </a:r>
                <a:r>
                  <a:rPr lang="zh-CN" altLang="en-US"/>
                  <a:t> 根据级数收敛定律比值判别法，必然有 </a:t>
                </a:r>
                <a14:m>
                  <m:oMath xmlns:m="http://schemas.openxmlformats.org/officeDocument/2006/math">
                    <m:f>
                      <m:fPr>
                        <m:ctrlPr>
                          <a:rPr lang="mr-IN" altLang="zh-CN" i="1">
                            <a:latin typeface="Cambria Math" charset="0"/>
                          </a:rPr>
                        </m:ctrlPr>
                      </m:fPr>
                      <m:num>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r>
                              <a:rPr lang="en-US" altLang="zh-CN" b="0" i="1">
                                <a:latin typeface="Cambria Math" charset="0"/>
                              </a:rPr>
                              <m:t>+1 </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r>
                              <a:rPr lang="en-US" altLang="zh-CN" b="0" i="1">
                                <a:latin typeface="Cambria Math" charset="0"/>
                              </a:rPr>
                              <m:t>+1</m:t>
                            </m:r>
                          </m:sub>
                        </m:sSub>
                      </m:num>
                      <m:den>
                        <m:sSub>
                          <m:sSubPr>
                            <m:ctrlPr>
                              <a:rPr lang="en-US" altLang="zh-CN" b="0" i="1">
                                <a:latin typeface="Cambria Math" charset="0"/>
                              </a:rPr>
                            </m:ctrlPr>
                          </m:sSubPr>
                          <m:e>
                            <m:r>
                              <a:rPr lang="en-US" altLang="zh-CN" b="0" i="1">
                                <a:latin typeface="Cambria Math" charset="0"/>
                              </a:rPr>
                              <m:t>−</m:t>
                            </m:r>
                            <m:r>
                              <a:rPr lang="en-US" altLang="zh-CN" b="0" i="1">
                                <a:latin typeface="Cambria Math" charset="0"/>
                              </a:rPr>
                              <m:t>𝑔</m:t>
                            </m:r>
                          </m:e>
                          <m:sub>
                            <m:r>
                              <a:rPr lang="en-US" altLang="zh-CN" b="0" i="1">
                                <a:latin typeface="Cambria Math" charset="0"/>
                              </a:rPr>
                              <m:t>𝑘</m:t>
                            </m:r>
                          </m:sub>
                        </m:sSub>
                        <m:sSub>
                          <m:sSubPr>
                            <m:ctrlPr>
                              <a:rPr lang="en-US" altLang="zh-CN" b="0" i="1">
                                <a:latin typeface="Cambria Math" charset="0"/>
                              </a:rPr>
                            </m:ctrlPr>
                          </m:sSubPr>
                          <m:e>
                            <m:r>
                              <a:rPr lang="en-US" altLang="zh-CN" b="0" i="1">
                                <a:latin typeface="Cambria Math" charset="0"/>
                              </a:rPr>
                              <m:t>𝑝</m:t>
                            </m:r>
                          </m:e>
                          <m:sub>
                            <m:r>
                              <a:rPr lang="en-US" altLang="zh-CN" b="0" i="1">
                                <a:latin typeface="Cambria Math" charset="0"/>
                              </a:rPr>
                              <m:t>𝑘</m:t>
                            </m:r>
                          </m:sub>
                        </m:sSub>
                      </m:den>
                    </m:f>
                    <m:r>
                      <a:rPr lang="en-US" altLang="zh-CN" b="0" i="1">
                        <a:latin typeface="Cambria Math" charset="0"/>
                      </a:rPr>
                      <m:t>=</m:t>
                    </m:r>
                    <m:r>
                      <a:rPr lang="en-US" altLang="zh-CN" b="0" i="1">
                        <a:latin typeface="Cambria Math" charset="0"/>
                      </a:rPr>
                      <m:t>𝑎</m:t>
                    </m:r>
                  </m:oMath>
                </a14:m>
                <a:r>
                  <a:rPr lang="zh-CN" altLang="en-US"/>
                  <a:t> </a:t>
                </a:r>
                <a:r>
                  <a:rPr lang="en-US" altLang="zh-CN"/>
                  <a:t>&lt;</a:t>
                </a:r>
                <a:r>
                  <a:rPr lang="zh-CN" altLang="en-US"/>
                  <a:t> </a:t>
                </a:r>
                <a:r>
                  <a:rPr lang="en-US" altLang="zh-CN"/>
                  <a:t>b</a:t>
                </a:r>
                <a:r>
                  <a:rPr lang="zh-CN" altLang="en-US"/>
                  <a:t> </a:t>
                </a:r>
                <a:r>
                  <a:rPr lang="en-US" altLang="zh-CN"/>
                  <a:t>&lt;</a:t>
                </a:r>
                <a:r>
                  <a:rPr lang="zh-CN" altLang="en-US"/>
                  <a:t> </a:t>
                </a:r>
                <a:r>
                  <a:rPr lang="en-US" altLang="zh-CN"/>
                  <a:t>1</a:t>
                </a:r>
                <a:r>
                  <a:rPr lang="zh-CN" altLang="en-US"/>
                  <a:t>。这个确保</a:t>
                </a:r>
                <a:r>
                  <a:rPr lang="en-US" altLang="zh-CN" u="sng">
                    <a:solidFill>
                      <a:srgbClr val="FF0000"/>
                    </a:solidFill>
                  </a:rPr>
                  <a:t>g</a:t>
                </a:r>
                <a:r>
                  <a:rPr lang="zh-CN" altLang="en-US" u="sng">
                    <a:solidFill>
                      <a:srgbClr val="FF0000"/>
                    </a:solidFill>
                  </a:rPr>
                  <a:t> </a:t>
                </a:r>
                <a:r>
                  <a:rPr lang="en-US" altLang="zh-CN" u="sng">
                    <a:solidFill>
                      <a:srgbClr val="FF0000"/>
                    </a:solidFill>
                  </a:rPr>
                  <a:t>=</a:t>
                </a:r>
                <a:r>
                  <a:rPr lang="en-US" altLang="zh-CN" u="sng">
                    <a:solidFill>
                      <a:srgbClr val="FF0000"/>
                    </a:solidFill>
                    <a:ea typeface="Cambria Math" charset="0"/>
                    <a:cs typeface="Cambria Math" charset="0"/>
                  </a:rPr>
                  <a:t> </a:t>
                </a:r>
                <a14:m>
                  <m:oMath xmlns:m="http://schemas.openxmlformats.org/officeDocument/2006/math">
                    <m:r>
                      <a:rPr lang="en-US" altLang="zh-CN" i="1" u="sng">
                        <a:solidFill>
                          <a:srgbClr val="FF0000"/>
                        </a:solidFill>
                        <a:latin typeface="Cambria Math" charset="0"/>
                        <a:ea typeface="Cambria Math" charset="0"/>
                        <a:cs typeface="Cambria Math" charset="0"/>
                      </a:rPr>
                      <m:t>𝛻</m:t>
                    </m:r>
                    <m:r>
                      <a:rPr lang="en-US" altLang="zh-CN" i="1" u="sng">
                        <a:solidFill>
                          <a:srgbClr val="FF0000"/>
                        </a:solidFill>
                        <a:latin typeface="Cambria Math" charset="0"/>
                      </a:rPr>
                      <m:t>𝑓</m:t>
                    </m:r>
                  </m:oMath>
                </a14:m>
                <a:r>
                  <a:rPr lang="zh-CN" altLang="en-US"/>
                  <a:t>可以收敛到</a:t>
                </a:r>
                <a:r>
                  <a:rPr lang="en-US" altLang="zh-CN"/>
                  <a:t>0</a:t>
                </a:r>
                <a:r>
                  <a:rPr lang="zh-CN" altLang="en-US"/>
                  <a:t>水平</a:t>
                </a:r>
                <a:endParaRPr lang="en-US" altLang="zh-CN"/>
              </a:p>
              <a:p>
                <a:pPr lvl="4"/>
                <a:endParaRPr lang="en-US" altLang="zh-CN"/>
              </a:p>
              <a:p>
                <a:pPr lvl="4"/>
                <a:endParaRPr lang="en-US" altLang="zh-CN"/>
              </a:p>
              <a:p>
                <a:pPr lvl="4"/>
                <a:endParaRPr lang="en-US" altLang="zh-CN"/>
              </a:p>
              <a:p>
                <a:pPr lvl="4"/>
                <a:endParaRPr lang="en-US"/>
              </a:p>
              <a:p>
                <a:pPr lvl="4"/>
                <a:endParaRPr lang="en-US" altLang="zh-CN"/>
              </a:p>
              <a:p>
                <a:pPr lvl="4"/>
                <a:endParaRPr lang="en-US" altLang="zh-CN"/>
              </a:p>
              <a:p>
                <a:pPr lvl="4"/>
                <a:r>
                  <a:rPr lang="zh-CN" altLang="en-US"/>
                  <a:t>我们希望条件（</a:t>
                </a:r>
                <a:r>
                  <a:rPr lang="en-US" altLang="zh-CN"/>
                  <a:t>1</a:t>
                </a:r>
                <a:r>
                  <a:rPr lang="zh-CN" altLang="en-US"/>
                  <a:t>）和（</a:t>
                </a:r>
                <a:r>
                  <a:rPr lang="en-US" altLang="zh-CN"/>
                  <a:t>2</a:t>
                </a:r>
                <a:r>
                  <a:rPr lang="zh-CN" altLang="en-US"/>
                  <a:t>）并不冲突，这里</a:t>
                </a:r>
                <a:r>
                  <a:rPr lang="en-US" altLang="zh-CN"/>
                  <a:t>c2</a:t>
                </a:r>
                <a:r>
                  <a:rPr lang="zh-CN" altLang="en-US"/>
                  <a:t>实际梯度倾斜程度上界，故</a:t>
                </a:r>
                <a:r>
                  <a:rPr lang="en-US" altLang="zh-CN"/>
                  <a:t>c2</a:t>
                </a:r>
                <a:r>
                  <a:rPr lang="zh-CN" altLang="en-US"/>
                  <a:t> </a:t>
                </a:r>
                <a:r>
                  <a:rPr lang="en-US" altLang="zh-CN"/>
                  <a:t>&gt;</a:t>
                </a:r>
                <a:r>
                  <a:rPr lang="zh-CN" altLang="en-US"/>
                  <a:t> </a:t>
                </a:r>
                <a:r>
                  <a:rPr lang="en-US" altLang="zh-CN"/>
                  <a:t>c1</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8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10" name="Freeform 9"/>
          <p:cNvSpPr/>
          <p:nvPr/>
        </p:nvSpPr>
        <p:spPr>
          <a:xfrm>
            <a:off x="3073400" y="3670300"/>
            <a:ext cx="1676400" cy="939865"/>
          </a:xfrm>
          <a:custGeom>
            <a:avLst/>
            <a:gdLst>
              <a:gd name="connsiteX0" fmla="*/ 0 w 1676400"/>
              <a:gd name="connsiteY0" fmla="*/ 38100 h 939865"/>
              <a:gd name="connsiteX1" fmla="*/ 876300 w 1676400"/>
              <a:gd name="connsiteY1" fmla="*/ 939800 h 939865"/>
              <a:gd name="connsiteX2" fmla="*/ 1676400 w 1676400"/>
              <a:gd name="connsiteY2" fmla="*/ 0 h 939865"/>
            </a:gdLst>
            <a:ahLst/>
            <a:cxnLst>
              <a:cxn ang="0">
                <a:pos x="connsiteX0" y="connsiteY0"/>
              </a:cxn>
              <a:cxn ang="0">
                <a:pos x="connsiteX1" y="connsiteY1"/>
              </a:cxn>
              <a:cxn ang="0">
                <a:pos x="connsiteX2" y="connsiteY2"/>
              </a:cxn>
            </a:cxnLst>
            <a:rect l="l" t="t" r="r" b="b"/>
            <a:pathLst>
              <a:path w="1676400" h="939865">
                <a:moveTo>
                  <a:pt x="0" y="38100"/>
                </a:moveTo>
                <a:cubicBezTo>
                  <a:pt x="298450" y="492125"/>
                  <a:pt x="596900" y="946150"/>
                  <a:pt x="876300" y="939800"/>
                </a:cubicBezTo>
                <a:cubicBezTo>
                  <a:pt x="1155700" y="933450"/>
                  <a:pt x="1460500" y="110067"/>
                  <a:pt x="16764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a:stCxn id="10" idx="0"/>
          </p:cNvCxnSpPr>
          <p:nvPr/>
        </p:nvCxnSpPr>
        <p:spPr>
          <a:xfrm>
            <a:off x="3073400" y="3708400"/>
            <a:ext cx="2530475" cy="939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67050" y="3708400"/>
            <a:ext cx="1155700" cy="939865"/>
          </a:xfrm>
          <a:prstGeom prst="line">
            <a:avLst/>
          </a:prstGeom>
          <a:ln>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7050" y="3708400"/>
            <a:ext cx="577850" cy="9398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32000" y="4648265"/>
            <a:ext cx="39497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067049" y="4610165"/>
                <a:ext cx="6341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charset="0"/>
                        </a:rPr>
                        <m:t>ta</m:t>
                      </m:r>
                      <m:r>
                        <a:rPr lang="en-US" altLang="zh-CN" b="0" i="1">
                          <a:latin typeface="Cambria Math" charset="0"/>
                        </a:rPr>
                        <m:t>𝑛</m:t>
                      </m:r>
                      <m:sSub>
                        <m:sSubPr>
                          <m:ctrlPr>
                            <a:rPr lang="en-US" altLang="zh-CN" b="0" i="1">
                              <a:latin typeface="Cambria Math" charset="0"/>
                              <a:ea typeface="Cambria Math" charset="0"/>
                              <a:cs typeface="Cambria Math" charset="0"/>
                            </a:rPr>
                          </m:ctrlPr>
                        </m:sSubPr>
                        <m:e>
                          <m:r>
                            <a:rPr lang="en-US" altLang="zh-CN" b="0" i="1">
                              <a:latin typeface="Cambria Math" charset="0"/>
                              <a:ea typeface="Cambria Math" charset="0"/>
                              <a:cs typeface="Cambria Math" charset="0"/>
                            </a:rPr>
                            <m:t>𝜃</m:t>
                          </m:r>
                        </m:e>
                        <m:sub>
                          <m:r>
                            <a:rPr lang="en-US" altLang="zh-CN" b="0" i="1">
                              <a:latin typeface="Cambria Math" charset="0"/>
                              <a:ea typeface="Cambria Math" charset="0"/>
                              <a:cs typeface="Cambria Math" charset="0"/>
                            </a:rPr>
                            <m:t>1</m:t>
                          </m:r>
                        </m:sub>
                      </m:sSub>
                    </m:oMath>
                  </m:oMathPara>
                </a14:m>
                <a:endParaRPr lang="en-US"/>
              </a:p>
            </p:txBody>
          </p:sp>
        </mc:Choice>
        <mc:Fallback xmlns="">
          <p:sp>
            <p:nvSpPr>
              <p:cNvPr id="21" name="TextBox 20"/>
              <p:cNvSpPr txBox="1">
                <a:spLocks noRot="1" noChangeAspect="1" noMove="1" noResize="1" noEditPoints="1" noAdjustHandles="1" noChangeArrowheads="1" noChangeShapeType="1" noTextEdit="1"/>
              </p:cNvSpPr>
              <p:nvPr/>
            </p:nvSpPr>
            <p:spPr>
              <a:xfrm>
                <a:off x="3067049" y="4610165"/>
                <a:ext cx="634169" cy="369332"/>
              </a:xfrm>
              <a:prstGeom prst="rect">
                <a:avLst/>
              </a:prstGeom>
              <a:blipFill rotWithShape="0">
                <a:blip r:embed="rId3"/>
                <a:stretch>
                  <a:fillRect r="-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77493" y="4618167"/>
                <a:ext cx="6341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charset="0"/>
                        </a:rPr>
                        <m:t>ta</m:t>
                      </m:r>
                      <m:r>
                        <a:rPr lang="en-US" altLang="zh-CN" sz="1600" b="0" i="1">
                          <a:latin typeface="Cambria Math" charset="0"/>
                        </a:rPr>
                        <m:t>𝑛</m:t>
                      </m:r>
                      <m:sSub>
                        <m:sSubPr>
                          <m:ctrlPr>
                            <a:rPr lang="en-US" altLang="zh-CN" sz="1600" b="0" i="1">
                              <a:latin typeface="Cambria Math" charset="0"/>
                              <a:ea typeface="Cambria Math" charset="0"/>
                              <a:cs typeface="Cambria Math" charset="0"/>
                            </a:rPr>
                          </m:ctrlPr>
                        </m:sSubPr>
                        <m:e>
                          <m:r>
                            <a:rPr lang="en-US" altLang="zh-CN" sz="1600" b="0" i="1">
                              <a:latin typeface="Cambria Math" charset="0"/>
                              <a:ea typeface="Cambria Math" charset="0"/>
                              <a:cs typeface="Cambria Math" charset="0"/>
                            </a:rPr>
                            <m:t>𝜃</m:t>
                          </m:r>
                        </m:e>
                        <m:sub>
                          <m:r>
                            <a:rPr lang="en-US" altLang="zh-CN" sz="1600" b="0" i="1">
                              <a:latin typeface="Cambria Math" charset="0"/>
                              <a:ea typeface="Cambria Math" charset="0"/>
                              <a:cs typeface="Cambria Math" charset="0"/>
                            </a:rPr>
                            <m:t>2</m:t>
                          </m:r>
                        </m:sub>
                      </m:sSub>
                    </m:oMath>
                  </m:oMathPara>
                </a14:m>
                <a:endParaRPr lang="en-US" sz="1600"/>
              </a:p>
            </p:txBody>
          </p:sp>
        </mc:Choice>
        <mc:Fallback xmlns="">
          <p:sp>
            <p:nvSpPr>
              <p:cNvPr id="22" name="TextBox 21"/>
              <p:cNvSpPr txBox="1">
                <a:spLocks noRot="1" noChangeAspect="1" noMove="1" noResize="1" noEditPoints="1" noAdjustHandles="1" noChangeArrowheads="1" noChangeShapeType="1" noTextEdit="1"/>
              </p:cNvSpPr>
              <p:nvPr/>
            </p:nvSpPr>
            <p:spPr>
              <a:xfrm>
                <a:off x="3777493" y="4618167"/>
                <a:ext cx="634169"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42365" y="4610165"/>
                <a:ext cx="63416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charset="0"/>
                        </a:rPr>
                        <m:t>ta</m:t>
                      </m:r>
                      <m:r>
                        <a:rPr lang="en-US" altLang="zh-CN" sz="1400" b="0" i="1">
                          <a:latin typeface="Cambria Math" charset="0"/>
                        </a:rPr>
                        <m:t>𝑛</m:t>
                      </m:r>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𝜃</m:t>
                          </m:r>
                        </m:e>
                        <m:sub>
                          <m:r>
                            <a:rPr lang="en-US" altLang="zh-CN" sz="1400" b="0" i="1">
                              <a:latin typeface="Cambria Math" charset="0"/>
                              <a:ea typeface="Cambria Math" charset="0"/>
                              <a:cs typeface="Cambria Math" charset="0"/>
                            </a:rPr>
                            <m:t>3</m:t>
                          </m:r>
                        </m:sub>
                      </m:sSub>
                    </m:oMath>
                  </m:oMathPara>
                </a14:m>
                <a:endParaRPr lang="en-US" sz="1400"/>
              </a:p>
            </p:txBody>
          </p:sp>
        </mc:Choice>
        <mc:Fallback xmlns="">
          <p:sp>
            <p:nvSpPr>
              <p:cNvPr id="23" name="TextBox 22"/>
              <p:cNvSpPr txBox="1">
                <a:spLocks noRot="1" noChangeAspect="1" noMove="1" noResize="1" noEditPoints="1" noAdjustHandles="1" noChangeArrowheads="1" noChangeShapeType="1" noTextEdit="1"/>
              </p:cNvSpPr>
              <p:nvPr/>
            </p:nvSpPr>
            <p:spPr>
              <a:xfrm>
                <a:off x="5142365" y="4610165"/>
                <a:ext cx="634169" cy="307777"/>
              </a:xfrm>
              <a:prstGeom prst="rect">
                <a:avLst/>
              </a:prstGeom>
              <a:blipFill rotWithShape="0">
                <a:blip r:embed="rId5"/>
                <a:stretch>
                  <a:fillRect/>
                </a:stretch>
              </a:blipFill>
            </p:spPr>
            <p:txBody>
              <a:bodyPr/>
              <a:lstStyle/>
              <a:p>
                <a:r>
                  <a:rPr lang="en-US">
                    <a:noFill/>
                  </a:rPr>
                  <a:t> </a:t>
                </a:r>
              </a:p>
            </p:txBody>
          </p:sp>
        </mc:Fallback>
      </mc:AlternateContent>
      <p:cxnSp>
        <p:nvCxnSpPr>
          <p:cNvPr id="25" name="Straight Connector 24"/>
          <p:cNvCxnSpPr/>
          <p:nvPr/>
        </p:nvCxnSpPr>
        <p:spPr>
          <a:xfrm>
            <a:off x="3073400" y="3721893"/>
            <a:ext cx="0" cy="9263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020322" y="3982401"/>
                <a:ext cx="114602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a:latin typeface="Cambria Math" charset="0"/>
                        </a:rPr>
                        <m:t>𝑙</m:t>
                      </m:r>
                      <m:r>
                        <a:rPr lang="en-US" altLang="zh-CN" sz="1400" b="0" i="1">
                          <a:latin typeface="Cambria Math" charset="0"/>
                        </a:rPr>
                        <m:t>=</m:t>
                      </m:r>
                      <m:r>
                        <a:rPr lang="en-US" altLang="zh-CN" sz="1400" b="0" i="1">
                          <a:latin typeface="Cambria Math" charset="0"/>
                        </a:rPr>
                        <m:t>𝑓</m:t>
                      </m:r>
                      <m:r>
                        <a:rPr lang="en-US" altLang="zh-CN" sz="1400" b="0" i="1">
                          <a:latin typeface="Cambria Math" charset="0"/>
                        </a:rPr>
                        <m:t>(</m:t>
                      </m:r>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oMath>
                  </m:oMathPara>
                </a14:m>
                <a:endParaRPr lang="en-US" sz="1400"/>
              </a:p>
            </p:txBody>
          </p:sp>
        </mc:Choice>
        <mc:Fallback xmlns="">
          <p:sp>
            <p:nvSpPr>
              <p:cNvPr id="28" name="TextBox 27"/>
              <p:cNvSpPr txBox="1">
                <a:spLocks noRot="1" noChangeAspect="1" noMove="1" noResize="1" noEditPoints="1" noAdjustHandles="1" noChangeArrowheads="1" noChangeShapeType="1" noTextEdit="1"/>
              </p:cNvSpPr>
              <p:nvPr/>
            </p:nvSpPr>
            <p:spPr>
              <a:xfrm>
                <a:off x="2020322" y="3982401"/>
                <a:ext cx="1146023" cy="307777"/>
              </a:xfrm>
              <a:prstGeom prst="rect">
                <a:avLst/>
              </a:prstGeom>
              <a:blipFill rotWithShape="0">
                <a:blip r:embed="rId6"/>
                <a:stretch>
                  <a:fillRect b="-9804"/>
                </a:stretch>
              </a:blipFill>
            </p:spPr>
            <p:txBody>
              <a:bodyPr/>
              <a:lstStyle/>
              <a:p>
                <a:r>
                  <a:rPr lang="en-US">
                    <a:noFill/>
                  </a:rPr>
                  <a:t> </a:t>
                </a:r>
              </a:p>
            </p:txBody>
          </p:sp>
        </mc:Fallback>
      </mc:AlternateContent>
      <p:cxnSp>
        <p:nvCxnSpPr>
          <p:cNvPr id="30" name="Straight Arrow Connector 29"/>
          <p:cNvCxnSpPr/>
          <p:nvPr/>
        </p:nvCxnSpPr>
        <p:spPr>
          <a:xfrm flipH="1">
            <a:off x="4411663" y="3975117"/>
            <a:ext cx="596106" cy="203215"/>
          </a:xfrm>
          <a:prstGeom prst="straightConnector1">
            <a:avLst/>
          </a:prstGeom>
          <a:ln cmpd="sng">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07769" y="3790018"/>
                <a:ext cx="1029835"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a:latin typeface="Cambria Math" charset="0"/>
                            </a:rPr>
                          </m:ctrlPr>
                        </m:sSubPr>
                        <m:e>
                          <m:r>
                            <a:rPr lang="en-US" altLang="zh-CN" sz="1400" b="0" i="1">
                              <a:latin typeface="Cambria Math" charset="0"/>
                            </a:rPr>
                            <m:t>𝑥</m:t>
                          </m:r>
                        </m:e>
                        <m:sub>
                          <m:r>
                            <a:rPr lang="en-US" altLang="zh-CN" sz="1400" b="0" i="1">
                              <a:latin typeface="Cambria Math" charset="0"/>
                            </a:rPr>
                            <m:t>𝑘</m:t>
                          </m:r>
                        </m:sub>
                      </m:sSub>
                      <m:r>
                        <a:rPr lang="en-US" altLang="zh-CN" sz="1400" b="0" i="1">
                          <a:latin typeface="Cambria Math" charset="0"/>
                        </a:rPr>
                        <m:t>+</m:t>
                      </m:r>
                      <m:sSup>
                        <m:sSupPr>
                          <m:ctrlPr>
                            <a:rPr lang="en-US" altLang="zh-CN" sz="1400" b="0" i="1">
                              <a:latin typeface="Cambria Math" charset="0"/>
                            </a:rPr>
                          </m:ctrlPr>
                        </m:sSupPr>
                        <m:e>
                          <m:sSub>
                            <m:sSubPr>
                              <m:ctrlPr>
                                <a:rPr lang="en-US" altLang="zh-CN" sz="1400" b="0" i="1">
                                  <a:latin typeface="Cambria Math" charset="0"/>
                                  <a:ea typeface="Cambria Math" charset="0"/>
                                  <a:cs typeface="Cambria Math" charset="0"/>
                                </a:rPr>
                              </m:ctrlPr>
                            </m:sSubPr>
                            <m:e>
                              <m:r>
                                <a:rPr lang="en-US" altLang="zh-CN" sz="1400" b="0" i="1">
                                  <a:latin typeface="Cambria Math" charset="0"/>
                                  <a:ea typeface="Cambria Math" charset="0"/>
                                  <a:cs typeface="Cambria Math" charset="0"/>
                                </a:rPr>
                                <m:t>𝛼</m:t>
                              </m:r>
                            </m:e>
                            <m:sub>
                              <m:r>
                                <a:rPr lang="en-US" altLang="zh-CN" sz="1400" b="0" i="1">
                                  <a:latin typeface="Cambria Math" charset="0"/>
                                  <a:ea typeface="Cambria Math" charset="0"/>
                                  <a:cs typeface="Cambria Math" charset="0"/>
                                </a:rPr>
                                <m:t>𝑘</m:t>
                              </m:r>
                            </m:sub>
                          </m:sSub>
                          <m:r>
                            <a:rPr lang="en-US" altLang="zh-CN" sz="1400" b="0" i="1">
                              <a:latin typeface="Cambria Math" charset="0"/>
                            </a:rPr>
                            <m:t>𝑝</m:t>
                          </m:r>
                        </m:e>
                        <m:sup>
                          <m:r>
                            <a:rPr lang="en-US" altLang="zh-CN" sz="1400" b="0" i="1">
                              <a:latin typeface="Cambria Math" charset="0"/>
                            </a:rPr>
                            <m:t>𝑘</m:t>
                          </m:r>
                        </m:sup>
                      </m:sSup>
                    </m:oMath>
                  </m:oMathPara>
                </a14:m>
                <a:endParaRPr lang="en-US" sz="1400"/>
              </a:p>
            </p:txBody>
          </p:sp>
        </mc:Choice>
        <mc:Fallback xmlns="">
          <p:sp>
            <p:nvSpPr>
              <p:cNvPr id="33" name="TextBox 32"/>
              <p:cNvSpPr txBox="1">
                <a:spLocks noRot="1" noChangeAspect="1" noMove="1" noResize="1" noEditPoints="1" noAdjustHandles="1" noChangeArrowheads="1" noChangeShapeType="1" noTextEdit="1"/>
              </p:cNvSpPr>
              <p:nvPr/>
            </p:nvSpPr>
            <p:spPr>
              <a:xfrm>
                <a:off x="5007769" y="3790018"/>
                <a:ext cx="1029835" cy="311560"/>
              </a:xfrm>
              <a:prstGeom prst="rect">
                <a:avLst/>
              </a:prstGeom>
              <a:blipFill rotWithShape="0">
                <a:blip r:embed="rId7"/>
                <a:stretch>
                  <a:fillRect b="-1961"/>
                </a:stretch>
              </a:blipFill>
            </p:spPr>
            <p:txBody>
              <a:bodyPr/>
              <a:lstStyle/>
              <a:p>
                <a:r>
                  <a:rPr lang="en-US">
                    <a:noFill/>
                  </a:rPr>
                  <a:t> </a:t>
                </a:r>
              </a:p>
            </p:txBody>
          </p:sp>
        </mc:Fallback>
      </mc:AlternateContent>
      <p:sp>
        <p:nvSpPr>
          <p:cNvPr id="34" name="TextBox 33"/>
          <p:cNvSpPr txBox="1"/>
          <p:nvPr/>
        </p:nvSpPr>
        <p:spPr>
          <a:xfrm>
            <a:off x="6334578" y="4101578"/>
            <a:ext cx="2971800" cy="369332"/>
          </a:xfrm>
          <a:prstGeom prst="rect">
            <a:avLst/>
          </a:prstGeom>
          <a:noFill/>
        </p:spPr>
        <p:txBody>
          <a:bodyPr wrap="square" rtlCol="0">
            <a:spAutoFit/>
          </a:bodyPr>
          <a:lstStyle/>
          <a:p>
            <a:r>
              <a:rPr lang="zh-CN" altLang="en-US"/>
              <a:t>图</a:t>
            </a:r>
            <a:r>
              <a:rPr lang="en-US" altLang="zh-CN"/>
              <a:t>7</a:t>
            </a:r>
            <a:r>
              <a:rPr lang="zh-CN" altLang="en-US"/>
              <a:t>：</a:t>
            </a:r>
            <a:r>
              <a:rPr lang="en-US" altLang="zh-CN"/>
              <a:t>Wolfe</a:t>
            </a:r>
            <a:r>
              <a:rPr lang="zh-CN" altLang="en-US"/>
              <a:t> </a:t>
            </a:r>
            <a:r>
              <a:rPr lang="en-US" altLang="zh-CN"/>
              <a:t>Search</a:t>
            </a:r>
            <a:r>
              <a:rPr lang="zh-CN" altLang="en-US"/>
              <a:t> </a:t>
            </a:r>
            <a:r>
              <a:rPr lang="en-US" altLang="zh-CN"/>
              <a:t>Demo2</a:t>
            </a:r>
            <a:endParaRPr lang="en-US"/>
          </a:p>
        </p:txBody>
      </p:sp>
    </p:spTree>
    <p:extLst>
      <p:ext uri="{BB962C8B-B14F-4D97-AF65-F5344CB8AC3E}">
        <p14:creationId xmlns:p14="http://schemas.microsoft.com/office/powerpoint/2010/main" val="428469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统计指标与最优化方法</a:t>
            </a:r>
            <a:endParaRPr lang="en-US"/>
          </a:p>
        </p:txBody>
      </p:sp>
      <p:sp>
        <p:nvSpPr>
          <p:cNvPr id="3" name="Content Placeholder 2"/>
          <p:cNvSpPr>
            <a:spLocks noGrp="1"/>
          </p:cNvSpPr>
          <p:nvPr>
            <p:ph idx="1"/>
          </p:nvPr>
        </p:nvSpPr>
        <p:spPr/>
        <p:txBody>
          <a:bodyPr/>
          <a:lstStyle/>
          <a:p>
            <a:r>
              <a:rPr lang="zh-CN" altLang="en-US" sz="2000">
                <a:latin typeface="Abadi MT Condensed Extra Bold" charset="0"/>
                <a:ea typeface="Abadi MT Condensed Extra Bold" charset="0"/>
                <a:cs typeface="Abadi MT Condensed Extra Bold" charset="0"/>
              </a:rPr>
              <a:t>步骤四 返回步骤一，随机初始化初始搜索状态，重新计算若干次，进行最优值采样，求采样最优值的平均值，并给出置信区间。若采样最优值，没有</a:t>
            </a:r>
            <a:r>
              <a:rPr lang="en-US" altLang="zh-CN" sz="2000">
                <a:latin typeface="Abadi MT Condensed Extra Bold" charset="0"/>
                <a:ea typeface="Abadi MT Condensed Extra Bold" charset="0"/>
                <a:cs typeface="Abadi MT Condensed Extra Bold" charset="0"/>
              </a:rPr>
              <a:t>variance</a:t>
            </a:r>
            <a:r>
              <a:rPr lang="zh-CN" altLang="en-US" sz="2000">
                <a:latin typeface="Abadi MT Condensed Extra Bold" charset="0"/>
                <a:ea typeface="Abadi MT Condensed Extra Bold" charset="0"/>
                <a:cs typeface="Abadi MT Condensed Extra Bold" charset="0"/>
              </a:rPr>
              <a:t>，置信区间可以省略。</a:t>
            </a:r>
            <a:endParaRPr lang="en-US" altLang="zh-CN" sz="2000">
              <a:latin typeface="Abadi MT Condensed Extra Bold" charset="0"/>
              <a:ea typeface="Abadi MT Condensed Extra Bold" charset="0"/>
              <a:cs typeface="Abadi MT Condensed Extra Bold" charset="0"/>
            </a:endParaRPr>
          </a:p>
          <a:p>
            <a:endParaRPr lang="en-US" altLang="zh-CN" sz="2000">
              <a:latin typeface="Abadi MT Condensed Extra Bold" charset="0"/>
              <a:ea typeface="Abadi MT Condensed Extra Bold" charset="0"/>
              <a:cs typeface="Abadi MT Condensed Extra Bold" charset="0"/>
            </a:endParaRPr>
          </a:p>
          <a:p>
            <a:r>
              <a:rPr lang="zh-CN" altLang="en-US" sz="2000">
                <a:latin typeface="Abadi MT Condensed Extra Bold" charset="0"/>
                <a:ea typeface="Abadi MT Condensed Extra Bold" charset="0"/>
                <a:cs typeface="Abadi MT Condensed Extra Bold" charset="0"/>
              </a:rPr>
              <a:t>步骤五 参数检测：</a:t>
            </a:r>
            <a:endParaRPr lang="en-US" altLang="zh-CN" sz="2000">
              <a:latin typeface="Abadi MT Condensed Extra Bold" charset="0"/>
              <a:ea typeface="Abadi MT Condensed Extra Bold" charset="0"/>
              <a:cs typeface="Abadi MT Condensed Extra Bold" charset="0"/>
            </a:endParaRPr>
          </a:p>
          <a:p>
            <a:r>
              <a:rPr lang="zh-CN" altLang="en-US" sz="2000"/>
              <a:t>这一步大体包含了两个过程：搜索路径复原（比如在低维空间，把某几个维度的路径画出来。一般直觉观察路径的曲折程度，比计算更有效）；目标函数在低维空间的等高图，它可以复现高一维空间的面貌。</a:t>
            </a:r>
            <a:endParaRPr lang="en-US" altLang="zh-CN" sz="2000"/>
          </a:p>
          <a:p>
            <a:endParaRPr lang="en-US" sz="2000"/>
          </a:p>
          <a:p>
            <a:r>
              <a:rPr lang="zh-CN" altLang="en-US" sz="2000"/>
              <a:t>若</a:t>
            </a:r>
            <a:r>
              <a:rPr lang="en-US" altLang="zh-CN" sz="2000"/>
              <a:t>y</a:t>
            </a:r>
            <a:r>
              <a:rPr lang="zh-CN" altLang="en-US" sz="2000"/>
              <a:t> </a:t>
            </a:r>
            <a:r>
              <a:rPr lang="en-US" altLang="zh-CN" sz="2000"/>
              <a:t>=</a:t>
            </a:r>
            <a:r>
              <a:rPr lang="zh-CN" altLang="en-US" sz="2000"/>
              <a:t> </a:t>
            </a:r>
            <a:r>
              <a:rPr lang="en-US" altLang="zh-CN" sz="2000"/>
              <a:t>F(x)</a:t>
            </a:r>
            <a:r>
              <a:rPr lang="zh-CN" altLang="en-US" sz="2000"/>
              <a:t>是我们的观察对象，我们可考虑隐函数 </a:t>
            </a:r>
            <a:r>
              <a:rPr lang="en-US" altLang="zh-CN" sz="2000"/>
              <a:t>G(C(y,</a:t>
            </a:r>
            <a:r>
              <a:rPr lang="zh-CN" altLang="en-US" sz="2000"/>
              <a:t> </a:t>
            </a:r>
            <a:r>
              <a:rPr lang="en-US" altLang="zh-CN" sz="2000"/>
              <a:t>x))</a:t>
            </a:r>
            <a:r>
              <a:rPr lang="zh-CN" altLang="en-US" sz="2000"/>
              <a:t> </a:t>
            </a:r>
            <a:r>
              <a:rPr lang="en-US" altLang="zh-CN" sz="2000"/>
              <a:t>=</a:t>
            </a:r>
            <a:r>
              <a:rPr lang="zh-CN" altLang="en-US" sz="2000"/>
              <a:t> </a:t>
            </a:r>
            <a:r>
              <a:rPr lang="en-US" altLang="zh-CN" sz="2000"/>
              <a:t>0</a:t>
            </a:r>
            <a:endParaRPr lang="en-US" altLang="zh-CN" sz="1600"/>
          </a:p>
          <a:p>
            <a:pPr marL="0" indent="0">
              <a:buNone/>
            </a:pPr>
            <a:r>
              <a:rPr lang="zh-CN" altLang="en-US" sz="2000"/>
              <a:t>    其中</a:t>
            </a:r>
            <a:r>
              <a:rPr lang="en-US" altLang="zh-CN" sz="2000"/>
              <a:t>C</a:t>
            </a:r>
            <a:r>
              <a:rPr lang="zh-CN" altLang="en-US" sz="2000"/>
              <a:t>是我们的解空间曲线，在平面上的就是解。</a:t>
            </a:r>
            <a:endParaRPr lang="en-US" altLang="zh-CN" sz="200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7" name="Data 6"/>
          <p:cNvSpPr/>
          <p:nvPr/>
        </p:nvSpPr>
        <p:spPr>
          <a:xfrm>
            <a:off x="6965774" y="5408299"/>
            <a:ext cx="3924300" cy="779463"/>
          </a:xfrm>
          <a:prstGeom prst="flowChartInputOutpu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reeform 8"/>
          <p:cNvSpPr/>
          <p:nvPr/>
        </p:nvSpPr>
        <p:spPr>
          <a:xfrm>
            <a:off x="8153400" y="5600314"/>
            <a:ext cx="863957" cy="521165"/>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0" idx="0"/>
            <a:endCxn id="9" idx="0"/>
          </p:cNvCxnSpPr>
          <p:nvPr/>
        </p:nvCxnSpPr>
        <p:spPr>
          <a:xfrm>
            <a:off x="7785926" y="5033885"/>
            <a:ext cx="371107" cy="85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017357" y="4986169"/>
            <a:ext cx="75843" cy="90663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21959" y="4847293"/>
            <a:ext cx="901700" cy="369332"/>
          </a:xfrm>
          <a:prstGeom prst="rect">
            <a:avLst/>
          </a:prstGeom>
          <a:noFill/>
        </p:spPr>
        <p:txBody>
          <a:bodyPr wrap="square" rtlCol="0">
            <a:spAutoFit/>
          </a:bodyPr>
          <a:lstStyle/>
          <a:p>
            <a:r>
              <a:rPr lang="en-US" altLang="zh-CN"/>
              <a:t>G</a:t>
            </a:r>
            <a:endParaRPr lang="en-US"/>
          </a:p>
        </p:txBody>
      </p:sp>
      <p:sp>
        <p:nvSpPr>
          <p:cNvPr id="17" name="Freeform 16"/>
          <p:cNvSpPr/>
          <p:nvPr/>
        </p:nvSpPr>
        <p:spPr>
          <a:xfrm>
            <a:off x="7924801" y="5397500"/>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99324" y="5813702"/>
            <a:ext cx="457200" cy="307777"/>
          </a:xfrm>
          <a:prstGeom prst="rect">
            <a:avLst/>
          </a:prstGeom>
          <a:noFill/>
        </p:spPr>
        <p:txBody>
          <a:bodyPr wrap="square" rtlCol="0">
            <a:spAutoFit/>
          </a:bodyPr>
          <a:lstStyle/>
          <a:p>
            <a:r>
              <a:rPr lang="en-US" altLang="zh-CN" sz="1400"/>
              <a:t>w2</a:t>
            </a:r>
            <a:endParaRPr lang="en-US" sz="1400"/>
          </a:p>
        </p:txBody>
      </p:sp>
      <p:sp>
        <p:nvSpPr>
          <p:cNvPr id="19" name="TextBox 18"/>
          <p:cNvSpPr txBox="1"/>
          <p:nvPr/>
        </p:nvSpPr>
        <p:spPr>
          <a:xfrm>
            <a:off x="9093200" y="5374878"/>
            <a:ext cx="457200" cy="307777"/>
          </a:xfrm>
          <a:prstGeom prst="rect">
            <a:avLst/>
          </a:prstGeom>
          <a:noFill/>
        </p:spPr>
        <p:txBody>
          <a:bodyPr wrap="square" rtlCol="0">
            <a:spAutoFit/>
          </a:bodyPr>
          <a:lstStyle/>
          <a:p>
            <a:r>
              <a:rPr lang="en-US" altLang="zh-CN" sz="1400"/>
              <a:t>w1</a:t>
            </a:r>
            <a:endParaRPr lang="en-US" sz="1400"/>
          </a:p>
        </p:txBody>
      </p:sp>
      <p:sp>
        <p:nvSpPr>
          <p:cNvPr id="20" name="Freeform 19"/>
          <p:cNvSpPr/>
          <p:nvPr/>
        </p:nvSpPr>
        <p:spPr>
          <a:xfrm>
            <a:off x="7780479" y="4596438"/>
            <a:ext cx="1295400" cy="779463"/>
          </a:xfrm>
          <a:custGeom>
            <a:avLst/>
            <a:gdLst>
              <a:gd name="connsiteX0" fmla="*/ 4292 w 1020649"/>
              <a:gd name="connsiteY0" fmla="*/ 292486 h 521165"/>
              <a:gd name="connsiteX1" fmla="*/ 169392 w 1020649"/>
              <a:gd name="connsiteY1" fmla="*/ 89286 h 521165"/>
              <a:gd name="connsiteX2" fmla="*/ 385292 w 1020649"/>
              <a:gd name="connsiteY2" fmla="*/ 140086 h 521165"/>
              <a:gd name="connsiteX3" fmla="*/ 715492 w 1020649"/>
              <a:gd name="connsiteY3" fmla="*/ 386 h 521165"/>
              <a:gd name="connsiteX4" fmla="*/ 1007592 w 1020649"/>
              <a:gd name="connsiteY4" fmla="*/ 190886 h 521165"/>
              <a:gd name="connsiteX5" fmla="*/ 905992 w 1020649"/>
              <a:gd name="connsiteY5" fmla="*/ 482986 h 521165"/>
              <a:gd name="connsiteX6" fmla="*/ 347192 w 1020649"/>
              <a:gd name="connsiteY6" fmla="*/ 495686 h 521165"/>
              <a:gd name="connsiteX7" fmla="*/ 4292 w 1020649"/>
              <a:gd name="connsiteY7" fmla="*/ 292486 h 52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0649" h="521165">
                <a:moveTo>
                  <a:pt x="4292" y="292486"/>
                </a:moveTo>
                <a:cubicBezTo>
                  <a:pt x="-25341" y="224753"/>
                  <a:pt x="105892" y="114686"/>
                  <a:pt x="169392" y="89286"/>
                </a:cubicBezTo>
                <a:cubicBezTo>
                  <a:pt x="232892" y="63886"/>
                  <a:pt x="294275" y="154903"/>
                  <a:pt x="385292" y="140086"/>
                </a:cubicBezTo>
                <a:cubicBezTo>
                  <a:pt x="476309" y="125269"/>
                  <a:pt x="611775" y="-8081"/>
                  <a:pt x="715492" y="386"/>
                </a:cubicBezTo>
                <a:cubicBezTo>
                  <a:pt x="819209" y="8853"/>
                  <a:pt x="975842" y="110453"/>
                  <a:pt x="1007592" y="190886"/>
                </a:cubicBezTo>
                <a:cubicBezTo>
                  <a:pt x="1039342" y="271319"/>
                  <a:pt x="1016059" y="432186"/>
                  <a:pt x="905992" y="482986"/>
                </a:cubicBezTo>
                <a:cubicBezTo>
                  <a:pt x="795925" y="533786"/>
                  <a:pt x="493242" y="529553"/>
                  <a:pt x="347192" y="495686"/>
                </a:cubicBezTo>
                <a:cubicBezTo>
                  <a:pt x="201142" y="461819"/>
                  <a:pt x="33925" y="360219"/>
                  <a:pt x="4292" y="292486"/>
                </a:cubicBezTo>
                <a:close/>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25160" y="6315839"/>
            <a:ext cx="2971800" cy="369332"/>
          </a:xfrm>
          <a:prstGeom prst="rect">
            <a:avLst/>
          </a:prstGeom>
          <a:noFill/>
        </p:spPr>
        <p:txBody>
          <a:bodyPr wrap="square" rtlCol="0">
            <a:spAutoFit/>
          </a:bodyPr>
          <a:lstStyle/>
          <a:p>
            <a:r>
              <a:rPr lang="zh-CN" altLang="en-US"/>
              <a:t>图</a:t>
            </a:r>
            <a:r>
              <a:rPr lang="en-US" altLang="zh-CN"/>
              <a:t>8</a:t>
            </a:r>
            <a:r>
              <a:rPr lang="zh-CN" altLang="en-US"/>
              <a:t>：高维空间嵌入分析</a:t>
            </a:r>
            <a:endParaRPr lang="en-US"/>
          </a:p>
        </p:txBody>
      </p:sp>
    </p:spTree>
    <p:extLst>
      <p:ext uri="{BB962C8B-B14F-4D97-AF65-F5344CB8AC3E}">
        <p14:creationId xmlns:p14="http://schemas.microsoft.com/office/powerpoint/2010/main" val="195771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9</a:t>
            </a:r>
            <a:r>
              <a:rPr lang="zh-CN" altLang="en-US"/>
              <a:t>：</a:t>
            </a:r>
            <a:r>
              <a:rPr lang="en-US" altLang="zh-CN"/>
              <a:t>Logsitic</a:t>
            </a:r>
            <a:r>
              <a:rPr lang="zh-CN" altLang="en-US"/>
              <a:t> </a:t>
            </a:r>
            <a:r>
              <a:rPr lang="en-US" altLang="zh-CN"/>
              <a:t>Regression</a:t>
            </a:r>
            <a:r>
              <a:rPr lang="zh-CN" altLang="en-US"/>
              <a:t> 局部解搜索</a:t>
            </a:r>
            <a:r>
              <a:rPr lang="en-US" altLang="zh-CN"/>
              <a:t>1</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163989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700" y="1825625"/>
            <a:ext cx="5809192" cy="4356894"/>
          </a:xfrm>
          <a:prstGeom prst="rect">
            <a:avLst/>
          </a:prstGeom>
        </p:spPr>
      </p:pic>
      <p:sp>
        <p:nvSpPr>
          <p:cNvPr id="7" name="TextBox 6"/>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10</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L2</a:t>
            </a:r>
            <a:r>
              <a:rPr lang="zh-CN" altLang="en-US"/>
              <a:t> </a:t>
            </a:r>
            <a:r>
              <a:rPr lang="en-US" altLang="zh-CN"/>
              <a:t>Norm</a:t>
            </a:r>
            <a:endParaRPr lang="en-US"/>
          </a:p>
        </p:txBody>
      </p:sp>
    </p:spTree>
    <p:extLst>
      <p:ext uri="{BB962C8B-B14F-4D97-AF65-F5344CB8AC3E}">
        <p14:creationId xmlns:p14="http://schemas.microsoft.com/office/powerpoint/2010/main" val="2112672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8996892" y="5864781"/>
            <a:ext cx="2971800" cy="646331"/>
          </a:xfrm>
          <a:prstGeom prst="rect">
            <a:avLst/>
          </a:prstGeom>
          <a:noFill/>
        </p:spPr>
        <p:txBody>
          <a:bodyPr wrap="square" rtlCol="0">
            <a:spAutoFit/>
          </a:bodyPr>
          <a:lstStyle/>
          <a:p>
            <a:r>
              <a:rPr lang="zh-CN" altLang="en-US"/>
              <a:t>图</a:t>
            </a:r>
            <a:r>
              <a:rPr lang="en-US" altLang="zh-CN"/>
              <a:t>11</a:t>
            </a:r>
            <a:r>
              <a:rPr lang="zh-CN" altLang="en-US"/>
              <a:t>：</a:t>
            </a:r>
            <a:r>
              <a:rPr lang="en-US" altLang="zh-CN"/>
              <a:t>Logsitic</a:t>
            </a:r>
            <a:r>
              <a:rPr lang="zh-CN" altLang="en-US"/>
              <a:t> </a:t>
            </a:r>
            <a:r>
              <a:rPr lang="en-US" altLang="zh-CN"/>
              <a:t>Regression</a:t>
            </a:r>
            <a:r>
              <a:rPr lang="zh-CN" altLang="en-US"/>
              <a:t> 局部解搜索</a:t>
            </a:r>
            <a:r>
              <a:rPr lang="en-US" altLang="zh-CN"/>
              <a:t>2</a:t>
            </a:r>
            <a:r>
              <a:rPr lang="zh-CN" altLang="en-US"/>
              <a:t>， </a:t>
            </a:r>
            <a:r>
              <a:rPr lang="en-US" altLang="zh-CN"/>
              <a:t>L1</a:t>
            </a:r>
            <a:r>
              <a:rPr lang="zh-CN" altLang="en-US"/>
              <a:t> </a:t>
            </a:r>
            <a:r>
              <a:rPr lang="en-US" altLang="zh-CN"/>
              <a:t>Norm</a:t>
            </a:r>
            <a:endParaRPr lang="en-US"/>
          </a:p>
        </p:txBody>
      </p:sp>
    </p:spTree>
    <p:extLst>
      <p:ext uri="{BB962C8B-B14F-4D97-AF65-F5344CB8AC3E}">
        <p14:creationId xmlns:p14="http://schemas.microsoft.com/office/powerpoint/2010/main" val="18962795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4/17/17</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TextBox 3"/>
          <p:cNvSpPr txBox="1"/>
          <p:nvPr/>
        </p:nvSpPr>
        <p:spPr>
          <a:xfrm>
            <a:off x="5410200" y="2552700"/>
            <a:ext cx="3213100" cy="769441"/>
          </a:xfrm>
          <a:prstGeom prst="rect">
            <a:avLst/>
          </a:prstGeom>
          <a:noFill/>
        </p:spPr>
        <p:txBody>
          <a:bodyPr wrap="square" rtlCol="0">
            <a:spAutoFit/>
          </a:bodyPr>
          <a:lstStyle/>
          <a:p>
            <a:r>
              <a:rPr lang="zh-CN" altLang="en-US" sz="4400"/>
              <a:t>致谢：</a:t>
            </a:r>
            <a:endParaRPr lang="en-US" sz="4400"/>
          </a:p>
        </p:txBody>
      </p:sp>
    </p:spTree>
    <p:extLst>
      <p:ext uri="{BB962C8B-B14F-4D97-AF65-F5344CB8AC3E}">
        <p14:creationId xmlns:p14="http://schemas.microsoft.com/office/powerpoint/2010/main" val="325264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r>
              <a:rPr lang="zh-CN" altLang="en-US" sz="2000"/>
              <a:t>文献（可能需要翻墙）：</a:t>
            </a:r>
            <a:endParaRPr lang="en-US" sz="2000"/>
          </a:p>
          <a:p>
            <a:endParaRPr lang="en-US" altLang="zh-CN" sz="2000"/>
          </a:p>
          <a:p>
            <a:pPr lvl="1"/>
            <a:r>
              <a:rPr lang="en-US" sz="1600"/>
              <a:t>Vitter, Jeffrey S. (1 March 1985). </a:t>
            </a:r>
            <a:r>
              <a:rPr lang="en-US" sz="1600">
                <a:hlinkClick r:id="rId3"/>
              </a:rPr>
              <a:t>"Random sampling with a reservoir"</a:t>
            </a:r>
            <a:r>
              <a:rPr lang="en-US" sz="1600"/>
              <a:t> (PDF). </a:t>
            </a:r>
            <a:r>
              <a:rPr lang="en-US" sz="1600" i="1"/>
              <a:t>ACM Transactions on Mathematical Software</a:t>
            </a:r>
            <a:r>
              <a:rPr lang="en-US" sz="1600"/>
              <a:t>. </a:t>
            </a:r>
            <a:r>
              <a:rPr lang="en-US" sz="1600" b="1"/>
              <a:t>11</a:t>
            </a:r>
            <a:r>
              <a:rPr lang="en-US" sz="1600"/>
              <a:t> (1): 37–57. </a:t>
            </a:r>
            <a:r>
              <a:rPr lang="en-US" sz="1600">
                <a:hlinkClick r:id="rId4" tooltip="Digital object identifier"/>
              </a:rPr>
              <a:t>doi</a:t>
            </a:r>
            <a:r>
              <a:rPr lang="en-US" sz="1600"/>
              <a:t>:</a:t>
            </a:r>
            <a:r>
              <a:rPr lang="en-US" sz="1600">
                <a:hlinkClick r:id="rId5"/>
              </a:rPr>
              <a:t>10.1145/3147.3165</a:t>
            </a:r>
            <a:endParaRPr lang="en-US" sz="1600"/>
          </a:p>
          <a:p>
            <a:pPr lvl="1"/>
            <a:endParaRPr lang="en-US" sz="1600"/>
          </a:p>
          <a:p>
            <a:pPr lvl="1"/>
            <a:r>
              <a:rPr lang="en-US" sz="1600">
                <a:ea typeface="Abadi MT Condensed Extra Bold" charset="0"/>
                <a:cs typeface="Abadi MT Condensed Extra Bold" charset="0"/>
              </a:rPr>
              <a:t>Matsumoto, M.; Nishimura, T. (1998). "Mersenne twister: a 623-dimensionally equidistributed uniform pseudo-random number generator". </a:t>
            </a:r>
            <a:r>
              <a:rPr lang="en-US" sz="1600" i="1">
                <a:ea typeface="Abadi MT Condensed Extra Bold" charset="0"/>
                <a:cs typeface="Abadi MT Condensed Extra Bold" charset="0"/>
              </a:rPr>
              <a:t>ACM Transactions on Modeling and Computer Simulation</a:t>
            </a:r>
            <a:r>
              <a:rPr lang="en-US" sz="1600">
                <a:ea typeface="Abadi MT Condensed Extra Bold" charset="0"/>
                <a:cs typeface="Abadi MT Condensed Extra Bold" charset="0"/>
              </a:rPr>
              <a:t>. </a:t>
            </a:r>
            <a:r>
              <a:rPr lang="en-US" sz="1600" b="1">
                <a:ea typeface="Abadi MT Condensed Extra Bold" charset="0"/>
                <a:cs typeface="Abadi MT Condensed Extra Bold" charset="0"/>
              </a:rPr>
              <a:t>8</a:t>
            </a:r>
            <a:r>
              <a:rPr lang="en-US" sz="1600">
                <a:ea typeface="Abadi MT Condensed Extra Bold" charset="0"/>
                <a:cs typeface="Abadi MT Condensed Extra Bold" charset="0"/>
              </a:rPr>
              <a:t> (1): 3–30. </a:t>
            </a:r>
            <a:r>
              <a:rPr lang="en-US" sz="1600">
                <a:ea typeface="Abadi MT Condensed Extra Bold" charset="0"/>
                <a:cs typeface="Abadi MT Condensed Extra Bold" charset="0"/>
                <a:hlinkClick r:id="rId4" tooltip="Digital object identifier"/>
              </a:rPr>
              <a:t>doi</a:t>
            </a:r>
            <a:r>
              <a:rPr lang="en-US" sz="1600">
                <a:ea typeface="Abadi MT Condensed Extra Bold" charset="0"/>
                <a:cs typeface="Abadi MT Condensed Extra Bold" charset="0"/>
              </a:rPr>
              <a:t>:</a:t>
            </a:r>
            <a:r>
              <a:rPr lang="en-US" sz="1600">
                <a:ea typeface="Abadi MT Condensed Extra Bold" charset="0"/>
                <a:cs typeface="Abadi MT Condensed Extra Bold" charset="0"/>
                <a:hlinkClick r:id="rId6"/>
              </a:rPr>
              <a:t>10.1145/272991.272995</a:t>
            </a:r>
            <a:r>
              <a:rPr lang="en-US" sz="1600">
                <a:ea typeface="Abadi MT Condensed Extra Bold" charset="0"/>
                <a:cs typeface="Abadi MT Condensed Extra Bold" charset="0"/>
              </a:rPr>
              <a:t>.</a:t>
            </a:r>
          </a:p>
          <a:p>
            <a:pPr lvl="1"/>
            <a:endParaRPr lang="en-US" sz="1600">
              <a:ea typeface="Abadi MT Condensed Extra Bold" charset="0"/>
              <a:cs typeface="Abadi MT Condensed Extra Bold" charset="0"/>
            </a:endParaRPr>
          </a:p>
          <a:p>
            <a:pPr lvl="1"/>
            <a:r>
              <a:rPr lang="en-US" sz="1600"/>
              <a:t>Osher, S.; Sethian, Fronts propagating with curvature-dependent speed: Algorithms based on Hamilton-Jacobi formulations, J. Comput. Phys., 1988, </a:t>
            </a:r>
            <a:r>
              <a:rPr lang="en-US" sz="1600" b="1"/>
              <a:t>79</a:t>
            </a:r>
            <a:r>
              <a:rPr lang="en-US" sz="1600"/>
              <a:t>: 12–49.</a:t>
            </a:r>
            <a:endParaRPr lang="en-US" sz="1600">
              <a:ea typeface="Abadi MT Condensed Extra Bold" charset="0"/>
              <a:cs typeface="Abadi MT Condensed Extra Bold" charset="0"/>
            </a:endParaRPr>
          </a:p>
          <a:p>
            <a:pPr lvl="1"/>
            <a:endParaRPr lang="en-US" sz="2000"/>
          </a:p>
          <a:p>
            <a:r>
              <a:rPr lang="zh-CN" altLang="en-US" sz="2000"/>
              <a:t>网络资料（可能需要翻墙）</a:t>
            </a:r>
            <a:r>
              <a:rPr lang="en-US" sz="2000" i="1"/>
              <a:t> Retrieved</a:t>
            </a:r>
            <a:r>
              <a:rPr lang="zh-CN" altLang="en-US" sz="2000" i="1"/>
              <a:t> </a:t>
            </a:r>
            <a:r>
              <a:rPr lang="en-US" sz="2000" i="1"/>
              <a:t>201</a:t>
            </a:r>
            <a:r>
              <a:rPr lang="en-US" altLang="zh-CN" sz="2000" i="1"/>
              <a:t>7</a:t>
            </a:r>
            <a:r>
              <a:rPr lang="en-US" sz="2000" i="1"/>
              <a:t>-0</a:t>
            </a:r>
            <a:r>
              <a:rPr lang="en-US" altLang="zh-CN" sz="2000" i="1"/>
              <a:t>3</a:t>
            </a:r>
            <a:r>
              <a:rPr lang="en-US" sz="2000" i="1"/>
              <a:t>-29 </a:t>
            </a:r>
            <a:r>
              <a:rPr lang="zh-CN" altLang="en-US" sz="2000"/>
              <a:t>：</a:t>
            </a:r>
            <a:endParaRPr lang="en-US" sz="1600">
              <a:hlinkClick r:id="rId7"/>
            </a:endParaRPr>
          </a:p>
          <a:p>
            <a:pPr lvl="1"/>
            <a:r>
              <a:rPr lang="en-US" sz="1600">
                <a:hlinkClick r:id="rId7"/>
              </a:rPr>
              <a:t>Knuth–Morris–Pratt algorithm</a:t>
            </a:r>
            <a:r>
              <a:rPr lang="zh-CN" altLang="en-US" sz="1600"/>
              <a:t> </a:t>
            </a:r>
            <a:r>
              <a:rPr lang="en-US" altLang="zh-CN" sz="1600"/>
              <a:t>,</a:t>
            </a:r>
            <a:r>
              <a:rPr lang="zh-CN" altLang="en-US" sz="1600"/>
              <a:t> </a:t>
            </a:r>
            <a:r>
              <a:rPr lang="en-US" altLang="zh-CN" sz="1600"/>
              <a:t>Wikipedia</a:t>
            </a:r>
            <a:endParaRPr lang="en-US" sz="1600"/>
          </a:p>
          <a:p>
            <a:pPr lvl="1"/>
            <a:r>
              <a:rPr lang="zh-CN" altLang="en-US" sz="1600">
                <a:hlinkClick r:id="rId8"/>
              </a:rPr>
              <a:t>从到尾彻底理解</a:t>
            </a:r>
            <a:r>
              <a:rPr lang="en-US" altLang="zh-CN" sz="1600">
                <a:hlinkClick r:id="rId8"/>
              </a:rPr>
              <a:t>KMP</a:t>
            </a:r>
            <a:r>
              <a:rPr lang="zh-CN" altLang="en-US" sz="1600"/>
              <a:t> </a:t>
            </a:r>
            <a:r>
              <a:rPr lang="en-US" altLang="zh-CN" sz="1600"/>
              <a:t>,</a:t>
            </a:r>
            <a:r>
              <a:rPr lang="zh-CN" altLang="en-US" sz="1600"/>
              <a:t> </a:t>
            </a:r>
            <a:r>
              <a:rPr lang="en-US" altLang="zh-CN" sz="1600"/>
              <a:t>July</a:t>
            </a:r>
            <a:r>
              <a:rPr lang="zh-CN" altLang="en-US" sz="1600"/>
              <a:t>（属于个人心得，内容翔实，供参考）</a:t>
            </a:r>
            <a:endParaRPr lang="en-US" altLang="zh-CN"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964671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附录 </a:t>
            </a:r>
            <a:r>
              <a:rPr lang="mr-IN" altLang="zh-CN"/>
              <a:t>–</a:t>
            </a:r>
            <a:r>
              <a:rPr lang="zh-CN" altLang="en-US"/>
              <a:t> 参考文献和网络资料</a:t>
            </a:r>
            <a:endParaRPr lang="en-US"/>
          </a:p>
        </p:txBody>
      </p:sp>
      <p:sp>
        <p:nvSpPr>
          <p:cNvPr id="3" name="Content Placeholder 2"/>
          <p:cNvSpPr>
            <a:spLocks noGrp="1"/>
          </p:cNvSpPr>
          <p:nvPr>
            <p:ph idx="1"/>
          </p:nvPr>
        </p:nvSpPr>
        <p:spPr/>
        <p:txBody>
          <a:bodyPr>
            <a:normAutofit/>
          </a:bodyPr>
          <a:lstStyle/>
          <a:p>
            <a:pPr lvl="1"/>
            <a:r>
              <a:rPr lang="en-US" altLang="zh-CN" sz="1600">
                <a:hlinkClick r:id="rId2"/>
              </a:rPr>
              <a:t>The</a:t>
            </a:r>
            <a:r>
              <a:rPr lang="zh-CN" altLang="en-US" sz="1600">
                <a:hlinkClick r:id="rId2"/>
              </a:rPr>
              <a:t> </a:t>
            </a:r>
            <a:r>
              <a:rPr lang="en-US" altLang="zh-CN" sz="1600">
                <a:hlinkClick r:id="rId2"/>
              </a:rPr>
              <a:t>Wolfe</a:t>
            </a:r>
            <a:r>
              <a:rPr lang="zh-CN" altLang="en-US" sz="1600">
                <a:hlinkClick r:id="rId2"/>
              </a:rPr>
              <a:t> </a:t>
            </a:r>
            <a:r>
              <a:rPr lang="en-US" altLang="zh-CN" sz="1600">
                <a:hlinkClick r:id="rId2"/>
              </a:rPr>
              <a:t>Conditions</a:t>
            </a:r>
            <a:r>
              <a:rPr lang="zh-CN" altLang="en-US" sz="1600"/>
              <a:t> </a:t>
            </a:r>
            <a:r>
              <a:rPr lang="en-US" altLang="zh-CN" sz="1600"/>
              <a:t>,</a:t>
            </a:r>
            <a:r>
              <a:rPr lang="zh-CN" altLang="en-US" sz="1600"/>
              <a:t> </a:t>
            </a:r>
            <a:r>
              <a:rPr lang="en-US" altLang="zh-CN" sz="1600"/>
              <a:t>Mark</a:t>
            </a:r>
            <a:r>
              <a:rPr lang="zh-CN" altLang="en-US" sz="1600"/>
              <a:t> </a:t>
            </a:r>
            <a:r>
              <a:rPr lang="en-US" altLang="zh-CN" sz="1600"/>
              <a:t>S.</a:t>
            </a:r>
            <a:r>
              <a:rPr lang="zh-CN" altLang="en-US" sz="1600"/>
              <a:t> </a:t>
            </a:r>
            <a:r>
              <a:rPr lang="en-US" altLang="zh-CN" sz="1600"/>
              <a:t>Gockenbach</a:t>
            </a:r>
          </a:p>
          <a:p>
            <a:pPr lvl="1"/>
            <a:r>
              <a:rPr lang="en-US" altLang="zh-CN" sz="1600">
                <a:hlinkClick r:id="rId3"/>
              </a:rPr>
              <a:t>Mersene</a:t>
            </a:r>
            <a:r>
              <a:rPr lang="zh-CN" altLang="en-US" sz="1600">
                <a:hlinkClick r:id="rId3"/>
              </a:rPr>
              <a:t> </a:t>
            </a:r>
            <a:r>
              <a:rPr lang="en-US" altLang="zh-CN" sz="1600">
                <a:hlinkClick r:id="rId3"/>
              </a:rPr>
              <a:t>Twister</a:t>
            </a:r>
            <a:r>
              <a:rPr lang="zh-CN" altLang="en-US" sz="1600"/>
              <a:t> </a:t>
            </a:r>
            <a:r>
              <a:rPr lang="en-US" altLang="zh-CN" sz="1600"/>
              <a:t>,</a:t>
            </a:r>
            <a:r>
              <a:rPr lang="zh-CN" altLang="en-US" sz="1600"/>
              <a:t> </a:t>
            </a:r>
            <a:r>
              <a:rPr lang="en-US" altLang="zh-CN" sz="1600"/>
              <a:t>Wikipedia</a:t>
            </a:r>
          </a:p>
          <a:p>
            <a:pPr lvl="1"/>
            <a:r>
              <a:rPr lang="en-US" sz="1600" i="1">
                <a:hlinkClick r:id="rId4"/>
              </a:rPr>
              <a:t>"boost/random/mersenne_twister.hpp"</a:t>
            </a:r>
            <a:r>
              <a:rPr lang="en-US" sz="1600" i="1"/>
              <a:t>. Boost C++ Libraries.</a:t>
            </a:r>
          </a:p>
          <a:p>
            <a:pPr lvl="1"/>
            <a:r>
              <a:rPr lang="en-US" sz="1600"/>
              <a:t>Robert G. Brown. </a:t>
            </a:r>
            <a:r>
              <a:rPr lang="en-US" sz="1600" u="sng">
                <a:hlinkClick r:id="rId5"/>
              </a:rPr>
              <a:t>"Dieharder: A Random Number Test Suite"</a:t>
            </a:r>
            <a:endParaRPr lang="en-US" sz="1600" u="sng"/>
          </a:p>
          <a:p>
            <a:pPr lvl="1"/>
            <a:r>
              <a:rPr lang="en-US" sz="1600" i="1" u="sng">
                <a:hlinkClick r:id="rId6"/>
              </a:rPr>
              <a:t>"The Marsaglia Random Number CDROM including the Diehard Battery of Tests of Randomness"</a:t>
            </a:r>
            <a:r>
              <a:rPr lang="en-US" sz="1600" i="1"/>
              <a:t>. </a:t>
            </a:r>
            <a:r>
              <a:rPr lang="en-US" sz="1600" i="1">
                <a:hlinkClick r:id="rId7" tooltip="Florida State University"/>
              </a:rPr>
              <a:t>Florida State University</a:t>
            </a:r>
            <a:r>
              <a:rPr lang="en-US" sz="1600" i="1"/>
              <a:t>. 1995. Archived from </a:t>
            </a:r>
            <a:r>
              <a:rPr lang="en-US" sz="1600" i="1">
                <a:hlinkClick r:id="rId8"/>
              </a:rPr>
              <a:t>the original</a:t>
            </a:r>
            <a:r>
              <a:rPr lang="en-US" sz="1600" i="1"/>
              <a:t> on 2016-01-25.</a:t>
            </a:r>
            <a:endParaRPr lang="en-US" sz="1600"/>
          </a:p>
          <a:p>
            <a:pPr lvl="1"/>
            <a:endParaRPr lang="en-US" sz="1600"/>
          </a:p>
          <a:p>
            <a:pPr lvl="1"/>
            <a:endParaRPr lang="en-US" sz="1600"/>
          </a:p>
        </p:txBody>
      </p:sp>
      <p:sp>
        <p:nvSpPr>
          <p:cNvPr id="4" name="Date Placeholder 3"/>
          <p:cNvSpPr>
            <a:spLocks noGrp="1"/>
          </p:cNvSpPr>
          <p:nvPr>
            <p:ph type="dt" sz="half" idx="10"/>
          </p:nvPr>
        </p:nvSpPr>
        <p:spPr/>
        <p:txBody>
          <a:bodyPr/>
          <a:lstStyle/>
          <a:p>
            <a:fld id="{A9C3EEF9-5A0F-084C-8318-ED7902D27402}"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699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抛硬币有这样两个结果：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4/17/17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7700</TotalTime>
  <Words>6814</Words>
  <Application>Microsoft Macintosh PowerPoint</Application>
  <PresentationFormat>Widescreen</PresentationFormat>
  <Paragraphs>739</Paragraphs>
  <Slides>55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Abadi MT Condensed Extra Bold</vt:lpstr>
      <vt:lpstr>Abadi MT Condensed Light</vt:lpstr>
      <vt:lpstr>Arial</vt:lpstr>
      <vt:lpstr>Calibri</vt:lpstr>
      <vt:lpstr>Calibri Light</vt:lpstr>
      <vt:lpstr>Cambria Math</vt:lpstr>
      <vt:lpstr>DengXian</vt:lpstr>
      <vt:lpstr>DengXian Light</vt:lpstr>
      <vt:lpstr>Mangal</vt:lpstr>
      <vt:lpstr>Wingdings</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Warm Up - 均匀采样 </vt:lpstr>
      <vt:lpstr>均匀采样方法</vt:lpstr>
      <vt:lpstr>均匀采样方法</vt:lpstr>
      <vt:lpstr>均匀采样方法</vt:lpstr>
      <vt:lpstr>均匀采样方法 – 拒绝采样</vt:lpstr>
      <vt:lpstr>任意分布生成</vt:lpstr>
      <vt:lpstr>采样与统计</vt:lpstr>
      <vt:lpstr>热身运动</vt:lpstr>
      <vt:lpstr>统计指标分析</vt:lpstr>
      <vt:lpstr>统计指标分析</vt:lpstr>
      <vt:lpstr>统计指标分析</vt:lpstr>
      <vt:lpstr>统计指标分析</vt:lpstr>
      <vt:lpstr>统计指标分析</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统计指标与最优化方法</vt:lpstr>
      <vt:lpstr>PowerPoint Presentation</vt:lpstr>
      <vt:lpstr>PowerPoint Presentation</vt:lpstr>
      <vt:lpstr>PowerPoint Presentation</vt:lpstr>
      <vt:lpstr>PowerPoint Presentation</vt:lpstr>
      <vt:lpstr>附录 – 参考文献和网络资料</vt:lpstr>
      <vt:lpstr>附录 – 参考文献和网络资料</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601</cp:revision>
  <dcterms:created xsi:type="dcterms:W3CDTF">2017-03-17T04:02:31Z</dcterms:created>
  <dcterms:modified xsi:type="dcterms:W3CDTF">2017-04-17T08:07:42Z</dcterms:modified>
</cp:coreProperties>
</file>