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p:restoredTop sz="93692"/>
  </p:normalViewPr>
  <p:slideViewPr>
    <p:cSldViewPr snapToGrid="0" snapToObjects="1">
      <p:cViewPr>
        <p:scale>
          <a:sx n="55" d="100"/>
          <a:sy n="55" d="100"/>
        </p:scale>
        <p:origin x="3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3/17/17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5</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11</a:t>
            </a:fld>
            <a:endParaRPr lang="en-US"/>
          </a:p>
        </p:txBody>
      </p:sp>
    </p:spTree>
    <p:extLst>
      <p:ext uri="{BB962C8B-B14F-4D97-AF65-F5344CB8AC3E}">
        <p14:creationId xmlns:p14="http://schemas.microsoft.com/office/powerpoint/2010/main" val="33136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D3AEC-69D1-3944-86C2-ABDFC0B2AB50}"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2FB74-29A5-894E-B0AE-D8443C8E5543}"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55DC9-5E96-ED42-974C-1C13141CA784}"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F0E00-F99A-CD43-9FC0-8678B475E476}"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49700-CE13-0E46-B4F1-AD6A8DFE59A3}"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0D171-74B6-BE49-982D-9A604CD9E91D}" type="datetime1">
              <a:rPr lang="en-SG" smtClean="0"/>
              <a:t>17/3/17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A5E23-D288-684B-9805-018463E07CED}" type="datetime1">
              <a:rPr lang="en-SG" smtClean="0"/>
              <a:t>17/3/17</a:t>
            </a:fld>
            <a:endParaRPr lang="en-US"/>
          </a:p>
        </p:txBody>
      </p:sp>
      <p:sp>
        <p:nvSpPr>
          <p:cNvPr id="8" name="Footer Placeholder 7"/>
          <p:cNvSpPr>
            <a:spLocks noGrp="1"/>
          </p:cNvSpPr>
          <p:nvPr>
            <p:ph type="ftr" sz="quarter" idx="11"/>
          </p:nvPr>
        </p:nvSpPr>
        <p:spPr/>
        <p:txBody>
          <a:bodyPr/>
          <a:lstStyle/>
          <a:p>
            <a:r>
              <a:rPr lang="en-US" smtClean="0"/>
              <a:t>王翼 yiak.wy@gmail.com </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C154-F737-2344-AB11-09F45B239B90}" type="datetime1">
              <a:rPr lang="en-SG" smtClean="0"/>
              <a:t>17/3/17</a:t>
            </a:fld>
            <a:endParaRPr lang="en-US"/>
          </a:p>
        </p:txBody>
      </p:sp>
      <p:sp>
        <p:nvSpPr>
          <p:cNvPr id="4" name="Footer Placeholder 3"/>
          <p:cNvSpPr>
            <a:spLocks noGrp="1"/>
          </p:cNvSpPr>
          <p:nvPr>
            <p:ph type="ftr" sz="quarter" idx="11"/>
          </p:nvPr>
        </p:nvSpPr>
        <p:spPr/>
        <p:txBody>
          <a:bodyPr/>
          <a:lstStyle/>
          <a:p>
            <a:r>
              <a:rPr lang="en-US" smtClean="0"/>
              <a:t>王翼 yiak.wy@gmail.com </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96BF0-3959-3544-A2B1-0CBE5E870752}" type="datetime1">
              <a:rPr lang="en-SG" smtClean="0"/>
              <a:t>17/3/17</a:t>
            </a:fld>
            <a:endParaRPr lang="en-US"/>
          </a:p>
        </p:txBody>
      </p:sp>
      <p:sp>
        <p:nvSpPr>
          <p:cNvPr id="3" name="Footer Placeholder 2"/>
          <p:cNvSpPr>
            <a:spLocks noGrp="1"/>
          </p:cNvSpPr>
          <p:nvPr>
            <p:ph type="ftr" sz="quarter" idx="11"/>
          </p:nvPr>
        </p:nvSpPr>
        <p:spPr/>
        <p:txBody>
          <a:bodyPr/>
          <a:lstStyle/>
          <a:p>
            <a:r>
              <a:rPr lang="en-US" smtClean="0"/>
              <a:t>王翼 yiak.wy@gmail.com </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4D621-9597-A54E-9D45-88BD6D319C77}" type="datetime1">
              <a:rPr lang="en-SG" smtClean="0"/>
              <a:t>17/3/17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C582E-A02D-354D-98D2-E0191274527E}" type="datetime1">
              <a:rPr lang="en-SG" smtClean="0"/>
              <a:t>17/3/17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7E958-FFD8-594B-9E4C-DB4C7041F24C}" type="datetime1">
              <a:rPr lang="en-SG" smtClean="0"/>
              <a:t>17/3/17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iak.w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27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file:///usr/include/linux/random.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r>
              <a:rPr lang="zh-CN" altLang="en-US" dirty="0" smtClean="0"/>
              <a:t>人群定位：缺乏经验大学本科学生，有志从事计算机行业</a:t>
            </a:r>
            <a:endParaRPr lang="en-US" altLang="zh-CN" dirty="0" smtClean="0"/>
          </a:p>
          <a:p>
            <a:r>
              <a:rPr lang="zh-CN" altLang="en-US" dirty="0" smtClean="0"/>
              <a:t>课程类型：面向行业实践性质的课程</a:t>
            </a:r>
            <a:endParaRPr lang="en-US" dirty="0"/>
          </a:p>
        </p:txBody>
      </p:sp>
      <p:sp>
        <p:nvSpPr>
          <p:cNvPr id="6" name="Date Placeholder 5"/>
          <p:cNvSpPr>
            <a:spLocks noGrp="1"/>
          </p:cNvSpPr>
          <p:nvPr>
            <p:ph type="dt" sz="half" idx="10"/>
          </p:nvPr>
        </p:nvSpPr>
        <p:spPr/>
        <p:txBody>
          <a:bodyPr/>
          <a:lstStyle/>
          <a:p>
            <a:fld id="{38ACE9AB-2AF1-9D47-B873-769E850AD551}" type="datetime1">
              <a:rPr lang="en-SG" smtClean="0"/>
              <a:t>17/3/17</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hlinkClick r:id="rId3"/>
              </a:rPr>
              <a:t>yiak.wy@gmail.com</a:t>
            </a:r>
            <a:r>
              <a:rPr lang="zh-CN" altLang="en-US" dirty="0" smtClean="0"/>
              <a:t> </a:t>
            </a:r>
            <a:endParaRPr lang="en-US" altLang="zh-CN" dirty="0" smtClean="0"/>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mc:Choice xmlns:p14="http://schemas.microsoft.com/office/powerpoint/2010/main" Requires="p14">
      <p:transition spd="slow" p14:dur="1600">
        <p14:prism dir="u"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dirty="0" smtClean="0"/>
              <a:t>计算机和多次实验的随机变量</a:t>
            </a:r>
            <a:endParaRPr lang="en-US" altLang="zh-CN" dirty="0" smtClean="0"/>
          </a:p>
          <a:p>
            <a:r>
              <a:rPr lang="zh-CN" altLang="en-US" dirty="0" smtClean="0"/>
              <a:t>通过</a:t>
            </a:r>
            <a:r>
              <a:rPr lang="en-US" altLang="zh-CN" dirty="0"/>
              <a:t>`</a:t>
            </a:r>
            <a:r>
              <a:rPr lang="zh-CN" altLang="en-US" dirty="0" smtClean="0"/>
              <a:t>事件转换</a:t>
            </a:r>
            <a:r>
              <a:rPr lang="en-US" altLang="zh-CN" dirty="0" smtClean="0"/>
              <a:t>`,</a:t>
            </a:r>
            <a:r>
              <a:rPr lang="zh-CN" altLang="en-US" dirty="0" smtClean="0"/>
              <a:t> 计算机产生随机变量分为“物理真随机变量”和“抽样序列伪随机变量”</a:t>
            </a:r>
            <a:endParaRPr lang="en-US" altLang="zh-CN" dirty="0" smtClean="0"/>
          </a:p>
          <a:p>
            <a:endParaRPr lang="en-US" altLang="zh-CN" dirty="0" smtClean="0"/>
          </a:p>
          <a:p>
            <a:pPr lvl="1"/>
            <a:r>
              <a:rPr lang="zh-CN" altLang="en-US" dirty="0" smtClean="0"/>
              <a:t>物理真随机变量：通过计算机的一些物理特性，或者其他</a:t>
            </a:r>
            <a:r>
              <a:rPr lang="en-US" altLang="zh-CN" dirty="0" smtClean="0"/>
              <a:t>·</a:t>
            </a:r>
            <a:r>
              <a:rPr lang="zh-CN" altLang="en-US" dirty="0" smtClean="0"/>
              <a:t>事件特性</a:t>
            </a:r>
            <a:r>
              <a:rPr lang="en-US" altLang="zh-CN" dirty="0" smtClean="0"/>
              <a:t>·</a:t>
            </a:r>
            <a:r>
              <a:rPr lang="zh-CN" altLang="en-US" dirty="0" smtClean="0"/>
              <a:t>得到一个真概率分布。通常是均匀分布</a:t>
            </a:r>
            <a:r>
              <a:rPr lang="en-US" altLang="zh-CN" dirty="0" smtClean="0"/>
              <a:t>U(0,</a:t>
            </a:r>
            <a:r>
              <a:rPr lang="zh-CN" altLang="en-US" dirty="0" smtClean="0"/>
              <a:t> </a:t>
            </a:r>
            <a:r>
              <a:rPr lang="en-US" altLang="zh-CN" dirty="0" smtClean="0"/>
              <a:t>M)</a:t>
            </a:r>
            <a:r>
              <a:rPr lang="zh-CN" altLang="en-US" dirty="0" smtClean="0"/>
              <a:t>，通过技术手段我们可以把</a:t>
            </a:r>
            <a:r>
              <a:rPr lang="en-US" altLang="zh-CN" dirty="0" smtClean="0"/>
              <a:t>U(0,</a:t>
            </a:r>
            <a:r>
              <a:rPr lang="zh-CN" altLang="en-US" dirty="0" smtClean="0"/>
              <a:t> </a:t>
            </a:r>
            <a:r>
              <a:rPr lang="en-US" altLang="zh-CN" dirty="0" smtClean="0"/>
              <a:t>M)</a:t>
            </a:r>
            <a:r>
              <a:rPr lang="zh-CN" altLang="en-US" dirty="0" smtClean="0"/>
              <a:t>转换成</a:t>
            </a:r>
            <a:r>
              <a:rPr lang="en-US" altLang="zh-CN" dirty="0" smtClean="0"/>
              <a:t>U(0,</a:t>
            </a:r>
            <a:r>
              <a:rPr lang="zh-CN" altLang="en-US" dirty="0" smtClean="0"/>
              <a:t> </a:t>
            </a:r>
            <a:r>
              <a:rPr lang="en-US" altLang="zh-CN" dirty="0" smtClean="0"/>
              <a:t>1)</a:t>
            </a:r>
            <a:r>
              <a:rPr lang="zh-CN" altLang="en-US" dirty="0" smtClean="0"/>
              <a:t>，并通过其他手段转换成任意概率分布所对应的随机变量</a:t>
            </a:r>
            <a:endParaRPr lang="en-US" altLang="zh-CN" dirty="0" smtClean="0"/>
          </a:p>
          <a:p>
            <a:pPr lvl="1"/>
            <a:endParaRPr lang="en-US" altLang="zh-CN" dirty="0"/>
          </a:p>
          <a:p>
            <a:pPr lvl="2"/>
            <a:r>
              <a:rPr lang="en-US" altLang="zh-CN" dirty="0" smtClean="0"/>
              <a:t>”Random</a:t>
            </a:r>
            <a:r>
              <a:rPr lang="zh-CN" altLang="en-US" dirty="0" smtClean="0"/>
              <a:t> </a:t>
            </a:r>
            <a:r>
              <a:rPr lang="en-US" altLang="zh-CN" dirty="0" smtClean="0"/>
              <a:t>number</a:t>
            </a:r>
            <a:r>
              <a:rPr lang="zh-CN" altLang="en-US" dirty="0" smtClean="0"/>
              <a:t> </a:t>
            </a:r>
            <a:r>
              <a:rPr lang="en-US" altLang="zh-CN" dirty="0" smtClean="0"/>
              <a:t>generation</a:t>
            </a:r>
            <a:r>
              <a:rPr lang="zh-CN" altLang="en-US" dirty="0" smtClean="0"/>
              <a:t> </a:t>
            </a:r>
            <a:r>
              <a:rPr lang="en-US" altLang="zh-CN" dirty="0" smtClean="0"/>
              <a:t>from</a:t>
            </a:r>
            <a:r>
              <a:rPr lang="zh-CN" altLang="en-US" dirty="0" smtClean="0"/>
              <a:t> </a:t>
            </a:r>
            <a:r>
              <a:rPr lang="en-US" altLang="zh-CN" dirty="0" smtClean="0"/>
              <a:t>kernel</a:t>
            </a:r>
            <a:r>
              <a:rPr lang="zh-CN" altLang="en-US" dirty="0" smtClean="0"/>
              <a:t> </a:t>
            </a:r>
            <a:r>
              <a:rPr lang="en-US" altLang="zh-CN" dirty="0" smtClean="0"/>
              <a:t>space</a:t>
            </a:r>
            <a:r>
              <a:rPr lang="zh-CN" altLang="en-US" dirty="0" smtClean="0"/>
              <a:t> </a:t>
            </a:r>
            <a:r>
              <a:rPr lang="en-US" altLang="zh-CN" dirty="0" smtClean="0"/>
              <a:t>was</a:t>
            </a:r>
            <a:r>
              <a:rPr lang="zh-CN" altLang="en-US" dirty="0" smtClean="0"/>
              <a:t> </a:t>
            </a:r>
            <a:r>
              <a:rPr lang="en-US" altLang="zh-CN" dirty="0" smtClean="0"/>
              <a:t>implemented</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time</a:t>
            </a:r>
            <a:r>
              <a:rPr lang="zh-CN" altLang="en-US" dirty="0" smtClean="0"/>
              <a:t>  </a:t>
            </a:r>
            <a:r>
              <a:rPr lang="en-US" altLang="zh-CN" dirty="0" smtClean="0"/>
              <a:t>for</a:t>
            </a:r>
            <a:r>
              <a:rPr lang="zh-CN" altLang="en-US" dirty="0" smtClean="0"/>
              <a:t> </a:t>
            </a:r>
            <a:r>
              <a:rPr lang="en-US" altLang="zh-CN" dirty="0" smtClean="0"/>
              <a:t>Linux</a:t>
            </a:r>
            <a:r>
              <a:rPr lang="zh-CN" altLang="en-US" dirty="0" smtClean="0"/>
              <a:t> </a:t>
            </a:r>
            <a:r>
              <a:rPr lang="en-US" altLang="zh-CN" dirty="0" smtClean="0"/>
              <a:t>in</a:t>
            </a:r>
            <a:r>
              <a:rPr lang="zh-CN" altLang="en-US" dirty="0" smtClean="0"/>
              <a:t> </a:t>
            </a:r>
            <a:r>
              <a:rPr lang="en-US" altLang="zh-CN" dirty="0" smtClean="0"/>
              <a:t>1994</a:t>
            </a:r>
            <a:r>
              <a:rPr lang="zh-CN" altLang="en-US" dirty="0" smtClean="0"/>
              <a:t> </a:t>
            </a:r>
            <a:r>
              <a:rPr lang="en-US" altLang="zh-CN" dirty="0" smtClean="0"/>
              <a:t>by</a:t>
            </a:r>
            <a:r>
              <a:rPr lang="zh-CN" altLang="en-US" dirty="0" smtClean="0"/>
              <a:t> </a:t>
            </a:r>
            <a:r>
              <a:rPr lang="en-US" dirty="0"/>
              <a:t> </a:t>
            </a:r>
            <a:r>
              <a:rPr lang="en-US" u="sng" dirty="0">
                <a:hlinkClick r:id="rId2" tooltip="Theodore Ts'o"/>
              </a:rPr>
              <a:t>Theodore </a:t>
            </a:r>
            <a:r>
              <a:rPr lang="en-US" u="sng" dirty="0" smtClean="0">
                <a:hlinkClick r:id="rId2" tooltip="Theodore Ts'o"/>
              </a:rPr>
              <a:t>Ts‘o</a:t>
            </a:r>
            <a:r>
              <a:rPr lang="en-US" altLang="zh-CN" dirty="0" smtClean="0"/>
              <a:t>”</a:t>
            </a:r>
            <a:r>
              <a:rPr lang="zh-CN" altLang="en-US" dirty="0" smtClean="0"/>
              <a:t> </a:t>
            </a:r>
            <a:r>
              <a:rPr lang="en-US" altLang="zh-CN" dirty="0" smtClean="0"/>
              <a:t>(Wikipedia)</a:t>
            </a:r>
          </a:p>
          <a:p>
            <a:pPr lvl="2"/>
            <a:endParaRPr lang="en-US" altLang="zh-CN" dirty="0"/>
          </a:p>
          <a:p>
            <a:pPr lvl="2"/>
            <a:endParaRPr lang="en-US" altLang="zh-CN" dirty="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随机性由操作系统内核中类似于随机过程的事件来转换：</a:t>
            </a:r>
            <a:endParaRPr lang="en-US" altLang="zh-CN" dirty="0" smtClean="0"/>
          </a:p>
          <a:p>
            <a:pPr lvl="1"/>
            <a:r>
              <a:rPr lang="zh-CN" altLang="en-US" dirty="0" smtClean="0"/>
              <a:t>键盘敲击时间间隔</a:t>
            </a:r>
            <a:endParaRPr lang="en-US" altLang="zh-CN" dirty="0" smtClean="0"/>
          </a:p>
          <a:p>
            <a:pPr lvl="1"/>
            <a:r>
              <a:rPr lang="zh-CN" altLang="en-US" dirty="0" smtClean="0"/>
              <a:t>中断间隔时间</a:t>
            </a:r>
            <a:endParaRPr lang="en-US" altLang="zh-CN" dirty="0" smtClean="0"/>
          </a:p>
          <a:p>
            <a:r>
              <a:rPr lang="zh-CN" altLang="en-US" dirty="0" smtClean="0"/>
              <a:t>这些随机性被加入到了</a:t>
            </a:r>
            <a:r>
              <a:rPr lang="en-US" altLang="zh-CN" dirty="0" smtClean="0"/>
              <a:t>”entropy</a:t>
            </a:r>
            <a:r>
              <a:rPr lang="zh-CN" altLang="en-US" dirty="0" smtClean="0"/>
              <a:t> </a:t>
            </a:r>
            <a:r>
              <a:rPr lang="en-US" altLang="zh-CN" dirty="0" smtClean="0"/>
              <a:t>pool”</a:t>
            </a:r>
          </a:p>
          <a:p>
            <a:endParaRPr lang="en-US" altLang="zh-CN" dirty="0"/>
          </a:p>
          <a:p>
            <a:r>
              <a:rPr lang="en-US" altLang="zh-CN" dirty="0" smtClean="0"/>
              <a:t>Linux</a:t>
            </a:r>
            <a:r>
              <a:rPr lang="zh-CN" altLang="en-US" dirty="0" smtClean="0"/>
              <a:t> 系统接口</a:t>
            </a:r>
            <a:endParaRPr lang="en-US" altLang="zh-CN" dirty="0" smtClean="0"/>
          </a:p>
          <a:p>
            <a:pPr lvl="1"/>
            <a:r>
              <a:rPr lang="en-US" altLang="zh-CN" dirty="0" smtClean="0"/>
              <a:t>Output</a:t>
            </a:r>
            <a:r>
              <a:rPr lang="zh-CN" altLang="en-US" dirty="0" smtClean="0"/>
              <a:t> </a:t>
            </a:r>
            <a:r>
              <a:rPr lang="en-US" altLang="zh-CN" dirty="0" smtClean="0"/>
              <a:t>interface:</a:t>
            </a:r>
          </a:p>
          <a:p>
            <a:pPr lvl="2"/>
            <a:r>
              <a:rPr lang="en-US" i="1" dirty="0"/>
              <a:t>void </a:t>
            </a:r>
            <a:r>
              <a:rPr lang="en-US" i="1" dirty="0" err="1"/>
              <a:t>get_random_bytes</a:t>
            </a:r>
            <a:r>
              <a:rPr lang="en-US" i="1" dirty="0"/>
              <a:t>(void *</a:t>
            </a:r>
            <a:r>
              <a:rPr lang="en-US" i="1" dirty="0" err="1"/>
              <a:t>buf</a:t>
            </a:r>
            <a:r>
              <a:rPr lang="en-US" i="1" dirty="0"/>
              <a:t>, </a:t>
            </a:r>
            <a:r>
              <a:rPr lang="en-US" i="1" dirty="0" err="1"/>
              <a:t>int</a:t>
            </a:r>
            <a:r>
              <a:rPr lang="en-US" i="1" dirty="0"/>
              <a:t> </a:t>
            </a:r>
            <a:r>
              <a:rPr lang="en-US" i="1" dirty="0" err="1"/>
              <a:t>nbytes</a:t>
            </a:r>
            <a:r>
              <a:rPr lang="en-US" i="1" dirty="0" smtClean="0"/>
              <a:t>);</a:t>
            </a:r>
            <a:r>
              <a:rPr lang="zh-CN" altLang="en-US" i="1" dirty="0" smtClean="0"/>
              <a:t> </a:t>
            </a:r>
            <a:endParaRPr lang="en-US" altLang="zh-CN" dirty="0" smtClean="0"/>
          </a:p>
          <a:p>
            <a:pPr lvl="2"/>
            <a:r>
              <a:rPr lang="en-US" altLang="zh-CN" dirty="0" smtClean="0"/>
              <a:t>/dev/random</a:t>
            </a:r>
            <a:r>
              <a:rPr lang="zh-CN" altLang="en-US" dirty="0" smtClean="0"/>
              <a:t>，用于产生高质量的随机数，但是当随机数使用完时，读取文件会产生阻塞效果</a:t>
            </a:r>
            <a:endParaRPr lang="en-US" altLang="zh-CN" dirty="0" smtClean="0"/>
          </a:p>
          <a:p>
            <a:pPr lvl="2"/>
            <a:r>
              <a:rPr lang="en-US" altLang="zh-CN" dirty="0" smtClean="0"/>
              <a:t>/dev/</a:t>
            </a:r>
            <a:r>
              <a:rPr lang="en-US" altLang="zh-CN" dirty="0" err="1" smtClean="0"/>
              <a:t>urandom</a:t>
            </a:r>
            <a:r>
              <a:rPr lang="zh-CN" altLang="en-US" dirty="0" smtClean="0"/>
              <a:t> 并不会产生阻塞效果，但随机质量要差很多。</a:t>
            </a:r>
            <a:endParaRPr lang="en-US" altLang="zh-CN" dirty="0"/>
          </a:p>
          <a:p>
            <a:pPr lvl="1"/>
            <a:r>
              <a:rPr lang="zh-CN" altLang="en-US" dirty="0" smtClean="0"/>
              <a:t>用法：</a:t>
            </a:r>
            <a:endParaRPr lang="en-US" altLang="zh-CN" dirty="0" smtClean="0"/>
          </a:p>
          <a:p>
            <a:pPr lvl="2"/>
            <a:r>
              <a:rPr lang="zh-CN" altLang="en-US" dirty="0" smtClean="0"/>
              <a:t>作为“加密伪随机数序列生成器”</a:t>
            </a:r>
            <a:r>
              <a:rPr lang="en-US" altLang="zh-CN" dirty="0" smtClean="0"/>
              <a:t>(CPRNG)</a:t>
            </a:r>
          </a:p>
          <a:p>
            <a:pPr lvl="2"/>
            <a:r>
              <a:rPr lang="zh-CN" altLang="en-US" dirty="0" smtClean="0"/>
              <a:t>伪随机数序列通过递推公式产生近似均匀的均匀分布</a:t>
            </a:r>
            <a:endParaRPr lang="en-US" altLang="zh-CN" dirty="0" smtClean="0"/>
          </a:p>
          <a:p>
            <a:r>
              <a:rPr lang="en-US" altLang="zh-CN" dirty="0" err="1" smtClean="0"/>
              <a:t>MacOS</a:t>
            </a:r>
            <a:r>
              <a:rPr lang="zh-CN" altLang="en-US" dirty="0" smtClean="0"/>
              <a:t> </a:t>
            </a:r>
            <a:r>
              <a:rPr lang="en-US" altLang="zh-CN" dirty="0" smtClean="0"/>
              <a:t>X</a:t>
            </a:r>
            <a:r>
              <a:rPr lang="zh-CN" altLang="en-US" dirty="0" smtClean="0"/>
              <a:t> 定义了兼容的接口但使用了不同的算法</a:t>
            </a:r>
            <a:endParaRPr lang="en-US" altLang="zh-CN" dirty="0" smtClean="0"/>
          </a:p>
          <a:p>
            <a:pPr lvl="1"/>
            <a:r>
              <a:rPr lang="en-US" altLang="zh-CN" dirty="0" err="1" smtClean="0"/>
              <a:t>MacOSX</a:t>
            </a:r>
            <a:r>
              <a:rPr lang="zh-CN" altLang="en-US" dirty="0" smtClean="0"/>
              <a:t> 推测使用了和</a:t>
            </a:r>
            <a:r>
              <a:rPr lang="en-US" altLang="zh-CN" dirty="0" smtClean="0"/>
              <a:t>FreeBSD</a:t>
            </a:r>
            <a:r>
              <a:rPr lang="zh-CN" altLang="en-US" dirty="0" smtClean="0"/>
              <a:t>相同的算法</a:t>
            </a:r>
            <a:endParaRPr lang="en-US" altLang="zh-CN" dirty="0" smtClean="0"/>
          </a:p>
          <a:p>
            <a:pPr lvl="1"/>
            <a:r>
              <a:rPr lang="en-US" altLang="zh-CN" dirty="0" smtClean="0"/>
              <a:t>/dev/random</a:t>
            </a:r>
            <a:r>
              <a:rPr lang="zh-CN" altLang="en-US" dirty="0" smtClean="0"/>
              <a:t> 没有阻塞效果</a:t>
            </a:r>
            <a:endParaRPr lang="en-US" altLang="zh-CN" dirty="0" smtClean="0"/>
          </a:p>
          <a:p>
            <a:endParaRPr lang="en-US" dirty="0"/>
          </a:p>
          <a:p>
            <a:r>
              <a:rPr lang="zh-CN" altLang="en-US" dirty="0" smtClean="0"/>
              <a:t>补充资料阅读：</a:t>
            </a:r>
            <a:r>
              <a:rPr lang="en-US" dirty="0" smtClean="0"/>
              <a:t>#include </a:t>
            </a:r>
            <a:r>
              <a:rPr lang="en-US" dirty="0"/>
              <a:t>&lt;</a:t>
            </a:r>
            <a:r>
              <a:rPr lang="en-US" dirty="0">
                <a:hlinkClick r:id="rId3" action="ppaction://hlinkfile"/>
              </a:rPr>
              <a:t>linux/random.h</a:t>
            </a:r>
            <a:r>
              <a:rPr lang="en-US" dirty="0" smtClean="0"/>
              <a:t>&gt;</a:t>
            </a:r>
            <a:r>
              <a:rPr lang="zh-CN" altLang="en-US" dirty="0" smtClean="0"/>
              <a:t> 或手册 </a:t>
            </a:r>
            <a:r>
              <a:rPr lang="en-US" altLang="zh-CN" dirty="0" err="1" smtClean="0"/>
              <a:t>linux</a:t>
            </a:r>
            <a:r>
              <a:rPr lang="zh-CN" altLang="en-US" dirty="0" smtClean="0"/>
              <a:t> </a:t>
            </a:r>
            <a:r>
              <a:rPr lang="en-US" altLang="zh-CN" dirty="0" smtClean="0"/>
              <a:t>man</a:t>
            </a:r>
            <a:endParaRPr lang="en-US" dirty="0" smtClean="0"/>
          </a:p>
          <a:p>
            <a:endParaRPr lang="en-US" dirty="0"/>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sz="2000" dirty="0"/>
          </a:p>
        </p:txBody>
      </p:sp>
      <p:sp>
        <p:nvSpPr>
          <p:cNvPr id="5" name="Date Placeholder 4"/>
          <p:cNvSpPr>
            <a:spLocks noGrp="1"/>
          </p:cNvSpPr>
          <p:nvPr>
            <p:ph type="dt" sz="half" idx="10"/>
          </p:nvPr>
        </p:nvSpPr>
        <p:spPr/>
        <p:txBody>
          <a:bodyPr/>
          <a:lstStyle/>
          <a:p>
            <a:fld id="{0DE4D621-9597-A54E-9D45-88BD6D319C77}" type="datetime1">
              <a:rPr lang="en-SG" smtClean="0"/>
              <a:t>18/3/17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0DE4D621-9597-A54E-9D45-88BD6D319C77}" type="datetime1">
              <a:rPr lang="en-SG" smtClean="0"/>
              <a:t>18/3/17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 </a:t>
            </a:r>
            <a:endParaRPr lang="en-US" dirty="0"/>
          </a:p>
        </p:txBody>
      </p:sp>
      <p:sp>
        <p:nvSpPr>
          <p:cNvPr id="3" name="Content Placeholder 2"/>
          <p:cNvSpPr>
            <a:spLocks noGrp="1"/>
          </p:cNvSpPr>
          <p:nvPr>
            <p:ph idx="1"/>
          </p:nvPr>
        </p:nvSpPr>
        <p:spPr/>
        <p:txBody>
          <a:bodyPr>
            <a:normAutofit fontScale="40000" lnSpcReduction="20000"/>
          </a:bodyPr>
          <a:lstStyle/>
          <a:p>
            <a:r>
              <a:rPr lang="zh-CN" altLang="en-US" dirty="0" smtClean="0"/>
              <a:t>课程背景与目标</a:t>
            </a:r>
            <a:endParaRPr lang="en-US" altLang="zh-CN" dirty="0" smtClean="0"/>
          </a:p>
          <a:p>
            <a:r>
              <a:rPr lang="zh-CN" altLang="en-US" dirty="0" smtClean="0"/>
              <a:t>参考书籍与课程</a:t>
            </a:r>
            <a:endParaRPr lang="en-US" altLang="zh-CN" dirty="0" smtClean="0"/>
          </a:p>
          <a:p>
            <a:r>
              <a:rPr lang="zh-CN" altLang="en-US" dirty="0" smtClean="0"/>
              <a:t>第一部分 概率问题</a:t>
            </a:r>
            <a:endParaRPr lang="en-US" altLang="zh-CN" dirty="0" smtClean="0"/>
          </a:p>
          <a:p>
            <a:pPr lvl="1"/>
            <a:r>
              <a:rPr lang="zh-CN" altLang="en-US" dirty="0" smtClean="0"/>
              <a:t>概率问题定义</a:t>
            </a:r>
            <a:endParaRPr lang="en-US" altLang="zh-CN" dirty="0" smtClean="0"/>
          </a:p>
          <a:p>
            <a:pPr lvl="1"/>
            <a:r>
              <a:rPr lang="zh-CN" altLang="en-US" dirty="0" smtClean="0"/>
              <a:t>热身运动  </a:t>
            </a:r>
            <a:r>
              <a:rPr lang="en-US" altLang="zh-CN" dirty="0" smtClean="0"/>
              <a:t>--</a:t>
            </a:r>
            <a:r>
              <a:rPr lang="zh-CN" altLang="en-US" dirty="0" smtClean="0"/>
              <a:t> 分支语句改错 与 </a:t>
            </a:r>
            <a:r>
              <a:rPr lang="en-US" altLang="zh-CN" dirty="0" smtClean="0"/>
              <a:t>KMP</a:t>
            </a:r>
            <a:r>
              <a:rPr lang="zh-CN" altLang="en-US" dirty="0" smtClean="0"/>
              <a:t>算法（承接上次课程，并给出本次课程要解决的问题）</a:t>
            </a:r>
            <a:endParaRPr lang="en-US" altLang="zh-CN" dirty="0" smtClean="0"/>
          </a:p>
          <a:p>
            <a:pPr lvl="1"/>
            <a:r>
              <a:rPr lang="zh-CN" altLang="en-US" dirty="0" smtClean="0"/>
              <a:t>基本概念和定义</a:t>
            </a:r>
            <a:endParaRPr lang="en-US" altLang="zh-CN" dirty="0" smtClean="0"/>
          </a:p>
          <a:p>
            <a:pPr lvl="2"/>
            <a:r>
              <a:rPr lang="zh-CN" altLang="en-US" dirty="0" smtClean="0"/>
              <a:t>计算机和多次实验的随机变量</a:t>
            </a:r>
            <a:endParaRPr lang="en-US" altLang="zh-CN" dirty="0" smtClean="0"/>
          </a:p>
          <a:p>
            <a:pPr lvl="2"/>
            <a:r>
              <a:rPr lang="en-US" altLang="zh-CN" dirty="0" smtClean="0"/>
              <a:t>C++11</a:t>
            </a:r>
            <a:r>
              <a:rPr lang="zh-CN" altLang="en-US" dirty="0" smtClean="0"/>
              <a:t>，</a:t>
            </a:r>
            <a:r>
              <a:rPr lang="en-US" altLang="zh-CN" dirty="0" smtClean="0"/>
              <a:t>C99</a:t>
            </a:r>
            <a:r>
              <a:rPr lang="zh-CN" altLang="en-US" dirty="0" smtClean="0"/>
              <a:t>概率仿真运算</a:t>
            </a:r>
            <a:endParaRPr lang="en-US" altLang="zh-CN" dirty="0" smtClean="0"/>
          </a:p>
          <a:p>
            <a:pPr lvl="2"/>
            <a:r>
              <a:rPr lang="zh-CN" altLang="en-US" dirty="0" smtClean="0"/>
              <a:t>任意概率分布的重建与推导</a:t>
            </a:r>
            <a:endParaRPr lang="en-US" altLang="zh-CN" dirty="0" smtClean="0"/>
          </a:p>
          <a:p>
            <a:pPr lvl="1"/>
            <a:r>
              <a:rPr lang="zh-CN" altLang="en-US" dirty="0" smtClean="0"/>
              <a:t>概率问题建模</a:t>
            </a:r>
            <a:endParaRPr lang="en-US" altLang="zh-CN" dirty="0" smtClean="0"/>
          </a:p>
          <a:p>
            <a:pPr lvl="2"/>
            <a:r>
              <a:rPr lang="zh-CN" altLang="en-US" dirty="0" smtClean="0"/>
              <a:t>均匀采样问题与计算机模拟</a:t>
            </a:r>
            <a:endParaRPr lang="en-US" altLang="zh-CN" dirty="0" smtClean="0"/>
          </a:p>
          <a:p>
            <a:pPr lvl="2"/>
            <a:r>
              <a:rPr lang="zh-CN" altLang="en-US" dirty="0" smtClean="0"/>
              <a:t>随机游走和概率问题的递归求解</a:t>
            </a:r>
            <a:endParaRPr lang="en-US" altLang="zh-CN" dirty="0" smtClean="0"/>
          </a:p>
          <a:p>
            <a:pPr lvl="1"/>
            <a:r>
              <a:rPr lang="zh-CN" altLang="en-US" dirty="0" smtClean="0"/>
              <a:t>练习</a:t>
            </a:r>
            <a:endParaRPr lang="en-US" altLang="zh-CN" dirty="0" smtClean="0"/>
          </a:p>
          <a:p>
            <a:r>
              <a:rPr lang="zh-CN" altLang="en-US" dirty="0" smtClean="0"/>
              <a:t>第二部分 统计问题</a:t>
            </a:r>
            <a:endParaRPr lang="en-US" altLang="zh-CN" dirty="0" smtClean="0"/>
          </a:p>
          <a:p>
            <a:pPr lvl="1"/>
            <a:r>
              <a:rPr lang="zh-CN" altLang="en-US" dirty="0" smtClean="0"/>
              <a:t>统计问题定义和意义</a:t>
            </a:r>
            <a:endParaRPr lang="en-US" altLang="zh-CN" dirty="0" smtClean="0"/>
          </a:p>
          <a:p>
            <a:pPr lvl="1"/>
            <a:r>
              <a:rPr lang="zh-CN" altLang="en-US" dirty="0" smtClean="0"/>
              <a:t>热身运动 </a:t>
            </a:r>
            <a:r>
              <a:rPr lang="mr-IN" altLang="zh-CN" dirty="0" smtClean="0"/>
              <a:t>–</a:t>
            </a:r>
            <a:r>
              <a:rPr lang="zh-CN" altLang="en-US" dirty="0" smtClean="0"/>
              <a:t> 工厂样品均匀采样（吸引同学们对于本课程进行深入学习）</a:t>
            </a:r>
            <a:endParaRPr lang="en-US" altLang="zh-CN" dirty="0" smtClean="0"/>
          </a:p>
          <a:p>
            <a:pPr lvl="1"/>
            <a:r>
              <a:rPr lang="zh-CN" altLang="en-US" dirty="0" smtClean="0"/>
              <a:t>采样对象与手段</a:t>
            </a:r>
            <a:endParaRPr lang="en-US" altLang="zh-CN" dirty="0" smtClean="0"/>
          </a:p>
          <a:p>
            <a:pPr lvl="1"/>
            <a:r>
              <a:rPr lang="zh-CN" altLang="en-US" dirty="0" smtClean="0"/>
              <a:t>统计指标分析</a:t>
            </a:r>
            <a:endParaRPr lang="en-US" altLang="zh-CN" dirty="0" smtClean="0"/>
          </a:p>
          <a:p>
            <a:pPr lvl="2"/>
            <a:r>
              <a:rPr lang="zh-CN" altLang="en-US" dirty="0" smtClean="0"/>
              <a:t>统计问题在面试中的目标</a:t>
            </a:r>
            <a:endParaRPr lang="en-US" altLang="zh-CN" dirty="0" smtClean="0"/>
          </a:p>
          <a:p>
            <a:pPr lvl="2"/>
            <a:r>
              <a:rPr lang="zh-CN" altLang="en-US" dirty="0" smtClean="0"/>
              <a:t>方差分析</a:t>
            </a:r>
            <a:endParaRPr lang="en-US" altLang="zh-CN" dirty="0" smtClean="0"/>
          </a:p>
          <a:p>
            <a:pPr lvl="3"/>
            <a:r>
              <a:rPr lang="en-US" altLang="zh-CN" dirty="0" smtClean="0"/>
              <a:t>PCA</a:t>
            </a:r>
            <a:r>
              <a:rPr lang="zh-CN" altLang="en-US" dirty="0" smtClean="0"/>
              <a:t>方法与运营决策</a:t>
            </a:r>
            <a:endParaRPr lang="en-US" altLang="zh-CN" dirty="0" smtClean="0"/>
          </a:p>
          <a:p>
            <a:pPr lvl="2"/>
            <a:r>
              <a:rPr lang="zh-CN" altLang="en-US" dirty="0" smtClean="0"/>
              <a:t>统计指标与最优化方法</a:t>
            </a:r>
            <a:endParaRPr lang="en-US" altLang="zh-CN" dirty="0" smtClean="0"/>
          </a:p>
          <a:p>
            <a:r>
              <a:rPr lang="zh-CN" altLang="en-US" dirty="0" smtClean="0"/>
              <a:t>第三部分 （单独购买服务）</a:t>
            </a:r>
            <a:endParaRPr lang="en-US" altLang="zh-CN" dirty="0" smtClean="0"/>
          </a:p>
          <a:p>
            <a:pPr lvl="1"/>
            <a:r>
              <a:rPr lang="zh-CN" altLang="en-US" dirty="0" smtClean="0"/>
              <a:t>测试专项服务</a:t>
            </a:r>
            <a:endParaRPr lang="en-US" altLang="zh-CN" dirty="0" smtClean="0"/>
          </a:p>
        </p:txBody>
      </p:sp>
      <p:sp>
        <p:nvSpPr>
          <p:cNvPr id="4" name="Date Placeholder 3"/>
          <p:cNvSpPr>
            <a:spLocks noGrp="1"/>
          </p:cNvSpPr>
          <p:nvPr>
            <p:ph type="dt" sz="half" idx="10"/>
          </p:nvPr>
        </p:nvSpPr>
        <p:spPr/>
        <p:txBody>
          <a:bodyPr/>
          <a:lstStyle/>
          <a:p>
            <a:fld id="{4A76FF2F-BA17-7C49-8A91-6731E63A1A5D}"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dirty="0" smtClean="0"/>
              <a:t>课程背景</a:t>
            </a:r>
            <a:endParaRPr lang="en-US" altLang="zh-CN" dirty="0" smtClean="0"/>
          </a:p>
          <a:p>
            <a:pPr lvl="1"/>
            <a:r>
              <a:rPr lang="zh-CN" altLang="en-US" dirty="0" smtClean="0"/>
              <a:t>作为和数学课程衔接的可以考察学生基础数学功底的手段</a:t>
            </a:r>
            <a:endParaRPr lang="en-US" altLang="zh-CN" dirty="0" smtClean="0"/>
          </a:p>
          <a:p>
            <a:pPr lvl="1"/>
            <a:r>
              <a:rPr lang="zh-CN" altLang="en-US" dirty="0" smtClean="0"/>
              <a:t>由于大数据技术的应用，各个公司加强了其运营，决策的手段；统计作为一门研究通过大量数据信息来获取数据产生规律的基础课程、知识，被广泛运用到</a:t>
            </a:r>
            <a:r>
              <a:rPr lang="en-US" altLang="zh-CN" dirty="0" smtClean="0"/>
              <a:t>It</a:t>
            </a:r>
            <a:r>
              <a:rPr lang="zh-CN" altLang="en-US" dirty="0" smtClean="0"/>
              <a:t>公司的生成过程中去了</a:t>
            </a:r>
            <a:endParaRPr lang="en-US" altLang="zh-CN" dirty="0" smtClean="0"/>
          </a:p>
          <a:p>
            <a:pPr lvl="1"/>
            <a:r>
              <a:rPr lang="zh-CN" altLang="en-US" dirty="0" smtClean="0"/>
              <a:t>大量经典的面试题目与其息息相关</a:t>
            </a:r>
            <a:endParaRPr lang="en-US" altLang="zh-CN" dirty="0" smtClean="0"/>
          </a:p>
          <a:p>
            <a:pPr lvl="1"/>
            <a:r>
              <a:rPr lang="zh-CN" altLang="en-US" dirty="0" smtClean="0"/>
              <a:t>本课程对</a:t>
            </a:r>
            <a:r>
              <a:rPr lang="en-US" altLang="zh-CN" dirty="0" smtClean="0"/>
              <a:t>X</a:t>
            </a:r>
            <a:r>
              <a:rPr lang="zh-CN" altLang="en-US" dirty="0" smtClean="0"/>
              <a:t>课程产生了复习作用</a:t>
            </a:r>
            <a:endParaRPr lang="en-US" altLang="zh-CN" dirty="0" smtClean="0"/>
          </a:p>
          <a:p>
            <a:endParaRPr lang="en-US" altLang="zh-CN" dirty="0" smtClean="0"/>
          </a:p>
          <a:p>
            <a:r>
              <a:rPr lang="zh-CN" altLang="en-US" dirty="0" smtClean="0"/>
              <a:t>课程目标</a:t>
            </a:r>
            <a:endParaRPr lang="en-US" altLang="zh-CN" dirty="0" smtClean="0"/>
          </a:p>
          <a:p>
            <a:pPr lvl="1"/>
            <a:r>
              <a:rPr lang="zh-CN" altLang="en-US" dirty="0" smtClean="0"/>
              <a:t>掌握常见概率题目在</a:t>
            </a:r>
            <a:r>
              <a:rPr lang="en-US" altLang="zh-CN" dirty="0" smtClean="0"/>
              <a:t>It</a:t>
            </a:r>
            <a:r>
              <a:rPr lang="zh-CN" altLang="en-US" dirty="0" smtClean="0"/>
              <a:t>公司出题套路并熟悉其解答思路</a:t>
            </a:r>
            <a:endParaRPr lang="en-US" altLang="zh-CN" dirty="0" smtClean="0"/>
          </a:p>
          <a:p>
            <a:pPr lvl="1"/>
            <a:r>
              <a:rPr lang="zh-CN" altLang="en-US" dirty="0" smtClean="0"/>
              <a:t>掌握本系列基于</a:t>
            </a:r>
            <a:r>
              <a:rPr lang="en-US" altLang="zh-CN" dirty="0" smtClean="0"/>
              <a:t>C99</a:t>
            </a:r>
            <a:r>
              <a:rPr lang="zh-CN" altLang="en-US" dirty="0" smtClean="0"/>
              <a:t>和</a:t>
            </a:r>
            <a:r>
              <a:rPr lang="en-US" altLang="zh-CN" dirty="0" err="1" smtClean="0"/>
              <a:t>c++</a:t>
            </a:r>
            <a:r>
              <a:rPr lang="en-US" altLang="zh-CN" dirty="0" smtClean="0"/>
              <a:t>11</a:t>
            </a:r>
            <a:r>
              <a:rPr lang="zh-CN" altLang="en-US" dirty="0" smtClean="0"/>
              <a:t>的概率统计问题书写方式，具备</a:t>
            </a:r>
            <a:r>
              <a:rPr lang="en-US" altLang="zh-CN" dirty="0" smtClean="0"/>
              <a:t>OJ</a:t>
            </a:r>
            <a:r>
              <a:rPr lang="zh-CN" altLang="en-US" dirty="0" smtClean="0"/>
              <a:t>解答能力。</a:t>
            </a:r>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5F49D035-CA57-594C-9664-D023E14F6318}"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书籍</a:t>
            </a:r>
            <a:endParaRPr lang="en-US" altLang="zh-CN" dirty="0" smtClean="0"/>
          </a:p>
          <a:p>
            <a:pPr lvl="1"/>
            <a:endParaRPr lang="en-US" dirty="0"/>
          </a:p>
          <a:p>
            <a:r>
              <a:rPr lang="zh-CN" altLang="en-US" dirty="0" smtClean="0"/>
              <a:t>课程</a:t>
            </a:r>
            <a:endParaRPr lang="en-US" altLang="zh-CN" dirty="0"/>
          </a:p>
          <a:p>
            <a:pPr lvl="1"/>
            <a:r>
              <a:rPr lang="zh-CN" altLang="en-US" dirty="0" smtClean="0"/>
              <a:t>本系列课程中，岗位定向的课程 </a:t>
            </a:r>
            <a:r>
              <a:rPr lang="en-US" altLang="zh-CN" dirty="0" smtClean="0"/>
              <a:t>《</a:t>
            </a:r>
            <a:r>
              <a:rPr lang="zh-CN" altLang="en-US" dirty="0" smtClean="0"/>
              <a:t>机器学习与面试</a:t>
            </a:r>
            <a:r>
              <a:rPr lang="en-US" altLang="zh-CN" dirty="0" smtClean="0"/>
              <a:t>》</a:t>
            </a:r>
            <a:r>
              <a:rPr lang="zh-CN" altLang="en-US" dirty="0" smtClean="0"/>
              <a:t>，本课程基础知识部分涵盖了包括</a:t>
            </a:r>
            <a:r>
              <a:rPr lang="en-US" altLang="zh-CN" dirty="0" smtClean="0"/>
              <a:t>VC</a:t>
            </a:r>
            <a:r>
              <a:rPr lang="zh-CN" altLang="en-US" dirty="0" smtClean="0"/>
              <a:t>维定理，一阶范数与稀疏优化的关系（含证明）等统计课程关注的知识点。本课程是机器学习与优化论的综合课程。本课程旨在奠定坚实的机器学习理论基础与机器学习模型方法的，面向面试的课程。</a:t>
            </a:r>
            <a:endParaRPr lang="en-US" altLang="zh-CN" dirty="0" smtClean="0"/>
          </a:p>
          <a:p>
            <a:pPr lvl="1"/>
            <a:r>
              <a:rPr lang="zh-CN" altLang="en-US" dirty="0" smtClean="0"/>
              <a:t>本系列课程中，项目教学</a:t>
            </a:r>
            <a:r>
              <a:rPr lang="en-US" altLang="zh-CN" dirty="0" smtClean="0"/>
              <a:t>《</a:t>
            </a:r>
            <a:r>
              <a:rPr lang="zh-CN" altLang="en-US" dirty="0" smtClean="0"/>
              <a:t>机器学习工程</a:t>
            </a:r>
            <a:r>
              <a:rPr lang="en-US" altLang="zh-CN" dirty="0" smtClean="0"/>
              <a:t>》</a:t>
            </a:r>
            <a:r>
              <a:rPr lang="zh-CN" altLang="en-US" dirty="0" smtClean="0"/>
              <a:t>。本课程旨在以项目的形式，系统为落地结果，研究“数据采集”</a:t>
            </a:r>
            <a:r>
              <a:rPr lang="en-US" altLang="zh-CN" dirty="0" smtClean="0"/>
              <a:t>-&gt;</a:t>
            </a:r>
            <a:r>
              <a:rPr lang="zh-CN" altLang="en-US" dirty="0" smtClean="0"/>
              <a:t> “数据存贮”</a:t>
            </a:r>
            <a:r>
              <a:rPr lang="en-US" altLang="zh-CN" dirty="0" smtClean="0"/>
              <a:t>-&gt;</a:t>
            </a:r>
            <a:r>
              <a:rPr lang="zh-CN" altLang="en-US" dirty="0" smtClean="0"/>
              <a:t> “评估指标”</a:t>
            </a:r>
            <a:r>
              <a:rPr lang="en-US" altLang="zh-CN" dirty="0" smtClean="0"/>
              <a:t>-&gt;</a:t>
            </a:r>
            <a:r>
              <a:rPr lang="zh-CN" altLang="en-US" dirty="0" smtClean="0"/>
              <a:t> “数据模型反推”</a:t>
            </a:r>
            <a:r>
              <a:rPr lang="en-US" altLang="zh-CN" dirty="0" smtClean="0"/>
              <a:t>-&gt;</a:t>
            </a:r>
            <a:r>
              <a:rPr lang="zh-CN" altLang="en-US" dirty="0" smtClean="0"/>
              <a:t> </a:t>
            </a:r>
            <a:r>
              <a:rPr lang="en-US" altLang="zh-CN" dirty="0" smtClean="0"/>
              <a:t>“</a:t>
            </a:r>
            <a:r>
              <a:rPr lang="zh-CN" altLang="en-US" dirty="0" smtClean="0"/>
              <a:t>可视化</a:t>
            </a:r>
            <a:r>
              <a:rPr lang="en-US" altLang="zh-CN" dirty="0" smtClean="0"/>
              <a:t>”</a:t>
            </a:r>
            <a:r>
              <a:rPr lang="zh-CN" altLang="en-US" dirty="0" smtClean="0"/>
              <a:t> 这一过程。一个班次随机从 </a:t>
            </a:r>
            <a:r>
              <a:rPr lang="en-US" altLang="zh-CN" dirty="0" err="1" smtClean="0"/>
              <a:t>xgboost</a:t>
            </a:r>
            <a:r>
              <a:rPr lang="zh-CN" altLang="en-US" dirty="0" smtClean="0"/>
              <a:t>，</a:t>
            </a:r>
            <a:r>
              <a:rPr lang="en-US" altLang="zh-CN" dirty="0" err="1" smtClean="0"/>
              <a:t>caffe</a:t>
            </a:r>
            <a:r>
              <a:rPr lang="en-US" altLang="zh-CN" dirty="0" smtClean="0"/>
              <a:t>,</a:t>
            </a:r>
            <a:r>
              <a:rPr lang="zh-CN" altLang="en-US" dirty="0" smtClean="0"/>
              <a:t> </a:t>
            </a:r>
            <a:r>
              <a:rPr lang="en-US" altLang="zh-CN" dirty="0" smtClean="0"/>
              <a:t>C5.0</a:t>
            </a:r>
            <a:r>
              <a:rPr lang="zh-CN" altLang="en-US" dirty="0" smtClean="0"/>
              <a:t>选择主流开源项目，并制定作业计划，和系统模板；学生跟随讲师完成从无到有的系统构建。</a:t>
            </a:r>
            <a:endParaRPr lang="en-US" altLang="zh-CN" dirty="0" smtClean="0"/>
          </a:p>
          <a:p>
            <a:pPr lvl="2"/>
            <a:r>
              <a:rPr lang="zh-CN" altLang="en-US" dirty="0" smtClean="0"/>
              <a:t>本课程，有两门后续课程，作为本课程优化论知识点的进阶版本</a:t>
            </a:r>
            <a:endParaRPr lang="en-US" altLang="zh-CN" dirty="0" smtClean="0"/>
          </a:p>
          <a:p>
            <a:pPr lvl="3"/>
            <a:r>
              <a:rPr lang="zh-CN" altLang="en-US" dirty="0" smtClean="0"/>
              <a:t>本系列课程中，项目教学</a:t>
            </a:r>
            <a:r>
              <a:rPr lang="en-US" altLang="zh-CN" dirty="0" smtClean="0"/>
              <a:t>《</a:t>
            </a:r>
            <a:r>
              <a:rPr lang="zh-CN" altLang="en-US" dirty="0" smtClean="0"/>
              <a:t>分布式计算</a:t>
            </a:r>
            <a:r>
              <a:rPr lang="en-US" altLang="zh-CN" dirty="0" smtClean="0"/>
              <a:t>》</a:t>
            </a:r>
          </a:p>
          <a:p>
            <a:pPr lvl="3"/>
            <a:r>
              <a:rPr lang="zh-CN" altLang="en-US" dirty="0" smtClean="0"/>
              <a:t>本系列课程中，项目教学</a:t>
            </a:r>
            <a:r>
              <a:rPr lang="en-US" altLang="zh-CN" dirty="0" smtClean="0"/>
              <a:t>《</a:t>
            </a:r>
            <a:r>
              <a:rPr lang="zh-CN" altLang="en-US" dirty="0" smtClean="0"/>
              <a:t>异构计算</a:t>
            </a:r>
            <a:r>
              <a:rPr lang="en-US" altLang="zh-CN" dirty="0" smtClean="0"/>
              <a:t>》</a:t>
            </a:r>
          </a:p>
          <a:p>
            <a:pPr lvl="1"/>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ED03BA12-7352-7D46-ACA0-CF824E1FDA47}"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lstStyle/>
          <a:p>
            <a:r>
              <a:rPr lang="zh-CN" altLang="en-US" dirty="0" smtClean="0"/>
              <a:t>概率问题定义</a:t>
            </a:r>
            <a:endParaRPr lang="en-US" altLang="zh-CN" dirty="0" smtClean="0"/>
          </a:p>
          <a:p>
            <a:pPr lvl="1"/>
            <a:r>
              <a:rPr lang="zh-CN" altLang="en-US" dirty="0" smtClean="0"/>
              <a:t>什么是概率问题？ </a:t>
            </a:r>
            <a:endParaRPr lang="en-US" altLang="zh-CN" dirty="0" smtClean="0"/>
          </a:p>
          <a:p>
            <a:pPr lvl="2"/>
            <a:r>
              <a:rPr lang="zh-CN" altLang="en-US" dirty="0" smtClean="0"/>
              <a:t>只有事件是有概率的，我们通常用符号来记录事件；在数学表示中，它就是一个集合中的子集</a:t>
            </a:r>
            <a:endParaRPr lang="en-US" altLang="zh-CN" dirty="0" smtClean="0"/>
          </a:p>
          <a:p>
            <a:pPr lvl="2"/>
            <a:r>
              <a:rPr lang="zh-CN" altLang="en-US" dirty="0" smtClean="0"/>
              <a:t>概率是极限意义下，某个事件发生，或者说集合中的子集出现的稳定数值观察机会</a:t>
            </a:r>
            <a:endParaRPr lang="en-US" altLang="zh-CN" dirty="0" smtClean="0"/>
          </a:p>
          <a:p>
            <a:pPr lvl="1"/>
            <a:r>
              <a:rPr lang="zh-CN" altLang="en-US" dirty="0" smtClean="0"/>
              <a:t>什么是概率方法？</a:t>
            </a:r>
            <a:endParaRPr lang="en-US" altLang="zh-CN" dirty="0" smtClean="0"/>
          </a:p>
          <a:p>
            <a:pPr lvl="2"/>
            <a:r>
              <a:rPr lang="zh-CN" altLang="en-US" dirty="0" smtClean="0"/>
              <a:t>举个例子：</a:t>
            </a:r>
            <a:endParaRPr lang="en-US" altLang="zh-CN" dirty="0" smtClean="0"/>
          </a:p>
          <a:p>
            <a:pPr lvl="3"/>
            <a:r>
              <a:rPr lang="zh-CN" altLang="en-US" dirty="0" smtClean="0"/>
              <a:t>计数的样本空间方法</a:t>
            </a:r>
            <a:endParaRPr lang="en-US" altLang="zh-CN" dirty="0"/>
          </a:p>
          <a:p>
            <a:pPr lvl="3"/>
            <a:r>
              <a:rPr lang="zh-CN" altLang="en-US" dirty="0" smtClean="0"/>
              <a:t>几何的面积方法</a:t>
            </a:r>
            <a:endParaRPr lang="en-US" altLang="zh-CN" dirty="0" smtClean="0"/>
          </a:p>
          <a:p>
            <a:pPr lvl="3"/>
            <a:r>
              <a:rPr lang="zh-CN" altLang="en-US" dirty="0" smtClean="0"/>
              <a:t>形式化的描述方法</a:t>
            </a:r>
            <a:endParaRPr lang="en-US" altLang="zh-CN" dirty="0" smtClean="0"/>
          </a:p>
          <a:p>
            <a:pPr lvl="4"/>
            <a:r>
              <a:rPr lang="zh-CN" altLang="en-US" dirty="0" smtClean="0"/>
              <a:t>具体来说就是依据以上定义产生的数学方法，一切数学方法，极限，数学归纳法，积分微分，都可以用</a:t>
            </a:r>
            <a:endParaRPr lang="en-US" dirty="0"/>
          </a:p>
        </p:txBody>
      </p:sp>
      <p:sp>
        <p:nvSpPr>
          <p:cNvPr id="4" name="Date Placeholder 3"/>
          <p:cNvSpPr>
            <a:spLocks noGrp="1"/>
          </p:cNvSpPr>
          <p:nvPr>
            <p:ph type="dt" sz="half" idx="10"/>
          </p:nvPr>
        </p:nvSpPr>
        <p:spPr/>
        <p:txBody>
          <a:bodyPr/>
          <a:lstStyle/>
          <a:p>
            <a:fld id="{69982556-B10B-5E4F-A557-AB928A6368F4}"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r>
              <a:rPr lang="en-US" altLang="zh-CN" dirty="0" err="1" smtClean="0"/>
              <a:t>Goolge</a:t>
            </a:r>
            <a:r>
              <a:rPr lang="zh-CN" altLang="en-US" dirty="0" smtClean="0"/>
              <a:t> </a:t>
            </a:r>
            <a:r>
              <a:rPr lang="en-US" altLang="zh-CN" dirty="0" smtClean="0"/>
              <a:t>Test</a:t>
            </a:r>
            <a:r>
              <a:rPr lang="zh-CN" altLang="en-US" dirty="0" smtClean="0"/>
              <a:t>（本人</a:t>
            </a:r>
            <a:r>
              <a:rPr lang="en-US" altLang="zh-CN" dirty="0" smtClean="0"/>
              <a:t>2015</a:t>
            </a:r>
            <a:r>
              <a:rPr lang="zh-CN" altLang="en-US" dirty="0" smtClean="0"/>
              <a:t>年</a:t>
            </a:r>
            <a:r>
              <a:rPr lang="en-US" altLang="zh-CN" dirty="0" smtClean="0"/>
              <a:t>10</a:t>
            </a:r>
            <a:r>
              <a:rPr lang="zh-CN" altLang="en-US" dirty="0" smtClean="0"/>
              <a:t>月底的一道面试题</a:t>
            </a:r>
            <a:r>
              <a:rPr lang="en-US" altLang="zh-CN" dirty="0" smtClean="0"/>
              <a:t>, </a:t>
            </a:r>
            <a:r>
              <a:rPr lang="zh-CN" altLang="en-US" dirty="0" smtClean="0"/>
              <a:t>根据回忆内容原创题目）</a:t>
            </a:r>
            <a:r>
              <a:rPr lang="en-US" altLang="zh-CN" dirty="0" smtClean="0"/>
              <a:t>:</a:t>
            </a:r>
          </a:p>
          <a:p>
            <a:pPr lvl="1"/>
            <a:r>
              <a:rPr lang="zh-CN" altLang="en-US" dirty="0" smtClean="0">
                <a:hlinkClick r:id="rId2"/>
              </a:rPr>
              <a:t>改错题目</a:t>
            </a:r>
            <a:r>
              <a:rPr lang="en-US" altLang="zh-CN" dirty="0" smtClean="0"/>
              <a:t>(</a:t>
            </a:r>
            <a:r>
              <a:rPr lang="zh-CN" altLang="en-US" dirty="0" smtClean="0"/>
              <a:t>点击链接，跳转到</a:t>
            </a:r>
            <a:r>
              <a:rPr lang="en-US" altLang="zh-CN" dirty="0" err="1" smtClean="0"/>
              <a:t>Github</a:t>
            </a:r>
            <a:r>
              <a:rPr lang="zh-CN" altLang="en-US" dirty="0" smtClean="0"/>
              <a:t>题库</a:t>
            </a:r>
            <a:r>
              <a:rPr lang="en-US" altLang="zh-CN" dirty="0" smtClean="0"/>
              <a:t>)</a:t>
            </a:r>
            <a:r>
              <a:rPr lang="zh-CN" altLang="en-US" dirty="0" smtClean="0"/>
              <a:t>：</a:t>
            </a:r>
            <a:endParaRPr lang="en-US" altLang="zh-CN" dirty="0" smtClean="0"/>
          </a:p>
          <a:p>
            <a:pPr lvl="1"/>
            <a:r>
              <a:rPr lang="zh-CN" altLang="en-US" dirty="0" smtClean="0"/>
              <a:t>分析：</a:t>
            </a:r>
            <a:endParaRPr lang="en-US" altLang="zh-CN" dirty="0" smtClean="0"/>
          </a:p>
          <a:p>
            <a:pPr lvl="2"/>
            <a:r>
              <a:rPr lang="zh-CN" altLang="en-US" dirty="0" smtClean="0"/>
              <a:t>提示</a:t>
            </a:r>
            <a:r>
              <a:rPr lang="en-US" altLang="zh-CN" dirty="0" smtClean="0"/>
              <a:t>1</a:t>
            </a:r>
            <a:r>
              <a:rPr lang="zh-CN" altLang="en-US" dirty="0" smtClean="0"/>
              <a:t>：错误类型分析</a:t>
            </a:r>
            <a:endParaRPr lang="en-US" altLang="zh-CN" dirty="0" smtClean="0"/>
          </a:p>
          <a:p>
            <a:pPr lvl="2"/>
            <a:r>
              <a:rPr lang="zh-CN" altLang="en-US" dirty="0" smtClean="0"/>
              <a:t>提示</a:t>
            </a:r>
            <a:r>
              <a:rPr lang="en-US" altLang="zh-CN" dirty="0" smtClean="0"/>
              <a:t>2</a:t>
            </a:r>
            <a:r>
              <a:rPr lang="zh-CN" altLang="en-US" dirty="0" smtClean="0"/>
              <a:t>：事件类型分析</a:t>
            </a:r>
            <a:endParaRPr lang="en-US" altLang="zh-CN" dirty="0" smtClean="0"/>
          </a:p>
          <a:p>
            <a:pPr lvl="2"/>
            <a:r>
              <a:rPr lang="zh-CN" altLang="en-US" dirty="0" smtClean="0"/>
              <a:t>提示</a:t>
            </a:r>
            <a:r>
              <a:rPr lang="en-US" altLang="zh-CN" dirty="0" smtClean="0"/>
              <a:t>3</a:t>
            </a:r>
            <a:r>
              <a:rPr lang="zh-CN" altLang="en-US" dirty="0" smtClean="0"/>
              <a:t>：方法</a:t>
            </a:r>
            <a:endParaRPr lang="en-US" altLang="zh-CN" dirty="0"/>
          </a:p>
          <a:p>
            <a:pPr marL="228600" lvl="1">
              <a:spcBef>
                <a:spcPts val="1000"/>
              </a:spcBef>
            </a:pPr>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r>
              <a:rPr lang="zh-CN" altLang="en-US" dirty="0"/>
              <a:t> </a:t>
            </a:r>
            <a:r>
              <a:rPr lang="en-US" altLang="zh-CN" dirty="0" smtClean="0"/>
              <a:t>----</a:t>
            </a:r>
            <a:r>
              <a:rPr lang="zh-CN" altLang="en-US" dirty="0" smtClean="0"/>
              <a:t> 网易测试 </a:t>
            </a:r>
            <a:r>
              <a:rPr lang="en-US" altLang="zh-CN" dirty="0" smtClean="0"/>
              <a:t>(</a:t>
            </a:r>
            <a:r>
              <a:rPr lang="zh-CN" altLang="en-US" dirty="0" smtClean="0"/>
              <a:t>本人</a:t>
            </a:r>
            <a:r>
              <a:rPr lang="en-US" altLang="zh-CN" dirty="0" smtClean="0"/>
              <a:t>2016</a:t>
            </a:r>
            <a:r>
              <a:rPr lang="zh-CN" altLang="en-US" dirty="0" smtClean="0"/>
              <a:t>年</a:t>
            </a:r>
            <a:r>
              <a:rPr lang="en-US" altLang="zh-CN" dirty="0" smtClean="0"/>
              <a:t>12</a:t>
            </a:r>
            <a:r>
              <a:rPr lang="zh-CN" altLang="en-US" dirty="0" smtClean="0"/>
              <a:t>月份底的一道面试题，这实际是一道经典问题</a:t>
            </a:r>
            <a:r>
              <a:rPr lang="en-US" altLang="zh-CN" dirty="0" smtClean="0"/>
              <a:t>)</a:t>
            </a:r>
            <a:r>
              <a:rPr lang="zh-CN" altLang="en-US" dirty="0" smtClean="0"/>
              <a:t>：</a:t>
            </a:r>
            <a:endParaRPr lang="en-US" altLang="zh-CN" dirty="0" smtClean="0"/>
          </a:p>
          <a:p>
            <a:pPr marL="685800" lvl="2">
              <a:spcBef>
                <a:spcPts val="1000"/>
              </a:spcBef>
            </a:pPr>
            <a:r>
              <a:rPr lang="zh-CN" altLang="en-US" dirty="0" smtClean="0"/>
              <a:t>回顾上</a:t>
            </a:r>
            <a:r>
              <a:rPr lang="en-US" altLang="zh-CN" dirty="0" smtClean="0"/>
              <a:t>X</a:t>
            </a:r>
            <a:r>
              <a:rPr lang="zh-CN" altLang="en-US" dirty="0" smtClean="0"/>
              <a:t>堂课程内容，模式匹配与串</a:t>
            </a:r>
            <a:r>
              <a:rPr lang="en-US" altLang="zh-CN" dirty="0" smtClean="0"/>
              <a:t>----</a:t>
            </a:r>
            <a:r>
              <a:rPr lang="zh-CN" altLang="en-US" dirty="0" smtClean="0"/>
              <a:t>查询表算法</a:t>
            </a:r>
            <a:endParaRPr lang="en-US" altLang="zh-CN" dirty="0" smtClean="0"/>
          </a:p>
          <a:p>
            <a:pPr lvl="1"/>
            <a:r>
              <a:rPr lang="zh-CN" altLang="en-US" dirty="0" smtClean="0"/>
              <a:t>相似问题 </a:t>
            </a:r>
            <a:r>
              <a:rPr lang="mr-IN" altLang="zh-CN" dirty="0" smtClean="0"/>
              <a:t>–</a:t>
            </a:r>
            <a:r>
              <a:rPr lang="zh-CN" altLang="en-US" dirty="0"/>
              <a:t> </a:t>
            </a:r>
            <a:r>
              <a:rPr lang="en-US" altLang="zh-CN" dirty="0" smtClean="0"/>
              <a:t>ACM</a:t>
            </a:r>
            <a:r>
              <a:rPr lang="zh-CN" altLang="en-US" dirty="0" smtClean="0"/>
              <a:t>训练题</a:t>
            </a:r>
            <a:endParaRPr lang="en-US" altLang="zh-CN" dirty="0" smtClean="0"/>
          </a:p>
          <a:p>
            <a:pPr lvl="1"/>
            <a:r>
              <a:rPr lang="zh-CN" altLang="en-US" dirty="0" smtClean="0"/>
              <a:t>分析</a:t>
            </a:r>
            <a:endParaRPr lang="en-US" altLang="zh-CN" dirty="0" smtClean="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一个简单的问题：</a:t>
            </a:r>
            <a:endParaRPr lang="en-US" altLang="zh-CN" dirty="0" smtClean="0"/>
          </a:p>
          <a:p>
            <a:pPr lvl="1"/>
            <a:r>
              <a:rPr lang="zh-CN" altLang="en-US" dirty="0" smtClean="0"/>
              <a:t>抛硬币</a:t>
            </a:r>
            <a:r>
              <a:rPr lang="en-US" altLang="zh-CN" dirty="0" smtClean="0"/>
              <a:t>3</a:t>
            </a:r>
            <a:r>
              <a:rPr lang="zh-CN" altLang="en-US" dirty="0" smtClean="0"/>
              <a:t>次有这样两种结果： 正正反， 反反正。求问他们结果一样吗？</a:t>
            </a:r>
            <a:endParaRPr lang="en-US" altLang="zh-CN" dirty="0" smtClean="0"/>
          </a:p>
          <a:p>
            <a:pPr lvl="1"/>
            <a:r>
              <a:rPr lang="zh-CN" altLang="en-US" dirty="0" smtClean="0"/>
              <a:t>计算机模拟</a:t>
            </a:r>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18/3/17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smtClean="0"/>
              <a:t>概率是极限意义下，某个事件发生，或者说集合中的子集出现的稳定数值观察机会</a:t>
            </a:r>
            <a:endParaRPr lang="en-US" altLang="zh-CN" dirty="0" smtClean="0"/>
          </a:p>
          <a:p>
            <a:endParaRPr lang="en-US" altLang="zh-CN" dirty="0"/>
          </a:p>
          <a:p>
            <a:r>
              <a:rPr lang="zh-CN" altLang="en-US" dirty="0" smtClean="0"/>
              <a:t>定义</a:t>
            </a:r>
            <a:r>
              <a:rPr lang="en-US" altLang="zh-CN" dirty="0" smtClean="0"/>
              <a:t>1</a:t>
            </a:r>
            <a:r>
              <a:rPr lang="zh-CN" altLang="en-US" dirty="0" smtClean="0"/>
              <a:t>：一个事件</a:t>
            </a:r>
            <a:r>
              <a:rPr lang="en-US" altLang="zh-CN" dirty="0"/>
              <a:t>X</a:t>
            </a:r>
            <a:r>
              <a:rPr lang="zh-CN" altLang="en-US" dirty="0" smtClean="0"/>
              <a:t>的所有结果是一个集合</a:t>
            </a:r>
            <a:r>
              <a:rPr lang="en-US" altLang="zh-CN" dirty="0"/>
              <a:t>S</a:t>
            </a:r>
            <a:r>
              <a:rPr lang="zh-CN" altLang="en-US" dirty="0" smtClean="0"/>
              <a:t>；</a:t>
            </a:r>
            <a:r>
              <a:rPr lang="en-US" altLang="zh-CN" dirty="0"/>
              <a:t>X</a:t>
            </a:r>
            <a:r>
              <a:rPr lang="zh-CN" altLang="en-US" dirty="0" smtClean="0"/>
              <a:t>的每次结果都是不能预料的，称</a:t>
            </a:r>
            <a:r>
              <a:rPr lang="en-US" altLang="zh-CN" dirty="0" smtClean="0"/>
              <a:t>X</a:t>
            </a:r>
            <a:r>
              <a:rPr lang="zh-CN" altLang="en-US" dirty="0" smtClean="0"/>
              <a:t>为随机事件，</a:t>
            </a:r>
            <a:r>
              <a:rPr lang="en-US" altLang="zh-CN" dirty="0" smtClean="0"/>
              <a:t>X</a:t>
            </a:r>
            <a:r>
              <a:rPr lang="zh-CN" altLang="en-US" dirty="0" smtClean="0"/>
              <a:t> 包含于 </a:t>
            </a:r>
            <a:r>
              <a:rPr lang="en-US" altLang="zh-CN" dirty="0" smtClean="0"/>
              <a:t>S</a:t>
            </a:r>
          </a:p>
          <a:p>
            <a:r>
              <a:rPr lang="zh-CN" altLang="en-US" dirty="0" smtClean="0"/>
              <a:t>定义</a:t>
            </a:r>
            <a:r>
              <a:rPr lang="en-US" altLang="zh-CN" dirty="0" smtClean="0"/>
              <a:t>2</a:t>
            </a:r>
            <a:r>
              <a:rPr lang="zh-CN" altLang="en-US" dirty="0" smtClean="0"/>
              <a:t>：一旦随机事件</a:t>
            </a:r>
            <a:r>
              <a:rPr lang="en-US" altLang="zh-CN" dirty="0" smtClean="0"/>
              <a:t>X</a:t>
            </a:r>
            <a:r>
              <a:rPr lang="zh-CN" altLang="en-US" dirty="0" smtClean="0"/>
              <a:t>确立，立刻就拥有一个“累积函数”与之对应；累积函数</a:t>
            </a:r>
            <a:r>
              <a:rPr lang="en-US" altLang="zh-CN" dirty="0" smtClean="0"/>
              <a:t>F</a:t>
            </a:r>
            <a:r>
              <a:rPr lang="zh-CN" altLang="en-US" dirty="0" smtClean="0"/>
              <a:t>满足</a:t>
            </a:r>
            <a:endParaRPr lang="en-US" altLang="zh-CN" dirty="0" smtClean="0"/>
          </a:p>
          <a:p>
            <a:pPr lvl="1"/>
            <a:r>
              <a:rPr lang="zh-CN" altLang="en-US" dirty="0" smtClean="0"/>
              <a:t>单调增加，故可逆映射（微分，或差分）</a:t>
            </a:r>
            <a:endParaRPr lang="en-US" altLang="zh-CN" dirty="0" smtClean="0"/>
          </a:p>
          <a:p>
            <a:pPr lvl="1"/>
            <a:r>
              <a:rPr lang="en-US" altLang="zh-CN" dirty="0" smtClean="0"/>
              <a:t>0&lt;=F&lt;=1,</a:t>
            </a:r>
            <a:r>
              <a:rPr lang="zh-CN" altLang="en-US" dirty="0" smtClean="0"/>
              <a:t> 有上下界，故有收敛子序列</a:t>
            </a:r>
            <a:endParaRPr lang="en-US" altLang="zh-CN" dirty="0" smtClean="0"/>
          </a:p>
          <a:p>
            <a:endParaRPr lang="en-US" altLang="zh-CN" dirty="0" smtClean="0"/>
          </a:p>
          <a:p>
            <a:r>
              <a:rPr lang="zh-CN" altLang="en-US" dirty="0" smtClean="0"/>
              <a:t>现有鸡还是现有蛋？先有分布，随机变量；还是现有数据表现结果？</a:t>
            </a:r>
            <a:endParaRPr lang="en-US" altLang="zh-CN" dirty="0" smtClean="0"/>
          </a:p>
          <a:p>
            <a:pPr lvl="1"/>
            <a:r>
              <a:rPr lang="zh-CN" altLang="en-US" dirty="0" smtClean="0"/>
              <a:t>在概率论科学世界里，先有随机变量和分布，然后有数据的表现结果，即结果是按照确定的规律产生，我们只需要研究这个规律，就可以分析结果。</a:t>
            </a:r>
            <a:endParaRPr lang="en-US" altLang="zh-CN" dirty="0" smtClean="0"/>
          </a:p>
          <a:p>
            <a:pPr lvl="1"/>
            <a:endParaRPr lang="en-US" altLang="zh-CN" dirty="0"/>
          </a:p>
          <a:p>
            <a:r>
              <a:rPr lang="zh-CN" altLang="en-US" dirty="0" smtClean="0"/>
              <a:t>因为结果是按照规律产生的，我们只要将这个结果用稳定的方式表达出来，就可以反推出随机变量</a:t>
            </a:r>
            <a:r>
              <a:rPr lang="en-US" altLang="zh-CN" dirty="0" smtClean="0"/>
              <a:t>X</a:t>
            </a:r>
            <a:r>
              <a:rPr lang="zh-CN" altLang="en-US" dirty="0" smtClean="0"/>
              <a:t>和它的分布</a:t>
            </a:r>
            <a:endParaRPr lang="en-US" altLang="zh-CN" dirty="0" smtClean="0"/>
          </a:p>
          <a:p>
            <a:pPr lvl="1"/>
            <a:r>
              <a:rPr lang="zh-CN" altLang="en-US" dirty="0" smtClean="0"/>
              <a:t>样本空间方法</a:t>
            </a:r>
            <a:endParaRPr lang="en-US" altLang="zh-CN" dirty="0" smtClean="0"/>
          </a:p>
          <a:p>
            <a:pPr lvl="1"/>
            <a:r>
              <a:rPr lang="zh-CN" altLang="en-US" dirty="0" smtClean="0"/>
              <a:t>几何概型和计算机模拟</a:t>
            </a:r>
            <a:endParaRPr lang="en-US" altLang="zh-CN" dirty="0" smtClean="0"/>
          </a:p>
          <a:p>
            <a:pPr lvl="1"/>
            <a:r>
              <a:rPr lang="zh-CN" altLang="en-US" dirty="0" smtClean="0"/>
              <a:t>基于数学规则的形式推理</a:t>
            </a:r>
            <a:endParaRPr lang="en-US" altLang="zh-CN"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我们的课程原则， </a:t>
            </a:r>
            <a:r>
              <a:rPr lang="en-US" altLang="zh-CN" dirty="0" smtClean="0"/>
              <a:t>test</a:t>
            </a:r>
            <a:r>
              <a:rPr lang="zh-CN" altLang="en-US" dirty="0" smtClean="0"/>
              <a:t> </a:t>
            </a:r>
            <a:r>
              <a:rPr lang="en-US" altLang="zh-CN" dirty="0" smtClean="0"/>
              <a:t>driven</a:t>
            </a:r>
            <a:r>
              <a:rPr lang="zh-CN" altLang="en-US" dirty="0" smtClean="0"/>
              <a:t> </a:t>
            </a:r>
            <a:r>
              <a:rPr lang="en-US" altLang="zh-CN" dirty="0" smtClean="0"/>
              <a:t>development</a:t>
            </a:r>
            <a:r>
              <a:rPr lang="zh-CN" altLang="en-US" dirty="0" smtClean="0"/>
              <a:t> </a:t>
            </a:r>
            <a:r>
              <a:rPr lang="en-US" altLang="zh-CN" dirty="0" smtClean="0"/>
              <a:t>or</a:t>
            </a:r>
            <a:r>
              <a:rPr lang="zh-CN" altLang="en-US" dirty="0" smtClean="0"/>
              <a:t> </a:t>
            </a:r>
            <a:r>
              <a:rPr lang="en-US" altLang="zh-CN" dirty="0" smtClean="0"/>
              <a:t>bug</a:t>
            </a:r>
            <a:r>
              <a:rPr lang="zh-CN" altLang="en-US" dirty="0" smtClean="0"/>
              <a:t> </a:t>
            </a:r>
            <a:r>
              <a:rPr lang="en-US" altLang="zh-CN" dirty="0" smtClean="0"/>
              <a:t>driven</a:t>
            </a:r>
            <a:r>
              <a:rPr lang="zh-CN" altLang="en-US" dirty="0" smtClean="0"/>
              <a:t> </a:t>
            </a:r>
            <a:r>
              <a:rPr lang="en-US" altLang="zh-CN" dirty="0" smtClean="0"/>
              <a:t>development</a:t>
            </a:r>
          </a:p>
          <a:p>
            <a:endParaRPr lang="en-US" dirty="0" smtClean="0"/>
          </a:p>
          <a:p>
            <a:r>
              <a:rPr lang="zh-CN" altLang="en-US" dirty="0" smtClean="0"/>
              <a:t>因此我们需要搭建实验环境，进行实验模拟，这是样本空间方法和几何面积方法的表现。然后通过合适的转换将冗余表达方式转换成清晰的紧缩格式</a:t>
            </a:r>
            <a:r>
              <a:rPr lang="en-US" altLang="zh-CN" dirty="0" smtClean="0"/>
              <a:t>----</a:t>
            </a:r>
            <a:r>
              <a:rPr lang="zh-CN" altLang="en-US" dirty="0" smtClean="0"/>
              <a:t>如二项分布，这是数学形式推理。进行数学形式推理，</a:t>
            </a:r>
            <a:r>
              <a:rPr lang="zh-CN" altLang="en-US" dirty="0" smtClean="0">
                <a:solidFill>
                  <a:srgbClr val="FF0000"/>
                </a:solidFill>
              </a:rPr>
              <a:t>需要理解它满足的前提条件，否则不可进行</a:t>
            </a:r>
            <a:r>
              <a:rPr lang="zh-CN" altLang="en-US" dirty="0" smtClean="0"/>
              <a:t>。</a:t>
            </a:r>
            <a:endParaRPr lang="en-US" altLang="zh-CN" dirty="0" smtClean="0"/>
          </a:p>
          <a:p>
            <a:endParaRPr lang="en-US" dirty="0" smtClean="0"/>
          </a:p>
          <a:p>
            <a:r>
              <a:rPr lang="zh-CN" altLang="en-US" dirty="0" smtClean="0"/>
              <a:t>如前所述，本课程兼容高性能计算作为后续进阶课程，故采用</a:t>
            </a:r>
            <a:r>
              <a:rPr lang="en-US" altLang="zh-CN" dirty="0" err="1" smtClean="0"/>
              <a:t>c++</a:t>
            </a:r>
            <a:r>
              <a:rPr lang="en-US" altLang="zh-CN" dirty="0" smtClean="0"/>
              <a:t>11/14</a:t>
            </a:r>
            <a:r>
              <a:rPr lang="zh-CN" altLang="en-US" dirty="0" smtClean="0"/>
              <a:t>标准进行计算机模拟。</a:t>
            </a:r>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17/3/17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151115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1467</Words>
  <Application>Microsoft Macintosh PowerPoint</Application>
  <PresentationFormat>Widescreen</PresentationFormat>
  <Paragraphs>161</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DengXian</vt:lpstr>
      <vt:lpstr>DengXian Light</vt:lpstr>
      <vt:lpstr>Mangal</vt:lpstr>
      <vt:lpstr>Arial</vt:lpstr>
      <vt:lpstr>Office Theme</vt:lpstr>
      <vt:lpstr>计算概率变量</vt:lpstr>
      <vt:lpstr>大纲 </vt:lpstr>
      <vt:lpstr>课程背景与目标掐表时间： x 分钟</vt:lpstr>
      <vt:lpstr>参考书籍和课程</vt:lpstr>
      <vt:lpstr>第一部分 概率问题掐表时间： x 分钟 </vt:lpstr>
      <vt:lpstr>Warm Up!掐表时间x分钟</vt:lpstr>
      <vt:lpstr>跟定母串T长度l，和子串P，求P在T中出现的概率</vt:lpstr>
      <vt:lpstr>基本概念和方法</vt:lpstr>
      <vt:lpstr>基本概念和方法</vt:lpstr>
      <vt:lpstr>基本概念和方法</vt:lpstr>
      <vt:lpstr>基本概念和方法</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97</cp:revision>
  <dcterms:created xsi:type="dcterms:W3CDTF">2017-03-17T04:02:31Z</dcterms:created>
  <dcterms:modified xsi:type="dcterms:W3CDTF">2017-03-18T06:06:47Z</dcterms:modified>
</cp:coreProperties>
</file>