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83" r:id="rId4"/>
    <p:sldId id="258" r:id="rId5"/>
    <p:sldId id="259" r:id="rId6"/>
    <p:sldId id="284" r:id="rId7"/>
    <p:sldId id="260" r:id="rId8"/>
    <p:sldId id="261" r:id="rId9"/>
    <p:sldId id="267" r:id="rId10"/>
    <p:sldId id="282" r:id="rId11"/>
    <p:sldId id="268" r:id="rId12"/>
    <p:sldId id="277" r:id="rId13"/>
    <p:sldId id="278" r:id="rId14"/>
    <p:sldId id="269" r:id="rId15"/>
    <p:sldId id="279" r:id="rId16"/>
    <p:sldId id="280" r:id="rId17"/>
    <p:sldId id="285" r:id="rId18"/>
    <p:sldId id="262" r:id="rId19"/>
    <p:sldId id="281" r:id="rId20"/>
    <p:sldId id="264" r:id="rId21"/>
    <p:sldId id="265" r:id="rId22"/>
    <p:sldId id="286" r:id="rId23"/>
    <p:sldId id="266" r:id="rId24"/>
    <p:sldId id="270" r:id="rId25"/>
    <p:sldId id="271" r:id="rId26"/>
    <p:sldId id="287" r:id="rId27"/>
    <p:sldId id="288" r:id="rId28"/>
    <p:sldId id="289" r:id="rId29"/>
    <p:sldId id="290" r:id="rId30"/>
    <p:sldId id="272" r:id="rId31"/>
    <p:sldId id="273" r:id="rId32"/>
    <p:sldId id="293" r:id="rId33"/>
    <p:sldId id="276" r:id="rId34"/>
    <p:sldId id="294" r:id="rId35"/>
    <p:sldId id="274" r:id="rId36"/>
    <p:sldId id="275" r:id="rId37"/>
    <p:sldId id="295" r:id="rId38"/>
    <p:sldId id="296" r:id="rId39"/>
    <p:sldId id="297" r:id="rId40"/>
    <p:sldId id="298" r:id="rId41"/>
    <p:sldId id="299" r:id="rId42"/>
    <p:sldId id="300" r:id="rId43"/>
    <p:sldId id="301" r:id="rId44"/>
    <p:sldId id="302" r:id="rId45"/>
    <p:sldId id="306" r:id="rId46"/>
    <p:sldId id="307" r:id="rId47"/>
    <p:sldId id="309" r:id="rId48"/>
    <p:sldId id="310" r:id="rId49"/>
    <p:sldId id="311" r:id="rId50"/>
    <p:sldId id="305" r:id="rId51"/>
    <p:sldId id="304" r:id="rId52"/>
    <p:sldId id="303" r:id="rId53"/>
    <p:sldId id="313" r:id="rId54"/>
    <p:sldId id="308"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2"/>
    <p:restoredTop sz="93692"/>
  </p:normalViewPr>
  <p:slideViewPr>
    <p:cSldViewPr snapToGrid="0" snapToObjects="1">
      <p:cViewPr>
        <p:scale>
          <a:sx n="100" d="100"/>
          <a:sy n="100" d="100"/>
        </p:scale>
        <p:origin x="704" y="-1256"/>
      </p:cViewPr>
      <p:guideLst/>
    </p:cSldViewPr>
  </p:slideViewPr>
  <p:outlineViewPr>
    <p:cViewPr>
      <p:scale>
        <a:sx n="33" d="100"/>
        <a:sy n="33" d="100"/>
      </p:scale>
      <p:origin x="0" y="-150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参考其他讲师的策略应当给予题目，尚未找到与计算机面试题目相关的合适的趣题</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35</a:t>
            </a:fld>
            <a:endParaRPr lang="en-US"/>
          </a:p>
        </p:txBody>
      </p:sp>
    </p:spTree>
    <p:extLst>
      <p:ext uri="{BB962C8B-B14F-4D97-AF65-F5344CB8AC3E}">
        <p14:creationId xmlns:p14="http://schemas.microsoft.com/office/powerpoint/2010/main" val="11443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把这个单独列出来，是因为我在实验室发现很多人这个概念都不清楚，就开始做机器学习，一大堆算法了。这是本末倒置。这些指标比算法还重要，是算法的依据。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38</a:t>
            </a:fld>
            <a:endParaRPr lang="en-US"/>
          </a:p>
        </p:txBody>
      </p:sp>
    </p:spTree>
    <p:extLst>
      <p:ext uri="{BB962C8B-B14F-4D97-AF65-F5344CB8AC3E}">
        <p14:creationId xmlns:p14="http://schemas.microsoft.com/office/powerpoint/2010/main" val="148775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讲几点：</a:t>
            </a:r>
            <a:endParaRPr lang="en-US" altLang="zh-CN"/>
          </a:p>
          <a:p>
            <a:r>
              <a:rPr lang="en-US" altLang="zh-CN"/>
              <a:t>1.</a:t>
            </a:r>
            <a:r>
              <a:rPr lang="zh-CN" altLang="en-US" baseline="0"/>
              <a:t> 医学中等项目，会常用</a:t>
            </a:r>
            <a:r>
              <a:rPr lang="en-US" altLang="zh-CN" baseline="0"/>
              <a:t>tp,</a:t>
            </a:r>
            <a:r>
              <a:rPr lang="zh-CN" altLang="en-US" baseline="0"/>
              <a:t> </a:t>
            </a:r>
            <a:r>
              <a:rPr lang="en-US" altLang="zh-CN" baseline="0"/>
              <a:t>fp</a:t>
            </a:r>
          </a:p>
          <a:p>
            <a:r>
              <a:rPr lang="en-US" altLang="zh-CN" baseline="0"/>
              <a:t>2.</a:t>
            </a:r>
            <a:r>
              <a:rPr lang="zh-CN" altLang="en-US" baseline="0"/>
              <a:t> </a:t>
            </a:r>
            <a:r>
              <a:rPr lang="en-US" altLang="zh-CN" baseline="0"/>
              <a:t>precision</a:t>
            </a:r>
            <a:r>
              <a:rPr lang="zh-CN" altLang="en-US" baseline="0"/>
              <a:t>是用来检测，有多骚猜对了，以当前实验次数中正例为样本空间</a:t>
            </a:r>
            <a:endParaRPr lang="en-US" altLang="zh-CN" baseline="0"/>
          </a:p>
          <a:p>
            <a:r>
              <a:rPr lang="en-US" altLang="zh-CN" baseline="0"/>
              <a:t>3.</a:t>
            </a:r>
            <a:r>
              <a:rPr lang="zh-CN" altLang="en-US" baseline="0"/>
              <a:t> </a:t>
            </a:r>
            <a:r>
              <a:rPr lang="en-US" altLang="zh-CN" baseline="0"/>
              <a:t>recall</a:t>
            </a:r>
            <a:r>
              <a:rPr lang="zh-CN" altLang="en-US" baseline="0"/>
              <a:t>是有多少个猜对了，以正例样本为样本空间</a:t>
            </a:r>
            <a:endParaRPr lang="en-US" altLang="zh-CN" baseline="0"/>
          </a:p>
          <a:p>
            <a:r>
              <a:rPr lang="en-US" altLang="zh-CN"/>
              <a:t>4.</a:t>
            </a:r>
            <a:r>
              <a:rPr lang="zh-CN" altLang="en-US"/>
              <a:t> 还有更常用的</a:t>
            </a:r>
            <a:r>
              <a:rPr lang="en-US" altLang="zh-CN"/>
              <a:t>Ground</a:t>
            </a:r>
            <a:r>
              <a:rPr lang="zh-CN" altLang="en-US"/>
              <a:t> </a:t>
            </a:r>
            <a:r>
              <a:rPr lang="en-US" altLang="zh-CN"/>
              <a:t>Truth,</a:t>
            </a:r>
            <a:r>
              <a:rPr lang="zh-CN" altLang="en-US"/>
              <a:t> </a:t>
            </a:r>
            <a:r>
              <a:rPr lang="en-US" altLang="zh-CN"/>
              <a:t>Overal</a:t>
            </a:r>
            <a:r>
              <a:rPr lang="zh-CN" altLang="en-US"/>
              <a:t> </a:t>
            </a:r>
            <a:r>
              <a:rPr lang="en-US" altLang="zh-CN"/>
              <a:t>Accuracy:</a:t>
            </a:r>
            <a:r>
              <a:rPr lang="zh-CN" altLang="en-US"/>
              <a:t> 对角线之和</a:t>
            </a:r>
            <a:r>
              <a:rPr lang="en-US" altLang="zh-CN"/>
              <a:t>/</a:t>
            </a:r>
            <a:r>
              <a:rPr lang="zh-CN" altLang="en-US"/>
              <a:t>总实验次数</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40</a:t>
            </a:fld>
            <a:endParaRPr lang="en-US"/>
          </a:p>
        </p:txBody>
      </p:sp>
    </p:spTree>
    <p:extLst>
      <p:ext uri="{BB962C8B-B14F-4D97-AF65-F5344CB8AC3E}">
        <p14:creationId xmlns:p14="http://schemas.microsoft.com/office/powerpoint/2010/main" val="112563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我决定这部分给代码连接，留让学员自己研究。</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42</a:t>
            </a:fld>
            <a:endParaRPr lang="en-US"/>
          </a:p>
        </p:txBody>
      </p:sp>
    </p:spTree>
    <p:extLst>
      <p:ext uri="{BB962C8B-B14F-4D97-AF65-F5344CB8AC3E}">
        <p14:creationId xmlns:p14="http://schemas.microsoft.com/office/powerpoint/2010/main" val="1995906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函数的一致收敛：计划板书用形象的例子叙述该定义</a:t>
            </a:r>
            <a:endParaRPr lang="en-US" altLang="zh-CN"/>
          </a:p>
          <a:p>
            <a:r>
              <a:rPr lang="en-US" altLang="zh-CN"/>
              <a:t>Matlab</a:t>
            </a:r>
            <a:r>
              <a:rPr lang="zh-CN" altLang="en-US"/>
              <a:t>的</a:t>
            </a:r>
            <a:r>
              <a:rPr lang="en-US" altLang="zh-CN"/>
              <a:t>License</a:t>
            </a:r>
            <a:r>
              <a:rPr lang="zh-CN" altLang="en-US"/>
              <a:t>过期了，快速简易绘图暂时受阻</a:t>
            </a:r>
            <a:endParaRPr lang="en-US" altLang="zh-CN"/>
          </a:p>
        </p:txBody>
      </p:sp>
      <p:sp>
        <p:nvSpPr>
          <p:cNvPr id="4" name="Slide Number Placeholder 3"/>
          <p:cNvSpPr>
            <a:spLocks noGrp="1"/>
          </p:cNvSpPr>
          <p:nvPr>
            <p:ph type="sldNum" sz="quarter" idx="10"/>
          </p:nvPr>
        </p:nvSpPr>
        <p:spPr/>
        <p:txBody>
          <a:bodyPr/>
          <a:lstStyle/>
          <a:p>
            <a:fld id="{EFBE8430-89AC-6D44-8319-956B163E62F2}" type="slidenum">
              <a:rPr lang="en-US" smtClean="0"/>
              <a:t>44</a:t>
            </a:fld>
            <a:endParaRPr lang="en-US"/>
          </a:p>
        </p:txBody>
      </p:sp>
    </p:spTree>
    <p:extLst>
      <p:ext uri="{BB962C8B-B14F-4D97-AF65-F5344CB8AC3E}">
        <p14:creationId xmlns:p14="http://schemas.microsoft.com/office/powerpoint/2010/main" val="172302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这里列</a:t>
            </a:r>
            <a:r>
              <a:rPr lang="en-US" altLang="zh-CN"/>
              <a:t>july</a:t>
            </a:r>
            <a:r>
              <a:rPr lang="zh-CN" altLang="en-US"/>
              <a:t>的博文作为参考，可能会引起争议。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54</a:t>
            </a:fld>
            <a:endParaRPr lang="en-US"/>
          </a:p>
        </p:txBody>
      </p:sp>
    </p:spTree>
    <p:extLst>
      <p:ext uri="{BB962C8B-B14F-4D97-AF65-F5344CB8AC3E}">
        <p14:creationId xmlns:p14="http://schemas.microsoft.com/office/powerpoint/2010/main" val="660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这里梅森旋转法会用到群论。但是其算法实现只涉及就是位操作</a:t>
            </a:r>
            <a:r>
              <a:rPr lang="en-US" altLang="zh-CN"/>
              <a:t>+</a:t>
            </a:r>
            <a:r>
              <a:rPr lang="zh-CN" altLang="en-US"/>
              <a:t>迭代两个大操作。</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2</a:t>
            </a:fld>
            <a:endParaRPr lang="en-US"/>
          </a:p>
        </p:txBody>
      </p:sp>
    </p:spTree>
    <p:extLst>
      <p:ext uri="{BB962C8B-B14F-4D97-AF65-F5344CB8AC3E}">
        <p14:creationId xmlns:p14="http://schemas.microsoft.com/office/powerpoint/2010/main" val="19916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这里在考虑是否加入“最优化方法”思考了许久：</a:t>
            </a:r>
            <a:endParaRPr lang="en-US" altLang="zh-CN"/>
          </a:p>
          <a:p>
            <a:r>
              <a:rPr lang="en-US" altLang="zh-CN"/>
              <a:t>1.</a:t>
            </a:r>
            <a:r>
              <a:rPr lang="zh-CN" altLang="en-US"/>
              <a:t> 最优化方法是解决统计问题的必然要求，由此过渡到了机器学习</a:t>
            </a:r>
            <a:endParaRPr lang="en-US" altLang="zh-CN"/>
          </a:p>
          <a:p>
            <a:r>
              <a:rPr lang="en-US" altLang="zh-CN"/>
              <a:t>2.</a:t>
            </a:r>
            <a:r>
              <a:rPr lang="zh-CN" altLang="en-US"/>
              <a:t> 结合我自己的学习历程和课程举一反三的，我认为统计模型是在确定了指标意义的情况下，都可以按最优化方法来思索</a:t>
            </a:r>
            <a:endParaRPr lang="en-US" altLang="zh-CN"/>
          </a:p>
          <a:p>
            <a:r>
              <a:rPr lang="en-US" altLang="zh-CN"/>
              <a:t>3.</a:t>
            </a:r>
            <a:r>
              <a:rPr lang="zh-CN" altLang="en-US"/>
              <a:t> 最优化方法博大精深，但是真正日常用到的是哪些呢？</a:t>
            </a:r>
            <a:endParaRPr lang="en-US" altLang="zh-CN"/>
          </a:p>
          <a:p>
            <a:r>
              <a:rPr lang="en-US" altLang="zh-CN"/>
              <a:t>4.</a:t>
            </a:r>
            <a:r>
              <a:rPr lang="zh-CN" altLang="en-US"/>
              <a:t> 围绕实用，朴素，简结，我决定把统计之宝和最优化方法一起叙述以求在较短时间内把面试相关内容进行复习</a:t>
            </a:r>
            <a:endParaRPr lang="en-US" altLang="zh-CN"/>
          </a:p>
          <a:p>
            <a:r>
              <a:rPr lang="en-US" altLang="zh-CN"/>
              <a:t>5.</a:t>
            </a:r>
            <a:r>
              <a:rPr lang="zh-CN" altLang="en-US"/>
              <a:t> 我更倾向于将机器学习按工程展开，所以我计划</a:t>
            </a:r>
            <a:r>
              <a:rPr lang="en-US" altLang="zh-CN"/>
              <a:t>《</a:t>
            </a:r>
            <a:r>
              <a:rPr lang="zh-CN" altLang="en-US"/>
              <a:t>机器学习工程</a:t>
            </a:r>
            <a:r>
              <a:rPr lang="en-US" altLang="zh-CN"/>
              <a:t>》</a:t>
            </a:r>
            <a:r>
              <a:rPr lang="zh-CN" altLang="en-US"/>
              <a:t>项目，来作为观察“数据流”的契机</a:t>
            </a:r>
            <a:endParaRPr lang="en-US" altLang="zh-CN"/>
          </a:p>
          <a:p>
            <a:r>
              <a:rPr lang="en-US" altLang="zh-CN"/>
              <a:t>6.</a:t>
            </a:r>
            <a:r>
              <a:rPr lang="zh-CN" altLang="en-US"/>
              <a:t> 曾经某教授给我说，如果</a:t>
            </a:r>
            <a:r>
              <a:rPr lang="en-US" altLang="zh-CN"/>
              <a:t>ML</a:t>
            </a:r>
            <a:r>
              <a:rPr lang="zh-CN" altLang="en-US"/>
              <a:t>论文到他手里，最优化部分只写用梯度下降求解。大体会在</a:t>
            </a:r>
            <a:r>
              <a:rPr lang="en-US" altLang="zh-CN"/>
              <a:t>peer</a:t>
            </a:r>
            <a:r>
              <a:rPr lang="zh-CN" altLang="en-US"/>
              <a:t> </a:t>
            </a:r>
            <a:r>
              <a:rPr lang="en-US" altLang="zh-CN"/>
              <a:t>review</a:t>
            </a:r>
            <a:r>
              <a:rPr lang="zh-CN" altLang="en-US"/>
              <a:t>阶段被毙掉。考虑到，这个结论对计算机系学生不普及，故加入。</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99171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4</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7</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21</a:t>
            </a:fld>
            <a:endParaRPr lang="en-US"/>
          </a:p>
        </p:txBody>
      </p:sp>
    </p:spTree>
    <p:extLst>
      <p:ext uri="{BB962C8B-B14F-4D97-AF65-F5344CB8AC3E}">
        <p14:creationId xmlns:p14="http://schemas.microsoft.com/office/powerpoint/2010/main" val="33136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22</a:t>
            </a:fld>
            <a:endParaRPr lang="en-US"/>
          </a:p>
        </p:txBody>
      </p:sp>
    </p:spTree>
    <p:extLst>
      <p:ext uri="{BB962C8B-B14F-4D97-AF65-F5344CB8AC3E}">
        <p14:creationId xmlns:p14="http://schemas.microsoft.com/office/powerpoint/2010/main" val="51407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2013</a:t>
            </a:r>
            <a:r>
              <a:rPr lang="zh-CN" altLang="en-US"/>
              <a:t>秋，我在写一段小程序用来实现，内存外部双层并归排序算法。我需要大概</a:t>
            </a:r>
            <a:r>
              <a:rPr lang="en-US" altLang="zh-CN"/>
              <a:t>1</a:t>
            </a:r>
            <a:r>
              <a:rPr lang="zh-CN" altLang="en-US"/>
              <a:t>亿左右的用户数据，来佐证我新学到的想法（感谢在弗罗里达读书的学长轩哥给我关于数据库施工的一本参考书</a:t>
            </a:r>
            <a:r>
              <a:rPr lang="en-US" altLang="zh-CN"/>
              <a:t>Advanced</a:t>
            </a:r>
            <a:r>
              <a:rPr lang="zh-CN" altLang="en-US" baseline="0"/>
              <a:t> </a:t>
            </a:r>
            <a:r>
              <a:rPr lang="en-US" altLang="zh-CN"/>
              <a:t>Databse</a:t>
            </a:r>
            <a:r>
              <a:rPr lang="zh-CN" altLang="en-US"/>
              <a:t>）。于是我采用随机数来生产大数据，我惊奇的发现了两个现象</a:t>
            </a:r>
            <a:r>
              <a:rPr lang="zh-CN" altLang="en-US">
                <a:sym typeface="Wingdings"/>
              </a:rPr>
              <a:t>（</a:t>
            </a:r>
            <a:r>
              <a:rPr lang="en-US" altLang="zh-CN">
                <a:sym typeface="Wingdings"/>
              </a:rPr>
              <a:t>1</a:t>
            </a:r>
            <a:r>
              <a:rPr lang="zh-CN" altLang="en-US">
                <a:sym typeface="Wingdings"/>
              </a:rPr>
              <a:t>）</a:t>
            </a:r>
            <a:r>
              <a:rPr lang="zh-CN" altLang="en-US"/>
              <a:t>数据大规模的重复，使得我的用户数据频发出发开放地址查找函数，由于我使用</a:t>
            </a:r>
            <a:r>
              <a:rPr lang="en-US" altLang="zh-CN"/>
              <a:t>C</a:t>
            </a:r>
            <a:r>
              <a:rPr lang="zh-CN" altLang="en-US"/>
              <a:t>写的</a:t>
            </a:r>
            <a:r>
              <a:rPr lang="en-US" altLang="zh-CN"/>
              <a:t>Hash</a:t>
            </a:r>
            <a:r>
              <a:rPr lang="zh-CN" altLang="en-US"/>
              <a:t>表，还比较初级，所以非常缓慢</a:t>
            </a:r>
            <a:r>
              <a:rPr lang="zh-CN" altLang="en-US" baseline="0"/>
              <a:t> （</a:t>
            </a:r>
            <a:r>
              <a:rPr lang="en-US" altLang="zh-CN" baseline="0"/>
              <a:t>2</a:t>
            </a:r>
            <a:r>
              <a:rPr lang="zh-CN" altLang="en-US" baseline="0"/>
              <a:t>）对时间种子不够敏感，会连续重复的出现。</a:t>
            </a:r>
            <a:endParaRPr lang="en-US" altLang="zh-CN" baseline="0"/>
          </a:p>
          <a:p>
            <a:endParaRPr lang="en-US" baseline="0"/>
          </a:p>
          <a:p>
            <a:r>
              <a:rPr lang="zh-CN" altLang="en-US" baseline="0"/>
              <a:t>这里我需要一些资料了解大家的想法。因为本质这个算法属于群论内容（密码学），数值实现主要包含位操作和递归，和算法本身的证明涉及素数理论，比较艰深。尚未决定是否加入。因为单纯改进可能无望了。</a:t>
            </a:r>
            <a:endParaRPr lang="en-US" baseline="0"/>
          </a:p>
        </p:txBody>
      </p:sp>
      <p:sp>
        <p:nvSpPr>
          <p:cNvPr id="4" name="Slide Number Placeholder 3"/>
          <p:cNvSpPr>
            <a:spLocks noGrp="1"/>
          </p:cNvSpPr>
          <p:nvPr>
            <p:ph type="sldNum" sz="quarter" idx="10"/>
          </p:nvPr>
        </p:nvSpPr>
        <p:spPr/>
        <p:txBody>
          <a:bodyPr/>
          <a:lstStyle/>
          <a:p>
            <a:fld id="{EFBE8430-89AC-6D44-8319-956B163E62F2}" type="slidenum">
              <a:rPr lang="en-US" smtClean="0"/>
              <a:t>27</a:t>
            </a:fld>
            <a:endParaRPr lang="en-US"/>
          </a:p>
        </p:txBody>
      </p:sp>
    </p:spTree>
    <p:extLst>
      <p:ext uri="{BB962C8B-B14F-4D97-AF65-F5344CB8AC3E}">
        <p14:creationId xmlns:p14="http://schemas.microsoft.com/office/powerpoint/2010/main" val="20252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这个题目与</a:t>
            </a:r>
            <a:r>
              <a:rPr lang="en-US" altLang="zh-CN"/>
              <a:t>2016</a:t>
            </a:r>
            <a:r>
              <a:rPr lang="zh-CN" altLang="en-US"/>
              <a:t>年做调查访问时候，我至少遇到了两次。这部分内容有很多机构给予了较详细的分析，但是没有立足采样本身这个工作实践</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34</a:t>
            </a:fld>
            <a:endParaRPr lang="en-US"/>
          </a:p>
        </p:txBody>
      </p:sp>
    </p:spTree>
    <p:extLst>
      <p:ext uri="{BB962C8B-B14F-4D97-AF65-F5344CB8AC3E}">
        <p14:creationId xmlns:p14="http://schemas.microsoft.com/office/powerpoint/2010/main" val="7656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B8FA-BE23-5545-BF4A-6EB8D4816639}"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2D94-AA8A-6144-AB64-0E78ECCA573B}"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0A30F-AEA5-5943-B006-9F408C60A25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9B718-1C3B-5E43-986F-7E905CFFE73C}"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6EED9-90A3-8B40-B811-55B8279FA5F5}"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E899A-0FA6-2D41-AC3F-9C984AEBE645}" type="datetime1">
              <a:t>2017/4/6</a:t>
            </a:fld>
            <a:endParaRPr lang="en-US"/>
          </a:p>
        </p:txBody>
      </p:sp>
      <p:sp>
        <p:nvSpPr>
          <p:cNvPr id="8" name="Footer Placeholder 7"/>
          <p:cNvSpPr>
            <a:spLocks noGrp="1"/>
          </p:cNvSpPr>
          <p:nvPr>
            <p:ph type="ftr" sz="quarter" idx="11"/>
          </p:nvPr>
        </p:nvSpPr>
        <p:spPr/>
        <p:txBody>
          <a:bodyPr/>
          <a:lstStyle/>
          <a:p>
            <a:r>
              <a:rPr lang="en-US" smtClean="0"/>
              <a:t>王翼 yiak.wy@gmail.com All Rights Resevered</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EF58-CC2B-0148-B304-8BC3FFA6F8F3}" type="datetime1">
              <a:t>2017/4/6</a:t>
            </a:fld>
            <a:endParaRPr lang="en-US"/>
          </a:p>
        </p:txBody>
      </p:sp>
      <p:sp>
        <p:nvSpPr>
          <p:cNvPr id="4" name="Footer Placeholder 3"/>
          <p:cNvSpPr>
            <a:spLocks noGrp="1"/>
          </p:cNvSpPr>
          <p:nvPr>
            <p:ph type="ftr" sz="quarter" idx="11"/>
          </p:nvPr>
        </p:nvSpPr>
        <p:spPr/>
        <p:txBody>
          <a:bodyPr/>
          <a:lstStyle/>
          <a:p>
            <a:r>
              <a:rPr lang="en-US" smtClean="0"/>
              <a:t>王翼 yiak.wy@gmail.com All Rights Resevered</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81DAD-D2ED-1242-B8A8-16820E15CD5D}"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0487D-8E58-474C-86E7-E691EBA52C1E}"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B1B6-826F-8447-B352-85686634A5E2}" type="datetime1">
              <a:t>2017/4/6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All Rights Resevered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file:///usr/include/linux/random.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ja.wikipedia.org/wiki/%E6%9D%BE%E6%9C%AC%E7%9C%9E" TargetMode="External"/><Relationship Id="rId4" Type="http://schemas.openxmlformats.org/officeDocument/2006/relationships/hyperlink" Target="https://en.wikipedia.org/wiki/Help:Installing_Japanese_character_sets" TargetMode="External"/><Relationship Id="rId5" Type="http://schemas.openxmlformats.org/officeDocument/2006/relationships/hyperlink" Target="https://en.wikipedia.org/w/index.php?title=Takuji_Nishimura&amp;action=edit&amp;redlink=1" TargetMode="External"/><Relationship Id="rId6" Type="http://schemas.openxmlformats.org/officeDocument/2006/relationships/hyperlink" Target="https://en.wikipedia.org/wiki/Mersenne_Twister#cite_note-2" TargetMode="External"/><Relationship Id="rId1" Type="http://schemas.openxmlformats.org/officeDocument/2006/relationships/slideLayout" Target="../slideLayouts/slideLayout8.xml"/><Relationship Id="rId2" Type="http://schemas.openxmlformats.org/officeDocument/2006/relationships/hyperlink" Target="https://en.wikipedia.org/w/index.php?title=Makoto_Matsumoto&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en.wikipedia.org/wiki/Histogram_equalization#/media/File:Histogrammeinebnung.png"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hyperlink" Target="https://ngoctran.me/2016/08/30/precision-recall-sensitivity-specificity/"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NU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 Id="rId3" Type="http://schemas.openxmlformats.org/officeDocument/2006/relationships/hyperlink" Target="http://www.math.mtu.edu/~msgocken/ma5630spring2003/lectures/lines/lines/node3.html#wolfe1plo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ww.cs.umd.edu/~samir/498/vitter.pdf" TargetMode="External"/><Relationship Id="rId4" Type="http://schemas.openxmlformats.org/officeDocument/2006/relationships/hyperlink" Target="https://en.wikipedia.org/wiki/Digital_object_identifier" TargetMode="External"/><Relationship Id="rId5" Type="http://schemas.openxmlformats.org/officeDocument/2006/relationships/hyperlink" Target="https://dx.doi.org/10.1145/3147.3165" TargetMode="External"/><Relationship Id="rId6" Type="http://schemas.openxmlformats.org/officeDocument/2006/relationships/hyperlink" Target="https://dx.doi.org/10.1145/272991.272995" TargetMode="External"/><Relationship Id="rId7" Type="http://schemas.openxmlformats.org/officeDocument/2006/relationships/hyperlink" Target="https://en.wikipedia.org/wiki/Knuth%E2%80%93Morris%E2%80%93Pratt_algorithm" TargetMode="External"/><Relationship Id="rId8" Type="http://schemas.openxmlformats.org/officeDocument/2006/relationships/hyperlink" Target="http://blog.csdn.net/v_july_v/article/details/7041827"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ersenne_Twister" TargetMode="External"/><Relationship Id="rId4" Type="http://schemas.openxmlformats.org/officeDocument/2006/relationships/hyperlink" Target="http://www.boost.org/doc/libs/1_49_0/boost/random/mersenne_twister.hpp" TargetMode="External"/><Relationship Id="rId5" Type="http://schemas.openxmlformats.org/officeDocument/2006/relationships/hyperlink" Target="http://www.phy.duke.edu/~rgb/General/dieharder.php" TargetMode="External"/><Relationship Id="rId6" Type="http://schemas.openxmlformats.org/officeDocument/2006/relationships/hyperlink" Target="https://wayback.archive.org/web/20160125103112/http:/stat.fsu.edu/pub/diehard/" TargetMode="External"/><Relationship Id="rId7" Type="http://schemas.openxmlformats.org/officeDocument/2006/relationships/hyperlink" Target="https://en.wikipedia.org/wiki/Florida_State_University" TargetMode="External"/><Relationship Id="rId8" Type="http://schemas.openxmlformats.org/officeDocument/2006/relationships/hyperlink" Target="http://stat.fsu.edu/pub/diehard/" TargetMode="External"/><Relationship Id="rId1" Type="http://schemas.openxmlformats.org/officeDocument/2006/relationships/slideLayout" Target="../slideLayouts/slideLayout2.xml"/><Relationship Id="rId2" Type="http://schemas.openxmlformats.org/officeDocument/2006/relationships/hyperlink" Target="http://www.math.mtu.edu/~msgocken/ma5630spring2003/lectures/lines/lines/node3.html#wolfe1pl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endParaRPr lang="en-US" altLang="zh-CN" dirty="0" smtClean="0"/>
          </a:p>
        </p:txBody>
      </p:sp>
      <p:sp>
        <p:nvSpPr>
          <p:cNvPr id="6" name="Date Placeholder 5"/>
          <p:cNvSpPr>
            <a:spLocks noGrp="1"/>
          </p:cNvSpPr>
          <p:nvPr>
            <p:ph type="dt" sz="half" idx="10"/>
          </p:nvPr>
        </p:nvSpPr>
        <p:spPr/>
        <p:txBody>
          <a:bodyPr/>
          <a:lstStyle/>
          <a:p>
            <a:fld id="{D3E65EC7-DA03-374F-BA80-106FF62C6660}" type="datetime1">
              <a:t>2017/4/6</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t>yiak.wy@gmail.com All Rights Resevered</a:t>
            </a:r>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回顾“栈与模式匹配”一节 </a:t>
            </a:r>
            <a:r>
              <a:rPr lang="mr-IN" altLang="zh-CN"/>
              <a:t>–</a:t>
            </a:r>
            <a:r>
              <a:rPr lang="zh-CN" altLang="en-US"/>
              <a:t> </a:t>
            </a:r>
            <a:r>
              <a:rPr lang="en-US" altLang="zh-CN"/>
              <a:t>KMP</a:t>
            </a:r>
            <a:r>
              <a:rPr lang="zh-CN" altLang="en-US"/>
              <a:t>思路 </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于是考虑一般情况，若</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P</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串前进</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j-k</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位，进行匹配：</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若匹配过程有意义的，必须确保（</a:t>
                </a:r>
                <a:r>
                  <a:rPr lang="zh-CN" altLang="en-US" sz="2000" dirty="0">
                    <a:latin typeface="Abadi MT Condensed Extra Bold" charset="0"/>
                    <a:ea typeface="Abadi MT Condensed Extra Bold" charset="0"/>
                    <a:cs typeface="Abadi MT Condensed Extra Bold" charset="0"/>
                  </a:rPr>
                  <a:t>必要条件</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endParaRPr lang="en-US" altLang="zh-CN" sz="2000" dirty="0">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a:t>
                </a:r>
                <a:r>
                  <a:rPr lang="zh-CN" altLang="en-US" sz="1600" dirty="0">
                    <a:solidFill>
                      <a:schemeClr val="tx1"/>
                    </a:solidFill>
                    <a:latin typeface="Abadi MT Condensed Extra Bold" charset="0"/>
                    <a:ea typeface="Abadi MT Condensed Extra Bold" charset="0"/>
                    <a:cs typeface="Abadi MT Condensed Extra Bold" charset="0"/>
                  </a:rPr>
                  <a:t> 而我们已经知道了</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14:m>
                  <m:oMath xmlns:m="http://schemas.openxmlformats.org/officeDocument/2006/math">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𝑇</m:t>
                    </m:r>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𝑗</m:t>
                    </m:r>
                    <m:r>
                      <a:rPr lang="en-US" altLang="zh-CN" sz="1600" i="1">
                        <a:solidFill>
                          <a:schemeClr val="tx1"/>
                        </a:solidFill>
                        <a:latin typeface="Cambria Math" charset="0"/>
                        <a:ea typeface="Abadi MT Condensed Extra Bold" charset="0"/>
                        <a:cs typeface="Abadi MT Condensed Extra Bold" charset="0"/>
                      </a:rPr>
                      <m:t>]</m:t>
                    </m:r>
                  </m:oMath>
                </a14:m>
                <a:r>
                  <a:rPr lang="zh-CN" altLang="en-US" sz="1600" dirty="0">
                    <a:solidFill>
                      <a:schemeClr val="tx1"/>
                    </a:solidFill>
                    <a:latin typeface="Abadi MT Condensed Extra Bold" charset="0"/>
                    <a:ea typeface="Abadi MT Condensed Extra Bold" charset="0"/>
                    <a:cs typeface="Abadi MT Condensed Extra Bold" charset="0"/>
                  </a:rPr>
                  <a:t>（标号通过相减验证步长）。因此，得到一个完全关于已知的</a:t>
                </a:r>
                <a:r>
                  <a:rPr lang="en-US" altLang="zh-CN" sz="1600" dirty="0">
                    <a:solidFill>
                      <a:schemeClr val="tx1"/>
                    </a:solidFill>
                    <a:latin typeface="Abadi MT Condensed Extra Bold" charset="0"/>
                    <a:ea typeface="Abadi MT Condensed Extra Bold" charset="0"/>
                    <a:cs typeface="Abadi MT Condensed Extra Bold" charset="0"/>
                  </a:rPr>
                  <a:t>P</a:t>
                </a:r>
                <a:r>
                  <a:rPr lang="zh-CN" altLang="en-US" sz="1600" dirty="0">
                    <a:solidFill>
                      <a:schemeClr val="tx1"/>
                    </a:solidFill>
                    <a:latin typeface="Abadi MT Condensed Extra Bold" charset="0"/>
                    <a:ea typeface="Abadi MT Condensed Extra Bold" charset="0"/>
                    <a:cs typeface="Abadi MT Condensed Extra Bold" charset="0"/>
                  </a:rPr>
                  <a:t>串信息：</a:t>
                </a:r>
                <a:endParaRPr lang="en-US" altLang="zh-CN" sz="1600" dirty="0">
                  <a:solidFill>
                    <a:schemeClr val="tx1"/>
                  </a:solidFill>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err="1">
                    <a:solidFill>
                      <a:schemeClr val="tx1"/>
                    </a:solidFill>
                    <a:latin typeface="Abadi MT Condensed Extra Bold" charset="0"/>
                    <a:ea typeface="Abadi MT Condensed Extra Bold" charset="0"/>
                    <a:cs typeface="Abadi MT Condensed Extra Bold" charset="0"/>
                  </a:rPr>
                  <a:t>i.e</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，其中</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满足该条件若干种步长。因为这是必要条件，故我们考虑对改善算法的最弱情况，即最小步长就可以有效改进算法。</a:t>
                </a:r>
                <a:endParaRPr lang="en-US" altLang="zh-CN" sz="1600" dirty="0">
                  <a:solidFill>
                    <a:schemeClr val="tx1"/>
                  </a:solidFill>
                  <a:latin typeface="Abadi MT Condensed Extra Bold" charset="0"/>
                  <a:ea typeface="Abadi MT Condensed Extra Bold" charset="0"/>
                  <a:cs typeface="Abadi MT Condensed Extra Bold" charset="0"/>
                </a:endParaRPr>
              </a:p>
              <a:p>
                <a:pPr marL="2286000" lvl="5"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b="1" dirty="0">
                    <a:latin typeface="Abadi MT Condensed Extra Bold" charset="0"/>
                    <a:ea typeface="Abadi MT Condensed Extra Bold" charset="0"/>
                    <a:cs typeface="Abadi MT Condensed Extra Bold" charset="0"/>
                  </a:rPr>
                  <a:t>为什么称其为查询表算法，本质是挖掘先验信息节省算力来解决概率问题！</a:t>
                </a:r>
                <a:endParaRPr lang="en-US" altLang="zh-CN" sz="2000" b="1"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注意到上面，我们只是考虑到一定会出现的情况，</a:t>
                </a:r>
                <a:r>
                  <a:rPr lang="zh-CN" altLang="en-US" sz="2000" b="1" u="sng" dirty="0">
                    <a:solidFill>
                      <a:schemeClr val="bg1">
                        <a:lumMod val="65000"/>
                      </a:schemeClr>
                    </a:solidFill>
                    <a:latin typeface="Abadi MT Condensed Extra Bold" charset="0"/>
                    <a:ea typeface="Abadi MT Condensed Extra Bold" charset="0"/>
                    <a:cs typeface="Abadi MT Condensed Extra Bold" charset="0"/>
                  </a:rPr>
                  <a:t>而忽略了</a:t>
                </a:r>
                <a:r>
                  <a:rPr lang="zh-CN" altLang="en-US" sz="2000" b="1" u="sng" dirty="0">
                    <a:latin typeface="Abadi MT Condensed Extra Bold" charset="0"/>
                    <a:ea typeface="Abadi MT Condensed Extra Bold" charset="0"/>
                    <a:cs typeface="Abadi MT Condensed Extra Bold" charset="0"/>
                  </a:rPr>
                  <a:t>“可能会出现的情况”</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，因此本算法核心思路就是继续在挖掘先验信息的基础上，将多种情况以概率的形式表达出来。这里概率是未知的，我们按照</a:t>
                </a:r>
                <a:r>
                  <a:rPr lang="zh-CN" altLang="en-US" sz="2000" b="1" u="sng" dirty="0">
                    <a:latin typeface="Abadi MT Condensed Extra Bold" charset="0"/>
                    <a:ea typeface="Abadi MT Condensed Extra Bold" charset="0"/>
                    <a:cs typeface="Abadi MT Condensed Extra Bold" charset="0"/>
                  </a:rPr>
                  <a:t>方法的原则</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，尝试构建数学形式推理：</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916043-67F5-3041-ADEE-D089CE4A8CF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7072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err="1" smtClean="0"/>
              <a:t>pttn_len</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normAutofit/>
          </a:bodyPr>
          <a:lstStyle/>
          <a:p>
            <a:r>
              <a:rPr lang="en-US" altLang="zh-CN" sz="2000" b="1" dirty="0" smtClean="0">
                <a:latin typeface="Abadi MT Condensed Light" charset="0"/>
                <a:ea typeface="Abadi MT Condensed Light" charset="0"/>
                <a:cs typeface="Abadi MT Condensed Light" charset="0"/>
              </a:rPr>
              <a:t>3</a:t>
            </a:r>
            <a:r>
              <a:rPr lang="zh-CN" altLang="en-US" sz="2000" b="1" dirty="0" smtClean="0">
                <a:latin typeface="Abadi MT Condensed Light" charset="0"/>
                <a:ea typeface="Abadi MT Condensed Light" charset="0"/>
                <a:cs typeface="Abadi MT Condensed Light" charset="0"/>
              </a:rPr>
              <a:t>  以</a:t>
            </a:r>
            <a:r>
              <a:rPr lang="en-US" altLang="zh-CN" sz="2000" b="1" dirty="0" smtClean="0">
                <a:latin typeface="Abadi MT Condensed Light" charset="0"/>
                <a:ea typeface="Abadi MT Condensed Light" charset="0"/>
                <a:cs typeface="Abadi MT Condensed Light" charset="0"/>
              </a:rPr>
              <a:t>KMP</a:t>
            </a:r>
            <a:r>
              <a:rPr lang="zh-CN" altLang="en-US" sz="2000" b="1" dirty="0" smtClean="0">
                <a:latin typeface="Abadi MT Condensed Light" charset="0"/>
                <a:ea typeface="Abadi MT Condensed Light" charset="0"/>
                <a:cs typeface="Abadi MT Condensed Light" charset="0"/>
              </a:rPr>
              <a:t>思路求解分析： </a:t>
            </a:r>
            <a:endParaRPr lang="en-US" altLang="zh-CN" sz="2000" b="1" dirty="0" smtClean="0">
              <a:latin typeface="Abadi MT Condensed Light" charset="0"/>
              <a:ea typeface="Abadi MT Condensed Light" charset="0"/>
              <a:cs typeface="Abadi MT Condensed Light" charset="0"/>
            </a:endParaRPr>
          </a:p>
          <a:p>
            <a:pPr lvl="1"/>
            <a:endParaRPr lang="en-US" altLang="zh-CN" sz="1600" dirty="0" smtClean="0"/>
          </a:p>
          <a:p>
            <a:pPr lvl="1"/>
            <a:r>
              <a:rPr lang="zh-CN" altLang="en-US" sz="1600" dirty="0" smtClean="0"/>
              <a:t>母串</a:t>
            </a:r>
            <a:r>
              <a:rPr lang="zh-CN" altLang="en-US" sz="1600" dirty="0"/>
              <a:t>为</a:t>
            </a:r>
            <a:r>
              <a:rPr lang="en-US" altLang="zh-CN" sz="1600" dirty="0">
                <a:latin typeface="Abadi MT Condensed Extra Bold" charset="0"/>
                <a:ea typeface="Abadi MT Condensed Extra Bold" charset="0"/>
                <a:cs typeface="Abadi MT Condensed Extra Bold" charset="0"/>
              </a:rPr>
              <a:t>T</a:t>
            </a:r>
            <a:r>
              <a:rPr lang="zh-CN" altLang="en-US" sz="1600" dirty="0"/>
              <a:t>，模式串为</a:t>
            </a:r>
            <a:r>
              <a:rPr lang="en-US" altLang="zh-CN" sz="1600" dirty="0"/>
              <a:t>M, </a:t>
            </a:r>
            <a:r>
              <a:rPr lang="zh-CN" altLang="en-US" sz="1600" dirty="0"/>
              <a:t>我们要求的是匹配长度为</a:t>
            </a:r>
            <a:r>
              <a:rPr lang="en-US" altLang="zh-CN" sz="1600" dirty="0"/>
              <a:t>L</a:t>
            </a:r>
            <a:r>
              <a:rPr lang="zh-CN" altLang="en-US" sz="1600" dirty="0"/>
              <a:t>时候，模式串</a:t>
            </a:r>
            <a:r>
              <a:rPr lang="zh-CN" altLang="en-US" sz="1600" dirty="0" smtClean="0"/>
              <a:t>能匹配到 </a:t>
            </a:r>
            <a:r>
              <a:rPr lang="en-US" altLang="zh-CN" sz="1600" dirty="0" err="1" smtClean="0">
                <a:latin typeface="Abadi MT Condensed Extra Bold" charset="0"/>
                <a:ea typeface="Abadi MT Condensed Extra Bold" charset="0"/>
                <a:cs typeface="Abadi MT Condensed Extra Bold" charset="0"/>
              </a:rPr>
              <a:t>pttn_len</a:t>
            </a:r>
            <a:r>
              <a:rPr lang="zh-CN" altLang="en-US" sz="1600" dirty="0" smtClean="0"/>
              <a:t> 位置</a:t>
            </a:r>
            <a:r>
              <a:rPr lang="zh-CN" altLang="en-US" sz="1600" dirty="0"/>
              <a:t>的概率。假定当前匹配到</a:t>
            </a:r>
            <a:r>
              <a:rPr lang="en-US" altLang="zh-CN" sz="1600" dirty="0"/>
              <a:t>T</a:t>
            </a:r>
            <a:r>
              <a:rPr lang="zh-CN" altLang="en-US" sz="1600" dirty="0" smtClean="0"/>
              <a:t>位置 </a:t>
            </a:r>
            <a:r>
              <a:rPr lang="en-US" altLang="zh-CN" sz="1600" b="1" dirty="0" err="1" smtClean="0">
                <a:latin typeface="Abadi MT Condensed Extra Bold" charset="0"/>
                <a:ea typeface="Abadi MT Condensed Extra Bold" charset="0"/>
                <a:cs typeface="Abadi MT Condensed Extra Bold" charset="0"/>
              </a:rPr>
              <a:t>i</a:t>
            </a:r>
            <a:r>
              <a:rPr lang="zh-CN" altLang="en-US" sz="1600" dirty="0" smtClean="0"/>
              <a:t> </a:t>
            </a:r>
            <a:r>
              <a:rPr lang="en-US" altLang="zh-CN" sz="1600" dirty="0" smtClean="0"/>
              <a:t>,</a:t>
            </a:r>
            <a:r>
              <a:rPr lang="en-US" altLang="zh-CN" sz="1600" dirty="0"/>
              <a:t> </a:t>
            </a:r>
            <a:r>
              <a:rPr lang="zh-CN" altLang="en-US" sz="1600" dirty="0"/>
              <a:t>匹配</a:t>
            </a:r>
            <a:r>
              <a:rPr lang="zh-CN" altLang="en-US" sz="1600" dirty="0" smtClean="0"/>
              <a:t>到 </a:t>
            </a:r>
            <a:r>
              <a:rPr lang="en-US" altLang="zh-CN" sz="1600" dirty="0" smtClean="0">
                <a:latin typeface="Abadi MT Condensed Extra Bold" charset="0"/>
                <a:ea typeface="Abadi MT Condensed Extra Bold" charset="0"/>
                <a:cs typeface="Abadi MT Condensed Extra Bold" charset="0"/>
              </a:rPr>
              <a:t>M</a:t>
            </a:r>
            <a:r>
              <a:rPr lang="en-US" altLang="zh-CN" sz="1600" dirty="0"/>
              <a:t> </a:t>
            </a:r>
            <a:r>
              <a:rPr lang="zh-CN" altLang="en-US" sz="1600" dirty="0"/>
              <a:t>位置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&lt; </a:t>
            </a:r>
            <a:r>
              <a:rPr lang="en-US" altLang="zh-CN" sz="1600" dirty="0" err="1">
                <a:latin typeface="Abadi MT Condensed Extra Bold" charset="0"/>
                <a:ea typeface="Abadi MT Condensed Extra Bold" charset="0"/>
                <a:cs typeface="Abadi MT Condensed Extra Bold" charset="0"/>
              </a:rPr>
              <a:t>pttn_len</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，以</a:t>
            </a:r>
            <a:r>
              <a:rPr lang="zh-CN" altLang="en-US" sz="1600" dirty="0" smtClean="0">
                <a:latin typeface="Abadi MT Condensed Extra Bold" charset="0"/>
                <a:ea typeface="Abadi MT Condensed Extra Bold" charset="0"/>
                <a:cs typeface="Abadi MT Condensed Extra Bold" charset="0"/>
              </a:rPr>
              <a:t>概率 </a:t>
            </a:r>
            <a:r>
              <a:rPr lang="en-US" altLang="zh-CN" sz="1600" dirty="0" smtClean="0">
                <a:latin typeface="Abadi MT Condensed Extra Bold" charset="0"/>
                <a:ea typeface="Abadi MT Condensed Extra Bold" charset="0"/>
                <a:cs typeface="Abadi MT Condensed Extra Bold" charset="0"/>
              </a:rPr>
              <a:t>Q(</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发生</a:t>
            </a:r>
            <a:r>
              <a:rPr lang="zh-CN" altLang="en-US" sz="1600" dirty="0">
                <a:latin typeface="Abadi MT Condensed Extra Bold" charset="0"/>
                <a:ea typeface="Abadi MT Condensed Extra Bold" charset="0"/>
                <a:cs typeface="Abadi MT Condensed Extra Bold" charset="0"/>
              </a:rPr>
              <a:t>不匹配，则：</a:t>
            </a:r>
          </a:p>
          <a:p>
            <a:pPr lvl="1"/>
            <a:endParaRPr lang="en-US" altLang="zh-CN" sz="1200" dirty="0" smtClean="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若</a:t>
            </a:r>
            <a:r>
              <a:rPr lang="zh-CN" altLang="en-US" sz="1600" dirty="0">
                <a:latin typeface="Abadi MT Condensed Extra Bold" charset="0"/>
                <a:ea typeface="Abadi MT Condensed Extra Bold" charset="0"/>
                <a:cs typeface="Abadi MT Condensed Extra Bold" charset="0"/>
              </a:rPr>
              <a:t>不匹配发生，如前所述，</a:t>
            </a:r>
            <a:r>
              <a:rPr lang="zh-CN" altLang="en-US" sz="1600" dirty="0"/>
              <a:t>我们会计算出一个</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a:t>，然后移动</a:t>
            </a:r>
            <a:r>
              <a:rPr lang="en-US" altLang="zh-CN" sz="1600" dirty="0">
                <a:latin typeface="Abadi MT Condensed Extra Bold" charset="0"/>
                <a:ea typeface="Abadi MT Condensed Extra Bold" charset="0"/>
                <a:cs typeface="Abadi MT Condensed Extra Bold" charset="0"/>
              </a:rPr>
              <a:t>M</a:t>
            </a:r>
            <a:r>
              <a:rPr lang="zh-CN" altLang="en-US" sz="1600" dirty="0"/>
              <a:t>，从</a:t>
            </a:r>
            <a:r>
              <a:rPr lang="en-US" altLang="zh-CN" sz="1600" dirty="0" err="1">
                <a:latin typeface="Abadi MT Condensed Extra Bold" charset="0"/>
                <a:ea typeface="Abadi MT Condensed Extra Bold" charset="0"/>
                <a:cs typeface="Abadi MT Condensed Extra Bold" charset="0"/>
              </a:rPr>
              <a:t>i-next_step</a:t>
            </a:r>
            <a:r>
              <a:rPr lang="zh-CN" altLang="en-US" sz="1600" dirty="0"/>
              <a:t>位置继续匹配，相当于开始子问题 </a:t>
            </a:r>
            <a:r>
              <a:rPr lang="en-US" altLang="zh-CN" sz="1600" dirty="0" smtClean="0">
                <a:latin typeface="Abadi MT Condensed Extra Bold" charset="0"/>
                <a:ea typeface="Abadi MT Condensed Extra Bold" charset="0"/>
                <a:cs typeface="Abadi MT Condensed Extra Bold" charset="0"/>
              </a:rPr>
              <a:t>P(</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L-i+next_step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其中</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smtClean="0">
                <a:latin typeface="Abadi MT Condensed Extra Bold" charset="0"/>
                <a:ea typeface="Abadi MT Condensed Extra Bold" charset="0"/>
                <a:cs typeface="Abadi MT Condensed Extra Bold" charset="0"/>
              </a:rPr>
              <a:t>就是</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 或者 其他算法中提供的位移转换方程，这是一个已经计算过的查询表。我们这里很自然就联想到了</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等经典搜索算法，但是他们只是考虑了确定的情形，我们需要把不确定的情形书面化。</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因此，我们希望构建一个“分治策略”的算法，形式上可以归得到动态规划，我们需要考虑以下几个问题</a:t>
            </a:r>
            <a:endParaRPr lang="en-US" altLang="zh-CN" sz="1600" dirty="0" smtClean="0">
              <a:latin typeface="Abadi MT Condensed Extra Bold" charset="0"/>
              <a:ea typeface="Abadi MT Condensed Extra Bold" charset="0"/>
              <a:cs typeface="Abadi MT Condensed Extra Bold" charset="0"/>
            </a:endParaRPr>
          </a:p>
          <a:p>
            <a:pPr lvl="2"/>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概率状态形式与目标关系</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和其他数学问题一样，我们需要定义边界条件，从而推倒出函数全貌</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是否可解</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数学上，这个问题是对称的</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0FC07689-FDCA-9F49-A823-E31EE766DE6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49092327"/>
              </p:ext>
            </p:extLst>
          </p:nvPr>
        </p:nvGraphicFramePr>
        <p:xfrm>
          <a:off x="838200" y="1696085"/>
          <a:ext cx="10515600" cy="4714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40187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注释</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595323">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状态函数与目标</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定义</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solidFill>
                            <a:srgbClr val="000000"/>
                          </a:solidFill>
                          <a:effectLst/>
                          <a:latin typeface="Abadi MT Condensed Extra Bold" charset="0"/>
                          <a:ea typeface="Abadi MT Condensed Extra Bold" charset="0"/>
                          <a:cs typeface="Abadi MT Condensed Extra Bold" charset="0"/>
                        </a:rPr>
                        <a:t>P(</a:t>
                      </a:r>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a:t>
                      </a:r>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匹配到主串位置</a:t>
                      </a:r>
                      <a:r>
                        <a:rPr lang="en-US" altLang="zh-CN" sz="1200" dirty="0" err="1">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有</a:t>
                      </a:r>
                      <a:r>
                        <a:rPr lang="en-US" altLang="zh-CN" sz="1200" dirty="0" err="1">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匹配成功，主串长度为</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zh-CN" altLang="en-US" sz="1200" dirty="0">
                          <a:solidFill>
                            <a:srgbClr val="000000"/>
                          </a:solidFill>
                          <a:effectLst/>
                          <a:latin typeface="Abadi MT Condensed Extra Bold" charset="0"/>
                          <a:ea typeface="Abadi MT Condensed Extra Bold" charset="0"/>
                          <a:cs typeface="Abadi MT Condensed Extra Bold" charset="0"/>
                        </a:rPr>
                        <a:t>的情况下，</a:t>
                      </a:r>
                      <a:r>
                        <a:rPr lang="en-US" altLang="zh-CN" sz="1200" dirty="0">
                          <a:solidFill>
                            <a:srgbClr val="000000"/>
                          </a:solidFill>
                          <a:effectLst/>
                          <a:latin typeface="Abadi MT Condensed Extra Bold" charset="0"/>
                          <a:ea typeface="Abadi MT Condensed Extra Bold" charset="0"/>
                          <a:cs typeface="Abadi MT Condensed Extra Bold" charset="0"/>
                        </a:rPr>
                        <a:t>M in T</a:t>
                      </a:r>
                      <a:r>
                        <a:rPr lang="zh-CN" altLang="en-US" sz="1200" dirty="0">
                          <a:solidFill>
                            <a:srgbClr val="000000"/>
                          </a:solidFill>
                          <a:effectLst/>
                          <a:latin typeface="Abadi MT Condensed Extra Bold" charset="0"/>
                          <a:ea typeface="Abadi MT Condensed Extra Bold" charset="0"/>
                          <a:cs typeface="Abadi MT Condensed Extra Bold" charset="0"/>
                        </a:rPr>
                        <a:t>的概率 </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与目标关系</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mr-IN" sz="1200" dirty="0" err="1">
                          <a:solidFill>
                            <a:srgbClr val="000000"/>
                          </a:solidFill>
                          <a:effectLst/>
                          <a:latin typeface="Abadi MT Condensed Extra Bold" charset="0"/>
                          <a:ea typeface="Abadi MT Condensed Extra Bold" charset="0"/>
                          <a:cs typeface="Abadi MT Condensed Extra Bold" charset="0"/>
                        </a:rPr>
                        <a:t>P</a:t>
                      </a:r>
                      <a:r>
                        <a:rPr lang="mr-IN" sz="1200" dirty="0">
                          <a:solidFill>
                            <a:srgbClr val="000000"/>
                          </a:solidFill>
                          <a:effectLst/>
                          <a:latin typeface="Abadi MT Condensed Extra Bold" charset="0"/>
                          <a:ea typeface="Abadi MT Condensed Extra Bold" charset="0"/>
                          <a:cs typeface="Abadi MT Condensed Extra Bold" charset="0"/>
                        </a:rPr>
                        <a:t>(0, 0, L)</a:t>
                      </a:r>
                      <a:endParaRPr lang="mr-IN"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这就是待求值</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b="1">
                          <a:solidFill>
                            <a:srgbClr val="000000"/>
                          </a:solidFill>
                          <a:effectLst/>
                          <a:latin typeface="Abadi MT Condensed Extra Bold" charset="0"/>
                          <a:ea typeface="Abadi MT Condensed Extra Bold" charset="0"/>
                          <a:cs typeface="Abadi MT Condensed Extra Bold" charset="0"/>
                        </a:rPr>
                        <a:t>边界条件 (KMP 提供 next_step)</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问题规模制约变量 </a:t>
                      </a:r>
                      <a:r>
                        <a:rPr lang="en-US" altLang="zh-CN" sz="1200">
                          <a:solidFill>
                            <a:srgbClr val="000000"/>
                          </a:solidFill>
                          <a:effectLst/>
                          <a:latin typeface="Abadi MT Condensed Extra Bold" charset="0"/>
                          <a:ea typeface="Abadi MT Condensed Extra Bold" charset="0"/>
                          <a:cs typeface="Abadi MT Condensed Extra Bold" charset="0"/>
                        </a:rPr>
                        <a:t>L </a:t>
                      </a:r>
                      <a:r>
                        <a:rPr lang="zh-CN" altLang="en-US" sz="1200">
                          <a:solidFill>
                            <a:srgbClr val="000000"/>
                          </a:solidFill>
                          <a:effectLst/>
                          <a:latin typeface="Abadi MT Condensed Extra Bold" charset="0"/>
                          <a:ea typeface="Abadi MT Condensed Extra Bold" charset="0"/>
                          <a:cs typeface="Abadi MT Condensed Extra Bold" charset="0"/>
                        </a:rPr>
                        <a:t>的边界方差 </a:t>
                      </a:r>
                      <a:r>
                        <a:rPr lang="en-US" altLang="zh-CN" sz="1200">
                          <a:solidFill>
                            <a:srgbClr val="000000"/>
                          </a:solidFill>
                          <a:effectLst/>
                          <a:latin typeface="Abadi MT Condensed Extra Bold" charset="0"/>
                          <a:ea typeface="Abadi MT Condensed Extra Bold" charset="0"/>
                          <a:cs typeface="Abadi MT Condensed Extra Bold" charset="0"/>
                        </a:rPr>
                        <a:t>(</a:t>
                      </a:r>
                      <a:r>
                        <a:rPr lang="zh-CN" altLang="en-US" sz="1200">
                          <a:solidFill>
                            <a:srgbClr val="000000"/>
                          </a:solidFill>
                          <a:effectLst/>
                          <a:latin typeface="Abadi MT Condensed Extra Bold" charset="0"/>
                          <a:ea typeface="Abadi MT Condensed Extra Bold" charset="0"/>
                          <a:cs typeface="Abadi MT Condensed Extra Bold" charset="0"/>
                        </a:rPr>
                        <a:t>一级优先</a:t>
                      </a:r>
                      <a:r>
                        <a:rPr lang="en-US" altLang="zh-CN" sz="1200">
                          <a:solidFill>
                            <a:srgbClr val="000000"/>
                          </a:solidFill>
                          <a:effectLst/>
                          <a:latin typeface="Abadi MT Condensed Extra Bold" charset="0"/>
                          <a:ea typeface="Abadi MT Condensed Extra Bold" charset="0"/>
                          <a:cs typeface="Abadi MT Condensed Extra Bold" charset="0"/>
                        </a:rPr>
                        <a:t>)</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sk-SK" sz="1200">
                          <a:solidFill>
                            <a:srgbClr val="000000"/>
                          </a:solidFill>
                          <a:effectLst/>
                          <a:latin typeface="Abadi MT Condensed Extra Bold" charset="0"/>
                          <a:ea typeface="Abadi MT Condensed Extra Bold" charset="0"/>
                          <a:cs typeface="Abadi MT Condensed Extra Bold" charset="0"/>
                        </a:rPr>
                        <a:t> </a:t>
                      </a:r>
                      <a:endParaRPr lang="sk-SK"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 == </a:t>
                      </a:r>
                      <a:r>
                        <a:rPr lang="en-US" sz="1200" dirty="0" err="1">
                          <a:solidFill>
                            <a:srgbClr val="000000"/>
                          </a:solidFill>
                          <a:effectLst/>
                          <a:latin typeface="Abadi MT Condensed Extra Bold" charset="0"/>
                          <a:ea typeface="Abadi MT Condensed Extra Bold" charset="0"/>
                          <a:cs typeface="Abadi MT Condensed Extra Bold" charset="0"/>
                        </a:rPr>
                        <a:t>pttn_len</a:t>
                      </a:r>
                      <a:r>
                        <a:rPr lang="en-US" sz="1200" dirty="0">
                          <a:solidFill>
                            <a:srgbClr val="000000"/>
                          </a:solidFill>
                          <a:effectLst/>
                          <a:latin typeface="Abadi MT Condensed Extra Bold" charset="0"/>
                          <a:ea typeface="Abadi MT Condensed Extra Bold" charset="0"/>
                          <a:cs typeface="Abadi MT Condensed Extra Bold" charset="0"/>
                        </a:rPr>
                        <a:t>:  pow(base, freedom)</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这种情况就可以直接枚举了</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de-DE" sz="1200" dirty="0">
                          <a:solidFill>
                            <a:srgbClr val="000000"/>
                          </a:solidFill>
                          <a:effectLst/>
                          <a:latin typeface="Abadi MT Condensed Extra Bold" charset="0"/>
                          <a:ea typeface="Abadi MT Condensed Extra Bold" charset="0"/>
                          <a:cs typeface="Abadi MT Condensed Extra Bold" charset="0"/>
                        </a:rPr>
                        <a:t> &lt; </a:t>
                      </a:r>
                      <a:r>
                        <a:rPr lang="de-DE" sz="1200" dirty="0" err="1">
                          <a:solidFill>
                            <a:srgbClr val="000000"/>
                          </a:solidFill>
                          <a:effectLst/>
                          <a:latin typeface="Abadi MT Condensed Extra Bold" charset="0"/>
                          <a:ea typeface="Abadi MT Condensed Extra Bold" charset="0"/>
                          <a:cs typeface="Abadi MT Condensed Extra Bold" charset="0"/>
                        </a:rPr>
                        <a:t>pttn_len</a:t>
                      </a:r>
                      <a:r>
                        <a:rPr lang="de-DE" sz="1200" dirty="0">
                          <a:solidFill>
                            <a:srgbClr val="000000"/>
                          </a:solidFill>
                          <a:effectLst/>
                          <a:latin typeface="Abadi MT Condensed Extra Bold" charset="0"/>
                          <a:ea typeface="Abadi MT Condensed Extra Bold" charset="0"/>
                          <a:cs typeface="Abadi MT Condensed Extra Bold" charset="0"/>
                        </a:rPr>
                        <a:t>: 0</a:t>
                      </a:r>
                      <a:endParaRPr lang="de-DE"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a:solidFill>
                            <a:srgbClr val="000000"/>
                          </a:solidFill>
                          <a:effectLst/>
                          <a:latin typeface="Abadi MT Condensed Extra Bold" charset="0"/>
                          <a:ea typeface="Abadi MT Condensed Extra Bold" charset="0"/>
                          <a:cs typeface="Abadi MT Condensed Extra Bold" charset="0"/>
                        </a:rPr>
                        <a:t>KMP </a:t>
                      </a:r>
                      <a:r>
                        <a:rPr lang="zh-CN" altLang="en-US" sz="1200">
                          <a:solidFill>
                            <a:srgbClr val="000000"/>
                          </a:solidFill>
                          <a:effectLst/>
                          <a:latin typeface="Abadi MT Condensed Extra Bold" charset="0"/>
                          <a:ea typeface="Abadi MT Condensed Extra Bold" charset="0"/>
                          <a:cs typeface="Abadi MT Condensed Extra Bold" charset="0"/>
                        </a:rPr>
                        <a:t>搜索量的 边界方程</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 0: </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刚开始匹配，按照</a:t>
                      </a:r>
                      <a:r>
                        <a:rPr lang="en-US" altLang="zh-CN" sz="1200" dirty="0">
                          <a:solidFill>
                            <a:srgbClr val="000000"/>
                          </a:solidFill>
                          <a:effectLst/>
                          <a:latin typeface="Abadi MT Condensed Extra Bold" charset="0"/>
                          <a:ea typeface="Abadi MT Condensed Extra Bold" charset="0"/>
                          <a:cs typeface="Abadi MT Condensed Extra Bold" charset="0"/>
                        </a:rPr>
                        <a:t>KMP</a:t>
                      </a:r>
                      <a:r>
                        <a:rPr lang="zh-CN" altLang="en-US" sz="1200" dirty="0">
                          <a:solidFill>
                            <a:srgbClr val="000000"/>
                          </a:solidFill>
                          <a:effectLst/>
                          <a:latin typeface="Abadi MT Condensed Extra Bold" charset="0"/>
                          <a:ea typeface="Abadi MT Condensed Extra Bold" charset="0"/>
                          <a:cs typeface="Abadi MT Condensed Extra Bold" charset="0"/>
                        </a:rPr>
                        <a:t>运行结果</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mtched = pttn_len (二级退出条件)</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根据定义，考虑此时的样本空间无论如何都是</a:t>
                      </a:r>
                      <a:r>
                        <a:rPr lang="en-US" altLang="zh-CN" sz="1200" dirty="0">
                          <a:solidFill>
                            <a:srgbClr val="000000"/>
                          </a:solidFill>
                          <a:effectLst/>
                          <a:latin typeface="Abadi MT Condensed Extra Bold" charset="0"/>
                          <a:ea typeface="Abadi MT Condensed Extra Bold" charset="0"/>
                          <a:cs typeface="Abadi MT Condensed Extra Bold" charset="0"/>
                        </a:rPr>
                        <a:t>100%</a:t>
                      </a:r>
                      <a:r>
                        <a:rPr lang="zh-CN" altLang="en-US" sz="1200" dirty="0">
                          <a:solidFill>
                            <a:srgbClr val="000000"/>
                          </a:solidFill>
                          <a:effectLst/>
                          <a:latin typeface="Abadi MT Condensed Extra Bold" charset="0"/>
                          <a:ea typeface="Abadi MT Condensed Extra Bold" charset="0"/>
                          <a:cs typeface="Abadi MT Condensed Extra Bold" charset="0"/>
                        </a:rPr>
                        <a:t>完成事件，故概率为 </a:t>
                      </a:r>
                      <a:r>
                        <a:rPr lang="en-US" altLang="zh-CN" sz="1200" dirty="0">
                          <a:solidFill>
                            <a:srgbClr val="000000"/>
                          </a:solidFill>
                          <a:effectLst/>
                          <a:latin typeface="Abadi MT Condensed Extra Bold" charset="0"/>
                          <a:ea typeface="Abadi MT Condensed Extra Bold" charset="0"/>
                          <a:cs typeface="Abadi MT Condensed Extra Bold" charset="0"/>
                        </a:rPr>
                        <a:t>1</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新问题分解</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在完成</a:t>
                      </a:r>
                      <a:r>
                        <a:rPr lang="en-US" altLang="zh-CN" sz="1200">
                          <a:solidFill>
                            <a:srgbClr val="000000"/>
                          </a:solidFill>
                          <a:effectLst/>
                          <a:latin typeface="Abadi MT Condensed Extra Bold" charset="0"/>
                          <a:ea typeface="Abadi MT Condensed Extra Bold" charset="0"/>
                          <a:cs typeface="Abadi MT Condensed Extra Bold" charset="0"/>
                        </a:rPr>
                        <a:t>next_step</a:t>
                      </a:r>
                      <a:r>
                        <a:rPr lang="zh-CN" altLang="en-US" sz="1200">
                          <a:solidFill>
                            <a:srgbClr val="000000"/>
                          </a:solidFill>
                          <a:effectLst/>
                          <a:latin typeface="Abadi MT Condensed Extra Bold" charset="0"/>
                          <a:ea typeface="Abadi MT Condensed Extra Bold" charset="0"/>
                          <a:cs typeface="Abadi MT Condensed Extra Bold" charset="0"/>
                        </a:rPr>
                        <a:t>之后，我们还需要考虑新串头之前的位置是否可以参与样本空间</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curr_pos - next_step(mtched)&gt;= pttn_len</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可以参与， 否则不可以参与</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4D2093E3-756D-F642-AA99-D12FB13C4B4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296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9147515"/>
              </p:ext>
            </p:extLst>
          </p:nvPr>
        </p:nvGraphicFramePr>
        <p:xfrm>
          <a:off x="838200" y="1825625"/>
          <a:ext cx="10515600" cy="1615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注释</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状态转移是否为</a:t>
                      </a:r>
                      <a:r>
                        <a:rPr lang="en-US" altLang="zh-CN" sz="1200" b="1" dirty="0">
                          <a:solidFill>
                            <a:srgbClr val="000000"/>
                          </a:solidFill>
                          <a:effectLst/>
                          <a:latin typeface="Abadi MT Condensed Extra Bold" charset="0"/>
                          <a:ea typeface="Abadi MT Condensed Extra Bold" charset="0"/>
                          <a:cs typeface="Abadi MT Condensed Extra Bold" charset="0"/>
                        </a:rPr>
                        <a:t>DAG</a:t>
                      </a:r>
                      <a:r>
                        <a:rPr lang="zh-CN" altLang="en-US" sz="1200" b="1" dirty="0">
                          <a:solidFill>
                            <a:srgbClr val="000000"/>
                          </a:solidFill>
                          <a:effectLst/>
                          <a:latin typeface="Abadi MT Condensed Extra Bold" charset="0"/>
                          <a:ea typeface="Abadi MT Condensed Extra Bold" charset="0"/>
                          <a:cs typeface="Abadi MT Condensed Extra Bold" charset="0"/>
                        </a:rPr>
                        <a:t>，即是否有环路，保证收敛</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状态是一个三维变量，即搜索空间为三维空间。但含有隐含的约束条件</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&lt;= L</a:t>
                      </a:r>
                    </a:p>
                    <a:p>
                      <a:r>
                        <a:rPr lang="en-US" altLang="zh-CN" sz="1200" dirty="0">
                          <a:solidFill>
                            <a:srgbClr val="000000"/>
                          </a:solidFill>
                          <a:effectLst/>
                          <a:latin typeface="Abadi MT Condensed Extra Bold" charset="0"/>
                          <a:ea typeface="Abadi MT Condensed Extra Bold" charset="0"/>
                          <a:cs typeface="Abadi MT Condensed Extra Bold" charset="0"/>
                        </a:rPr>
                        <a:t>pttn_len</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0</a:t>
                      </a:r>
                    </a:p>
                    <a:p>
                      <a:r>
                        <a:rPr lang="en-US" altLang="zh-CN" sz="1200" dirty="0">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mr-IN" altLang="zh-CN" sz="1200" dirty="0">
                          <a:solidFill>
                            <a:srgbClr val="000000"/>
                          </a:solidFill>
                          <a:effectLst/>
                          <a:latin typeface="Abadi MT Condensed Extra Bold" charset="0"/>
                          <a:ea typeface="Abadi MT Condensed Extra Bold" charset="0"/>
                          <a:cs typeface="Abadi MT Condensed Extra Bold" charset="0"/>
                        </a:rPr>
                        <a: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mtched</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p>
                    <a:p>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上述条件成立的情况下，可以先简单实验运行几次看看效果；如果上述条件不成立，则在某个规模的子问题中失败</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计算速度是否可行</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FCC97558-B1E2-F24F-89ED-263A13F37908}"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1990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43900" y="2463800"/>
            <a:ext cx="1536700" cy="800100"/>
          </a:xfrm>
          <a:prstGeom prst="rect">
            <a:avLst/>
          </a:prstGeom>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2700">
                <a:solidFill>
                  <a:schemeClr val="tx1"/>
                </a:solidFill>
                <a:prstDash val="dashDot"/>
              </a:ln>
            </a:endParaRPr>
          </a:p>
        </p:txBody>
      </p:sp>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smtClean="0"/>
              <a:t>长</a:t>
            </a:r>
            <a:r>
              <a:rPr lang="en-US" altLang="zh-CN" dirty="0" err="1" smtClean="0"/>
              <a:t>pttn_len</a:t>
            </a:r>
            <a:r>
              <a:rPr lang="zh-CN" altLang="en-US" dirty="0" smtClean="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a:t>
            </a:r>
            <a:r>
              <a:rPr lang="en-US" altLang="zh-CN" dirty="0"/>
              <a:t>case</a:t>
            </a:r>
            <a:r>
              <a:rPr lang="zh-CN" altLang="en-US" dirty="0"/>
              <a:t> 分析</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altLang="zh-CN" sz="2400" dirty="0" smtClean="0">
                    <a:latin typeface="Abadi MT Condensed Extra Bold" charset="0"/>
                    <a:ea typeface="Abadi MT Condensed Extra Bold" charset="0"/>
                    <a:cs typeface="Abadi MT Condensed Extra Bold" charset="0"/>
                  </a:rPr>
                  <a:t>(1)</a:t>
                </a:r>
                <a:r>
                  <a:rPr lang="zh-CN" altLang="en-US" sz="2400" dirty="0" smtClean="0">
                    <a:latin typeface="Abadi MT Condensed Extra Bold" charset="0"/>
                    <a:ea typeface="Abadi MT Condensed Extra Bold" charset="0"/>
                    <a:cs typeface="Abadi MT Condensed Extra Bold" charset="0"/>
                  </a:rPr>
                  <a:t> 考虑一般情形，</a:t>
                </a:r>
                <a14:m>
                  <m:oMath xmlns:m="http://schemas.openxmlformats.org/officeDocument/2006/math">
                    <m:r>
                      <m:rPr>
                        <m:nor/>
                      </m:rPr>
                      <a:rPr lang="en-US" altLang="zh-CN" sz="2400" b="0" i="0" smtClean="0">
                        <a:latin typeface="Abadi MT Condensed Extra Bold" charset="0"/>
                        <a:ea typeface="Abadi MT Condensed Extra Bold" charset="0"/>
                        <a:cs typeface="Abadi MT Condensed Extra Bold" charset="0"/>
                      </a:rPr>
                      <m:t>curr</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pttn</m:t>
                    </m:r>
                    <m:r>
                      <m:rPr>
                        <m:nor/>
                      </m:rPr>
                      <a:rPr lang="en-US" altLang="zh-CN" sz="2400" b="0" i="0" smtClean="0">
                        <a:latin typeface="Abadi MT Condensed Extra Bold" charset="0"/>
                        <a:ea typeface="Abadi MT Condensed Extra Bold" charset="0"/>
                        <a:cs typeface="Abadi MT Condensed Extra Bold" charset="0"/>
                      </a:rPr>
                      <m:t>_</m:t>
                    </m:r>
                    <m:r>
                      <m:rPr>
                        <m:nor/>
                      </m:rPr>
                      <a:rPr lang="en-US" altLang="zh-CN" sz="2400" b="0" i="0" smtClean="0">
                        <a:latin typeface="Abadi MT Condensed Extra Bold" charset="0"/>
                        <a:ea typeface="Abadi MT Condensed Extra Bold" charset="0"/>
                        <a:cs typeface="Abadi MT Condensed Extra Bold" charset="0"/>
                      </a:rPr>
                      <m:t>len</m:t>
                    </m:r>
                  </m:oMath>
                </a14:m>
                <a:r>
                  <a:rPr lang="is-IS" sz="2400" dirty="0">
                    <a:latin typeface="Abadi MT Condensed Extra Bold" charset="0"/>
                    <a:ea typeface="Abadi MT Condensed Extra Bold" charset="0"/>
                    <a:cs typeface="Abadi MT Condensed Extra Bold" charset="0"/>
                  </a:rPr>
                  <a:t> </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a:t>
                </a:r>
                <a:r>
                  <a:rPr lang="zh-CN" altLang="en-US" sz="2400" dirty="0">
                    <a:latin typeface="Abadi MT Condensed Extra Bold" charset="0"/>
                    <a:ea typeface="Abadi MT Condensed Extra Bold" charset="0"/>
                    <a:cs typeface="Abadi MT Condensed Extra Bold" charset="0"/>
                  </a:rPr>
                  <a:t>最长后缀反向传播分析</a:t>
                </a:r>
                <a:r>
                  <a:rPr lang="en-US" altLang="zh-CN" sz="2400" dirty="0">
                    <a:latin typeface="Abadi MT Condensed Extra Bold" charset="0"/>
                    <a:ea typeface="Abadi MT Condensed Extra Bold" charset="0"/>
                    <a:cs typeface="Abadi MT Condensed Extra Bold" charset="0"/>
                  </a:rPr>
                  <a:t>)</a:t>
                </a:r>
                <a:endParaRPr lang="is-IS" sz="2400" dirty="0" smtClean="0">
                  <a:latin typeface="Abadi MT Condensed Extra Bold" charset="0"/>
                  <a:ea typeface="Abadi MT Condensed Extra Bold" charset="0"/>
                  <a:cs typeface="Abadi MT Condensed Extra Bold" charset="0"/>
                </a:endParaRPr>
              </a:p>
              <a:p>
                <a:pPr marL="0" indent="0">
                  <a:buNone/>
                </a:pPr>
                <a:endParaRPr lang="is-IS" dirty="0" smtClean="0"/>
              </a:p>
              <a:p>
                <a:pPr marL="0" indent="0">
                  <a:buNone/>
                </a:pPr>
                <a:r>
                  <a:rPr lang="en-US" altLang="zh-CN" sz="2600" dirty="0" smtClean="0">
                    <a:latin typeface="Abadi MT Condensed Extra Bold" charset="0"/>
                    <a:ea typeface="Abadi MT Condensed Extra Bold" charset="0"/>
                    <a:cs typeface="Abadi MT Condensed Extra Bold" charset="0"/>
                  </a:rPr>
                  <a:t> </a:t>
                </a:r>
                <a:r>
                  <a:rPr lang="is-IS" altLang="zh-CN" sz="2600" dirty="0" smtClean="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 </a:t>
                </a:r>
                <a:r>
                  <a:rPr lang="en-US" sz="2600" dirty="0" smtClean="0">
                    <a:latin typeface="Abadi MT Condensed Extra Bold" charset="0"/>
                    <a:ea typeface="Abadi MT Condensed Extra Bold" charset="0"/>
                    <a:cs typeface="Abadi MT Condensed Extra Bold" charset="0"/>
                  </a:rPr>
                  <a:t>???</a:t>
                </a:r>
                <a:r>
                  <a:rPr lang="en-US" sz="2600" dirty="0">
                    <a:latin typeface="Abadi MT Condensed Extra Bold" charset="0"/>
                    <a:ea typeface="Abadi MT Condensed Extra Bold" charset="0"/>
                    <a:cs typeface="Abadi MT Condensed Extra Bold" charset="0"/>
                  </a:rPr>
                  <a:t>			</a:t>
                </a:r>
                <a:r>
                  <a:rPr lang="is-IS" altLang="zh-CN"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??abcefgabc</a:t>
                </a:r>
                <a:r>
                  <a:rPr lang="is-IS" sz="2600" dirty="0">
                    <a:solidFill>
                      <a:srgbClr val="FF0000"/>
                    </a:solid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endParaRPr lang="is-IS" sz="2600" dirty="0">
                  <a:latin typeface="Abadi MT Condensed Extra Bold" charset="0"/>
                  <a:ea typeface="Abadi MT Condensed Extra Bold" charset="0"/>
                  <a:cs typeface="Abadi MT Condensed Extra Bold" charset="0"/>
                </a:endParaRPr>
              </a:p>
              <a:p>
                <a:pPr marL="0" indent="0">
                  <a:buNone/>
                </a:pP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k</a:t>
                </a:r>
                <a:r>
                  <a:rPr lang="is-I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abc</a:t>
                </a:r>
                <a:r>
                  <a:rPr lang="is-IS" sz="2600" dirty="0">
                    <a:solidFill>
                      <a:srgbClr val="FF0000"/>
                    </a:solidFill>
                    <a:latin typeface="Abadi MT Condensed Extra Bold" charset="0"/>
                    <a:ea typeface="Abadi MT Condensed Extra Bold" charset="0"/>
                    <a:cs typeface="Abadi MT Condensed Extra Bold" charset="0"/>
                  </a:rPr>
                  <a:t>e</a:t>
                </a:r>
                <a:r>
                  <a:rPr lang="is-IS" sz="2600" dirty="0">
                    <a:latin typeface="Abadi MT Condensed Extra Bold" charset="0"/>
                    <a:ea typeface="Abadi MT Condensed Extra Bold" charset="0"/>
                    <a:cs typeface="Abadi MT Condensed Extra Bold" charset="0"/>
                  </a:rPr>
                  <a:t>fgabck??  </a:t>
                </a:r>
              </a:p>
              <a:p>
                <a:pPr marL="0" indent="0">
                  <a:buNone/>
                </a:pPr>
                <a:r>
                  <a:rPr lang="is-IS" sz="2600" dirty="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u="dash" dirty="0">
                    <a:solidFill>
                      <a:schemeClr val="bg1">
                        <a:lumMod val="85000"/>
                      </a:schemeClr>
                    </a:solidFill>
                    <a:uFill>
                      <a:solidFill>
                        <a:schemeClr val="bg1">
                          <a:lumMod val="85000"/>
                        </a:schemeClr>
                      </a:solidFill>
                    </a:u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t>
                </a:r>
                <a:endParaRPr lang="is-IS" dirty="0"/>
              </a:p>
              <a:p>
                <a:pPr marL="0" indent="0">
                  <a:buNone/>
                </a:pPr>
                <a:endParaRPr lang="is-IS" dirty="0"/>
              </a:p>
              <a:p>
                <a:pPr marL="0" indent="0">
                  <a:buNone/>
                </a:pPr>
                <a:r>
                  <a:rPr lang="is-IS" sz="2600" dirty="0">
                    <a:latin typeface="Abadi MT Condensed Extra Bold" charset="0"/>
                    <a:ea typeface="Abadi MT Condensed Extra Bold" charset="0"/>
                    <a:cs typeface="Abadi MT Condensed Extra Bold" charset="0"/>
                  </a:rPr>
                  <a:t> </a:t>
                </a:r>
                <a:r>
                  <a:rPr lang="is-IS" sz="1900" dirty="0">
                    <a:latin typeface="Abadi MT Condensed Extra Bold" charset="0"/>
                    <a:ea typeface="Abadi MT Condensed Extra Bold" charset="0"/>
                    <a:cs typeface="Abadi MT Condensed Extra Bold" charset="0"/>
                  </a:rPr>
                  <a:t> i.e : P(curr, 9, L</a:t>
                </a:r>
                <a:r>
                  <a:rPr lang="is-IS" sz="1900" dirty="0" smtClean="0">
                    <a:latin typeface="Abadi MT Condensed Extra Bold" charset="0"/>
                    <a:ea typeface="Abadi MT Condensed Extra Bold" charset="0"/>
                    <a:cs typeface="Abadi MT Condensed Extra Bold" charset="0"/>
                  </a:rPr>
                  <a:t>) </a:t>
                </a:r>
              </a:p>
              <a:p>
                <a:pPr marL="0" indent="0">
                  <a:buNone/>
                </a:pPr>
                <a:endParaRPr lang="is-IS" sz="1900" i="0" dirty="0">
                  <a:latin typeface="Abadi MT Condensed Extra Bold" charset="0"/>
                  <a:ea typeface="Abadi MT Condensed Extra Bold" charset="0"/>
                  <a:cs typeface="Abadi MT Condensed Extra Bold" charset="0"/>
                </a:endParaRPr>
              </a:p>
              <a:p>
                <a:pPr marL="0" indent="0">
                  <a:buNone/>
                </a:pPr>
                <a14:m>
                  <m:oMathPara xmlns:m="http://schemas.openxmlformats.org/officeDocument/2006/math">
                    <m:oMathParaPr>
                      <m:jc m:val="centerGroup"/>
                    </m:oMathParaPr>
                    <m:oMath xmlns:m="http://schemas.openxmlformats.org/officeDocument/2006/math">
                      <m:r>
                        <m:rPr>
                          <m:nor/>
                        </m:rPr>
                        <a:rPr lang="is-IS" sz="1900" i="0" dirty="0" smtClean="0">
                          <a:latin typeface="Abadi MT Condensed Extra Bold" charset="0"/>
                          <a:ea typeface="Abadi MT Condensed Extra Bold" charset="0"/>
                          <a:cs typeface="Abadi MT Condensed Extra Bold" charset="0"/>
                        </a:rPr>
                        <m:t>Q</m:t>
                      </m:r>
                      <m:d>
                        <m:dPr>
                          <m:ctrlPr>
                            <a:rPr lang="is-IS" sz="1900" i="1" dirty="0" smtClean="0">
                              <a:latin typeface="Cambria Math" charset="0"/>
                              <a:ea typeface="Abadi MT Condensed Extra Bold" charset="0"/>
                              <a:cs typeface="Abadi MT Condensed Extra Bold" charset="0"/>
                            </a:rPr>
                          </m:ctrlPr>
                        </m:dPr>
                        <m:e>
                          <m:r>
                            <m:rPr>
                              <m:nor/>
                            </m:rPr>
                            <a:rPr lang="is-IS" sz="1900" i="0" dirty="0" smtClean="0">
                              <a:latin typeface="Abadi MT Condensed Extra Bold" charset="0"/>
                              <a:ea typeface="Abadi MT Condensed Extra Bold" charset="0"/>
                              <a:cs typeface="Abadi MT Condensed Extra Bold" charset="0"/>
                            </a:rPr>
                            <m:t>9</m:t>
                          </m:r>
                        </m:e>
                      </m:d>
                      <m:r>
                        <m:rPr>
                          <m:nor/>
                        </m:rPr>
                        <a:rPr lang="en-US" altLang="zh-CN" sz="1900" b="0" i="0" dirty="0" smtClean="0">
                          <a:latin typeface="Abadi MT Condensed Extra Bold" charset="0"/>
                          <a:ea typeface="Abadi MT Condensed Extra Bold" charset="0"/>
                          <a:cs typeface="Abadi MT Condensed Extra Bold" charset="0"/>
                        </a:rPr>
                        <m:t>+</m:t>
                      </m:r>
                      <m:f>
                        <m:fPr>
                          <m:ctrlPr>
                            <a:rPr lang="mr-IN" altLang="zh-CN" sz="1900" b="0" i="1" dirty="0" smtClean="0">
                              <a:latin typeface="Cambria Math" charset="0"/>
                              <a:ea typeface="Abadi MT Condensed Extra Bold" charset="0"/>
                              <a:cs typeface="Abadi MT Condensed Extra Bold" charset="0"/>
                            </a:rPr>
                          </m:ctrlPr>
                        </m:fPr>
                        <m:num>
                          <m:r>
                            <m:rPr>
                              <m:nor/>
                            </m:rPr>
                            <a:rPr lang="en-US" altLang="zh-CN" sz="1900" b="0" i="0" dirty="0" smtClean="0">
                              <a:latin typeface="Abadi MT Condensed Extra Bold" charset="0"/>
                              <a:ea typeface="Abadi MT Condensed Extra Bold" charset="0"/>
                              <a:cs typeface="Abadi MT Condensed Extra Bold" charset="0"/>
                            </a:rPr>
                            <m:t>card</m:t>
                          </m:r>
                          <m:r>
                            <m:rPr>
                              <m:nor/>
                            </m:rPr>
                            <a:rPr lang="en-US" altLang="zh-CN" sz="1900" b="0" i="0" dirty="0" smtClean="0">
                              <a:latin typeface="Abadi MT Condensed Extra Bold" charset="0"/>
                              <a:ea typeface="Abadi MT Condensed Extra Bold" charset="0"/>
                              <a:cs typeface="Abadi MT Condensed Extra Bold" charset="0"/>
                            </a:rPr>
                            <m:t>{</m:t>
                          </m:r>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&amp;</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num>
                        <m:den>
                          <m:r>
                            <m:rPr>
                              <m:nor/>
                            </m:rPr>
                            <a:rPr lang="en-US" altLang="zh-CN" sz="1900" b="0" i="0" dirty="0" smtClean="0">
                              <a:latin typeface="Abadi MT Condensed Extra Bold" charset="0"/>
                              <a:ea typeface="Abadi MT Condensed Extra Bold" charset="0"/>
                              <a:cs typeface="Abadi MT Condensed Extra Bold" charset="0"/>
                            </a:rPr>
                            <m:t>card</m:t>
                          </m:r>
                          <m:d>
                            <m:dPr>
                              <m:begChr m:val="{"/>
                              <m:endChr m:val="}"/>
                              <m:ctrlPr>
                                <a:rPr lang="en-US" altLang="zh-CN" sz="1900" b="0" i="1" dirty="0" smtClean="0">
                                  <a:latin typeface="Cambria Math" charset="0"/>
                                  <a:ea typeface="Abadi MT Condensed Extra Bold" charset="0"/>
                                  <a:cs typeface="Abadi MT Condensed Extra Bold" charset="0"/>
                                </a:rPr>
                              </m:ctrlPr>
                            </m:dPr>
                            <m:e>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e>
                            <m:e>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e>
                          </m:d>
                        </m:den>
                      </m:f>
                      <m:r>
                        <m:rPr>
                          <m:nor/>
                        </m:rPr>
                        <a:rPr lang="is-IS" sz="190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0,0,</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e>
                      </m:d>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r>
                        <a:rPr lang="zh-CN" altLang="en-US" sz="1900" b="0" i="1" dirty="0" smtClean="0">
                          <a:latin typeface="Cambria Math" charset="0"/>
                          <a:ea typeface="Abadi MT Condensed Extra Bold" charset="0"/>
                          <a:cs typeface="Abadi MT Condensed Extra Bold" charset="0"/>
                        </a:rPr>
                        <m:t> </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Q</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9</m:t>
                              </m:r>
                            </m:e>
                          </m:d>
                        </m:e>
                      </m:d>
                      <m:r>
                        <m:rPr>
                          <m:nor/>
                        </m:rPr>
                        <a:rPr lang="en-US" altLang="zh-CN" sz="1900" b="0" i="0" dirty="0" smtClean="0">
                          <a:latin typeface="Abadi MT Condensed Extra Bold" charset="0"/>
                          <a:ea typeface="Abadi MT Condensed Extra Bold" charset="0"/>
                          <a:cs typeface="Abadi MT Condensed Extra Bold" charset="0"/>
                        </a:rPr>
                        <m:t>P</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mtched</m:t>
                      </m:r>
                      <m:r>
                        <m:rPr>
                          <m:nor/>
                        </m:rPr>
                        <a:rPr lang="en-US" altLang="zh-CN" sz="1900" b="0" i="0" dirty="0" smtClean="0">
                          <a:latin typeface="Abadi MT Condensed Extra Bold" charset="0"/>
                          <a:ea typeface="Abadi MT Condensed Extra Bold" charset="0"/>
                          <a:cs typeface="Abadi MT Condensed Extra Bold" charset="0"/>
                        </a:rPr>
                        <m:t>+1,</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oMath>
                  </m:oMathPara>
                </a14:m>
                <a:endParaRPr lang="en-US" altLang="zh-CN" sz="1900" dirty="0" smtClean="0">
                  <a:latin typeface="Abadi MT Condensed Extra Bold" charset="0"/>
                  <a:ea typeface="Abadi MT Condensed Extra Bold" charset="0"/>
                  <a:cs typeface="Abadi MT Condensed Extra Bold" charset="0"/>
                  <a:hlinkClick r:id="rId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38" t="-3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317B32C-3C12-7E45-A676-1DF1C21B876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cxnSp>
        <p:nvCxnSpPr>
          <p:cNvPr id="7" name="Straight Arrow Connector 6"/>
          <p:cNvCxnSpPr/>
          <p:nvPr/>
        </p:nvCxnSpPr>
        <p:spPr>
          <a:xfrm flipV="1">
            <a:off x="5118100" y="3086100"/>
            <a:ext cx="698500" cy="12700"/>
          </a:xfrm>
          <a:prstGeom prst="straightConnector1">
            <a:avLst/>
          </a:prstGeom>
          <a:ln w="66675">
            <a:gradFill>
              <a:gsLst>
                <a:gs pos="72843">
                  <a:srgbClr val="ADC1E5"/>
                </a:gs>
                <a:gs pos="71687">
                  <a:srgbClr val="AEC2E5"/>
                </a:gs>
                <a:gs pos="69375">
                  <a:srgbClr val="B0C4E6"/>
                </a:gs>
                <a:gs pos="64750">
                  <a:srgbClr val="B5C7E7"/>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2463800"/>
            <a:ext cx="1943100" cy="800100"/>
          </a:xfrm>
          <a:prstGeom prst="roundRect">
            <a:avLst/>
          </a:prstGeom>
          <a:noFill/>
          <a:ln cap="sq" cmpd="sng">
            <a:solidFill>
              <a:schemeClr val="accent6"/>
            </a:solidFill>
            <a:prstDash val="dashDot"/>
            <a:roun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边界条件</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 由此归纳一般方程后，考虑边界条件</a:t>
                </a:r>
                <a:r>
                  <a:rPr lang="is-IS" sz="2000" dirty="0">
                    <a:latin typeface="Abadi MT Condensed Extra Bold" charset="0"/>
                    <a:ea typeface="Abadi MT Condensed Extra Bold" charset="0"/>
                    <a:cs typeface="Abadi MT Condensed Extra Bold" charset="0"/>
                  </a:rPr>
                  <a:t> </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应该可以直接求解出，并且由</a:t>
                </a:r>
                <a:r>
                  <a:rPr lang="en-US" altLang="zh-CN" sz="1600">
                    <a:latin typeface="Abadi MT Condensed Extra Bold" charset="0"/>
                    <a:ea typeface="Abadi MT Condensed Extra Bold" charset="0"/>
                    <a:cs typeface="Abadi MT Condensed Extra Bold" charset="0"/>
                  </a:rPr>
                  <a:t>power(base,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bits)</a:t>
                </a:r>
                <a:r>
                  <a:rPr lang="zh-CN" altLang="en-US" sz="1600">
                    <a:latin typeface="Abadi MT Condensed Extra Bold" charset="0"/>
                    <a:ea typeface="Abadi MT Condensed Extra Bold" charset="0"/>
                    <a:cs typeface="Abadi MT Condensed Extra Bold" charset="0"/>
                  </a:rPr>
                  <a:t>决定：</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1/2</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抛硬币，两种可能</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模式串 </a:t>
                </a:r>
                <a:r>
                  <a:rPr lang="en-US" altLang="zh-CN" sz="1600">
                    <a:latin typeface="Abadi MT Condensed Extra Bold" charset="0"/>
                    <a:ea typeface="Abadi MT Condensed Extra Bold" charset="0"/>
                    <a:cs typeface="Abadi MT Condensed Extra Bold" charset="0"/>
                  </a:rPr>
                  <a:t>ABB</a:t>
                </a:r>
                <a:r>
                  <a:rPr lang="zh-CN" altLang="en-US" sz="1600">
                    <a:latin typeface="Abadi MT Condensed Extra Bold" charset="0"/>
                    <a:ea typeface="Abadi MT Condensed Extra Bold" charset="0"/>
                    <a:cs typeface="Abadi MT Condensed Extra Bold" charset="0"/>
                  </a:rPr>
                  <a:t>，长为</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，那么</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P(0,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1/8</a:t>
                </a:r>
                <a:r>
                  <a:rPr lang="zh-CN" altLang="en-US" sz="1600">
                    <a:latin typeface="Abadi MT Condensed Extra Bold" charset="0"/>
                    <a:ea typeface="Abadi MT Condensed Extra Bold" charset="0"/>
                    <a:cs typeface="Abadi MT Condensed Extra Bold" charset="0"/>
                  </a:rPr>
                  <a:t>，我们甚至可以调用模拟引擎来观察这种机会是否近似</a:t>
                </a:r>
                <a:r>
                  <a:rPr lang="en-US" altLang="zh-CN" sz="1600">
                    <a:latin typeface="Abadi MT Condensed Extra Bold" charset="0"/>
                    <a:ea typeface="Abadi MT Condensed Extra Bold" charset="0"/>
                    <a:cs typeface="Abadi MT Condensed Extra Bold" charset="0"/>
                  </a:rPr>
                  <a:t>0.125</a:t>
                </a:r>
              </a:p>
              <a:p>
                <a:pPr marL="914400" lvl="2" indent="0">
                  <a:buNone/>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，即以</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作为其中一段的字符串</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一定出现在</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中 </a:t>
                </a:r>
                <a:r>
                  <a:rPr lang="en-US" altLang="zh-CN" sz="1600">
                    <a:latin typeface="Abadi MT Condensed Extra Bold" charset="0"/>
                    <a:ea typeface="Abadi MT Condensed Extra Bold" charset="0"/>
                    <a:cs typeface="Abadi MT Condensed Extra Bold" charset="0"/>
                  </a:rPr>
                  <a:t>P(crr_pos,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p>
              <a:p>
                <a:pPr marL="914400" lvl="1" indent="-457200">
                  <a:buFont typeface="+mj-lt"/>
                  <a:buAutoNum type="alphaLcParenR" startAt="4"/>
                </a:pP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&gt;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，主要是 </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 实际是一个分支函数和查询表的混合。</a:t>
                </a:r>
                <a:endParaRPr lang="en-US" altLang="zh-CN" sz="1600">
                  <a:latin typeface="Abadi MT Condensed Extra Bold" charset="0"/>
                  <a:ea typeface="Abadi MT Condensed Extra Bold" charset="0"/>
                  <a:cs typeface="Abadi MT Condensed Extra Bold" charset="0"/>
                </a:endParaRPr>
              </a:p>
              <a:p>
                <a:pPr marL="914400" lvl="1" indent="-457200">
                  <a:buFont typeface="+mj-lt"/>
                  <a:buAutoNum type="alphaLcParenR" startAt="4"/>
                </a:pPr>
                <a:endParaRPr lang="en-US" altLang="zh-CN" sz="1600">
                  <a:latin typeface="Abadi MT Condensed Extra Bold" charset="0"/>
                  <a:ea typeface="Abadi MT Condensed Extra Bold" charset="0"/>
                  <a:cs typeface="Abadi MT Condensed Extra Bold" charset="0"/>
                </a:endParaRPr>
              </a:p>
              <a:p>
                <a:pPr marL="457200" lvl="1" indent="0">
                  <a:buNone/>
                </a:pPr>
                <a:r>
                  <a:rPr lang="en-US" altLang="zh-CN" sz="1600">
                    <a:latin typeface="Abadi MT Condensed Extra Bold" charset="0"/>
                    <a:ea typeface="Abadi MT Condensed Extra Bold" charset="0"/>
                    <a:cs typeface="Abadi MT Condensed Extra Bold" charset="0"/>
                  </a:rPr>
                  <a:t>	</a:t>
                </a:r>
                <a14:m>
                  <m:oMath xmlns:m="http://schemas.openxmlformats.org/officeDocument/2006/math">
                    <m:r>
                      <a:rPr lang="is-IS" sz="1200" i="1" dirty="0">
                        <a:latin typeface="Cambria Math" charset="0"/>
                        <a:ea typeface="Abadi MT Condensed Extra Bold" charset="0"/>
                        <a:cs typeface="Abadi MT Condensed Extra Bold" charset="0"/>
                      </a:rPr>
                      <m:t>𝑃</m:t>
                    </m:r>
                    <m:r>
                      <a:rPr lang="is-IS" sz="1200" i="1" dirty="0">
                        <a:latin typeface="Cambria Math" charset="0"/>
                        <a:ea typeface="Abadi MT Condensed Extra Bold" charset="0"/>
                        <a:cs typeface="Abadi MT Condensed Extra Bold" charset="0"/>
                      </a:rPr>
                      <m:t>(</m:t>
                    </m:r>
                    <m:r>
                      <a:rPr lang="en-US" altLang="zh-CN" sz="1200" b="0" i="1" dirty="0">
                        <a:latin typeface="Cambria Math" charset="0"/>
                        <a:ea typeface="Abadi MT Condensed Extra Bold" charset="0"/>
                        <a:cs typeface="Abadi MT Condensed Extra Bold" charset="0"/>
                      </a:rPr>
                      <m:t>𝑖</m:t>
                    </m:r>
                    <m:r>
                      <a:rPr lang="is-IS" sz="1200" i="1" dirty="0">
                        <a:latin typeface="Cambria Math" charset="0"/>
                        <a:ea typeface="Abadi MT Condensed Extra Bold" charset="0"/>
                        <a:cs typeface="Abadi MT Condensed Extra Bold" charset="0"/>
                      </a:rPr>
                      <m:t>, </m:t>
                    </m:r>
                    <m:r>
                      <a:rPr lang="en-US" altLang="zh-CN" sz="1200" b="0" i="1" dirty="0">
                        <a:latin typeface="Cambria Math" charset="0"/>
                        <a:ea typeface="Abadi MT Condensed Extra Bold" charset="0"/>
                        <a:cs typeface="Abadi MT Condensed Extra Bold" charset="0"/>
                      </a:rPr>
                      <m:t>𝑗</m:t>
                    </m:r>
                    <m:r>
                      <a:rPr lang="is-IS" sz="1200" i="1" dirty="0">
                        <a:latin typeface="Cambria Math" charset="0"/>
                        <a:ea typeface="Abadi MT Condensed Extra Bold" charset="0"/>
                        <a:cs typeface="Abadi MT Condensed Extra Bold" charset="0"/>
                      </a:rPr>
                      <m:t>, </m:t>
                    </m:r>
                    <m:r>
                      <a:rPr lang="is-IS" sz="1200" i="1" dirty="0">
                        <a:latin typeface="Cambria Math" charset="0"/>
                        <a:ea typeface="Abadi MT Condensed Extra Bold" charset="0"/>
                        <a:cs typeface="Abadi MT Condensed Extra Bold" charset="0"/>
                      </a:rPr>
                      <m:t>𝐿</m:t>
                    </m:r>
                    <m:r>
                      <a:rPr lang="is-IS" sz="1200" i="1" dirty="0">
                        <a:latin typeface="Cambria Math" charset="0"/>
                        <a:ea typeface="Abadi MT Condensed Extra Bold" charset="0"/>
                        <a:cs typeface="Abadi MT Condensed Extra Bold" charset="0"/>
                      </a:rPr>
                      <m:t>) = </m:t>
                    </m:r>
                    <m:d>
                      <m:dPr>
                        <m:begChr m:val="{"/>
                        <m:endChr m:val="}"/>
                        <m:ctrlPr>
                          <a:rPr lang="en-US" altLang="zh-CN" sz="1200" b="0" i="1" dirty="0">
                            <a:latin typeface="Cambria Math" charset="0"/>
                            <a:ea typeface="Abadi MT Condensed Extra Bold" charset="0"/>
                            <a:cs typeface="Abadi MT Condensed Extra Bold" charset="0"/>
                          </a:rPr>
                        </m:ctrlPr>
                      </m:dPr>
                      <m:e>
                        <m:eqArr>
                          <m:eqArrPr>
                            <m:ctrlPr>
                              <a:rPr lang="en-US" altLang="zh-CN" sz="1200" b="0" i="1" dirty="0">
                                <a:latin typeface="Cambria Math" charset="0"/>
                                <a:ea typeface="Abadi MT Condensed Extra Bold" charset="0"/>
                                <a:cs typeface="Abadi MT Condensed Extra Bold" charset="0"/>
                              </a:rPr>
                            </m:ctrlPr>
                          </m:eqArrPr>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b="0" i="1" dirty="0">
                                <a:latin typeface="Cambria Math" charset="0"/>
                                <a:ea typeface="Cambria Math" charset="0"/>
                                <a:cs typeface="Cambria Math" charset="0"/>
                              </a:rPr>
                              <m:t>&lt;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𝑃</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𝑖</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𝑛</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&gt;</m:t>
                            </m:r>
                            <m:r>
                              <a:rPr lang="en-US" altLang="zh-CN" sz="1200" b="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qArr>
                      </m:e>
                    </m:d>
                  </m:oMath>
                </a14:m>
                <a:endParaRPr lang="en-US" altLang="zh-CN" sz="1200">
                  <a:latin typeface="Abadi MT Condensed Extra Bold" charset="0"/>
                  <a:ea typeface="Abadi MT Condensed Extra Bold" charset="0"/>
                  <a:cs typeface="Abadi MT Condensed Extra Bold" charset="0"/>
                </a:endParaRPr>
              </a:p>
              <a:p>
                <a:pPr marL="800100" lvl="1" indent="-342900">
                  <a:buFont typeface="+mj-lt"/>
                  <a:buAutoNum type="alphaLcParenR"/>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这里是</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函数的一个分支， </a:t>
                </a:r>
                <a:r>
                  <a:rPr lang="en-US" altLang="zh-CN" sz="1600">
                    <a:latin typeface="Abadi MT Condensed Extra Bold" charset="0"/>
                    <a:ea typeface="Abadi MT Condensed Extra Bold" charset="0"/>
                    <a:cs typeface="Abadi MT Condensed Extra Bold" charset="0"/>
                  </a:rPr>
                  <a:t>Question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how</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to</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write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it?</a:t>
                </a: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r>
                  <a:rPr lang="zh-CN" altLang="en-US" sz="1600">
                    <a:latin typeface="Abadi MT Condensed Extra Bold" charset="0"/>
                    <a:ea typeface="Abadi MT Condensed Extra Bold" charset="0"/>
                    <a:cs typeface="Abadi MT Condensed Extra Bold" charset="0"/>
                  </a:rPr>
                  <a:t> 怎么办呢？</a:t>
                </a:r>
                <a:endParaRPr lang="en-US" altLang="zh-CN" sz="16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63E986-2784-954B-939D-44FBECB2727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252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hlinkClick r:id="rId2"/>
              </a:rPr>
              <a:t>代码</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Github</a:t>
            </a:r>
          </a:p>
          <a:p>
            <a:r>
              <a:rPr lang="zh-CN" altLang="en-US" sz="2000" dirty="0">
                <a:latin typeface="Abadi MT Condensed Extra Bold" charset="0"/>
                <a:ea typeface="Abadi MT Condensed Extra Bold" charset="0"/>
                <a:cs typeface="Abadi MT Condensed Extra Bold" charset="0"/>
              </a:rPr>
              <a:t>阅读指南</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READM.md</a:t>
            </a:r>
            <a:r>
              <a:rPr lang="zh-CN" altLang="en-US" sz="2000" dirty="0">
                <a:latin typeface="Abadi MT Condensed Extra Bold" charset="0"/>
                <a:ea typeface="Abadi MT Condensed Extra Bold" charset="0"/>
                <a:cs typeface="Abadi MT Condensed Extra Bold" charset="0"/>
              </a:rPr>
              <a:t> 给出了本次创作动机，和大体架构，基本遵循</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代码范式，使用通用发布颁布的方式。代码里面有更详细的说明</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）参考资料：</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本例使用了一些适合</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实现的设计模式：</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&lt;&lt;Effective</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Modern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C++&gt;&gt;</a:t>
            </a:r>
            <a:r>
              <a:rPr lang="zh-CN" altLang="en-US" sz="2000" dirty="0">
                <a:latin typeface="Abadi MT Condensed Extra Bold" charset="0"/>
                <a:ea typeface="Abadi MT Condensed Extra Bold" charset="0"/>
                <a:cs typeface="Abadi MT Condensed Extra Bold" charset="0"/>
              </a:rPr>
              <a:t>是本次参考书籍</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本例子采用了</a:t>
            </a:r>
            <a:r>
              <a:rPr lang="en-US" altLang="zh-CN" sz="2000" dirty="0">
                <a:latin typeface="Abadi MT Condensed Extra Bold" charset="0"/>
                <a:ea typeface="Abadi MT Condensed Extra Bold" charset="0"/>
                <a:cs typeface="Abadi MT Condensed Extra Bold" charset="0"/>
              </a:rPr>
              <a:t>glog</a:t>
            </a:r>
            <a:r>
              <a:rPr lang="zh-CN" altLang="en-US" sz="2000" dirty="0">
                <a:latin typeface="Abadi MT Condensed Extra Bold" charset="0"/>
                <a:ea typeface="Abadi MT Condensed Extra Bold" charset="0"/>
                <a:cs typeface="Abadi MT Condensed Extra Bold" charset="0"/>
              </a:rPr>
              <a:t>（</a:t>
            </a:r>
            <a:r>
              <a:rPr lang="zh-CN" altLang="en-US" sz="2000" u="sng" dirty="0">
                <a:latin typeface="Abadi MT Condensed Extra Bold" charset="0"/>
                <a:ea typeface="Abadi MT Condensed Extra Bold" charset="0"/>
                <a:cs typeface="Abadi MT Condensed Extra Bold" charset="0"/>
              </a:rPr>
              <a:t>另外一个大项目，敬请关注</a:t>
            </a:r>
            <a:r>
              <a:rPr lang="zh-CN" altLang="en-US" sz="2000" dirty="0">
                <a:latin typeface="Abadi MT Condensed Extra Bold" charset="0"/>
                <a:ea typeface="Abadi MT Condensed Extra Bold" charset="0"/>
                <a:cs typeface="Abadi MT Condensed Extra Bold" charset="0"/>
              </a:rPr>
              <a:t>）</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问题选自本人某次面试聊天，因此和流行问题“第一次找到模式串的平均试验次数”</a:t>
            </a: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的概率问题有所不同。（对方问我有没有做过负载均衡）</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3</a:t>
            </a:r>
            <a:r>
              <a:rPr lang="zh-CN" altLang="en-US" sz="2000" dirty="0">
                <a:latin typeface="Abadi MT Condensed Extra Bold" charset="0"/>
                <a:ea typeface="Abadi MT Condensed Extra Bold" charset="0"/>
                <a:cs typeface="Abadi MT Condensed Extra Bold" charset="0"/>
              </a:rPr>
              <a:t>）结论后，用概率测试机进行了测试，小数点后面数据尚未对其，欢迎</a:t>
            </a:r>
            <a:r>
              <a:rPr lang="en-US" altLang="zh-CN" sz="2000" dirty="0">
                <a:latin typeface="Abadi MT Condensed Extra Bold" charset="0"/>
                <a:ea typeface="Abadi MT Condensed Extra Bold" charset="0"/>
                <a:cs typeface="Abadi MT Condensed Extra Bold" charset="0"/>
              </a:rPr>
              <a:t>pull</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request</a:t>
            </a:r>
            <a:r>
              <a:rPr lang="zh-CN" altLang="en-US" sz="2000" dirty="0">
                <a:latin typeface="Abadi MT Condensed Extra Bold" charset="0"/>
                <a:ea typeface="Abadi MT Condensed Extra Bold" charset="0"/>
                <a:cs typeface="Abadi MT Condensed Extra Bold" charset="0"/>
              </a:rPr>
              <a:t>进行改进。假定测试机没有问题下，修改推理式子，尚未思考出准确结果</a:t>
            </a:r>
            <a:endParaRPr lang="en-US" altLang="zh-CN" sz="2000"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lvl="1"/>
            <a:endParaRPr lang="en-US" altLang="zh-CN" sz="2000" dirty="0"/>
          </a:p>
        </p:txBody>
      </p:sp>
      <p:sp>
        <p:nvSpPr>
          <p:cNvPr id="4" name="Date Placeholder 3"/>
          <p:cNvSpPr>
            <a:spLocks noGrp="1"/>
          </p:cNvSpPr>
          <p:nvPr>
            <p:ph type="dt" sz="half" idx="10"/>
          </p:nvPr>
        </p:nvSpPr>
        <p:spPr/>
        <p:txBody>
          <a:bodyPr/>
          <a:lstStyle/>
          <a:p>
            <a:fld id="{BBF5530D-138C-CD43-8429-1615A9C49E1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9500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a:t>该项目使用“</a:t>
            </a:r>
            <a:r>
              <a:rPr lang="zh-CN" altLang="en-US" sz="2000" u="sng"/>
              <a:t>概率试验机</a:t>
            </a:r>
            <a:r>
              <a:rPr lang="zh-CN" altLang="en-US" sz="2000"/>
              <a:t>”交叉验证</a:t>
            </a:r>
            <a:endParaRPr lang="en-US" altLang="zh-CN" sz="2000"/>
          </a:p>
          <a:p>
            <a:r>
              <a:rPr lang="zh-CN" altLang="en-US" sz="2000"/>
              <a:t>以上分析采用</a:t>
            </a:r>
            <a:r>
              <a:rPr lang="en-US" altLang="zh-CN" sz="2000"/>
              <a:t>kmp</a:t>
            </a:r>
            <a:r>
              <a:rPr lang="zh-CN" altLang="en-US" sz="2000"/>
              <a:t>作为内部调用算法，如果使用</a:t>
            </a:r>
            <a:r>
              <a:rPr lang="en-US" altLang="zh-CN" sz="2000"/>
              <a:t>boyer_moore</a:t>
            </a:r>
            <a:r>
              <a:rPr lang="zh-CN" altLang="en-US" sz="2000"/>
              <a:t>来产生</a:t>
            </a:r>
            <a:r>
              <a:rPr lang="en-US" altLang="zh-CN" sz="2000"/>
              <a:t>next_step</a:t>
            </a:r>
            <a:r>
              <a:rPr lang="zh-CN" altLang="en-US" sz="2000"/>
              <a:t>，概率状态转移方程该怎么</a:t>
            </a:r>
            <a:r>
              <a:rPr lang="zh-CN" altLang="en-US"/>
              <a:t>写？</a:t>
            </a:r>
            <a:endParaRPr lang="en-US" altLang="zh-CN"/>
          </a:p>
          <a:p>
            <a:endParaRPr lang="en-US" altLang="zh-CN"/>
          </a:p>
          <a:p>
            <a:r>
              <a:rPr lang="zh-CN" altLang="en-US" sz="2000"/>
              <a:t>如何解决以下问题：</a:t>
            </a:r>
            <a:endParaRPr lang="en-US" altLang="zh-CN" sz="2000"/>
          </a:p>
          <a:p>
            <a:pPr lvl="1"/>
            <a:r>
              <a:rPr lang="zh-CN" altLang="en-US" sz="2000"/>
              <a:t>给定模式串</a:t>
            </a:r>
            <a:r>
              <a:rPr lang="en-US" altLang="zh-CN" sz="2000"/>
              <a:t>M,</a:t>
            </a:r>
            <a:r>
              <a:rPr lang="zh-CN" altLang="en-US" sz="2000"/>
              <a:t> 现在最多做</a:t>
            </a:r>
            <a:r>
              <a:rPr lang="en-US" altLang="zh-CN" sz="2000"/>
              <a:t>L</a:t>
            </a:r>
            <a:r>
              <a:rPr lang="zh-CN" altLang="en-US" sz="2000"/>
              <a:t>次实验，每次产生一个字符，第一次遇到它的概率</a:t>
            </a:r>
            <a:endParaRPr lang="en-US" altLang="zh-CN" sz="2000"/>
          </a:p>
          <a:p>
            <a:pPr lvl="1"/>
            <a:r>
              <a:rPr lang="zh-CN" altLang="en-US" sz="2000"/>
              <a:t>给定模式串</a:t>
            </a:r>
            <a:r>
              <a:rPr lang="en-US" altLang="zh-CN" sz="2000"/>
              <a:t>M,</a:t>
            </a:r>
            <a:r>
              <a:rPr lang="zh-CN" altLang="en-US" sz="2000"/>
              <a:t> 现在做</a:t>
            </a:r>
            <a:r>
              <a:rPr lang="en-US" altLang="zh-CN" sz="2000"/>
              <a:t>L</a:t>
            </a:r>
            <a:r>
              <a:rPr lang="zh-CN" altLang="en-US" sz="2000"/>
              <a:t>次实验，每次产生一个字符，第一次产生</a:t>
            </a:r>
            <a:r>
              <a:rPr lang="en-US" altLang="zh-CN" sz="2000"/>
              <a:t>M</a:t>
            </a:r>
            <a:r>
              <a:rPr lang="zh-CN" altLang="en-US" sz="2000"/>
              <a:t>的平均长度</a:t>
            </a:r>
            <a:r>
              <a:rPr lang="en-US" altLang="zh-CN" sz="2000"/>
              <a:t>L</a:t>
            </a:r>
            <a:endParaRPr lang="en-US" sz="2000"/>
          </a:p>
        </p:txBody>
      </p:sp>
      <p:sp>
        <p:nvSpPr>
          <p:cNvPr id="4" name="Date Placeholder 3"/>
          <p:cNvSpPr>
            <a:spLocks noGrp="1"/>
          </p:cNvSpPr>
          <p:nvPr>
            <p:ph type="dt" sz="half" idx="10"/>
          </p:nvPr>
        </p:nvSpPr>
        <p:spPr/>
        <p:txBody>
          <a:bodyPr/>
          <a:lstStyle/>
          <a:p>
            <a:fld id="{879BC2CF-A24E-054F-980D-9DAF9ACDFDE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919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Autofit/>
          </a:bodyPr>
          <a:lstStyle/>
          <a:p>
            <a:r>
              <a:rPr lang="zh-CN" altLang="en-US" sz="2000" dirty="0" smtClean="0">
                <a:latin typeface="Abadi MT Condensed Extra Bold" charset="0"/>
                <a:ea typeface="Abadi MT Condensed Extra Bold" charset="0"/>
                <a:cs typeface="Abadi MT Condensed Extra Bold" charset="0"/>
              </a:rPr>
              <a:t>概率是极限意义下，某个事件发生，或者说集合中的子集出现的稳定数值观察机会</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：一个事件</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的所有结果是一个集合</a:t>
            </a:r>
            <a:r>
              <a:rPr lang="en-US" altLang="zh-CN" sz="2000" dirty="0">
                <a:latin typeface="Abadi MT Condensed Extra Bold" charset="0"/>
                <a:ea typeface="Abadi MT Condensed Extra Bold" charset="0"/>
                <a:cs typeface="Abadi MT Condensed Extra Bold" charset="0"/>
              </a:rPr>
              <a:t>S</a:t>
            </a:r>
            <a:r>
              <a:rPr lang="zh-CN" altLang="en-US" sz="2000" dirty="0" smtClean="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的每次结果都是不能预料的，称</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为随机事件，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 包含于 </a:t>
            </a:r>
            <a:r>
              <a:rPr lang="en-US" altLang="zh-CN" sz="2000" dirty="0" smtClean="0">
                <a:latin typeface="Abadi MT Condensed Extra Bold" charset="0"/>
                <a:ea typeface="Abadi MT Condensed Extra Bold" charset="0"/>
                <a:cs typeface="Abadi MT Condensed Extra Bold" charset="0"/>
              </a:rPr>
              <a:t>S</a:t>
            </a:r>
          </a:p>
          <a:p>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：一旦随机事件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确立，立刻就拥有一个“累积函数”与之对应；累积函数</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满足</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单调增加，故可逆映射（微分，或差分）</a:t>
            </a:r>
            <a:endParaRPr lang="en-US" altLang="zh-CN" sz="2000" dirty="0" smtClean="0">
              <a:latin typeface="Abadi MT Condensed Extra Bold" charset="0"/>
              <a:ea typeface="Abadi MT Condensed Extra Bold" charset="0"/>
              <a:cs typeface="Abadi MT Condensed Extra Bold" charset="0"/>
            </a:endParaRPr>
          </a:p>
          <a:p>
            <a:pPr lvl="1"/>
            <a:r>
              <a:rPr lang="en-US" altLang="zh-CN" sz="2000" dirty="0" smtClean="0">
                <a:latin typeface="Abadi MT Condensed Extra Bold" charset="0"/>
                <a:ea typeface="Abadi MT Condensed Extra Bold" charset="0"/>
                <a:cs typeface="Abadi MT Condensed Extra Bold" charset="0"/>
              </a:rPr>
              <a:t>0&lt;=F&lt;=1,</a:t>
            </a:r>
            <a:r>
              <a:rPr lang="zh-CN" altLang="en-US" sz="2000" dirty="0" smtClean="0">
                <a:latin typeface="Abadi MT Condensed Extra Bold" charset="0"/>
                <a:ea typeface="Abadi MT Condensed Extra Bold" charset="0"/>
                <a:cs typeface="Abadi MT Condensed Extra Bold" charset="0"/>
              </a:rPr>
              <a:t> 有上下界，故有收敛子序列</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现有鸡还是现有蛋？先有分布，随机变量；还是现有数据表现结果？</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在概率论科学世界里，先有随机变量和分布，然后有数据的表现结果，即结果是按照确定的规律产生，我们只需要研究这个规律，就可以分析结果。</a:t>
            </a:r>
            <a:endParaRPr lang="en-US" altLang="zh-CN"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10624FBB-A9A3-2E4E-9D67-788934237D1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 </a:t>
            </a:r>
            <a:r>
              <a:rPr lang="en-US" altLang="zh-CN" dirty="0"/>
              <a:t>5</a:t>
            </a:r>
            <a:r>
              <a:rPr lang="zh-CN" altLang="en-US" dirty="0"/>
              <a:t>分钟</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rPr>
              <a:t>因为结果是按照规律产生的，我们只要将这个结果用稳定的方式表达出来，就可以反推出随机变量</a:t>
            </a:r>
            <a:r>
              <a:rPr lang="en-US" altLang="zh-CN" sz="2000" dirty="0">
                <a:latin typeface="Abadi MT Condensed Extra Bold" charset="0"/>
                <a:ea typeface="Abadi MT Condensed Extra Bold" charset="0"/>
                <a:cs typeface="Abadi MT Condensed Extra Bold" charset="0"/>
              </a:rPr>
              <a:t>X</a:t>
            </a:r>
            <a:r>
              <a:rPr lang="zh-CN" altLang="en-US" sz="2000" dirty="0">
                <a:latin typeface="Abadi MT Condensed Extra Bold" charset="0"/>
                <a:ea typeface="Abadi MT Condensed Extra Bold" charset="0"/>
                <a:cs typeface="Abadi MT Condensed Extra Bold" charset="0"/>
              </a:rPr>
              <a:t>和它的分布</a:t>
            </a:r>
            <a:endParaRPr lang="en-US" altLang="zh-CN" sz="2000" dirty="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样本空间方法</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几何概型和计算机模拟</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基于数学规则的形式推理</a:t>
            </a:r>
            <a:endParaRPr lang="en-US" altLang="zh-CN" sz="2000" dirty="0">
              <a:latin typeface="Abadi MT Condensed Extra Bold" charset="0"/>
              <a:ea typeface="Abadi MT Condensed Extra Bold" charset="0"/>
              <a:cs typeface="Abadi MT Condensed Extra Bold" charset="0"/>
            </a:endParaRPr>
          </a:p>
          <a:p>
            <a:pPr marL="0" indent="0">
              <a:buNone/>
            </a:pPr>
            <a:endParaRPr lang="en-US"/>
          </a:p>
        </p:txBody>
      </p:sp>
      <p:sp>
        <p:nvSpPr>
          <p:cNvPr id="4" name="Date Placeholder 3"/>
          <p:cNvSpPr>
            <a:spLocks noGrp="1"/>
          </p:cNvSpPr>
          <p:nvPr>
            <p:ph type="dt" sz="half" idx="10"/>
          </p:nvPr>
        </p:nvSpPr>
        <p:spPr/>
        <p:txBody>
          <a:bodyPr/>
          <a:lstStyle/>
          <a:p>
            <a:fld id="{5823566E-C1C5-D34E-8F56-8E971719967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6393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a:t>
            </a:r>
            <a:r>
              <a:rPr lang="en-US" altLang="zh-CN" dirty="0" smtClean="0"/>
              <a:t>1</a:t>
            </a:r>
            <a:r>
              <a:rPr lang="zh-CN" altLang="en-US" dirty="0" smtClean="0"/>
              <a:t> </a:t>
            </a:r>
            <a:endParaRPr lang="en-US" dirty="0"/>
          </a:p>
        </p:txBody>
      </p:sp>
      <p:sp>
        <p:nvSpPr>
          <p:cNvPr id="3" name="Content Placeholder 2"/>
          <p:cNvSpPr>
            <a:spLocks noGrp="1"/>
          </p:cNvSpPr>
          <p:nvPr>
            <p:ph idx="1"/>
          </p:nvPr>
        </p:nvSpPr>
        <p:spPr/>
        <p:txBody>
          <a:bodyPr>
            <a:noAutofit/>
          </a:bodyPr>
          <a:lstStyle/>
          <a:p>
            <a:r>
              <a:rPr lang="zh-CN" altLang="en-US" sz="2000" dirty="0" smtClean="0"/>
              <a:t>课程背景与目标</a:t>
            </a:r>
            <a:endParaRPr lang="en-US" altLang="zh-CN" sz="2000" dirty="0" smtClean="0"/>
          </a:p>
          <a:p>
            <a:r>
              <a:rPr lang="zh-CN" altLang="en-US" sz="2000" dirty="0" smtClean="0"/>
              <a:t>书籍与课程</a:t>
            </a:r>
            <a:endParaRPr lang="en-US" altLang="zh-CN" sz="2000" dirty="0" smtClean="0"/>
          </a:p>
          <a:p>
            <a:r>
              <a:rPr lang="zh-CN" altLang="en-US" sz="2000" dirty="0" smtClean="0"/>
              <a:t>第一部分 概率问题</a:t>
            </a:r>
            <a:endParaRPr lang="en-US" altLang="zh-CN" sz="2000" dirty="0" smtClean="0"/>
          </a:p>
          <a:p>
            <a:pPr lvl="1"/>
            <a:r>
              <a:rPr lang="zh-CN" altLang="en-US" sz="2000" dirty="0" smtClean="0"/>
              <a:t>概率问题定义</a:t>
            </a:r>
            <a:endParaRPr lang="en-US" altLang="zh-CN" sz="2000" dirty="0" smtClean="0"/>
          </a:p>
          <a:p>
            <a:pPr lvl="1"/>
            <a:r>
              <a:rPr lang="zh-CN" altLang="en-US" sz="2000" dirty="0" smtClean="0"/>
              <a:t>热身运动  </a:t>
            </a:r>
            <a:r>
              <a:rPr lang="en-US" altLang="zh-CN" sz="2000" dirty="0" smtClean="0"/>
              <a:t>--</a:t>
            </a:r>
            <a:r>
              <a:rPr lang="zh-CN" altLang="en-US" sz="2000" dirty="0" smtClean="0"/>
              <a:t> 分支语句改错 与 </a:t>
            </a:r>
            <a:r>
              <a:rPr lang="en-US" altLang="zh-CN" sz="2000" dirty="0" smtClean="0"/>
              <a:t>KMP</a:t>
            </a:r>
            <a:r>
              <a:rPr lang="zh-CN" altLang="en-US" sz="2000" dirty="0" smtClean="0"/>
              <a:t>算法（承接上次课程，并给出本次课程要解决的问题）</a:t>
            </a:r>
            <a:endParaRPr lang="en-US" altLang="zh-CN" sz="2000" dirty="0" smtClean="0"/>
          </a:p>
          <a:p>
            <a:pPr lvl="1"/>
            <a:r>
              <a:rPr lang="zh-CN" altLang="en-US" sz="2000" dirty="0" smtClean="0"/>
              <a:t>基本概念和定义</a:t>
            </a:r>
            <a:endParaRPr lang="en-US" altLang="zh-CN" sz="2000" dirty="0" smtClean="0"/>
          </a:p>
          <a:p>
            <a:pPr lvl="2"/>
            <a:r>
              <a:rPr lang="zh-CN" altLang="en-US" sz="1600" dirty="0" smtClean="0">
                <a:latin typeface="Abadi MT Condensed Extra Bold" charset="0"/>
                <a:ea typeface="Abadi MT Condensed Extra Bold" charset="0"/>
                <a:cs typeface="Abadi MT Condensed Extra Bold" charset="0"/>
              </a:rPr>
              <a:t>计算机和多次实验的随机变量</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梅森旋转算法</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err="1"/>
              <a:t>热身运动 </a:t>
            </a:r>
            <a:r>
              <a:rPr lang="en-US" altLang="zh-CN" sz="2000" dirty="0" err="1"/>
              <a:t>--</a:t>
            </a:r>
            <a:r>
              <a:rPr lang="zh-CN" altLang="en-US" sz="2000" dirty="0" err="1"/>
              <a:t> </a:t>
            </a:r>
            <a:r>
              <a:rPr lang="en-US" altLang="zh-CN" sz="2000" dirty="0" err="1"/>
              <a:t>equalization</a:t>
            </a:r>
            <a:endParaRPr lang="en-US" altLang="zh-CN" sz="2000" dirty="0" smtClean="0"/>
          </a:p>
          <a:p>
            <a:pPr lvl="1"/>
            <a:r>
              <a:rPr lang="zh-CN" altLang="en-US" sz="2000" dirty="0" err="1"/>
              <a:t>均匀采样方法</a:t>
            </a:r>
            <a:endParaRPr lang="en-US" altLang="zh-CN" sz="2000" dirty="0" err="1"/>
          </a:p>
          <a:p>
            <a:pPr lvl="2"/>
            <a:r>
              <a:rPr lang="zh-CN" altLang="en-US" sz="1600" dirty="0" err="1">
                <a:latin typeface="Abadi MT Condensed Extra Bold" charset="0"/>
                <a:ea typeface="Abadi MT Condensed Extra Bold" charset="0"/>
                <a:cs typeface="Abadi MT Condensed Extra Bold" charset="0"/>
              </a:rPr>
              <a:t>随机事件模拟</a:t>
            </a:r>
            <a:endParaRPr lang="en-US" altLang="zh-CN" sz="1600" dirty="0" err="1">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积分变换</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拒绝采样</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去关联</a:t>
            </a:r>
            <a:endParaRPr lang="en-US" altLang="zh-CN" sz="1600" dirty="0" smtClean="0">
              <a:latin typeface="Abadi MT Condensed Extra Bold" charset="0"/>
              <a:ea typeface="Abadi MT Condensed Extra Bold" charset="0"/>
              <a:cs typeface="Abadi MT Condensed Extra Bold" charset="0"/>
            </a:endParaRPr>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Date Placeholder 5"/>
          <p:cNvSpPr>
            <a:spLocks noGrp="1"/>
          </p:cNvSpPr>
          <p:nvPr>
            <p:ph type="dt" sz="half" idx="10"/>
          </p:nvPr>
        </p:nvSpPr>
        <p:spPr/>
        <p:txBody>
          <a:bodyPr/>
          <a:lstStyle/>
          <a:p>
            <a:fld id="{39DEED49-1C1B-824E-B6EC-A22001794118}" type="datetime1">
              <a:t>2017/4/6</a:t>
            </a:fld>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sz="2000" dirty="0" smtClean="0">
                <a:latin typeface="Abadi MT Condensed Extra Bold" charset="0"/>
                <a:ea typeface="Abadi MT Condensed Extra Bold" charset="0"/>
                <a:cs typeface="Abadi MT Condensed Extra Bold" charset="0"/>
              </a:rPr>
              <a:t>计算机和多次实验的随机变量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通过</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内核</a:t>
            </a:r>
            <a:r>
              <a:rPr lang="zh-CN" altLang="en-US" sz="2000" dirty="0" smtClean="0">
                <a:latin typeface="Abadi MT Condensed Extra Bold" charset="0"/>
                <a:ea typeface="Abadi MT Condensed Extra Bold" charset="0"/>
                <a:cs typeface="Abadi MT Condensed Extra Bold" charset="0"/>
              </a:rPr>
              <a:t>事件转换</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计算机产生的随机变量分为 “物理真随机变量” 和 “抽样序列伪随机变量”</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物理真随机变量：通过计算机的一些物理特性，或者其他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事件特性</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得到一个真概率分布。通常是均匀分布</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，通过技术手段我们可以把</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转换成</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，并通过其他手段转换成任意概率分布所对应的随机变量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Random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number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generation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from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kernel</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space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was</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implemented</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the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first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time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Linux</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1994</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by</a:t>
            </a:r>
            <a:r>
              <a:rPr lang="zh-CN" altLang="en-US" sz="2000" dirty="0" smtClean="0">
                <a:latin typeface="Abadi MT Condensed Extra Bold" charset="0"/>
                <a:ea typeface="Abadi MT Condensed Extra Bold" charset="0"/>
                <a:cs typeface="Abadi MT Condensed Extra Bold" charset="0"/>
              </a:rPr>
              <a:t> </a:t>
            </a:r>
            <a:r>
              <a:rPr lang="en-US" sz="2000" dirty="0">
                <a:latin typeface="Abadi MT Condensed Extra Bold" charset="0"/>
                <a:ea typeface="Abadi MT Condensed Extra Bold" charset="0"/>
                <a:cs typeface="Abadi MT Condensed Extra Bold" charset="0"/>
              </a:rPr>
              <a:t> </a:t>
            </a:r>
            <a:r>
              <a:rPr lang="en-US" sz="2000" u="sng" dirty="0">
                <a:latin typeface="Abadi MT Condensed Extra Bold" charset="0"/>
                <a:ea typeface="Abadi MT Condensed Extra Bold" charset="0"/>
                <a:cs typeface="Abadi MT Condensed Extra Bold" charset="0"/>
                <a:hlinkClick r:id="rId2" tooltip="Theodore Ts'o"/>
              </a:rPr>
              <a:t>Theodore </a:t>
            </a:r>
            <a:r>
              <a:rPr lang="en-US" sz="2000" u="sng" dirty="0" smtClean="0">
                <a:latin typeface="Abadi MT Condensed Extra Bold" charset="0"/>
                <a:ea typeface="Abadi MT Condensed Extra Bold" charset="0"/>
                <a:cs typeface="Abadi MT Condensed Extra Bold" charset="0"/>
                <a:hlinkClick r:id="rId2" tooltip="Theodore Ts'o"/>
              </a:rPr>
              <a:t>Ts‘o</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(Wikipedia)</a:t>
            </a:r>
          </a:p>
          <a:p>
            <a:pPr lvl="2"/>
            <a:endParaRPr lang="en-US" altLang="zh-CN" dirty="0">
              <a:latin typeface="Abadi MT Condensed Extra Bold" charset="0"/>
              <a:ea typeface="Abadi MT Condensed Extra Bold" charset="0"/>
              <a:cs typeface="Abadi MT Condensed Extra Bold" charset="0"/>
            </a:endParaRPr>
          </a:p>
          <a:p>
            <a:pPr lvl="2"/>
            <a:endParaRPr lang="en-US" altLang="zh-CN" dirty="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2880BDC9-7D05-F14E-BE5C-7ED9EADAE1F6}"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3" name="Content Placeholder 2"/>
          <p:cNvSpPr>
            <a:spLocks noGrp="1"/>
          </p:cNvSpPr>
          <p:nvPr>
            <p:ph idx="1"/>
          </p:nvPr>
        </p:nvSpPr>
        <p:spPr/>
        <p:txBody>
          <a:bodyPr>
            <a:normAutofit fontScale="47500" lnSpcReduction="20000"/>
          </a:bodyPr>
          <a:lstStyle/>
          <a:p>
            <a:r>
              <a:rPr lang="en-US" altLang="zh-CN" sz="4200" dirty="0"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系统接口</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Output</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interface:</a:t>
            </a:r>
          </a:p>
          <a:p>
            <a:pPr lvl="2"/>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get_random_bytes</a:t>
            </a:r>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buf</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int</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nbytes</a:t>
            </a:r>
            <a:r>
              <a:rPr lang="en-US" sz="4200" i="1" dirty="0" smtClean="0">
                <a:latin typeface="Abadi MT Condensed Extra Bold" charset="0"/>
                <a:ea typeface="Abadi MT Condensed Extra Bold" charset="0"/>
                <a:cs typeface="Abadi MT Condensed Extra Bold" charset="0"/>
              </a:rPr>
              <a:t>);</a:t>
            </a:r>
            <a:r>
              <a:rPr lang="zh-CN" altLang="en-US" sz="4200" i="1" dirty="0" smtClean="0">
                <a:latin typeface="Abadi MT Condensed Extra Bold" charset="0"/>
                <a:ea typeface="Abadi MT Condensed Extra Bold" charset="0"/>
                <a:cs typeface="Abadi MT Condensed Extra Bold" charset="0"/>
              </a:rPr>
              <a:t> </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，用于产生高质量的随机数，但是当随机数使用完时，读取文件会产生阻塞效果</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a:t>
            </a:r>
            <a:r>
              <a:rPr lang="en-US" altLang="zh-CN" sz="4200" dirty="0" err="1" smtClean="0">
                <a:latin typeface="Abadi MT Condensed Extra Bold" charset="0"/>
                <a:ea typeface="Abadi MT Condensed Extra Bold" charset="0"/>
                <a:cs typeface="Abadi MT Condensed Extra Bold" charset="0"/>
              </a:rPr>
              <a:t>urandom</a:t>
            </a:r>
            <a:r>
              <a:rPr lang="zh-CN" altLang="en-US" sz="4200" dirty="0" smtClean="0">
                <a:latin typeface="Abadi MT Condensed Extra Bold" charset="0"/>
                <a:ea typeface="Abadi MT Condensed Extra Bold" charset="0"/>
                <a:cs typeface="Abadi MT Condensed Extra Bold" charset="0"/>
              </a:rPr>
              <a:t> 并不会产生阻塞效果，但随机质量要差很多。</a:t>
            </a:r>
            <a:endParaRPr lang="en-US" altLang="zh-CN" sz="4200" dirty="0">
              <a:latin typeface="Abadi MT Condensed Extra Bold" charset="0"/>
              <a:ea typeface="Abadi MT Condensed Extra Bold" charset="0"/>
              <a:cs typeface="Abadi MT Condensed Extra Bold" charset="0"/>
            </a:endParaRPr>
          </a:p>
          <a:p>
            <a:pPr lvl="1"/>
            <a:r>
              <a:rPr lang="zh-CN" altLang="en-US" sz="4200" dirty="0" smtClean="0">
                <a:latin typeface="Abadi MT Condensed Extra Bold" charset="0"/>
                <a:ea typeface="Abadi MT Condensed Extra Bold" charset="0"/>
                <a:cs typeface="Abadi MT Condensed Extra Bold" charset="0"/>
              </a:rPr>
              <a:t>用法：</a:t>
            </a:r>
            <a:endParaRPr lang="en-US" altLang="zh-CN" sz="4200" dirty="0" smtClean="0">
              <a:latin typeface="Abadi MT Condensed Extra Bold" charset="0"/>
              <a:ea typeface="Abadi MT Condensed Extra Bold" charset="0"/>
              <a:cs typeface="Abadi MT Condensed Extra Bold" charset="0"/>
            </a:endParaRPr>
          </a:p>
          <a:p>
            <a:pPr lvl="2"/>
            <a:r>
              <a:rPr lang="zh-CN" altLang="en-US" sz="4200" dirty="0" smtClean="0">
                <a:latin typeface="Abadi MT Condensed Extra Bold" charset="0"/>
                <a:ea typeface="Abadi MT Condensed Extra Bold" charset="0"/>
                <a:cs typeface="Abadi MT Condensed Extra Bold" charset="0"/>
              </a:rPr>
              <a:t>作为“加密伪随机数序列生成器”</a:t>
            </a:r>
            <a:r>
              <a:rPr lang="en-US" altLang="zh-CN" sz="4200" dirty="0" smtClean="0">
                <a:latin typeface="Abadi MT Condensed Extra Bold" charset="0"/>
                <a:ea typeface="Abadi MT Condensed Extra Bold" charset="0"/>
                <a:cs typeface="Abadi MT Condensed Extra Bold" charset="0"/>
              </a:rPr>
              <a:t>(CPRNG)</a:t>
            </a:r>
          </a:p>
          <a:p>
            <a:pPr lvl="2"/>
            <a:r>
              <a:rPr lang="zh-CN" altLang="en-US" sz="4200" dirty="0" smtClean="0">
                <a:latin typeface="Abadi MT Condensed Extra Bold" charset="0"/>
                <a:ea typeface="Abadi MT Condensed Extra Bold" charset="0"/>
                <a:cs typeface="Abadi MT Condensed Extra Bold" charset="0"/>
              </a:rPr>
              <a:t>伪随机数序列通过递推公式产生近似均匀的均匀分布</a:t>
            </a:r>
            <a:endParaRPr lang="en-US" altLang="zh-CN" sz="4200" dirty="0" smtClean="0">
              <a:latin typeface="Abadi MT Condensed Extra Bold" charset="0"/>
              <a:ea typeface="Abadi MT Condensed Extra Bold" charset="0"/>
              <a:cs typeface="Abadi MT Condensed Extra Bold" charset="0"/>
            </a:endParaRPr>
          </a:p>
          <a:p>
            <a:r>
              <a:rPr lang="en-US" altLang="zh-CN" sz="4200" dirty="0" err="1" smtClean="0">
                <a:latin typeface="Abadi MT Condensed Extra Bold" charset="0"/>
                <a:ea typeface="Abadi MT Condensed Extra Bold" charset="0"/>
                <a:cs typeface="Abadi MT Condensed Extra Bold" charset="0"/>
              </a:rPr>
              <a:t>MacOS</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X</a:t>
            </a:r>
            <a:r>
              <a:rPr lang="zh-CN" altLang="en-US" sz="4200" dirty="0" smtClean="0">
                <a:latin typeface="Abadi MT Condensed Extra Bold" charset="0"/>
                <a:ea typeface="Abadi MT Condensed Extra Bold" charset="0"/>
                <a:cs typeface="Abadi MT Condensed Extra Bold" charset="0"/>
              </a:rPr>
              <a:t> 定义了兼容的接口但使用了不同的算法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err="1" smtClean="0">
                <a:latin typeface="Abadi MT Condensed Extra Bold" charset="0"/>
                <a:ea typeface="Abadi MT Condensed Extra Bold" charset="0"/>
                <a:cs typeface="Abadi MT Condensed Extra Bold" charset="0"/>
              </a:rPr>
              <a:t>MacOSX</a:t>
            </a:r>
            <a:r>
              <a:rPr lang="zh-CN" altLang="en-US" sz="4200" dirty="0" smtClean="0">
                <a:latin typeface="Abadi MT Condensed Extra Bold" charset="0"/>
                <a:ea typeface="Abadi MT Condensed Extra Bold" charset="0"/>
                <a:cs typeface="Abadi MT Condensed Extra Bold" charset="0"/>
              </a:rPr>
              <a:t> 推测使用了和</a:t>
            </a:r>
            <a:r>
              <a:rPr lang="en-US" altLang="zh-CN" sz="4200" dirty="0" smtClean="0">
                <a:latin typeface="Abadi MT Condensed Extra Bold" charset="0"/>
                <a:ea typeface="Abadi MT Condensed Extra Bold" charset="0"/>
                <a:cs typeface="Abadi MT Condensed Extra Bold" charset="0"/>
              </a:rPr>
              <a:t>FreeBSD</a:t>
            </a:r>
            <a:r>
              <a:rPr lang="zh-CN" altLang="en-US" sz="4200" dirty="0" smtClean="0">
                <a:latin typeface="Abadi MT Condensed Extra Bold" charset="0"/>
                <a:ea typeface="Abadi MT Condensed Extra Bold" charset="0"/>
                <a:cs typeface="Abadi MT Condensed Extra Bold" charset="0"/>
              </a:rPr>
              <a:t>相同的算法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 没有阻塞效果</a:t>
            </a:r>
            <a:endParaRPr lang="en-US" altLang="zh-CN"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r>
              <a:rPr lang="zh-CN" altLang="en-US" sz="4200" dirty="0" smtClean="0">
                <a:latin typeface="Abadi MT Condensed Extra Bold" charset="0"/>
                <a:ea typeface="Abadi MT Condensed Extra Bold" charset="0"/>
                <a:cs typeface="Abadi MT Condensed Extra Bold" charset="0"/>
              </a:rPr>
              <a:t>补充资料阅读：</a:t>
            </a:r>
            <a:r>
              <a:rPr lang="en-US" sz="4200" dirty="0" smtClean="0">
                <a:latin typeface="Abadi MT Condensed Extra Bold" charset="0"/>
                <a:ea typeface="Abadi MT Condensed Extra Bold" charset="0"/>
                <a:cs typeface="Abadi MT Condensed Extra Bold" charset="0"/>
              </a:rPr>
              <a:t>#include </a:t>
            </a:r>
            <a:r>
              <a:rPr lang="en-US" sz="4200" dirty="0">
                <a:latin typeface="Abadi MT Condensed Extra Bold" charset="0"/>
                <a:ea typeface="Abadi MT Condensed Extra Bold" charset="0"/>
                <a:cs typeface="Abadi MT Condensed Extra Bold" charset="0"/>
              </a:rPr>
              <a:t>&lt;</a:t>
            </a:r>
            <a:r>
              <a:rPr lang="en-US" sz="4200" dirty="0">
                <a:latin typeface="Abadi MT Condensed Extra Bold" charset="0"/>
                <a:ea typeface="Abadi MT Condensed Extra Bold" charset="0"/>
                <a:cs typeface="Abadi MT Condensed Extra Bold" charset="0"/>
                <a:hlinkClick r:id="rId3" action="ppaction://hlinkfile"/>
              </a:rPr>
              <a:t>linux/random.h</a:t>
            </a:r>
            <a:r>
              <a:rPr lang="en-US" sz="4200" dirty="0" smtClean="0">
                <a:latin typeface="Abadi MT Condensed Extra Bold" charset="0"/>
                <a:ea typeface="Abadi MT Condensed Extra Bold" charset="0"/>
                <a:cs typeface="Abadi MT Condensed Extra Bold" charset="0"/>
              </a:rPr>
              <a:t>&gt;</a:t>
            </a:r>
            <a:r>
              <a:rPr lang="zh-CN" altLang="en-US" sz="4200" dirty="0" smtClean="0">
                <a:latin typeface="Abadi MT Condensed Extra Bold" charset="0"/>
                <a:ea typeface="Abadi MT Condensed Extra Bold" charset="0"/>
                <a:cs typeface="Abadi MT Condensed Extra Bold" charset="0"/>
              </a:rPr>
              <a:t> 或手册 </a:t>
            </a:r>
            <a:r>
              <a:rPr lang="en-US" altLang="zh-CN" sz="4200" dirty="0" err="1"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man</a:t>
            </a:r>
            <a:endParaRPr lang="en-US"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F36FDD4E-0158-1246-801D-BB5590E06F53}"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4418F8F2-06D4-A34E-8B05-AEFD9BF96C0D}"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702456"/>
            <a:ext cx="6172200" cy="3443563"/>
          </a:xfrm>
          <a:prstGeom prst="rect">
            <a:avLst/>
          </a:prstGeom>
        </p:spPr>
      </p:pic>
      <p:sp>
        <p:nvSpPr>
          <p:cNvPr id="8" name="TextBox 7"/>
          <p:cNvSpPr txBox="1"/>
          <p:nvPr/>
        </p:nvSpPr>
        <p:spPr>
          <a:xfrm>
            <a:off x="6527800" y="5295900"/>
            <a:ext cx="3454400" cy="307777"/>
          </a:xfrm>
          <a:prstGeom prst="rect">
            <a:avLst/>
          </a:prstGeom>
          <a:noFill/>
        </p:spPr>
        <p:txBody>
          <a:bodyPr wrap="square" rtlCol="0">
            <a:spAutoFit/>
          </a:bodyPr>
          <a:lstStyle/>
          <a:p>
            <a:r>
              <a:rPr lang="zh-CN" altLang="en-US" sz="1400"/>
              <a:t>图 </a:t>
            </a:r>
            <a:r>
              <a:rPr lang="en-US" altLang="zh-CN" sz="1400"/>
              <a:t>1</a:t>
            </a:r>
            <a:r>
              <a:rPr lang="zh-CN" altLang="en-US" sz="1400"/>
              <a:t> </a:t>
            </a:r>
            <a:r>
              <a:rPr lang="en-US" altLang="zh-CN" sz="1400"/>
              <a:t>:</a:t>
            </a:r>
            <a:r>
              <a:rPr lang="zh-CN" altLang="en-US" sz="1400"/>
              <a:t> </a:t>
            </a:r>
            <a:r>
              <a:rPr lang="en-US" altLang="zh-CN" sz="1400"/>
              <a:t>codes</a:t>
            </a:r>
            <a:r>
              <a:rPr lang="zh-CN" altLang="en-US" sz="1400"/>
              <a:t> </a:t>
            </a:r>
            <a:r>
              <a:rPr lang="en-US" altLang="zh-CN" sz="1400"/>
              <a:t>from</a:t>
            </a:r>
            <a:r>
              <a:rPr lang="zh-CN" altLang="en-US" sz="1400"/>
              <a:t> </a:t>
            </a:r>
            <a:r>
              <a:rPr lang="en-US" altLang="zh-CN" sz="1400"/>
              <a:t>Caffe®,</a:t>
            </a:r>
            <a:r>
              <a:rPr lang="zh-CN" altLang="en-US" sz="1400"/>
              <a:t> 参数随机化预处理 </a:t>
            </a:r>
            <a:endParaRPr lang="en-US" sz="1400"/>
          </a:p>
        </p:txBody>
      </p:sp>
    </p:spTree>
    <p:extLst>
      <p:ext uri="{BB962C8B-B14F-4D97-AF65-F5344CB8AC3E}">
        <p14:creationId xmlns:p14="http://schemas.microsoft.com/office/powerpoint/2010/main" val="24446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399212" cy="4873625"/>
          </a:xfrm>
        </p:spPr>
        <p:txBody>
          <a:bodyPr/>
          <a:lstStyle/>
          <a:p>
            <a:pPr marL="0" indent="0">
              <a:buNone/>
            </a:pPr>
            <a:endParaRPr lang="en-US" dirty="0"/>
          </a:p>
          <a:p>
            <a:endParaRPr lang="en-US" dirty="0"/>
          </a:p>
        </p:txBody>
      </p:sp>
      <p:sp>
        <p:nvSpPr>
          <p:cNvPr id="5" name="Date Placeholder 4"/>
          <p:cNvSpPr>
            <a:spLocks noGrp="1"/>
          </p:cNvSpPr>
          <p:nvPr>
            <p:ph type="dt" sz="half" idx="10"/>
          </p:nvPr>
        </p:nvSpPr>
        <p:spPr/>
        <p:txBody>
          <a:bodyPr/>
          <a:lstStyle/>
          <a:p>
            <a:fld id="{64A97083-1148-8A48-9894-16C263A62818}"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10"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1"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a:t>伪随机变量序列</a:t>
            </a:r>
            <a:endParaRPr lang="en-US" altLang="zh-CN" sz="2000" dirty="0"/>
          </a:p>
          <a:p>
            <a:endParaRPr lang="en-US" sz="2000" dirty="0"/>
          </a:p>
        </p:txBody>
      </p:sp>
      <p:sp>
        <p:nvSpPr>
          <p:cNvPr id="12" name="Content Placeholder 2"/>
          <p:cNvSpPr txBox="1">
            <a:spLocks/>
          </p:cNvSpPr>
          <p:nvPr/>
        </p:nvSpPr>
        <p:spPr>
          <a:xfrm>
            <a:off x="5183188" y="987425"/>
            <a:ext cx="6172200" cy="48736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r>
              <a:rPr lang="zh-CN" altLang="en-US" sz="2000" dirty="0">
                <a:latin typeface="Abadi MT Condensed Extra Bold" charset="0"/>
                <a:ea typeface="Abadi MT Condensed Extra Bold" charset="0"/>
                <a:cs typeface="Abadi MT Condensed Extra Bold" charset="0"/>
              </a:rPr>
              <a:t>伪随机变量是通过数学公式产生的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因为是按确定规则产生的，实际生产中伪随机变量非常容易自己重复自己</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实际这种周期性重复是必要的。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一个好的算法是让这种确定规则产生的随机数需要漫长的时间才得以重复；对随机种子的改变会非常“敏感”</a:t>
            </a:r>
            <a:endParaRPr lang="en-US" altLang="zh-CN" sz="2000" dirty="0">
              <a:latin typeface="Abadi MT Condensed Extra Bold" charset="0"/>
              <a:ea typeface="Abadi MT Condensed Extra Bold" charset="0"/>
              <a:cs typeface="Abadi MT Condensed Extra Bold" charset="0"/>
            </a:endParaRPr>
          </a:p>
          <a:p>
            <a:pPr lvl="1"/>
            <a:endParaRPr lang="en-US" sz="1600" dirty="0">
              <a:latin typeface="Abadi MT Condensed Extra Bold" charset="0"/>
              <a:ea typeface="Abadi MT Condensed Extra Bold" charset="0"/>
              <a:cs typeface="Abadi MT Condensed Extra Bold" charset="0"/>
            </a:endParaRPr>
          </a:p>
          <a:p>
            <a:pPr lvl="1"/>
            <a:r>
              <a:rPr lang="en-US" altLang="zh-CN" sz="1600" dirty="0">
                <a:latin typeface="Abadi MT Condensed Extra Bold" charset="0"/>
                <a:ea typeface="Abadi MT Condensed Extra Bold" charset="0"/>
                <a:cs typeface="Abadi MT Condensed Extra Bold" charset="0"/>
              </a:rPr>
              <a:t>Linear</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Congruential</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Generator</a:t>
            </a:r>
          </a:p>
          <a:p>
            <a:pPr lvl="1"/>
            <a:endParaRPr lang="en-US" sz="2000" dirty="0">
              <a:latin typeface="Abadi MT Condensed Extra Bold" charset="0"/>
              <a:ea typeface="Abadi MT Condensed Extra Bold" charset="0"/>
              <a:cs typeface="Abadi MT Condensed Extra Bold" charset="0"/>
            </a:endParaRPr>
          </a:p>
          <a:p>
            <a:r>
              <a:rPr lang="en-US" altLang="zh-CN" sz="2000" dirty="0">
                <a:latin typeface="Abadi MT Condensed Extra Bold" charset="0"/>
                <a:ea typeface="Abadi MT Condensed Extra Bold" charset="0"/>
                <a:cs typeface="Abadi MT Condensed Extra Bold" charset="0"/>
              </a:rPr>
              <a:t>In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1997,</a:t>
            </a:r>
            <a:r>
              <a:rPr lang="zh-CN" altLang="en-US" sz="2000"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Mersene</a:t>
            </a:r>
            <a:r>
              <a:rPr lang="zh-CN" altLang="en-US" sz="2000" u="sng"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Twister</a:t>
            </a:r>
            <a:r>
              <a:rPr lang="zh-CN" altLang="en-US" sz="2000" u="sng"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被两个日本人发明，</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史称</a:t>
            </a:r>
            <a:r>
              <a:rPr lang="en-US" altLang="zh-CN" sz="2000" dirty="0">
                <a:latin typeface="Abadi MT Condensed Extra Bold" charset="0"/>
                <a:ea typeface="Abadi MT Condensed Extra Bold" charset="0"/>
                <a:cs typeface="Abadi MT Condensed Extra Bold" charset="0"/>
              </a:rPr>
              <a:t>MT19937-32"</a:t>
            </a:r>
            <a:r>
              <a:rPr lang="zh-CN" altLang="en-US" sz="2000" dirty="0">
                <a:latin typeface="Abadi MT Condensed Extra Bold" charset="0"/>
                <a:ea typeface="Abadi MT Condensed Extra Bold" charset="0"/>
                <a:cs typeface="Abadi MT Condensed Extra Bold" charset="0"/>
              </a:rPr>
              <a:t>。算法包含两个版本，都是基于素数</a:t>
            </a:r>
            <a:r>
              <a:rPr lang="en-US" altLang="zh-CN" sz="2000" dirty="0">
                <a:latin typeface="Abadi MT Condensed Extra Bold" charset="0"/>
                <a:ea typeface="Abadi MT Condensed Extra Bold" charset="0"/>
                <a:cs typeface="Abadi MT Condensed Extra Bold" charset="0"/>
              </a:rPr>
              <a:t>(2^19937</a:t>
            </a:r>
            <a:r>
              <a:rPr lang="zh-CN" altLang="en-US" sz="2000" dirty="0">
                <a:latin typeface="Abadi MT Condensed Extra Bold" charset="0"/>
                <a:ea typeface="Abadi MT Condensed Extra Bold" charset="0"/>
                <a:cs typeface="Abadi MT Condensed Extra Bold" charset="0"/>
              </a:rPr>
              <a:t> </a:t>
            </a:r>
            <a:r>
              <a:rPr lang="mr-IN"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 ；一个</a:t>
            </a:r>
            <a:r>
              <a:rPr lang="en-US" altLang="zh-CN" sz="2000" dirty="0">
                <a:latin typeface="Abadi MT Condensed Extra Bold" charset="0"/>
                <a:ea typeface="Abadi MT Condensed Extra Bold" charset="0"/>
                <a:cs typeface="Abadi MT Condensed Extra Bold" charset="0"/>
              </a:rPr>
              <a:t>32</a:t>
            </a:r>
            <a:r>
              <a:rPr lang="zh-CN" altLang="en-US" sz="2000" dirty="0">
                <a:latin typeface="Abadi MT Condensed Extra Bold" charset="0"/>
                <a:ea typeface="Abadi MT Condensed Extra Bold" charset="0"/>
                <a:cs typeface="Abadi MT Condensed Extra Bold" charset="0"/>
              </a:rPr>
              <a:t>位版本一个是</a:t>
            </a:r>
            <a:r>
              <a:rPr lang="en-US" altLang="zh-CN" sz="2000" dirty="0">
                <a:latin typeface="Abadi MT Condensed Extra Bold" charset="0"/>
                <a:ea typeface="Abadi MT Condensed Extra Bold" charset="0"/>
                <a:cs typeface="Abadi MT Condensed Extra Bold" charset="0"/>
              </a:rPr>
              <a:t>64</a:t>
            </a:r>
            <a:r>
              <a:rPr lang="zh-CN" altLang="en-US" sz="2000" dirty="0">
                <a:latin typeface="Abadi MT Condensed Extra Bold" charset="0"/>
                <a:ea typeface="Abadi MT Condensed Extra Bold" charset="0"/>
                <a:cs typeface="Abadi MT Condensed Extra Bold" charset="0"/>
              </a:rPr>
              <a:t>位；这个正式标准</a:t>
            </a:r>
            <a:r>
              <a:rPr lang="en-US" altLang="zh-CN" sz="2000" dirty="0">
                <a:latin typeface="Abadi MT Condensed Extra Bold" charset="0"/>
                <a:ea typeface="Abadi MT Condensed Extra Bold" charset="0"/>
                <a:cs typeface="Abadi MT Condensed Extra Bold" charset="0"/>
              </a:rPr>
              <a:t>c++</a:t>
            </a:r>
            <a:r>
              <a:rPr lang="zh-CN" altLang="en-US" sz="2000" dirty="0">
                <a:latin typeface="Abadi MT Condensed Extra Bold" charset="0"/>
                <a:ea typeface="Abadi MT Condensed Extra Bold" charset="0"/>
                <a:cs typeface="Abadi MT Condensed Extra Bold" charset="0"/>
              </a:rPr>
              <a:t>库 （</a:t>
            </a:r>
            <a:r>
              <a:rPr lang="en-US" altLang="zh-CN" sz="2000" dirty="0">
                <a:latin typeface="Abadi MT Condensed Extra Bold" charset="0"/>
                <a:ea typeface="Abadi MT Condensed Extra Bold" charset="0"/>
                <a:cs typeface="Abadi MT Condensed Extra Bold" charset="0"/>
              </a:rPr>
              <a:t>libc++,</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clang++</a:t>
            </a:r>
            <a:r>
              <a:rPr lang="zh-CN" altLang="en-US" sz="2000" dirty="0">
                <a:latin typeface="Abadi MT Condensed Extra Bold" charset="0"/>
                <a:ea typeface="Abadi MT Condensed Extra Bold" charset="0"/>
                <a:cs typeface="Abadi MT Condensed Extra Bold" charset="0"/>
              </a:rPr>
              <a:t>）里面的 </a:t>
            </a:r>
            <a:r>
              <a:rPr lang="en-US" altLang="zh-CN" sz="2000" dirty="0">
                <a:latin typeface="Abadi MT Condensed Extra Bold" charset="0"/>
                <a:ea typeface="Abadi MT Condensed Extra Bold" charset="0"/>
                <a:cs typeface="Abadi MT Condensed Extra Bold" charset="0"/>
              </a:rPr>
              <a:t>std::mt19937</a:t>
            </a:r>
            <a:r>
              <a:rPr lang="zh-CN" altLang="en-US" sz="2000" dirty="0">
                <a:latin typeface="Abadi MT Condensed Extra Bold" charset="0"/>
                <a:ea typeface="Abadi MT Condensed Extra Bold" charset="0"/>
                <a:cs typeface="Abadi MT Condensed Extra Bold" charset="0"/>
              </a:rPr>
              <a:t>。</a:t>
            </a:r>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a:p>
            <a:pPr marL="228600" lvl="1">
              <a:spcBef>
                <a:spcPts val="1000"/>
              </a:spcBef>
            </a:pPr>
            <a:r>
              <a:rPr lang="zh-CN" altLang="en-US" sz="2000" dirty="0">
                <a:latin typeface="Abadi MT Condensed Extra Bold" charset="0"/>
                <a:ea typeface="Abadi MT Condensed Extra Bold" charset="0"/>
                <a:cs typeface="Abadi MT Condensed Extra Bold" charset="0"/>
              </a:rPr>
              <a:t>“</a:t>
            </a:r>
            <a:r>
              <a:rPr lang="en-US" sz="2000">
                <a:latin typeface="Abadi MT Condensed Extra Bold" charset="0"/>
                <a:ea typeface="Abadi MT Condensed Extra Bold" charset="0"/>
                <a:cs typeface="Abadi MT Condensed Extra Bold" charset="0"/>
              </a:rPr>
              <a:t>The Mersenne Twister was developed in 1997 by </a:t>
            </a:r>
            <a:r>
              <a:rPr lang="en-US" sz="2000">
                <a:latin typeface="Abadi MT Condensed Extra Bold" charset="0"/>
                <a:ea typeface="Abadi MT Condensed Extra Bold" charset="0"/>
                <a:cs typeface="Abadi MT Condensed Extra Bold" charset="0"/>
                <a:hlinkClick r:id="rId2" tooltip="Makoto Matsumoto (page does not exist)"/>
              </a:rPr>
              <a:t>Makoto Matsumoto</a:t>
            </a:r>
            <a:r>
              <a:rPr lang="en-US" sz="2000">
                <a:latin typeface="Abadi MT Condensed Extra Bold" charset="0"/>
                <a:ea typeface="Abadi MT Condensed Extra Bold" charset="0"/>
                <a:cs typeface="Abadi MT Condensed Extra Bold" charset="0"/>
              </a:rPr>
              <a:t> (</a:t>
            </a:r>
            <a:r>
              <a:rPr lang="en-US" sz="2000">
                <a:latin typeface="Abadi MT Condensed Extra Bold" charset="0"/>
                <a:ea typeface="Abadi MT Condensed Extra Bold" charset="0"/>
                <a:cs typeface="Abadi MT Condensed Extra Bold" charset="0"/>
                <a:hlinkClick r:id="rId3" tooltip="ja:松本眞"/>
              </a:rPr>
              <a:t>ja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松本 眞</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 and </a:t>
            </a:r>
            <a:r>
              <a:rPr lang="en-US" sz="2000">
                <a:latin typeface="Abadi MT Condensed Extra Bold" charset="0"/>
                <a:ea typeface="Abadi MT Condensed Extra Bold" charset="0"/>
                <a:cs typeface="Abadi MT Condensed Extra Bold" charset="0"/>
                <a:hlinkClick r:id="rId5" tooltip="Takuji Nishimura (page does not exist)"/>
              </a:rPr>
              <a:t>Takuji Nishimura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西村 拓士</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a:t>
            </a:r>
            <a:r>
              <a:rPr lang="en-US" sz="2000" baseline="30000">
                <a:latin typeface="Abadi MT Condensed Extra Bold" charset="0"/>
                <a:ea typeface="Abadi MT Condensed Extra Bold" charset="0"/>
                <a:cs typeface="Abadi MT Condensed Extra Bold" charset="0"/>
                <a:hlinkClick r:id="rId6"/>
              </a:rPr>
              <a:t>[2]</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(Wikipedia)</a:t>
            </a:r>
          </a:p>
          <a:p>
            <a:endParaRPr lang="en-US" sz="20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a:p>
          <a:p>
            <a:r>
              <a:rPr lang="en-US" altLang="zh-CN" sz="2200" dirty="0" smtClean="0">
                <a:latin typeface="Abadi MT Condensed Extra Bold" charset="0"/>
                <a:ea typeface="Abadi MT Condensed Extra Bold" charset="0"/>
                <a:cs typeface="Abadi MT Condensed Extra Bold" charset="0"/>
              </a:rPr>
              <a:t>“s</a:t>
            </a:r>
            <a:r>
              <a:rPr lang="en-US" altLang="zh-CN" sz="2200" dirty="0" err="1" smtClean="0">
                <a:latin typeface="Abadi MT Condensed Extra Bold" charset="0"/>
                <a:ea typeface="Abadi MT Condensed Extra Bold" charset="0"/>
                <a:cs typeface="Abadi MT Condensed Extra Bold" charset="0"/>
              </a:rPr>
              <a:t>rand</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“rand”,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time.h</a:t>
            </a:r>
            <a:r>
              <a:rPr lang="en-US" altLang="zh-CN" sz="2200" dirty="0" smtClean="0">
                <a:latin typeface="Abadi MT Condensed Extra Bold" charset="0"/>
                <a:ea typeface="Abadi MT Condensed Extra Bold" charset="0"/>
                <a:cs typeface="Abadi MT Condensed Extra Bold" charset="0"/>
              </a:rPr>
              <a:t>”</a:t>
            </a:r>
          </a:p>
          <a:p>
            <a:r>
              <a:rPr lang="zh-CN" altLang="en-US" sz="2200" dirty="0" smtClean="0">
                <a:latin typeface="Abadi MT Condensed Extra Bold" charset="0"/>
                <a:ea typeface="Abadi MT Condensed Extra Bold" charset="0"/>
                <a:cs typeface="Abadi MT Condensed Extra Bold" charset="0"/>
              </a:rPr>
              <a:t>这三个概念是通常传统方法使用的。先声明随机数种子，有三种方式：</a:t>
            </a:r>
            <a:endParaRPr lang="en-US" altLang="zh-CN" sz="2200" dirty="0" smtClean="0">
              <a:latin typeface="Abadi MT Condensed Extra Bold" charset="0"/>
              <a:ea typeface="Abadi MT Condensed Extra Bold" charset="0"/>
              <a:cs typeface="Abadi MT Condensed Extra Bold" charset="0"/>
            </a:endParaRPr>
          </a:p>
          <a:p>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a:t>
            </a:r>
            <a:r>
              <a:rPr lang="zh-CN" altLang="en-US" sz="2200" dirty="0">
                <a:latin typeface="Abadi MT Condensed Extra Bold" charset="0"/>
                <a:ea typeface="Abadi MT Condensed Extra Bold" charset="0"/>
                <a:cs typeface="Abadi MT Condensed Extra Bold" charset="0"/>
              </a:rPr>
              <a:t>系统时钟</a:t>
            </a:r>
            <a:endParaRPr lang="en-US" altLang="zh-CN" sz="2200" dirty="0" smtClean="0">
              <a:latin typeface="Abadi MT Condensed Extra Bold" charset="0"/>
              <a:ea typeface="Abadi MT Condensed Extra Bold" charset="0"/>
              <a:cs typeface="Abadi MT Condensed Extra Bold" charset="0"/>
            </a:endParaRPr>
          </a:p>
          <a:p>
            <a:pPr lvl="2"/>
            <a:r>
              <a:rPr lang="zh-CN" altLang="en-US" sz="2200" dirty="0" smtClean="0">
                <a:latin typeface="Abadi MT Condensed Extra Bold" charset="0"/>
                <a:ea typeface="Abadi MT Condensed Extra Bold" charset="0"/>
                <a:cs typeface="Abadi MT Condensed Extra Bold" charset="0"/>
              </a:rPr>
              <a:t>缺点对于</a:t>
            </a:r>
            <a:r>
              <a:rPr lang="en-US" altLang="zh-CN" sz="2200" dirty="0" smtClean="0">
                <a:latin typeface="Abadi MT Condensed Extra Bold" charset="0"/>
                <a:ea typeface="Abadi MT Condensed Extra Bold" charset="0"/>
                <a:cs typeface="Abadi MT Condensed Extra Bold" charset="0"/>
              </a:rPr>
              <a:t>for</a:t>
            </a:r>
            <a:r>
              <a:rPr lang="zh-CN" altLang="en-US" sz="2200" dirty="0" smtClean="0">
                <a:latin typeface="Abadi MT Condensed Extra Bold" charset="0"/>
                <a:ea typeface="Abadi MT Condensed Extra Bold" charset="0"/>
                <a:cs typeface="Abadi MT Condensed Extra Bold" charset="0"/>
              </a:rPr>
              <a:t>语句，等大量快死重复试验，，并不凑效，原因是“系统时钟非常快”</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使用文件系统读取</a:t>
            </a:r>
            <a:r>
              <a:rPr lang="en-US" altLang="zh-CN" sz="2200" dirty="0" err="1" smtClean="0">
                <a:latin typeface="Abadi MT Condensed Extra Bold" charset="0"/>
                <a:ea typeface="Abadi MT Condensed Extra Bold" charset="0"/>
                <a:cs typeface="Abadi MT Condensed Extra Bold" charset="0"/>
              </a:rPr>
              <a:t>random.h</a:t>
            </a:r>
            <a:r>
              <a:rPr lang="zh-CN" altLang="en-US" sz="2200" dirty="0" smtClean="0">
                <a:latin typeface="Abadi MT Condensed Extra Bold" charset="0"/>
                <a:ea typeface="Abadi MT Condensed Extra Bold" charset="0"/>
                <a:cs typeface="Abadi MT Condensed Extra Bold" charset="0"/>
              </a:rPr>
              <a:t>的接口文件</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“/dev/random”</a:t>
            </a:r>
            <a:r>
              <a:rPr lang="zh-CN" altLang="en-US" sz="2200" dirty="0" smtClean="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也就是真随机数。</a:t>
            </a:r>
            <a:r>
              <a:rPr lang="zh-CN" altLang="en-US" sz="2200" dirty="0" smtClean="0">
                <a:latin typeface="Abadi MT Condensed Extra Bold" charset="0"/>
                <a:ea typeface="Abadi MT Condensed Extra Bold" charset="0"/>
                <a:cs typeface="Abadi MT Condensed Extra Bold" charset="0"/>
              </a:rPr>
              <a:t>通常还需要额外的数学变换</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系统进程</a:t>
            </a:r>
            <a:r>
              <a:rPr lang="en-US" altLang="zh-CN" sz="2200" dirty="0" smtClean="0">
                <a:latin typeface="Abadi MT Condensed Extra Bold" charset="0"/>
                <a:ea typeface="Abadi MT Condensed Extra Bold" charset="0"/>
                <a:cs typeface="Abadi MT Condensed Extra Bold" charset="0"/>
              </a:rPr>
              <a:t>ID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Linear</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Congruential</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Generator</a:t>
            </a:r>
          </a:p>
          <a:p>
            <a:pPr lvl="1"/>
            <a:endParaRPr lang="en-US" altLang="zh-CN" sz="2200" dirty="0" smtClean="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7A9EF631-D7E1-5942-ACD0-E6D6B05F3D83}"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C99</a:t>
            </a:r>
          </a:p>
          <a:p>
            <a:r>
              <a:rPr lang="en-US" altLang="zh-CN" sz="2000" dirty="0" smtClean="0">
                <a:solidFill>
                  <a:schemeClr val="bg1">
                    <a:lumMod val="75000"/>
                  </a:schemeClr>
                </a:solidFill>
              </a:rPr>
              <a:t>	C++11</a:t>
            </a:r>
          </a:p>
          <a:p>
            <a:endParaRPr lang="en-US" sz="2000" dirty="0"/>
          </a:p>
          <a:p>
            <a:endParaRPr lang="en-US" sz="2000"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r>
              <a:rPr lang="en-US" altLang="zh-CN" sz="2200" dirty="0" smtClean="0">
                <a:latin typeface="Abadi MT Condensed Extra Bold" charset="0"/>
                <a:ea typeface="Abadi MT Condensed Extra Bold" charset="0"/>
                <a:cs typeface="Abadi MT Condensed Extra Bold" charset="0"/>
              </a:rPr>
              <a:t>Boost</a:t>
            </a:r>
            <a:r>
              <a:rPr lang="zh-CN" altLang="en-US" sz="2200" dirty="0" smtClean="0">
                <a:latin typeface="Abadi MT Condensed Extra Bold" charset="0"/>
                <a:ea typeface="Abadi MT Condensed Extra Bold" charset="0"/>
                <a:cs typeface="Abadi MT Condensed Extra Bold" charset="0"/>
              </a:rPr>
              <a:t>是</a:t>
            </a:r>
            <a:r>
              <a:rPr lang="en-US" altLang="zh-CN" sz="2200" dirty="0" smtClean="0">
                <a:latin typeface="Abadi MT Condensed Extra Bold" charset="0"/>
                <a:ea typeface="Abadi MT Condensed Extra Bold" charset="0"/>
                <a:cs typeface="Abadi MT Condensed Extra Bold" charset="0"/>
              </a:rPr>
              <a:t>C++</a:t>
            </a:r>
            <a:r>
              <a:rPr lang="zh-CN" altLang="en-US" sz="2200" dirty="0" smtClean="0">
                <a:latin typeface="Abadi MT Condensed Extra Bold" charset="0"/>
                <a:ea typeface="Abadi MT Condensed Extra Bold" charset="0"/>
                <a:cs typeface="Abadi MT Condensed Extra Bold" charset="0"/>
              </a:rPr>
              <a:t>的一个性能十分优良的库，许多先进的概念都是从里面先出来。</a:t>
            </a:r>
            <a:endParaRPr lang="en-US" altLang="zh-CN" sz="2200" dirty="0" smtClean="0">
              <a:latin typeface="Abadi MT Condensed Extra Bold" charset="0"/>
              <a:ea typeface="Abadi MT Condensed Extra Bold" charset="0"/>
              <a:cs typeface="Abadi MT Condensed Extra Bold" charset="0"/>
            </a:endParaRPr>
          </a:p>
          <a:p>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以后采用了，更加方便和明确的封装，帮助用户，正确使用随机数。为此</a:t>
            </a:r>
            <a:r>
              <a:rPr lang="en-US" altLang="zh-CN" sz="2200" dirty="0" err="1" smtClean="0">
                <a:latin typeface="Abadi MT Condensed Extra Bold" charset="0"/>
                <a:ea typeface="Abadi MT Condensed Extra Bold" charset="0"/>
                <a:cs typeface="Abadi MT Condensed Extra Bold" charset="0"/>
              </a:rPr>
              <a:t>c++</a:t>
            </a:r>
            <a:r>
              <a:rPr lang="en-US" altLang="zh-CN" sz="2200" dirty="0" smtClean="0">
                <a:latin typeface="Abadi MT Condensed Extra Bold" charset="0"/>
                <a:ea typeface="Abadi MT Condensed Extra Bold" charset="0"/>
                <a:cs typeface="Abadi MT Condensed Extra Bold" charset="0"/>
              </a:rPr>
              <a:t>11</a:t>
            </a:r>
            <a:r>
              <a:rPr lang="zh-CN" altLang="en-US" sz="2200" dirty="0" smtClean="0">
                <a:latin typeface="Abadi MT Condensed Extra Bold" charset="0"/>
                <a:ea typeface="Abadi MT Condensed Extra Bold" charset="0"/>
                <a:cs typeface="Abadi MT Condensed Extra Bold" charset="0"/>
              </a:rPr>
              <a:t>提出了一下概念：</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标准随机设备 </a:t>
            </a:r>
            <a:r>
              <a:rPr lang="en-US" altLang="zh-CN" sz="2200" dirty="0" err="1" smtClean="0">
                <a:latin typeface="Abadi MT Condensed Extra Bold" charset="0"/>
                <a:ea typeface="Abadi MT Condensed Extra Bold" charset="0"/>
                <a:cs typeface="Abadi MT Condensed Extra Bold" charset="0"/>
              </a:rPr>
              <a:t>std</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random_device</a:t>
            </a:r>
            <a:r>
              <a:rPr lang="zh-CN" altLang="en-US" sz="2200" dirty="0" smtClean="0">
                <a:latin typeface="Abadi MT Condensed Extra Bold" charset="0"/>
                <a:ea typeface="Abadi MT Condensed Extra Bold" charset="0"/>
                <a:cs typeface="Abadi MT Condensed Extra Bold" charset="0"/>
              </a:rPr>
              <a:t>，该类实际上封装了对</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操作</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分布</a:t>
            </a:r>
            <a:r>
              <a:rPr lang="en-US" altLang="zh-CN" sz="2200" dirty="0" smtClean="0">
                <a:latin typeface="Abadi MT Condensed Extra Bold" charset="0"/>
                <a:ea typeface="Abadi MT Condensed Extra Bold" charset="0"/>
                <a:cs typeface="Abadi MT Condensed Extra Bold" charset="0"/>
              </a:rPr>
              <a:t>distribution</a:t>
            </a:r>
            <a:r>
              <a:rPr lang="zh-CN" altLang="en-US" sz="2200" dirty="0" smtClean="0">
                <a:latin typeface="Abadi MT Condensed Extra Bold" charset="0"/>
                <a:ea typeface="Abadi MT Condensed Extra Bold" charset="0"/>
                <a:cs typeface="Abadi MT Condensed Extra Bold" charset="0"/>
              </a:rPr>
              <a:t>。</a:t>
            </a:r>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 </a:t>
            </a:r>
            <a:r>
              <a:rPr lang="en-US" altLang="zh-CN" sz="2200" dirty="0" err="1" smtClean="0">
                <a:latin typeface="Abadi MT Condensed Extra Bold" charset="0"/>
                <a:ea typeface="Abadi MT Condensed Extra Bold" charset="0"/>
                <a:cs typeface="Abadi MT Condensed Extra Bold" charset="0"/>
              </a:rPr>
              <a:t>libc</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标准库提供了很多基本数值类型的均匀分布。都支持生成器接口。</a:t>
            </a:r>
            <a:endParaRPr lang="en-US" altLang="zh-CN" sz="2200" dirty="0" smtClean="0">
              <a:latin typeface="Abadi MT Condensed Extra Bold" charset="0"/>
              <a:ea typeface="Abadi MT Condensed Extra Bold" charset="0"/>
              <a:cs typeface="Abadi MT Condensed Extra Bold" charset="0"/>
            </a:endParaRPr>
          </a:p>
          <a:p>
            <a:pPr lvl="1"/>
            <a:endParaRPr lang="en-US" altLang="zh-CN" sz="2200" dirty="0" smtClean="0">
              <a:latin typeface="Abadi MT Condensed Extra Bold" charset="0"/>
              <a:ea typeface="Abadi MT Condensed Extra Bold" charset="0"/>
              <a:cs typeface="Abadi MT Condensed Extra Bold" charset="0"/>
            </a:endParaRPr>
          </a:p>
          <a:p>
            <a:pPr marL="914400" lvl="2" indent="0">
              <a:buNone/>
            </a:pPr>
            <a:r>
              <a:rPr lang="en-US" sz="1700" dirty="0">
                <a:latin typeface="Abadi MT Condensed Extra Bold" charset="0"/>
                <a:ea typeface="Abadi MT Condensed Extra Bold" charset="0"/>
                <a:cs typeface="Abadi MT Condensed Extra Bold" charset="0"/>
              </a:rPr>
              <a:t>using </a:t>
            </a:r>
            <a:r>
              <a:rPr lang="en-US" sz="1700" dirty="0" err="1">
                <a:latin typeface="Abadi MT Condensed Extra Bold" charset="0"/>
                <a:ea typeface="Abadi MT Condensed Extra Bold" charset="0"/>
                <a:cs typeface="Abadi MT Condensed Extra Bold" charset="0"/>
              </a:rPr>
              <a:t>std</a:t>
            </a:r>
            <a:r>
              <a:rPr lang="en-US" sz="1700" dirty="0">
                <a:latin typeface="Abadi MT Condensed Extra Bold" charset="0"/>
                <a:ea typeface="Abadi MT Condensed Extra Bold" charset="0"/>
                <a:cs typeface="Abadi MT Condensed Extra Bold" charset="0"/>
              </a:rPr>
              <a:t>::</a:t>
            </a:r>
            <a:r>
              <a:rPr lang="en-US" sz="1700" dirty="0" err="1">
                <a:latin typeface="Abadi MT Condensed Extra Bold" charset="0"/>
                <a:ea typeface="Abadi MT Condensed Extra Bold" charset="0"/>
                <a:cs typeface="Abadi MT Condensed Extra Bold" charset="0"/>
              </a:rPr>
              <a:t>bernoulli_distribution</a:t>
            </a:r>
            <a:r>
              <a:rPr lang="en-US" sz="1700" dirty="0" smtClean="0">
                <a:latin typeface="Abadi MT Condensed Extra Bold" charset="0"/>
                <a:ea typeface="Abadi MT Condensed Extra Bold" charset="0"/>
                <a:cs typeface="Abadi MT Condensed Extra Bold" charset="0"/>
              </a:rPr>
              <a:t>;</a:t>
            </a:r>
          </a:p>
          <a:p>
            <a:pPr marL="914400" lvl="2" indent="0">
              <a:buNone/>
            </a:pPr>
            <a:r>
              <a:rPr lang="en-US" altLang="zh-CN" sz="1700" dirty="0">
                <a:latin typeface="Abadi MT Condensed Extra Bold" charset="0"/>
                <a:ea typeface="Abadi MT Condensed Extra Bold" charset="0"/>
                <a:cs typeface="Abadi MT Condensed Extra Bold" charset="0"/>
              </a:rPr>
              <a:t>std::random_device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device;</a:t>
            </a:r>
          </a:p>
          <a:p>
            <a:pPr marL="914400" lvl="2" indent="0">
              <a:buNone/>
            </a:pPr>
            <a:r>
              <a:rPr lang="en-US" altLang="zh-CN" sz="1700" dirty="0">
                <a:latin typeface="Abadi MT Condensed Extra Bold" charset="0"/>
                <a:ea typeface="Abadi MT Condensed Extra Bold" charset="0"/>
                <a:cs typeface="Abadi MT Condensed Extra Bold" charset="0"/>
              </a:rPr>
              <a:t>std::mt19937</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gen(device);</a:t>
            </a:r>
          </a:p>
          <a:p>
            <a:pPr marL="914400" lvl="2" indent="0">
              <a:buNone/>
            </a:pPr>
            <a:r>
              <a:rPr lang="en-US" altLang="zh-CN" sz="1700" dirty="0">
                <a:latin typeface="Abadi MT Condensed Extra Bold" charset="0"/>
                <a:ea typeface="Abadi MT Condensed Extra Bold" charset="0"/>
                <a:cs typeface="Abadi MT Condensed Extra Bold" charset="0"/>
              </a:rPr>
              <a:t>std::bernoulli_distribution</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coin_flip(0.5)</a:t>
            </a:r>
          </a:p>
          <a:p>
            <a:pPr marL="914400" lvl="2" indent="0">
              <a:buNone/>
            </a:pPr>
            <a:r>
              <a:rPr lang="en-US" altLang="zh-CN" sz="1700" dirty="0">
                <a:latin typeface="Abadi MT Condensed Extra Bold" charset="0"/>
                <a:ea typeface="Abadi MT Condensed Extra Bold" charset="0"/>
                <a:cs typeface="Abadi MT Condensed Extra Bold" charset="0"/>
              </a:rPr>
              <a:t>bool</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outcome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coin_flip(gen);</a:t>
            </a:r>
            <a:endParaRPr lang="en-US" sz="1700" dirty="0">
              <a:latin typeface="Abadi MT Condensed Extra Bold" charset="0"/>
              <a:ea typeface="Abadi MT Condensed Extra Bold" charset="0"/>
              <a:cs typeface="Abadi MT Condensed Extra Bold" charset="0"/>
            </a:endParaRPr>
          </a:p>
          <a:p>
            <a:pPr lvl="2"/>
            <a:endParaRPr lang="en-US" sz="2200" dirty="0">
              <a:latin typeface="Abadi MT Condensed Extra Bold" charset="0"/>
              <a:ea typeface="Abadi MT Condensed Extra Bold" charset="0"/>
              <a:cs typeface="Abadi MT Condensed Extra Bold" charset="0"/>
            </a:endParaRPr>
          </a:p>
          <a:p>
            <a:pPr lvl="1"/>
            <a:r>
              <a:rPr lang="zh-CN" altLang="en-US" sz="2200" dirty="0">
                <a:latin typeface="Abadi MT Condensed Extra Bold" charset="0"/>
                <a:ea typeface="Abadi MT Condensed Extra Bold" charset="0"/>
                <a:cs typeface="Abadi MT Condensed Extra Bold" charset="0"/>
              </a:rPr>
              <a:t>这里先用真随机数作为种子，然后使用</a:t>
            </a:r>
            <a:r>
              <a:rPr lang="en-US" altLang="zh-CN" sz="2200" dirty="0">
                <a:latin typeface="Abadi MT Condensed Extra Bold" charset="0"/>
                <a:ea typeface="Abadi MT Condensed Extra Bold" charset="0"/>
                <a:cs typeface="Abadi MT Condensed Extra Bold" charset="0"/>
              </a:rPr>
              <a:t>MT19937</a:t>
            </a:r>
            <a:r>
              <a:rPr lang="zh-CN" altLang="en-US" sz="2200" dirty="0">
                <a:latin typeface="Abadi MT Condensed Extra Bold" charset="0"/>
                <a:ea typeface="Abadi MT Condensed Extra Bold" charset="0"/>
                <a:cs typeface="Abadi MT Condensed Extra Bold" charset="0"/>
              </a:rPr>
              <a:t>算法获得均匀随机数，然后</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框架获得均匀分布</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08959DC-D806-FB4C-A8FB-DB9246A56B44}"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CN" altLang="en-US" sz="2200" dirty="0">
                <a:latin typeface="Abadi MT Condensed Extra Bold" charset="0"/>
                <a:ea typeface="Abadi MT Condensed Extra Bold" charset="0"/>
                <a:cs typeface="Abadi MT Condensed Extra Bold" charset="0"/>
              </a:rPr>
              <a:t>以</a:t>
            </a:r>
            <a:r>
              <a:rPr lang="en-US" altLang="zh-CN" sz="2200" dirty="0">
                <a:latin typeface="Abadi MT Condensed Extra Bold" charset="0"/>
                <a:ea typeface="Abadi MT Condensed Extra Bold" charset="0"/>
                <a:cs typeface="Abadi MT Condensed Extra Bold" charset="0"/>
              </a:rPr>
              <a:t>uniform_int_distribution</a:t>
            </a:r>
            <a:r>
              <a:rPr lang="zh-CN" altLang="en-US" sz="2200" dirty="0">
                <a:latin typeface="Abadi MT Condensed Extra Bold" charset="0"/>
                <a:ea typeface="Abadi MT Condensed Extra Bold" charset="0"/>
                <a:cs typeface="Abadi MT Condensed Extra Bold" charset="0"/>
              </a:rPr>
              <a:t>为例，开发者想开发一个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，需要确定该</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的内部参数，很显然是一个上界</a:t>
            </a:r>
            <a:r>
              <a:rPr lang="en-US" altLang="zh-CN" sz="2200" dirty="0">
                <a:latin typeface="Abadi MT Condensed Extra Bold" charset="0"/>
                <a:ea typeface="Abadi MT Condensed Extra Bold" charset="0"/>
                <a:cs typeface="Abadi MT Condensed Extra Bold" charset="0"/>
              </a:rPr>
              <a:t>hi,</a:t>
            </a:r>
            <a:r>
              <a:rPr lang="zh-CN" altLang="en-US" sz="2200" dirty="0">
                <a:latin typeface="Abadi MT Condensed Extra Bold" charset="0"/>
                <a:ea typeface="Abadi MT Condensed Extra Bold" charset="0"/>
                <a:cs typeface="Abadi MT Condensed Extra Bold" charset="0"/>
              </a:rPr>
              <a:t> 和一个下界</a:t>
            </a:r>
            <a:r>
              <a:rPr lang="en-US" altLang="zh-CN" sz="2200" dirty="0">
                <a:latin typeface="Abadi MT Condensed Extra Bold" charset="0"/>
                <a:ea typeface="Abadi MT Condensed Extra Bold" charset="0"/>
                <a:cs typeface="Abadi MT Condensed Extra Bold" charset="0"/>
              </a:rPr>
              <a:t>lo</a:t>
            </a:r>
            <a:r>
              <a:rPr lang="zh-CN" altLang="en-US" sz="2200" dirty="0">
                <a:latin typeface="Abadi MT Condensed Extra Bold" charset="0"/>
                <a:ea typeface="Abadi MT Condensed Extra Bold" charset="0"/>
                <a:cs typeface="Abadi MT Condensed Extra Bold" charset="0"/>
              </a:rPr>
              <a:t>。并且将方法，然后提供一个</a:t>
            </a:r>
            <a:r>
              <a:rPr lang="en-US" altLang="zh-CN" sz="2200" dirty="0">
                <a:latin typeface="Abadi MT Condensed Extra Bold" charset="0"/>
                <a:ea typeface="Abadi MT Condensed Extra Bold" charset="0"/>
                <a:cs typeface="Abadi MT Condensed Extra Bold" charset="0"/>
              </a:rPr>
              <a:t>generte</a:t>
            </a:r>
            <a:r>
              <a:rPr lang="zh-CN" altLang="en-US" sz="2200" dirty="0">
                <a:latin typeface="Abadi MT Condensed Extra Bold" charset="0"/>
                <a:ea typeface="Abadi MT Condensed Extra Bold" charset="0"/>
                <a:cs typeface="Abadi MT Condensed Extra Bold" charset="0"/>
              </a:rPr>
              <a:t>方法供</a:t>
            </a:r>
            <a:r>
              <a:rPr lang="en-US" altLang="zh-CN" sz="2200" dirty="0">
                <a:latin typeface="Abadi MT Condensed Extra Bold" charset="0"/>
                <a:ea typeface="Abadi MT Condensed Extra Bold" charset="0"/>
                <a:cs typeface="Abadi MT Condensed Extra Bold" charset="0"/>
              </a:rPr>
              <a:t>option()</a:t>
            </a:r>
            <a:r>
              <a:rPr lang="zh-CN" altLang="en-US" sz="2200" dirty="0">
                <a:latin typeface="Abadi MT Condensed Extra Bold" charset="0"/>
                <a:ea typeface="Abadi MT Condensed Extra Bold" charset="0"/>
                <a:cs typeface="Abadi MT Condensed Extra Bold" charset="0"/>
              </a:rPr>
              <a:t>调用来产生一个该分布参数所定义的随机数。</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Libc++</a:t>
            </a:r>
            <a:r>
              <a:rPr lang="zh-CN" altLang="en-US" sz="2200" dirty="0">
                <a:latin typeface="Abadi MT Condensed Extra Bold" charset="0"/>
                <a:ea typeface="Abadi MT Condensed Extra Bold" charset="0"/>
                <a:cs typeface="Abadi MT Condensed Extra Bold" charset="0"/>
              </a:rPr>
              <a:t>中每一个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都内部封装了一个</a:t>
            </a:r>
            <a:r>
              <a:rPr lang="en-US" altLang="zh-CN" sz="2200" dirty="0">
                <a:latin typeface="Abadi MT Condensed Extra Bold" charset="0"/>
                <a:ea typeface="Abadi MT Condensed Extra Bold" charset="0"/>
                <a:cs typeface="Abadi MT Condensed Extra Bold" charset="0"/>
              </a:rPr>
              <a:t>param_type</a:t>
            </a:r>
            <a:r>
              <a:rPr lang="zh-CN" altLang="en-US" sz="2200" dirty="0">
                <a:latin typeface="Abadi MT Condensed Extra Bold" charset="0"/>
                <a:ea typeface="Abadi MT Condensed Extra Bold" charset="0"/>
                <a:cs typeface="Abadi MT Condensed Extra Bold" charset="0"/>
              </a:rPr>
              <a:t>用来接收和处理参数，</a:t>
            </a:r>
            <a:r>
              <a:rPr lang="en-US" altLang="zh-CN" sz="2200" dirty="0">
                <a:latin typeface="Abadi MT Condensed Extra Bold" charset="0"/>
                <a:ea typeface="Abadi MT Condensed Extra Bold" charset="0"/>
                <a:cs typeface="Abadi MT Condensed Extra Bold" charset="0"/>
              </a:rPr>
              <a:t>operator()</a:t>
            </a:r>
            <a:r>
              <a:rPr lang="zh-CN" altLang="en-US" sz="2200" dirty="0">
                <a:latin typeface="Abadi MT Condensed Extra Bold" charset="0"/>
                <a:ea typeface="Abadi MT Condensed Extra Bold" charset="0"/>
                <a:cs typeface="Abadi MT Condensed Extra Bold" charset="0"/>
              </a:rPr>
              <a:t> 按一下签名进行</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template&lt;class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_URNG&gt;</a:t>
            </a:r>
            <a:r>
              <a:rPr lang="zh-CN" altLang="en-US" sz="2200" dirty="0">
                <a:latin typeface="Abadi MT Condensed Extra Bold" charset="0"/>
                <a:ea typeface="Abadi MT Condensed Extra Bold" charset="0"/>
                <a:cs typeface="Abadi MT Condensed Extra Bold" charset="0"/>
              </a:rPr>
              <a:t> </a:t>
            </a:r>
            <a:r>
              <a:rPr lang="en-US" sz="2200">
                <a:latin typeface="Abadi MT Condensed Extra Bold" charset="0"/>
                <a:ea typeface="Abadi MT Condensed Extra Bold" charset="0"/>
                <a:cs typeface="Abadi MT Condensed Extra Bold" charset="0"/>
              </a:rPr>
              <a:t>result_type operator()(_URNG&amp; __g)</a:t>
            </a:r>
          </a:p>
          <a:p>
            <a:endParaRPr lang="en-US" sz="2200">
              <a:latin typeface="Abadi MT Condensed Extra Bold" charset="0"/>
              <a:ea typeface="Abadi MT Condensed Extra Bold" charset="0"/>
              <a:cs typeface="Abadi MT Condensed Extra Bold" charset="0"/>
            </a:endParaRPr>
          </a:p>
          <a:p>
            <a:r>
              <a:rPr lang="en-US" sz="2200">
                <a:latin typeface="Abadi MT Condensed Extra Bold" charset="0"/>
                <a:ea typeface="Abadi MT Condensed Extra Bold" charset="0"/>
                <a:cs typeface="Abadi MT Condensed Extra Bold" charset="0"/>
              </a:rPr>
              <a:t>template&lt;class _URNG&gt; result_type operator()(_URNG&amp; __g, const param_type&amp; __p);</a:t>
            </a:r>
          </a:p>
          <a:p>
            <a:endParaRPr lang="en-US" sz="2000"/>
          </a:p>
          <a:p>
            <a:r>
              <a:rPr lang="zh-CN" altLang="en-US" sz="2000"/>
              <a:t>其函数内部实现的是下面章节要涉及的内容 </a:t>
            </a:r>
            <a:r>
              <a:rPr lang="en-US" altLang="zh-CN" sz="2000"/>
              <a:t>--</a:t>
            </a:r>
            <a:r>
              <a:rPr lang="zh-CN" altLang="en-US" sz="2000"/>
              <a:t> 参数变换</a:t>
            </a:r>
            <a:endParaRPr lang="en-US" sz="2000"/>
          </a:p>
          <a:p>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56EBC31-3D28-E844-9738-1855CF3BDC34}" type="datetime1">
              <a:t>2017/4/6</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111508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3" name="Content Placeholder 2"/>
          <p:cNvSpPr>
            <a:spLocks noGrp="1"/>
          </p:cNvSpPr>
          <p:nvPr>
            <p:ph idx="1"/>
          </p:nvPr>
        </p:nvSpPr>
        <p:spPr/>
        <p:txBody>
          <a:bodyPr>
            <a:normAutofit/>
          </a:bodyPr>
          <a:lstStyle/>
          <a:p>
            <a:pPr marL="0" indent="0">
              <a:buNone/>
            </a:pPr>
            <a:r>
              <a:rPr lang="zh-CN" altLang="en-US" sz="2000"/>
              <a:t>我们首先回顾位操作；位操作广泛应用于加密，存贮，</a:t>
            </a:r>
            <a:r>
              <a:rPr lang="en-US" altLang="zh-CN" sz="2000"/>
              <a:t>unicode</a:t>
            </a:r>
            <a:r>
              <a:rPr lang="zh-CN" altLang="en-US" sz="2000"/>
              <a:t>编码，套接字等操作中。我们将在兄弟课程“位操作”专题中，逐一研究以上应用。</a:t>
            </a:r>
            <a:endParaRPr lang="en-US" altLang="zh-CN" sz="2000"/>
          </a:p>
          <a:p>
            <a:pPr marL="0" indent="0">
              <a:buNone/>
            </a:pPr>
            <a:endParaRPr lang="en-US" sz="2000"/>
          </a:p>
          <a:p>
            <a:pPr marL="0" indent="0">
              <a:buNone/>
            </a:pPr>
            <a:r>
              <a:rPr lang="en-US" altLang="zh-CN" sz="2000"/>
              <a:t>Game</a:t>
            </a:r>
            <a:r>
              <a:rPr lang="zh-CN" altLang="en-US" sz="2000"/>
              <a:t> </a:t>
            </a:r>
            <a:r>
              <a:rPr lang="en-US" altLang="zh-CN" sz="2000"/>
              <a:t>1:</a:t>
            </a:r>
            <a:r>
              <a:rPr lang="zh-CN" altLang="en-US" sz="2000"/>
              <a:t> 生成的随机数有多随机？怎么检测呢？</a:t>
            </a:r>
            <a:endParaRPr lang="en-US" altLang="zh-CN" sz="2000"/>
          </a:p>
          <a:p>
            <a:pPr marL="0" indent="0">
              <a:buNone/>
            </a:pPr>
            <a:r>
              <a:rPr lang="zh-CN" altLang="en-US" sz="2000" i="1"/>
              <a:t>考虑一组数据 </a:t>
            </a:r>
            <a:r>
              <a:rPr lang="en-US" altLang="zh-CN" sz="2000" i="1"/>
              <a:t>0,</a:t>
            </a:r>
            <a:r>
              <a:rPr lang="zh-CN" altLang="en-US" sz="2000" i="1"/>
              <a:t> </a:t>
            </a:r>
            <a:r>
              <a:rPr lang="en-US" altLang="zh-CN" sz="2000" i="1"/>
              <a:t>31,</a:t>
            </a:r>
            <a:r>
              <a:rPr lang="zh-CN" altLang="en-US" sz="2000" i="1"/>
              <a:t> </a:t>
            </a:r>
            <a:r>
              <a:rPr lang="en-US" altLang="zh-CN" sz="2000" i="1"/>
              <a:t>82,</a:t>
            </a:r>
            <a:r>
              <a:rPr lang="zh-CN" altLang="en-US" sz="2000" i="1"/>
              <a:t> </a:t>
            </a:r>
            <a:r>
              <a:rPr lang="en-US" altLang="zh-CN" sz="2000" i="1"/>
              <a:t>37,</a:t>
            </a:r>
            <a:r>
              <a:rPr lang="zh-CN" altLang="en-US" sz="2000" i="1"/>
              <a:t> </a:t>
            </a:r>
            <a:r>
              <a:rPr lang="en-US" altLang="zh-CN" sz="2000" i="1"/>
              <a:t>100,</a:t>
            </a:r>
            <a:r>
              <a:rPr lang="zh-CN" altLang="en-US" sz="2000" i="1"/>
              <a:t> </a:t>
            </a:r>
            <a:r>
              <a:rPr lang="en-US" altLang="zh-CN" sz="2000" i="1"/>
              <a:t>53</a:t>
            </a:r>
            <a:r>
              <a:rPr lang="zh-CN" altLang="en-US" sz="2000" i="1"/>
              <a:t> </a:t>
            </a:r>
            <a:r>
              <a:rPr lang="en-US" altLang="zh-CN" sz="2000" i="1"/>
              <a:t>... ... </a:t>
            </a:r>
            <a:r>
              <a:rPr lang="zh-CN" altLang="en-US" sz="2000" i="1"/>
              <a:t>请问他们是随机的吗</a:t>
            </a:r>
            <a:endParaRPr lang="en-US" altLang="zh-CN" sz="2000" i="1"/>
          </a:p>
          <a:p>
            <a:pPr marL="0" indent="0">
              <a:buNone/>
            </a:pPr>
            <a:endParaRPr lang="en-US" altLang="zh-CN" sz="2000" i="1"/>
          </a:p>
          <a:p>
            <a:pPr marL="0" indent="0">
              <a:buNone/>
            </a:pPr>
            <a:r>
              <a:rPr lang="en-US" sz="2000"/>
              <a:t>Game 2: </a:t>
            </a:r>
            <a:r>
              <a:rPr lang="zh-CN" altLang="en-US" sz="2000"/>
              <a:t>给定</a:t>
            </a:r>
            <a:r>
              <a:rPr lang="en-US" altLang="zh-CN" sz="2000"/>
              <a:t>32</a:t>
            </a:r>
            <a:r>
              <a:rPr lang="zh-CN" altLang="en-US" sz="2000"/>
              <a:t>为整数，如何取低</a:t>
            </a:r>
            <a:r>
              <a:rPr lang="en-US" altLang="zh-CN" sz="2000"/>
              <a:t>8</a:t>
            </a:r>
            <a:r>
              <a:rPr lang="zh-CN" altLang="en-US" sz="2000"/>
              <a:t>位？</a:t>
            </a:r>
            <a:endParaRPr lang="en-US" sz="2000"/>
          </a:p>
          <a:p>
            <a:pPr marL="0" indent="0">
              <a:buNone/>
            </a:pPr>
            <a:r>
              <a:rPr lang="zh-CN" altLang="en-US" sz="2000"/>
              <a:t> </a:t>
            </a:r>
            <a:r>
              <a:rPr lang="zh-CN" altLang="en-US" sz="2000">
                <a:solidFill>
                  <a:schemeClr val="bg1">
                    <a:lumMod val="50000"/>
                  </a:schemeClr>
                </a:solidFill>
              </a:rPr>
              <a:t>资料：</a:t>
            </a:r>
            <a:r>
              <a:rPr lang="en-US" sz="2000">
                <a:solidFill>
                  <a:schemeClr val="bg1">
                    <a:lumMod val="50000"/>
                  </a:schemeClr>
                </a:solidFill>
              </a:rPr>
              <a:t>Diehard</a:t>
            </a:r>
            <a:r>
              <a:rPr lang="zh-CN" altLang="en-US" sz="2000">
                <a:solidFill>
                  <a:schemeClr val="bg1">
                    <a:lumMod val="50000"/>
                  </a:schemeClr>
                </a:solidFill>
              </a:rPr>
              <a:t>与</a:t>
            </a:r>
            <a:r>
              <a:rPr lang="en-US" altLang="zh-CN" sz="2000">
                <a:solidFill>
                  <a:schemeClr val="bg1">
                    <a:lumMod val="50000"/>
                  </a:schemeClr>
                </a:solidFill>
              </a:rPr>
              <a:t>1995</a:t>
            </a:r>
            <a:r>
              <a:rPr lang="zh-CN" altLang="en-US" sz="2000">
                <a:solidFill>
                  <a:schemeClr val="bg1">
                    <a:lumMod val="50000"/>
                  </a:schemeClr>
                </a:solidFill>
              </a:rPr>
              <a:t>年被</a:t>
            </a:r>
            <a:r>
              <a:rPr lang="en-US" sz="2000">
                <a:solidFill>
                  <a:schemeClr val="bg1">
                    <a:lumMod val="50000"/>
                  </a:schemeClr>
                </a:solidFill>
              </a:rPr>
              <a:t>George Marsaglia</a:t>
            </a:r>
            <a:r>
              <a:rPr lang="zh-CN" altLang="en-US" sz="2000">
                <a:solidFill>
                  <a:schemeClr val="bg1">
                    <a:lumMod val="50000"/>
                  </a:schemeClr>
                </a:solidFill>
              </a:rPr>
              <a:t>发布出来，这是继他完成随机数空间分布论文的后续作品。这是</a:t>
            </a:r>
            <a:r>
              <a:rPr lang="en-US" altLang="zh-CN" sz="2000">
                <a:solidFill>
                  <a:schemeClr val="bg1">
                    <a:lumMod val="50000"/>
                  </a:schemeClr>
                </a:solidFill>
              </a:rPr>
              <a:t>NCF</a:t>
            </a:r>
            <a:r>
              <a:rPr lang="zh-CN" altLang="en-US" sz="2000">
                <a:solidFill>
                  <a:schemeClr val="bg1">
                    <a:lumMod val="50000"/>
                  </a:schemeClr>
                </a:solidFill>
              </a:rPr>
              <a:t>赞助的项目，此时</a:t>
            </a:r>
            <a:r>
              <a:rPr lang="en-US" sz="2000">
                <a:solidFill>
                  <a:schemeClr val="bg1">
                    <a:lumMod val="50000"/>
                  </a:schemeClr>
                </a:solidFill>
              </a:rPr>
              <a:t>George Marsaglia</a:t>
            </a:r>
            <a:r>
              <a:rPr lang="zh-CN" altLang="en-US" sz="2000">
                <a:solidFill>
                  <a:schemeClr val="bg1">
                    <a:lumMod val="50000"/>
                  </a:schemeClr>
                </a:solidFill>
              </a:rPr>
              <a:t>为弗罗里达州立大学教授。因此该项目可以在弗罗里达州立大学官网看见，是完全开放的。据我手上资料了解，</a:t>
            </a:r>
            <a:r>
              <a:rPr lang="en-US" altLang="zh-CN" sz="2000">
                <a:solidFill>
                  <a:schemeClr val="bg1">
                    <a:lumMod val="50000"/>
                  </a:schemeClr>
                </a:solidFill>
              </a:rPr>
              <a:t>2011</a:t>
            </a:r>
            <a:r>
              <a:rPr lang="zh-CN" altLang="en-US" sz="2000">
                <a:solidFill>
                  <a:schemeClr val="bg1">
                    <a:lumMod val="50000"/>
                  </a:schemeClr>
                </a:solidFill>
              </a:rPr>
              <a:t>年左右，</a:t>
            </a:r>
            <a:r>
              <a:rPr lang="en-US" altLang="zh-CN" sz="2000">
                <a:solidFill>
                  <a:schemeClr val="bg1">
                    <a:lumMod val="50000"/>
                  </a:schemeClr>
                </a:solidFill>
              </a:rPr>
              <a:t>duke</a:t>
            </a:r>
            <a:r>
              <a:rPr lang="zh-CN" altLang="en-US" sz="2000">
                <a:solidFill>
                  <a:schemeClr val="bg1">
                    <a:lumMod val="50000"/>
                  </a:schemeClr>
                </a:solidFill>
              </a:rPr>
              <a:t> 大学</a:t>
            </a:r>
            <a:r>
              <a:rPr lang="en-US" altLang="zh-CN" sz="2000">
                <a:solidFill>
                  <a:schemeClr val="bg1">
                    <a:lumMod val="50000"/>
                  </a:schemeClr>
                </a:solidFill>
              </a:rPr>
              <a:t>Robert</a:t>
            </a:r>
            <a:r>
              <a:rPr lang="zh-CN" altLang="en-US" sz="2000">
                <a:solidFill>
                  <a:schemeClr val="bg1">
                    <a:lumMod val="50000"/>
                  </a:schemeClr>
                </a:solidFill>
              </a:rPr>
              <a:t> </a:t>
            </a:r>
            <a:r>
              <a:rPr lang="en-US" altLang="zh-CN" sz="2000">
                <a:solidFill>
                  <a:schemeClr val="bg1">
                    <a:lumMod val="50000"/>
                  </a:schemeClr>
                </a:solidFill>
              </a:rPr>
              <a:t>G.Brown</a:t>
            </a:r>
            <a:r>
              <a:rPr lang="zh-CN" altLang="en-US" sz="2000">
                <a:solidFill>
                  <a:schemeClr val="bg1">
                    <a:lumMod val="50000"/>
                  </a:schemeClr>
                </a:solidFill>
              </a:rPr>
              <a:t>教授等人，发布了更加方便的</a:t>
            </a:r>
            <a:r>
              <a:rPr lang="en-US" altLang="zh-CN" sz="2000">
                <a:solidFill>
                  <a:schemeClr val="bg1">
                    <a:lumMod val="50000"/>
                  </a:schemeClr>
                </a:solidFill>
              </a:rPr>
              <a:t>Dieharder</a:t>
            </a:r>
            <a:r>
              <a:rPr lang="zh-CN" altLang="en-US" sz="2000">
                <a:solidFill>
                  <a:schemeClr val="bg1">
                    <a:lumMod val="50000"/>
                  </a:schemeClr>
                </a:solidFill>
              </a:rPr>
              <a:t>项目用以测试。其名称显然是为了向</a:t>
            </a:r>
            <a:r>
              <a:rPr lang="en-US" altLang="zh-CN" sz="2000">
                <a:solidFill>
                  <a:schemeClr val="bg1">
                    <a:lumMod val="50000"/>
                  </a:schemeClr>
                </a:solidFill>
              </a:rPr>
              <a:t>Diehard</a:t>
            </a:r>
            <a:r>
              <a:rPr lang="zh-CN" altLang="en-US" sz="2000">
                <a:solidFill>
                  <a:schemeClr val="bg1">
                    <a:lumMod val="50000"/>
                  </a:schemeClr>
                </a:solidFill>
              </a:rPr>
              <a:t>致敬。参考文献 </a:t>
            </a:r>
            <a:r>
              <a:rPr lang="en-US" altLang="zh-CN" sz="2000">
                <a:solidFill>
                  <a:schemeClr val="bg1">
                    <a:lumMod val="50000"/>
                  </a:schemeClr>
                </a:solidFill>
              </a:rPr>
              <a:t>Some</a:t>
            </a:r>
            <a:r>
              <a:rPr lang="zh-CN" altLang="en-US" sz="2000">
                <a:solidFill>
                  <a:schemeClr val="bg1">
                    <a:lumMod val="50000"/>
                  </a:schemeClr>
                </a:solidFill>
              </a:rPr>
              <a:t> </a:t>
            </a:r>
            <a:r>
              <a:rPr lang="en-US" altLang="zh-CN" sz="2000">
                <a:solidFill>
                  <a:schemeClr val="bg1">
                    <a:lumMod val="50000"/>
                  </a:schemeClr>
                </a:solidFill>
              </a:rPr>
              <a:t>difficult-to-pass</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randomness,</a:t>
            </a:r>
            <a:r>
              <a:rPr lang="zh-CN" altLang="en-US" sz="2000">
                <a:solidFill>
                  <a:schemeClr val="bg1">
                    <a:lumMod val="50000"/>
                  </a:schemeClr>
                </a:solidFill>
              </a:rPr>
              <a:t> </a:t>
            </a:r>
            <a:r>
              <a:rPr lang="mr-IN" sz="2000">
                <a:solidFill>
                  <a:schemeClr val="bg1">
                    <a:lumMod val="50000"/>
                  </a:schemeClr>
                </a:solidFill>
              </a:rPr>
              <a:t>2002-01-27</a:t>
            </a:r>
            <a:r>
              <a:rPr lang="zh-CN" altLang="en-US" sz="2000">
                <a:solidFill>
                  <a:schemeClr val="bg1">
                    <a:lumMod val="50000"/>
                  </a:schemeClr>
                </a:solidFill>
              </a:rPr>
              <a:t> </a:t>
            </a:r>
            <a:r>
              <a:rPr lang="en-US" altLang="zh-CN" sz="2000">
                <a:solidFill>
                  <a:schemeClr val="bg1">
                    <a:lumMod val="50000"/>
                  </a:schemeClr>
                </a:solidFill>
              </a:rPr>
              <a:t>by</a:t>
            </a:r>
            <a:r>
              <a:rPr lang="zh-CN" altLang="en-US" sz="2000">
                <a:solidFill>
                  <a:schemeClr val="bg1">
                    <a:lumMod val="50000"/>
                  </a:schemeClr>
                </a:solidFill>
              </a:rPr>
              <a:t> </a:t>
            </a:r>
            <a:r>
              <a:rPr lang="en-US" sz="2000">
                <a:solidFill>
                  <a:schemeClr val="bg1">
                    <a:lumMod val="50000"/>
                  </a:schemeClr>
                </a:solidFill>
              </a:rPr>
              <a:t>George Marsaglia, Wai Wan Tsang</a:t>
            </a:r>
            <a:r>
              <a:rPr lang="en-US" altLang="zh-CN" sz="2000">
                <a:solidFill>
                  <a:schemeClr val="bg1">
                    <a:lumMod val="50000"/>
                  </a:schemeClr>
                </a:solidFill>
              </a:rPr>
              <a:t>,</a:t>
            </a:r>
            <a:r>
              <a:rPr lang="zh-CN" altLang="en-US" sz="2000">
                <a:solidFill>
                  <a:schemeClr val="bg1">
                    <a:lumMod val="50000"/>
                  </a:schemeClr>
                </a:solidFill>
              </a:rPr>
              <a:t> </a:t>
            </a:r>
            <a:r>
              <a:rPr lang="en-US" altLang="zh-CN" sz="2000">
                <a:solidFill>
                  <a:schemeClr val="bg1">
                    <a:lumMod val="50000"/>
                  </a:schemeClr>
                </a:solidFill>
              </a:rPr>
              <a:t>Journal</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Statistical</a:t>
            </a:r>
            <a:r>
              <a:rPr lang="zh-CN" altLang="en-US" sz="2000">
                <a:solidFill>
                  <a:schemeClr val="bg1">
                    <a:lumMod val="50000"/>
                  </a:schemeClr>
                </a:solidFill>
              </a:rPr>
              <a:t> </a:t>
            </a:r>
            <a:r>
              <a:rPr lang="en-US" altLang="zh-CN" sz="2000">
                <a:solidFill>
                  <a:schemeClr val="bg1">
                    <a:lumMod val="50000"/>
                  </a:schemeClr>
                </a:solidFill>
              </a:rPr>
              <a:t>Software</a:t>
            </a:r>
            <a:r>
              <a:rPr lang="zh-CN" altLang="en-US" sz="2000">
                <a:solidFill>
                  <a:schemeClr val="bg1">
                    <a:lumMod val="50000"/>
                  </a:schemeClr>
                </a:solidFill>
              </a:rPr>
              <a:t>。</a:t>
            </a:r>
            <a:endParaRPr lang="en-US" altLang="zh-CN" sz="2000">
              <a:solidFill>
                <a:schemeClr val="bg1">
                  <a:lumMod val="50000"/>
                </a:schemeClr>
              </a:solidFill>
            </a:endParaRPr>
          </a:p>
          <a:p>
            <a:pPr marL="0" indent="0">
              <a:buNone/>
            </a:pPr>
            <a:endParaRPr lang="en-US" sz="2000">
              <a:solidFill>
                <a:schemeClr val="bg1">
                  <a:lumMod val="50000"/>
                </a:schemeClr>
              </a:solidFill>
            </a:endParaRPr>
          </a:p>
        </p:txBody>
      </p:sp>
      <p:sp>
        <p:nvSpPr>
          <p:cNvPr id="4" name="Date Placeholder 3"/>
          <p:cNvSpPr>
            <a:spLocks noGrp="1"/>
          </p:cNvSpPr>
          <p:nvPr>
            <p:ph type="dt" sz="half" idx="10"/>
          </p:nvPr>
        </p:nvSpPr>
        <p:spPr/>
        <p:txBody>
          <a:bodyPr/>
          <a:lstStyle/>
          <a:p>
            <a:fld id="{40C637D8-E916-284B-9568-1A7DD9884FD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89664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480" y="1825625"/>
            <a:ext cx="6189039" cy="4351338"/>
          </a:xfrm>
        </p:spPr>
      </p:pic>
      <p:sp>
        <p:nvSpPr>
          <p:cNvPr id="4" name="Date Placeholder 3"/>
          <p:cNvSpPr>
            <a:spLocks noGrp="1"/>
          </p:cNvSpPr>
          <p:nvPr>
            <p:ph type="dt" sz="half" idx="10"/>
          </p:nvPr>
        </p:nvSpPr>
        <p:spPr/>
        <p:txBody>
          <a:bodyPr/>
          <a:lstStyle/>
          <a:p>
            <a:fld id="{BC5494BB-07FD-BE40-9046-BB2AD15E065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718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4" name="Date Placeholder 3"/>
          <p:cNvSpPr>
            <a:spLocks noGrp="1"/>
          </p:cNvSpPr>
          <p:nvPr>
            <p:ph type="dt" sz="half" idx="10"/>
          </p:nvPr>
        </p:nvSpPr>
        <p:spPr/>
        <p:txBody>
          <a:bodyPr/>
          <a:lstStyle/>
          <a:p>
            <a:fld id="{7F1DEDC5-7D22-7F4A-8FF6-802241F87DF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092" y="1825625"/>
            <a:ext cx="6331815" cy="4351338"/>
          </a:xfrm>
        </p:spPr>
      </p:pic>
    </p:spTree>
    <p:extLst>
      <p:ext uri="{BB962C8B-B14F-4D97-AF65-F5344CB8AC3E}">
        <p14:creationId xmlns:p14="http://schemas.microsoft.com/office/powerpoint/2010/main" val="77656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大纲</a:t>
            </a:r>
            <a:r>
              <a:rPr lang="en-US" altLang="zh-CN"/>
              <a:t>2</a:t>
            </a:r>
            <a:endParaRPr lang="en-US"/>
          </a:p>
        </p:txBody>
      </p:sp>
      <p:sp>
        <p:nvSpPr>
          <p:cNvPr id="3" name="Content Placeholder 2"/>
          <p:cNvSpPr>
            <a:spLocks noGrp="1"/>
          </p:cNvSpPr>
          <p:nvPr>
            <p:ph idx="1"/>
          </p:nvPr>
        </p:nvSpPr>
        <p:spPr/>
        <p:txBody>
          <a:bodyPr/>
          <a:lstStyle/>
          <a:p>
            <a:pPr marL="685800" lvl="2">
              <a:spcBef>
                <a:spcPts val="1000"/>
              </a:spcBef>
            </a:pPr>
            <a:r>
              <a:rPr lang="zh-CN" altLang="en-US" dirty="0"/>
              <a:t>练习 （这个用来调整节奏）</a:t>
            </a:r>
            <a:endParaRPr lang="en-US" altLang="zh-CN" dirty="0"/>
          </a:p>
          <a:p>
            <a:r>
              <a:rPr lang="zh-CN" altLang="en-US" sz="2000" dirty="0"/>
              <a:t>第二部分 采样与统计</a:t>
            </a:r>
            <a:endParaRPr lang="en-US" altLang="zh-CN" sz="2000" dirty="0"/>
          </a:p>
          <a:p>
            <a:pPr lvl="1"/>
            <a:r>
              <a:rPr lang="zh-CN" altLang="en-US" sz="2000" dirty="0"/>
              <a:t>统计问题定义和意义</a:t>
            </a:r>
            <a:endParaRPr lang="en-US" altLang="zh-CN" sz="2000" dirty="0"/>
          </a:p>
          <a:p>
            <a:pPr lvl="1"/>
            <a:r>
              <a:rPr lang="zh-CN" altLang="en-US" sz="2000" dirty="0"/>
              <a:t>热身运动 </a:t>
            </a:r>
            <a:r>
              <a:rPr lang="mr-IN" altLang="zh-CN" sz="2000" dirty="0"/>
              <a:t>–</a:t>
            </a:r>
            <a:r>
              <a:rPr lang="zh-CN" altLang="en-US" sz="2000" dirty="0"/>
              <a:t> “下雨打伞（统计实验设计，作为大数据在数据获取的第一环节的重要步骤）</a:t>
            </a:r>
            <a:endParaRPr lang="en-US" altLang="zh-CN" sz="2000" dirty="0"/>
          </a:p>
          <a:p>
            <a:pPr lvl="1"/>
            <a:r>
              <a:rPr lang="zh-CN" altLang="en-US" sz="2000" dirty="0"/>
              <a:t>统计指标分析</a:t>
            </a:r>
            <a:endParaRPr lang="en-US" altLang="zh-CN" sz="2000" dirty="0"/>
          </a:p>
          <a:p>
            <a:pPr lvl="2"/>
            <a:r>
              <a:rPr lang="zh-CN" altLang="en-US" sz="1600" dirty="0">
                <a:latin typeface="Abadi MT Condensed Extra Bold" charset="0"/>
                <a:ea typeface="Abadi MT Condensed Extra Bold" charset="0"/>
                <a:cs typeface="Abadi MT Condensed Extra Bold" charset="0"/>
              </a:rPr>
              <a:t>统计问题在面试中的目标</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指标分析</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统计指标与最优化方法</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引子</a:t>
            </a:r>
            <a:r>
              <a:rPr lang="en-US" altLang="zh-CN" sz="1600" dirty="0">
                <a:latin typeface="Abadi MT Condensed Extra Bold" charset="0"/>
                <a:ea typeface="Abadi MT Condensed Extra Bold" charset="0"/>
                <a:cs typeface="Abadi MT Condensed Extra Bold" charset="0"/>
              </a:rPr>
              <a:t>)</a:t>
            </a:r>
          </a:p>
          <a:p>
            <a:r>
              <a:rPr lang="zh-CN" altLang="en-US" sz="2000" dirty="0">
                <a:latin typeface="Abadi MT Condensed Extra Bold" charset="0"/>
                <a:ea typeface="Abadi MT Condensed Extra Bold" charset="0"/>
                <a:cs typeface="Abadi MT Condensed Extra Bold" charset="0"/>
              </a:rPr>
              <a:t>致谢</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附录 </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参考文献与网络资料</a:t>
            </a:r>
            <a:endParaRPr lang="en-US" altLang="zh-CN" sz="2000" dirty="0">
              <a:latin typeface="Abadi MT Condensed Extra Bold" charset="0"/>
              <a:ea typeface="Abadi MT Condensed Extra Bold" charset="0"/>
              <a:cs typeface="Abadi MT Condensed Extra Bold" charset="0"/>
            </a:endParaRPr>
          </a:p>
          <a:p>
            <a:r>
              <a:rPr lang="zh-CN" altLang="en-US" sz="2000" dirty="0"/>
              <a:t>第三部分 （单独购买服务</a:t>
            </a:r>
            <a:r>
              <a:rPr lang="en-US" altLang="zh-CN" sz="2000" dirty="0"/>
              <a:t>OJ</a:t>
            </a:r>
            <a:r>
              <a:rPr lang="zh-CN" altLang="en-US" sz="2000" dirty="0"/>
              <a:t>）</a:t>
            </a:r>
            <a:endParaRPr lang="en-US" altLang="zh-CN" sz="2000" dirty="0"/>
          </a:p>
          <a:p>
            <a:pPr lvl="1"/>
            <a:r>
              <a:rPr lang="zh-CN" altLang="en-US" sz="2000" dirty="0"/>
              <a:t>习题自动化测试</a:t>
            </a:r>
            <a:r>
              <a:rPr lang="en-US" altLang="zh-CN" sz="2000" dirty="0"/>
              <a:t>+</a:t>
            </a:r>
            <a:r>
              <a:rPr lang="zh-CN" altLang="en-US" sz="2000" dirty="0"/>
              <a:t>人工援助专项服务</a:t>
            </a:r>
            <a:endParaRPr lang="en-US" altLang="zh-CN" sz="2000" dirty="0"/>
          </a:p>
        </p:txBody>
      </p:sp>
      <p:sp>
        <p:nvSpPr>
          <p:cNvPr id="4" name="Date Placeholder 3"/>
          <p:cNvSpPr>
            <a:spLocks noGrp="1"/>
          </p:cNvSpPr>
          <p:nvPr>
            <p:ph type="dt" sz="half" idx="10"/>
          </p:nvPr>
        </p:nvSpPr>
        <p:spPr/>
        <p:txBody>
          <a:bodyPr/>
          <a:lstStyle/>
          <a:p>
            <a:fld id="{B583B2E4-A1C2-5441-A7A7-DB6DCEF99D2E}"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39214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r>
              <a:rPr lang="zh-CN" altLang="en-US" dirty="0"/>
              <a:t> </a:t>
            </a:r>
            <a:r>
              <a:rPr lang="en-US" altLang="zh-CN" dirty="0"/>
              <a:t>-</a:t>
            </a:r>
            <a:r>
              <a:rPr lang="zh-CN" altLang="en-US" dirty="0"/>
              <a:t> </a:t>
            </a:r>
            <a:r>
              <a:rPr lang="zh-CN" altLang="en-US" dirty="0" smtClean="0"/>
              <a:t>均匀采样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 计算机图像处理的一个经典问题 </a:t>
                </a:r>
                <a:r>
                  <a:rPr lang="en-US" altLang="zh-CN" sz="2000" dirty="0">
                    <a:latin typeface="Abadi MT Condensed Extra Bold" charset="0"/>
                    <a:ea typeface="Abadi MT Condensed Extra Bold" charset="0"/>
                    <a:cs typeface="Abadi MT Condensed Extra Bold" charset="0"/>
                  </a:rPr>
                  <a:t>histogram</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equalization</a:t>
                </a:r>
                <a:r>
                  <a:rPr lang="zh-CN" altLang="en-US" sz="2000" dirty="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问题： 已经知道一张图片比较模糊，偏暗，请将其变清晰明亮？</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做法： </a:t>
                </a:r>
                <a:r>
                  <a:rPr lang="en-US" altLang="zh-CN" sz="2000" dirty="0" smtClean="0">
                    <a:latin typeface="Abadi MT Condensed Extra Bold" charset="0"/>
                    <a:ea typeface="Abadi MT Condensed Extra Bold" charset="0"/>
                    <a:cs typeface="Abadi MT Condensed Extra Bold" charset="0"/>
                  </a:rPr>
                  <a:t>g(i,j)</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14:m>
                  <m:oMath xmlns:m="http://schemas.openxmlformats.org/officeDocument/2006/math">
                    <m:nary>
                      <m:naryPr>
                        <m:chr m:val="∑"/>
                        <m:ctrlPr>
                          <a:rPr lang="is-IS" altLang="zh-CN" sz="2000" i="1" dirty="0" smtClean="0">
                            <a:latin typeface="Cambria Math" charset="0"/>
                            <a:ea typeface="Abadi MT Condensed Extra Bold" charset="0"/>
                            <a:cs typeface="Abadi MT Condensed Extra Bold" charset="0"/>
                          </a:rPr>
                        </m:ctrlPr>
                      </m:naryPr>
                      <m:sub>
                        <m:r>
                          <m:rPr>
                            <m:brk m:alnAt="23"/>
                          </m:rP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=0</m:t>
                        </m:r>
                      </m:sub>
                      <m:sup>
                        <m:sSub>
                          <m:sSubPr>
                            <m:ctrlPr>
                              <a:rPr lang="en-US" altLang="zh-CN" sz="2000" b="0" i="1" dirty="0" smtClean="0">
                                <a:latin typeface="Cambria Math" charset="0"/>
                                <a:ea typeface="Abadi MT Condensed Extra Bold" charset="0"/>
                                <a:cs typeface="Abadi MT Condensed Extra Bold" charset="0"/>
                              </a:rPr>
                            </m:ctrlPr>
                          </m:sSubPr>
                          <m:e>
                            <m:r>
                              <a:rPr lang="en-US" altLang="zh-CN" sz="2000" b="0" i="1" dirty="0" smtClean="0">
                                <a:latin typeface="Cambria Math" charset="0"/>
                                <a:ea typeface="Abadi MT Condensed Extra Bold" charset="0"/>
                                <a:cs typeface="Abadi MT Condensed Extra Bold" charset="0"/>
                              </a:rPr>
                              <m:t>𝑓</m:t>
                            </m:r>
                          </m:e>
                          <m:sub>
                            <m:r>
                              <a:rPr lang="en-US" altLang="zh-CN" sz="2000" b="0" i="1" dirty="0" smtClean="0">
                                <a:latin typeface="Cambria Math" charset="0"/>
                                <a:ea typeface="Abadi MT Condensed Extra Bold" charset="0"/>
                                <a:cs typeface="Abadi MT Condensed Extra Bold" charset="0"/>
                              </a:rPr>
                              <m:t>𝑖</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𝑗</m:t>
                            </m:r>
                          </m:sub>
                        </m:sSub>
                      </m:sup>
                      <m:e>
                        <m:r>
                          <a:rPr lang="en-US" altLang="zh-CN" sz="2000" b="0" i="1" dirty="0" smtClean="0">
                            <a:latin typeface="Cambria Math" charset="0"/>
                            <a:ea typeface="Abadi MT Condensed Extra Bold" charset="0"/>
                            <a:cs typeface="Abadi MT Condensed Extra Bold" charset="0"/>
                          </a:rPr>
                          <m:t>𝑝</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m:t>
                        </m:r>
                      </m:e>
                    </m:nary>
                  </m:oMath>
                </a14:m>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 该问题转换成，已经知道分布</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，如何将其变为</a:t>
                </a: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为均匀分布</a:t>
                </a:r>
                <a:r>
                  <a:rPr lang="en-US" altLang="zh-CN" sz="2000" dirty="0" smtClean="0">
                    <a:latin typeface="Abadi MT Condensed Extra Bold" charset="0"/>
                    <a:ea typeface="Abadi MT Condensed Extra Bold" charset="0"/>
                    <a:cs typeface="Abadi MT Condensed Extra Bold" charset="0"/>
                  </a:rPr>
                  <a:t>U</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0CBA5E-BAA6-874A-84C9-4D8BF49F27EA}"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467100"/>
            <a:ext cx="3911600" cy="1753991"/>
          </a:xfrm>
          <a:prstGeom prst="rect">
            <a:avLst/>
          </a:prstGeom>
        </p:spPr>
      </p:pic>
      <p:sp>
        <p:nvSpPr>
          <p:cNvPr id="7" name="TextBox 6"/>
          <p:cNvSpPr txBox="1"/>
          <p:nvPr/>
        </p:nvSpPr>
        <p:spPr>
          <a:xfrm>
            <a:off x="7315200" y="5356028"/>
            <a:ext cx="4419600" cy="307777"/>
          </a:xfrm>
          <a:prstGeom prst="rect">
            <a:avLst/>
          </a:prstGeom>
          <a:noFill/>
        </p:spPr>
        <p:txBody>
          <a:bodyPr wrap="square" rtlCol="0">
            <a:spAutoFit/>
          </a:bodyPr>
          <a:lstStyle/>
          <a:p>
            <a:r>
              <a:rPr lang="zh-CN" altLang="en-US" sz="1400"/>
              <a:t>图</a:t>
            </a:r>
            <a:r>
              <a:rPr lang="en-US" altLang="zh-CN" sz="1400"/>
              <a:t>2</a:t>
            </a:r>
            <a:r>
              <a:rPr lang="zh-CN" altLang="en-US" sz="1400"/>
              <a:t> </a:t>
            </a:r>
            <a:r>
              <a:rPr lang="en-US" altLang="zh-CN" sz="1400"/>
              <a:t>Histogram</a:t>
            </a:r>
            <a:r>
              <a:rPr lang="zh-CN" altLang="en-US" sz="1400"/>
              <a:t> </a:t>
            </a:r>
            <a:r>
              <a:rPr lang="en-US" altLang="zh-CN" sz="1400"/>
              <a:t>Equalizaiton,</a:t>
            </a:r>
            <a:r>
              <a:rPr lang="zh-CN" altLang="en-US" sz="1400"/>
              <a:t> 来源 </a:t>
            </a:r>
            <a:r>
              <a:rPr lang="en-US" altLang="zh-CN" sz="1400">
                <a:hlinkClick r:id="rId4"/>
              </a:rPr>
              <a:t>Wikipedia</a:t>
            </a:r>
            <a:endParaRPr lang="en-US" sz="1400"/>
          </a:p>
        </p:txBody>
      </p:sp>
    </p:spTree>
    <p:extLst>
      <p:ext uri="{BB962C8B-B14F-4D97-AF65-F5344CB8AC3E}">
        <p14:creationId xmlns:p14="http://schemas.microsoft.com/office/powerpoint/2010/main" val="45589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228600" lvl="1">
                  <a:lnSpc>
                    <a:spcPct val="120000"/>
                  </a:lnSpc>
                  <a:spcBef>
                    <a:spcPts val="1000"/>
                  </a:spcBef>
                </a:pPr>
                <a:r>
                  <a:rPr lang="zh-CN" altLang="en-US" sz="2600" dirty="0">
                    <a:latin typeface="Abadi MT Condensed Extra Bold" charset="0"/>
                    <a:ea typeface="Abadi MT Condensed Extra Bold" charset="0"/>
                    <a:cs typeface="Abadi MT Condensed Extra Bold" charset="0"/>
                  </a:rPr>
                  <a:t>约定概率密度函数记做</a:t>
                </a:r>
                <a:r>
                  <a:rPr lang="en-US" altLang="zh-CN" sz="2600" dirty="0" err="1">
                    <a:latin typeface="Abadi MT Condensed Extra Bold" charset="0"/>
                    <a:ea typeface="Abadi MT Condensed Extra Bold" charset="0"/>
                    <a:cs typeface="Abadi MT Condensed Extra Bold" charset="0"/>
                  </a:rPr>
                  <a:t>p.d.f</a:t>
                </a:r>
                <a:r>
                  <a:rPr lang="zh-CN" altLang="en-US" sz="2600" dirty="0">
                    <a:latin typeface="Abadi MT Condensed Extra Bold" charset="0"/>
                    <a:ea typeface="Abadi MT Condensed Extra Bold" charset="0"/>
                    <a:cs typeface="Abadi MT Condensed Extra Bold" charset="0"/>
                  </a:rPr>
                  <a:t>，用小写字母表示</a:t>
                </a:r>
                <a:r>
                  <a:rPr lang="en-US" altLang="zh-CN" sz="2600" dirty="0">
                    <a:latin typeface="Abadi MT Condensed Extra Bold" charset="0"/>
                    <a:ea typeface="Abadi MT Condensed Extra Bold" charset="0"/>
                    <a:cs typeface="Abadi MT Condensed Extra Bold" charset="0"/>
                  </a:rPr>
                  <a:t>,</a:t>
                </a:r>
                <a:r>
                  <a:rPr lang="zh-CN" altLang="en-US" sz="2600" dirty="0">
                    <a:latin typeface="Abadi MT Condensed Extra Bold" charset="0"/>
                    <a:ea typeface="Abadi MT Condensed Extra Bold" charset="0"/>
                    <a:cs typeface="Abadi MT Condensed Extra Bold" charset="0"/>
                  </a:rPr>
                  <a:t> 随机变量用大写字母表示记做</a:t>
                </a:r>
                <a:r>
                  <a:rPr lang="en-US" altLang="zh-CN" sz="2600" dirty="0">
                    <a:latin typeface="Abadi MT Condensed Extra Bold" charset="0"/>
                    <a:ea typeface="Abadi MT Condensed Extra Bold" charset="0"/>
                    <a:cs typeface="Abadi MT Condensed Extra Bold" charset="0"/>
                  </a:rPr>
                  <a:t>R.V</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我们知道</a:t>
                </a:r>
                <a:r>
                  <a:rPr lang="en-US" altLang="zh-CN" sz="2600" dirty="0">
                    <a:latin typeface="Abadi MT Condensed Extra Bold" charset="0"/>
                    <a:ea typeface="Abadi MT Condensed Extra Bold" charset="0"/>
                    <a:cs typeface="Abadi MT Condensed Extra Bold" charset="0"/>
                  </a:rPr>
                  <a:t>F</a:t>
                </a:r>
                <a:r>
                  <a:rPr lang="zh-CN" altLang="en-US" sz="2600" dirty="0">
                    <a:latin typeface="Abadi MT Condensed Extra Bold" charset="0"/>
                    <a:ea typeface="Abadi MT Condensed Extra Bold" charset="0"/>
                    <a:cs typeface="Abadi MT Condensed Extra Bold" charset="0"/>
                  </a:rPr>
                  <a:t>可以是“累和函数”（非严格单调递增</a:t>
                </a:r>
                <a:r>
                  <a:rPr lang="zh-CN" altLang="en-US" sz="2600" dirty="0" smtClean="0">
                    <a:latin typeface="Abadi MT Condensed Extra Bold" charset="0"/>
                    <a:ea typeface="Abadi MT Condensed Extra Bold" charset="0"/>
                    <a:cs typeface="Abadi MT Condensed Extra Bold" charset="0"/>
                  </a:rPr>
                  <a:t>）</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因此</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本身就是均匀分布</a:t>
                </a:r>
                <a:r>
                  <a:rPr lang="en-US" altLang="zh-CN" sz="2600" dirty="0" smtClean="0">
                    <a:latin typeface="Abadi MT Condensed Extra Bold" charset="0"/>
                    <a:ea typeface="Abadi MT Condensed Extra Bold" charset="0"/>
                    <a:cs typeface="Abadi MT Condensed Extra Bold" charset="0"/>
                  </a:rPr>
                  <a:t>U(A,</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B)</a:t>
                </a:r>
                <a:r>
                  <a:rPr lang="zh-CN" altLang="en-US" sz="2600" dirty="0" smtClean="0">
                    <a:latin typeface="Abadi MT Condensed Extra Bold" charset="0"/>
                    <a:ea typeface="Abadi MT Condensed Extra Bold" charset="0"/>
                    <a:cs typeface="Abadi MT Condensed Extra Bold" charset="0"/>
                  </a:rPr>
                  <a:t>。 这个结论实际上也是可以通过后面方法推导得出的，他被广泛运用于计算机计算中</a:t>
                </a:r>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若</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连续，根据泛函</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的性质，我们知道</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可以是“累和函数”（单调递增），故可逆。设定</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对应的随机变量，其取值是</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；我们希望得到一个随机变量</a:t>
                </a:r>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 使取值满足均匀分布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 其中</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是常数。已经知道</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分布 </a:t>
                </a:r>
                <a14:m>
                  <m:oMath xmlns:m="http://schemas.openxmlformats.org/officeDocument/2006/math">
                    <m:r>
                      <a:rPr lang="en-US" altLang="zh-CN" sz="2600" i="1" dirty="0">
                        <a:latin typeface="Cambria Math" charset="0"/>
                        <a:ea typeface="Abadi MT Condensed Extra Bold" charset="0"/>
                        <a:cs typeface="Abadi MT Condensed Extra Bold" charset="0"/>
                      </a:rPr>
                      <m:t>𝑃</m:t>
                    </m:r>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𝑅</m:t>
                        </m:r>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𝑟</m:t>
                        </m:r>
                      </m:e>
                    </m:d>
                    <m:r>
                      <a:rPr lang="en-US" altLang="zh-CN" sz="2600" i="1" dirty="0">
                        <a:latin typeface="Cambria Math" charset="0"/>
                        <a:ea typeface="Abadi MT Condensed Extra Bold" charset="0"/>
                        <a:cs typeface="Abadi MT Condensed Extra Bold" charset="0"/>
                      </a:rPr>
                      <m:t>=</m:t>
                    </m:r>
                    <m:sSub>
                      <m:sSubPr>
                        <m:ctrlPr>
                          <a:rPr lang="en-US" altLang="zh-CN" sz="2600" i="1" dirty="0">
                            <a:latin typeface="Cambria Math" charset="0"/>
                            <a:ea typeface="Abadi MT Condensed Extra Bold" charset="0"/>
                            <a:cs typeface="Abadi MT Condensed Extra Bold" charset="0"/>
                          </a:rPr>
                        </m:ctrlPr>
                      </m:sSubPr>
                      <m:e>
                        <m:r>
                          <a:rPr lang="en-US" altLang="zh-CN" sz="2600" i="1" dirty="0">
                            <a:latin typeface="Cambria Math" charset="0"/>
                            <a:ea typeface="Abadi MT Condensed Extra Bold" charset="0"/>
                            <a:cs typeface="Abadi MT Condensed Extra Bold" charset="0"/>
                          </a:rPr>
                          <m:t>𝐹</m:t>
                        </m:r>
                      </m:e>
                      <m:sub>
                        <m:r>
                          <a:rPr lang="en-US" altLang="zh-CN" sz="2600" i="1" dirty="0">
                            <a:latin typeface="Cambria Math" charset="0"/>
                            <a:ea typeface="Abadi MT Condensed Extra Bold" charset="0"/>
                            <a:cs typeface="Abadi MT Condensed Extra Bold" charset="0"/>
                          </a:rPr>
                          <m:t>𝑅</m:t>
                        </m:r>
                      </m:sub>
                    </m:sSub>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𝑟</m:t>
                        </m:r>
                      </m:e>
                    </m:d>
                  </m:oMath>
                </a14:m>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smtClean="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显然</a:t>
                </a:r>
                <a:r>
                  <a:rPr lang="en-US" altLang="zh-CN" sz="2600" dirty="0">
                    <a:latin typeface="Abadi MT Condensed Extra Bold" charset="0"/>
                    <a:ea typeface="Abadi MT Condensed Extra Bold" charset="0"/>
                    <a:cs typeface="Abadi MT Condensed Extra Bold" charset="0"/>
                  </a:rPr>
                  <a:t>g</a:t>
                </a:r>
                <a:r>
                  <a:rPr lang="en-US" altLang="zh-CN" sz="2600" dirty="0" smtClean="0">
                    <a:latin typeface="Abadi MT Condensed Extra Bold" charset="0"/>
                    <a:ea typeface="Abadi MT Condensed Extra Bold" charset="0"/>
                    <a:cs typeface="Abadi MT Condensed Extra Bold" charset="0"/>
                  </a:rPr>
                  <a:t>(R=r)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S=s</a:t>
                </a:r>
                <a:r>
                  <a:rPr lang="zh-CN" altLang="en-US" sz="2600" dirty="0">
                    <a:latin typeface="Abadi MT Condensed Extra Bold" charset="0"/>
                    <a:ea typeface="Abadi MT Condensed Extra Bold" charset="0"/>
                    <a:cs typeface="Abadi MT Condensed Extra Bold" charset="0"/>
                  </a:rPr>
                  <a:t>的取值假定 </a:t>
                </a:r>
                <a:r>
                  <a:rPr lang="en-US" altLang="zh-CN" sz="2600" dirty="0">
                    <a:latin typeface="Abadi MT Condensed Extra Bold" charset="0"/>
                    <a:ea typeface="Abadi MT Condensed Extra Bold" charset="0"/>
                    <a:cs typeface="Abadi MT Condensed Extra Bold" charset="0"/>
                  </a:rPr>
                  <a:t>S=g(R),</a:t>
                </a:r>
                <a:r>
                  <a:rPr lang="zh-CN" altLang="en-US" sz="2600" dirty="0">
                    <a:latin typeface="Abadi MT Condensed Extra Bold" charset="0"/>
                    <a:ea typeface="Abadi MT Condensed Extra Bold" charset="0"/>
                    <a:cs typeface="Abadi MT Condensed Extra Bold" charset="0"/>
                  </a:rPr>
                  <a:t> 我们姑且认为 </a:t>
                </a:r>
                <a:r>
                  <a:rPr lang="en-US" altLang="zh-CN" sz="2600" dirty="0">
                    <a:latin typeface="Abadi MT Condensed Extra Bold" charset="0"/>
                    <a:ea typeface="Abadi MT Condensed Extra Bold" charset="0"/>
                    <a:cs typeface="Abadi MT Condensed Extra Bold" charset="0"/>
                  </a:rPr>
                  <a:t>R</a:t>
                </a:r>
                <a:r>
                  <a:rPr lang="zh-CN" altLang="en-US" sz="2600" dirty="0">
                    <a:latin typeface="Abadi MT Condensed Extra Bold" charset="0"/>
                    <a:ea typeface="Abadi MT Condensed Extra Bold" charset="0"/>
                    <a:cs typeface="Abadi MT Condensed Extra Bold" charset="0"/>
                  </a:rPr>
                  <a:t>和</a:t>
                </a:r>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满足函数关系：</a:t>
                </a:r>
                <a:endParaRPr lang="en-US" altLang="zh-CN" sz="2600" dirty="0">
                  <a:latin typeface="Abadi MT Condensed Extra Bold" charset="0"/>
                  <a:ea typeface="Abadi MT Condensed Extra Bold" charset="0"/>
                  <a:cs typeface="Abadi MT Condensed Extra Bold" charset="0"/>
                </a:endParaRPr>
              </a:p>
              <a:p>
                <a:pPr lvl="2">
                  <a:lnSpc>
                    <a:spcPct val="120000"/>
                  </a:lnSpc>
                </a:pPr>
                <a:r>
                  <a:rPr lang="zh-CN" altLang="en-US" sz="2200" dirty="0">
                    <a:latin typeface="Abadi MT Condensed Extra Bold" charset="0"/>
                    <a:ea typeface="Abadi MT Condensed Extra Bold" charset="0"/>
                    <a:cs typeface="Abadi MT Condensed Extra Bold" charset="0"/>
                  </a:rPr>
                  <a:t>则 </a:t>
                </a:r>
                <a14:m>
                  <m:oMath xmlns:m="http://schemas.openxmlformats.org/officeDocument/2006/math">
                    <m:r>
                      <a:rPr lang="en-US" altLang="zh-CN" sz="2200" i="1" dirty="0">
                        <a:latin typeface="Cambria Math" charset="0"/>
                        <a:ea typeface="Abadi MT Condensed Extra Bold" charset="0"/>
                        <a:cs typeface="Abadi MT Condensed Extra Bold" charset="0"/>
                      </a:rPr>
                      <m:t>𝑃</m:t>
                    </m:r>
                    <m:d>
                      <m:dPr>
                        <m:ctrlPr>
                          <a:rPr lang="en-US" altLang="zh-CN" sz="2200" i="1" dirty="0">
                            <a:latin typeface="Cambria Math" charset="0"/>
                            <a:ea typeface="Abadi MT Condensed Extra Bold" charset="0"/>
                            <a:cs typeface="Abadi MT Condensed Extra Bold" charset="0"/>
                          </a:rPr>
                        </m:ctrlPr>
                      </m:dPr>
                      <m:e>
                        <m:r>
                          <a:rPr lang="en-US" altLang="zh-CN" sz="2200" i="1" dirty="0">
                            <a:latin typeface="Cambria Math" charset="0"/>
                            <a:ea typeface="Abadi MT Condensed Extra Bold" charset="0"/>
                            <a:cs typeface="Abadi MT Condensed Extra Bold" charset="0"/>
                          </a:rPr>
                          <m:t>𝑆</m:t>
                        </m:r>
                        <m:r>
                          <a:rPr lang="en-US" altLang="zh-CN" sz="2200" i="1" dirty="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e>
                    </m:d>
                    <m:r>
                      <a:rPr lang="en-US" altLang="zh-CN" sz="2200" i="1" dirty="0">
                        <a:latin typeface="Cambria Math" charset="0"/>
                        <a:ea typeface="Abadi MT Condensed Extra Bold" charset="0"/>
                        <a:cs typeface="Abadi MT Condensed Extra Bold" charset="0"/>
                      </a:rPr>
                      <m:t>=</m:t>
                    </m:r>
                    <m:sSub>
                      <m:sSubPr>
                        <m:ctrlPr>
                          <a:rPr lang="en-US" altLang="zh-CN" sz="2200" b="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𝐹</m:t>
                        </m:r>
                      </m:e>
                      <m:sub>
                        <m:r>
                          <a:rPr lang="en-US" altLang="zh-CN" sz="2200" b="0" i="1" dirty="0">
                            <a:latin typeface="Cambria Math" charset="0"/>
                            <a:ea typeface="Abadi MT Condensed Extra Bold" charset="0"/>
                            <a:cs typeface="Abadi MT Condensed Extra Bold" charset="0"/>
                          </a:rPr>
                          <m:t>𝑅</m:t>
                        </m:r>
                      </m:sub>
                    </m:sSub>
                    <m:r>
                      <a:rPr lang="en-US" altLang="zh-CN" sz="2200" i="1" dirty="0">
                        <a:latin typeface="Cambria Math" charset="0"/>
                        <a:ea typeface="Abadi MT Condensed Extra Bold" charset="0"/>
                        <a:cs typeface="Abadi MT Condensed Extra Bold" charset="0"/>
                      </a:rPr>
                      <m:t>(</m:t>
                    </m:r>
                    <m:sSup>
                      <m:sSupPr>
                        <m:ctrlPr>
                          <a:rPr lang="en-US" altLang="zh-CN" sz="2200" b="0" i="1" dirty="0" smtClean="0">
                            <a:latin typeface="Cambria Math" charset="0"/>
                            <a:ea typeface="Abadi MT Condensed Extra Bold" charset="0"/>
                            <a:cs typeface="Abadi MT Condensed Extra Bold" charset="0"/>
                          </a:rPr>
                        </m:ctrlPr>
                      </m:sSupPr>
                      <m:e>
                        <m:r>
                          <a:rPr lang="en-US" altLang="zh-CN" sz="2200" b="0" i="1" dirty="0" smtClean="0">
                            <a:latin typeface="Cambria Math" charset="0"/>
                            <a:ea typeface="Abadi MT Condensed Extra Bold" charset="0"/>
                            <a:cs typeface="Abadi MT Condensed Extra Bold" charset="0"/>
                          </a:rPr>
                          <m:t>𝑔</m:t>
                        </m:r>
                      </m:e>
                      <m:sup>
                        <m:r>
                          <a:rPr lang="en-US" altLang="zh-CN" sz="2200" b="0" i="1" dirty="0" smtClean="0">
                            <a:latin typeface="Cambria Math" charset="0"/>
                            <a:ea typeface="Abadi MT Condensed Extra Bold" charset="0"/>
                            <a:cs typeface="Abadi MT Condensed Extra Bold" charset="0"/>
                          </a:rPr>
                          <m:t>−1</m:t>
                        </m:r>
                      </m:sup>
                    </m:sSup>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r>
                      <a:rPr lang="en-US" altLang="zh-CN" sz="2200" b="0" i="1" dirty="0" smtClean="0">
                        <a:latin typeface="Cambria Math" charset="0"/>
                        <a:ea typeface="Abadi MT Condensed Extra Bold" charset="0"/>
                        <a:cs typeface="Abadi MT Condensed Extra Bold" charset="0"/>
                      </a:rPr>
                      <m:t>))</m:t>
                    </m:r>
                  </m:oMath>
                </a14:m>
                <a:r>
                  <a:rPr lang="en-US" altLang="zh-CN" sz="2200" dirty="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 </a:t>
                </a:r>
                <a14:m>
                  <m:oMath xmlns:m="http://schemas.openxmlformats.org/officeDocument/2006/math">
                    <m:r>
                      <a:rPr lang="zh-CN" altLang="en-US" sz="2200" i="1" dirty="0">
                        <a:latin typeface="Cambria Math" charset="0"/>
                        <a:ea typeface="Abadi MT Condensed Extra Bold" charset="0"/>
                        <a:cs typeface="Abadi MT Condensed Extra Bold" charset="0"/>
                      </a:rPr>
                      <m:t> </m:t>
                    </m:r>
                    <m:sSup>
                      <m:sSupPr>
                        <m:ctrlPr>
                          <a:rPr lang="en-US" altLang="zh-CN" sz="2200" b="0" i="1" dirty="0">
                            <a:latin typeface="Cambria Math" charset="0"/>
                            <a:ea typeface="Abadi MT Condensed Extra Bold" charset="0"/>
                            <a:cs typeface="Abadi MT Condensed Extra Bold" charset="0"/>
                          </a:rPr>
                        </m:ctrlPr>
                      </m:sSupPr>
                      <m:e>
                        <m:r>
                          <a:rPr lang="en-US" altLang="zh-CN" sz="2200" b="0" i="1" dirty="0">
                            <a:latin typeface="Cambria Math" charset="0"/>
                            <a:ea typeface="Abadi MT Condensed Extra Bold" charset="0"/>
                            <a:cs typeface="Abadi MT Condensed Extra Bold" charset="0"/>
                          </a:rPr>
                          <m:t>𝑔</m:t>
                        </m:r>
                      </m:e>
                      <m:sup>
                        <m:r>
                          <a:rPr lang="en-US" altLang="zh-CN" sz="2200" b="0" i="1" dirty="0">
                            <a:latin typeface="Cambria Math" charset="0"/>
                            <a:ea typeface="Abadi MT Condensed Extra Bold" charset="0"/>
                            <a:cs typeface="Abadi MT Condensed Extra Bold" charset="0"/>
                          </a:rPr>
                          <m:t>−1</m:t>
                        </m:r>
                      </m:sup>
                    </m:sSup>
                    <m:r>
                      <a:rPr lang="en-US" altLang="zh-CN" sz="2200" b="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𝑟</m:t>
                    </m:r>
                  </m:oMath>
                </a14:m>
                <a:endParaRPr lang="en-US" altLang="zh-CN" sz="22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261" r="-928" b="-50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338575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lvl="1">
                  <a:lnSpc>
                    <a:spcPct val="120000"/>
                  </a:lnSpc>
                </a:pPr>
                <a:r>
                  <a:rPr lang="zh-CN" altLang="en-US" sz="2600" dirty="0">
                    <a:latin typeface="Abadi MT Condensed Extra Bold" charset="0"/>
                    <a:ea typeface="Abadi MT Condensed Extra Bold" charset="0"/>
                    <a:cs typeface="Abadi MT Condensed Extra Bold" charset="0"/>
                  </a:rPr>
                  <a:t>根据定义</a:t>
                </a:r>
                <a14:m>
                  <m:oMath xmlns:m="http://schemas.openxmlformats.org/officeDocument/2006/math">
                    <m:r>
                      <a:rPr lang="en-US" altLang="zh-CN" sz="2600" i="1" dirty="0">
                        <a:latin typeface="Cambria Math" charset="0"/>
                        <a:ea typeface="Abadi MT Condensed Extra Bold" charset="0"/>
                        <a:cs typeface="Abadi MT Condensed Extra Bold" charset="0"/>
                      </a:rPr>
                      <m:t>𝐹</m:t>
                    </m:r>
                    <m:d>
                      <m:dPr>
                        <m:ctrlPr>
                          <a:rPr lang="en-US" altLang="zh-CN" sz="2600" i="1" dirty="0">
                            <a:latin typeface="Cambria Math" charset="0"/>
                            <a:ea typeface="Abadi MT Condensed Extra Bold" charset="0"/>
                            <a:cs typeface="Abadi MT Condensed Extra Bold" charset="0"/>
                          </a:rPr>
                        </m:ctrlPr>
                      </m:dPr>
                      <m:e>
                        <m:sSup>
                          <m:sSupPr>
                            <m:ctrlPr>
                              <a:rPr lang="en-US" altLang="zh-CN" sz="2600" i="1" dirty="0">
                                <a:latin typeface="Cambria Math" charset="0"/>
                                <a:ea typeface="Abadi MT Condensed Extra Bold" charset="0"/>
                                <a:cs typeface="Abadi MT Condensed Extra Bold" charset="0"/>
                              </a:rPr>
                            </m:ctrlPr>
                          </m:sSupPr>
                          <m:e>
                            <m:r>
                              <a:rPr lang="en-US" altLang="zh-CN" sz="2600" i="1" dirty="0">
                                <a:latin typeface="Cambria Math" charset="0"/>
                                <a:ea typeface="Abadi MT Condensed Extra Bold" charset="0"/>
                                <a:cs typeface="Abadi MT Condensed Extra Bold" charset="0"/>
                              </a:rPr>
                              <m:t>𝑔</m:t>
                            </m:r>
                          </m:e>
                          <m:sup>
                            <m:r>
                              <a:rPr lang="en-US" altLang="zh-CN" sz="2600" i="1" dirty="0">
                                <a:latin typeface="Cambria Math" charset="0"/>
                                <a:ea typeface="Abadi MT Condensed Extra Bold" charset="0"/>
                                <a:cs typeface="Abadi MT Condensed Extra Bold" charset="0"/>
                              </a:rPr>
                              <m:t>−1</m:t>
                            </m:r>
                          </m:sup>
                        </m:sSup>
                      </m:e>
                    </m:d>
                    <m:r>
                      <a:rPr lang="zh-CN" altLang="en-US" sz="2600" i="1" dirty="0">
                        <a:latin typeface="Cambria Math" charset="0"/>
                        <a:ea typeface="Abadi MT Condensed Extra Bold" charset="0"/>
                        <a:cs typeface="Abadi MT Condensed Extra Bold" charset="0"/>
                      </a:rPr>
                      <m:t>就是</m:t>
                    </m:r>
                  </m:oMath>
                </a14:m>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的一个分布。故 </a:t>
                </a:r>
                <a14:m>
                  <m:oMath xmlns:m="http://schemas.openxmlformats.org/officeDocument/2006/math">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𝐹</m:t>
                            </m:r>
                          </m:e>
                          <m:sub>
                            <m:r>
                              <a:rPr lang="en-US" altLang="zh-CN" sz="2600" i="1" dirty="0">
                                <a:latin typeface="Cambria Math" charset="0"/>
                                <a:ea typeface="Cambria Math" charset="0"/>
                                <a:cs typeface="Cambria Math" charset="0"/>
                              </a:rPr>
                              <m:t>𝑆</m:t>
                            </m:r>
                          </m:sub>
                        </m:sSub>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𝑠</m:t>
                        </m:r>
                      </m:den>
                    </m:f>
                    <m:r>
                      <a:rPr lang="en-US" altLang="zh-CN" sz="2600" i="1" dirty="0">
                        <a:latin typeface="Cambria Math" charset="0"/>
                        <a:ea typeface="Abadi MT Condensed Extra Bold" charset="0"/>
                        <a:cs typeface="Abadi MT Condensed Extra Bold" charset="0"/>
                      </a:rPr>
                      <m:t>=</m:t>
                    </m:r>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𝐹</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den>
                    </m:f>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𝑆</m:t>
                        </m:r>
                      </m:den>
                    </m:f>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𝐶</m:t>
                    </m:r>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𝑅</m:t>
                        </m:r>
                      </m:sub>
                    </m:sSub>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en-US" sz="2600">
                                <a:latin typeface="Cambria Math" charset="0"/>
                              </a:rPr>
                              <m:t>​</m:t>
                            </m:r>
                          </m:e>
                        </m:d>
                      </m:e>
                      <m:sub>
                        <m:r>
                          <a:rPr lang="en-US" altLang="zh-CN" sz="2600" i="1" dirty="0">
                            <a:latin typeface="Cambria Math" charset="0"/>
                            <a:ea typeface="Cambria Math" charset="0"/>
                            <a:cs typeface="Cambria Math" charset="0"/>
                          </a:rPr>
                          <m:t>𝑟</m:t>
                        </m:r>
                      </m:sub>
                    </m:sSub>
                    <m:r>
                      <a:rPr lang="en-US" altLang="zh-CN" sz="2600" i="1" dirty="0">
                        <a:latin typeface="Cambria Math" charset="0"/>
                        <a:ea typeface="Cambria Math" charset="0"/>
                        <a:cs typeface="Cambria Math" charset="0"/>
                      </a:rPr>
                      <m:t>∙</m:t>
                    </m:r>
                    <m:f>
                      <m:fPr>
                        <m:ctrlPr>
                          <a:rPr lang="mr-IN" altLang="zh-CN" sz="2600" i="1" dirty="0">
                            <a:latin typeface="Cambria Math" charset="0"/>
                            <a:ea typeface="Cambria Math" charset="0"/>
                            <a:cs typeface="Cambria Math" charset="0"/>
                          </a:rPr>
                        </m:ctrlPr>
                      </m:fPr>
                      <m:num>
                        <m:r>
                          <a:rPr lang="en-US" altLang="zh-CN" sz="2600" i="1" dirty="0">
                            <a:latin typeface="Cambria Math" charset="0"/>
                            <a:ea typeface="Cambria Math" charset="0"/>
                            <a:cs typeface="Cambria Math" charset="0"/>
                          </a:rPr>
                          <m:t>𝑑𝑟</m:t>
                        </m:r>
                      </m:num>
                      <m:den>
                        <m:r>
                          <a:rPr lang="en-US" altLang="zh-CN" sz="2600" i="1" dirty="0">
                            <a:latin typeface="Cambria Math" charset="0"/>
                            <a:ea typeface="Cambria Math" charset="0"/>
                            <a:cs typeface="Cambria Math" charset="0"/>
                          </a:rPr>
                          <m:t>𝑑𝑠</m:t>
                        </m:r>
                      </m:den>
                    </m:f>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mr-IN" altLang="zh-CN" sz="2600" i="1" dirty="0">
                                <a:latin typeface="Cambria Math" charset="0"/>
                                <a:ea typeface="Cambria Math" charset="0"/>
                                <a:cs typeface="Cambria Math" charset="0"/>
                              </a:rPr>
                              <m:t>​</m:t>
                            </m:r>
                          </m:e>
                        </m:d>
                      </m:e>
                      <m:sub>
                        <m:r>
                          <a:rPr lang="en-US" altLang="zh-CN" sz="2600" i="1" dirty="0">
                            <a:latin typeface="Cambria Math" charset="0"/>
                            <a:ea typeface="Cambria Math" charset="0"/>
                            <a:cs typeface="Cambria Math" charset="0"/>
                          </a:rPr>
                          <m:t>𝑠</m:t>
                        </m:r>
                      </m:sub>
                    </m:sSub>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𝑆</m:t>
                        </m:r>
                      </m:sub>
                    </m:sSub>
                  </m:oMath>
                </a14:m>
                <a:r>
                  <a:rPr lang="zh-CN" altLang="en-US" sz="2600" dirty="0">
                    <a:latin typeface="Abadi MT Condensed Extra Bold" charset="0"/>
                    <a:ea typeface="Abadi MT Condensed Extra Bold" charset="0"/>
                    <a:cs typeface="Abadi MT Condensed Extra Bold" charset="0"/>
                  </a:rPr>
                  <a:t> </a:t>
                </a:r>
                <a:endParaRPr lang="en-US" altLang="zh-CN" sz="2600" dirty="0">
                  <a:latin typeface="Abadi MT Condensed Extra Bold" charset="0"/>
                  <a:ea typeface="Abadi MT Condensed Extra Bold" charset="0"/>
                  <a:cs typeface="Abadi MT Condensed Extra Bold" charset="0"/>
                </a:endParaRPr>
              </a:p>
              <a:p>
                <a:pPr lvl="2">
                  <a:lnSpc>
                    <a:spcPct val="120000"/>
                  </a:lnSpc>
                </a:pPr>
                <a14:m>
                  <m:oMath xmlns:m="http://schemas.openxmlformats.org/officeDocument/2006/math">
                    <m:r>
                      <a:rPr lang="zh-CN" altLang="en-US" sz="2200" i="1" dirty="0">
                        <a:latin typeface="Cambria Math" charset="0"/>
                        <a:ea typeface="Abadi MT Condensed Extra Bold" charset="0"/>
                        <a:cs typeface="Abadi MT Condensed Extra Bold" charset="0"/>
                      </a:rPr>
                      <m:t>因此</m:t>
                    </m:r>
                  </m:oMath>
                </a14:m>
                <a:r>
                  <a:rPr lang="zh-CN" altLang="en-US" sz="2200" dirty="0">
                    <a:latin typeface="Abadi MT Condensed Extra Bold" charset="0"/>
                    <a:ea typeface="Abadi MT Condensed Extra Bold" charset="0"/>
                    <a:cs typeface="Abadi MT Condensed Extra Bold" charset="0"/>
                  </a:rPr>
                  <a:t>我们得到一个微分方程 </a:t>
                </a:r>
                <a:r>
                  <a:rPr lang="en-US" altLang="zh-CN" sz="2200" dirty="0">
                    <a:latin typeface="Abadi MT Condensed Extra Bold" charset="0"/>
                    <a:ea typeface="Abadi MT Condensed Extra Bold" charset="0"/>
                    <a:cs typeface="Abadi MT Condensed Extra Bold" charset="0"/>
                  </a:rPr>
                  <a:t>G(r,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0</a:t>
                </a:r>
                <a:r>
                  <a:rPr lang="zh-CN" altLang="en-US" sz="2200" dirty="0">
                    <a:latin typeface="Abadi MT Condensed Extra Bold" charset="0"/>
                    <a:ea typeface="Abadi MT Condensed Extra Bold" charset="0"/>
                    <a:cs typeface="Abadi MT Condensed Extra Bold" charset="0"/>
                  </a:rPr>
                  <a:t> 加上合适的假设确定边界条件，便可求解</a:t>
                </a:r>
                <a:r>
                  <a:rPr lang="en-US" altLang="zh-CN" sz="2200" dirty="0">
                    <a:latin typeface="Abadi MT Condensed Extra Bold" charset="0"/>
                    <a:ea typeface="Abadi MT Condensed Extra Bold" charset="0"/>
                    <a:cs typeface="Abadi MT Condensed Extra Bold" charset="0"/>
                  </a:rPr>
                  <a:t>g</a:t>
                </a:r>
                <a:r>
                  <a:rPr lang="zh-CN" altLang="en-US" sz="2200" dirty="0">
                    <a:latin typeface="Abadi MT Condensed Extra Bold" charset="0"/>
                    <a:ea typeface="Abadi MT Condensed Extra Bold" charset="0"/>
                    <a:cs typeface="Abadi MT Condensed Extra Bold" charset="0"/>
                  </a:rPr>
                  <a:t>变换</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r>
                  <a:rPr lang="zh-CN" altLang="en-US" sz="2200" dirty="0" smtClean="0">
                    <a:latin typeface="Abadi MT Condensed Extra Bold" charset="0"/>
                    <a:ea typeface="Abadi MT Condensed Extra Bold" charset="0"/>
                    <a:cs typeface="Abadi MT Condensed Extra Bold" charset="0"/>
                  </a:rPr>
                  <a:t>比如热身问题 我们写成 </a:t>
                </a:r>
                <a14:m>
                  <m:oMath xmlns:m="http://schemas.openxmlformats.org/officeDocument/2006/math">
                    <m:r>
                      <a:rPr lang="en-US" altLang="zh-CN" sz="2200" b="0" i="1" dirty="0" smtClean="0">
                        <a:latin typeface="Cambria Math" charset="0"/>
                        <a:ea typeface="Abadi MT Condensed Extra Bold" charset="0"/>
                        <a:cs typeface="Abadi MT Condensed Extra Bold" charset="0"/>
                      </a:rPr>
                      <m:t>𝑝𝑑</m:t>
                    </m:r>
                    <m:sSub>
                      <m:sSubPr>
                        <m:ctrlPr>
                          <a:rPr lang="en-US" altLang="zh-CN" sz="2200" b="0" i="1" dirty="0" smtClean="0">
                            <a:latin typeface="Cambria Math" charset="0"/>
                            <a:ea typeface="Abadi MT Condensed Extra Bold" charset="0"/>
                            <a:cs typeface="Abadi MT Condensed Extra Bold" charset="0"/>
                          </a:rPr>
                        </m:ctrlPr>
                      </m:sSubPr>
                      <m:e>
                        <m:r>
                          <a:rPr lang="en-US" altLang="zh-CN" sz="2200" b="0" i="1" dirty="0" smtClean="0">
                            <a:latin typeface="Cambria Math" charset="0"/>
                            <a:ea typeface="Abadi MT Condensed Extra Bold" charset="0"/>
                            <a:cs typeface="Abadi MT Condensed Extra Bold" charset="0"/>
                          </a:rPr>
                          <m:t>𝑓</m:t>
                        </m:r>
                      </m:e>
                      <m:sub>
                        <m:r>
                          <a:rPr lang="en-US" altLang="zh-CN" sz="2200" b="0" i="1" dirty="0" smtClean="0">
                            <a:latin typeface="Cambria Math" charset="0"/>
                            <a:ea typeface="Abadi MT Condensed Extra Bold" charset="0"/>
                            <a:cs typeface="Abadi MT Condensed Extra Bold" charset="0"/>
                          </a:rPr>
                          <m:t>𝑅</m:t>
                        </m:r>
                      </m:sub>
                    </m:sSub>
                    <m:d>
                      <m:dPr>
                        <m:ctrlPr>
                          <a:rPr lang="en-US" altLang="zh-CN" sz="2200" b="0" i="1" dirty="0" smtClean="0">
                            <a:latin typeface="Cambria Math" charset="0"/>
                            <a:ea typeface="Abadi MT Condensed Extra Bold" charset="0"/>
                            <a:cs typeface="Abadi MT Condensed Extra Bold" charset="0"/>
                          </a:rPr>
                        </m:ctrlPr>
                      </m:dPr>
                      <m:e>
                        <m:r>
                          <a:rPr lang="en-US" altLang="zh-CN" sz="2200" b="0" i="1" dirty="0" smtClean="0">
                            <a:latin typeface="Cambria Math" charset="0"/>
                            <a:ea typeface="Abadi MT Condensed Extra Bold" charset="0"/>
                            <a:cs typeface="Abadi MT Condensed Extra Bold" charset="0"/>
                          </a:rPr>
                          <m:t>𝑟</m:t>
                        </m:r>
                      </m:e>
                    </m:d>
                    <m:f>
                      <m:fPr>
                        <m:ctrlPr>
                          <a:rPr lang="mr-IN" altLang="zh-CN" sz="2200" b="0" i="1" dirty="0" smtClean="0">
                            <a:latin typeface="Cambria Math" charset="0"/>
                            <a:ea typeface="Abadi MT Condensed Extra Bold" charset="0"/>
                            <a:cs typeface="Abadi MT Condensed Extra Bold" charset="0"/>
                          </a:rPr>
                        </m:ctrlPr>
                      </m:fPr>
                      <m:num>
                        <m:r>
                          <a:rPr lang="en-US" altLang="zh-CN" sz="2200" b="0" i="1" dirty="0" smtClean="0">
                            <a:latin typeface="Cambria Math" charset="0"/>
                            <a:ea typeface="Abadi MT Condensed Extra Bold" charset="0"/>
                            <a:cs typeface="Abadi MT Condensed Extra Bold" charset="0"/>
                          </a:rPr>
                          <m:t>𝑑𝑟</m:t>
                        </m:r>
                      </m:num>
                      <m:den>
                        <m:r>
                          <a:rPr lang="en-US" altLang="zh-CN" sz="2200" b="0" i="1" dirty="0" smtClean="0">
                            <a:latin typeface="Cambria Math" charset="0"/>
                            <a:ea typeface="Abadi MT Condensed Extra Bold" charset="0"/>
                            <a:cs typeface="Abadi MT Condensed Extra Bold" charset="0"/>
                          </a:rPr>
                          <m:t>𝑑𝑠</m:t>
                        </m:r>
                      </m:den>
                    </m:f>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𝐶</m:t>
                    </m:r>
                  </m:oMath>
                </a14:m>
                <a:r>
                  <a:rPr lang="zh-CN" altLang="en-US" sz="2200" dirty="0" smtClean="0">
                    <a:latin typeface="Abadi MT Condensed Extra Bold" charset="0"/>
                    <a:ea typeface="Abadi MT Condensed Extra Bold" charset="0"/>
                    <a:cs typeface="Abadi MT Condensed Extra Bold" charset="0"/>
                  </a:rPr>
                  <a:t>，从而有 微分方程： </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endParaRPr lang="en-US" altLang="zh-CN" sz="2200" i="1" dirty="0">
                  <a:latin typeface="Abadi MT Condensed Extra Bold" charset="0"/>
                  <a:ea typeface="Abadi MT Condensed Extra Bold" charset="0"/>
                  <a:cs typeface="Abadi MT Condensed Extra Bold" charset="0"/>
                </a:endParaRPr>
              </a:p>
              <a:p>
                <a:pPr marL="914400" lvl="2" indent="0" algn="ctr">
                  <a:lnSpc>
                    <a:spcPct val="120000"/>
                  </a:lnSpc>
                  <a:buNone/>
                </a:pPr>
                <a14:m>
                  <m:oMath xmlns:m="http://schemas.openxmlformats.org/officeDocument/2006/math">
                    <m:f>
                      <m:fPr>
                        <m:ctrlPr>
                          <a:rPr lang="mr-IN" altLang="zh-CN" sz="2200" i="1" dirty="0">
                            <a:latin typeface="Cambria Math" charset="0"/>
                            <a:ea typeface="Abadi MT Condensed Extra Bold" charset="0"/>
                            <a:cs typeface="Abadi MT Condensed Extra Bold" charset="0"/>
                          </a:rPr>
                        </m:ctrlPr>
                      </m:fPr>
                      <m:num>
                        <m:r>
                          <a:rPr lang="en-US" altLang="zh-CN" sz="2200" b="0" i="1" dirty="0">
                            <a:latin typeface="Cambria Math" charset="0"/>
                            <a:ea typeface="Abadi MT Condensed Extra Bold" charset="0"/>
                            <a:cs typeface="Abadi MT Condensed Extra Bold" charset="0"/>
                          </a:rPr>
                          <m:t>1</m:t>
                        </m:r>
                      </m:num>
                      <m:den>
                        <m:r>
                          <a:rPr lang="en-US" altLang="zh-CN" sz="2200" b="0" i="1" dirty="0">
                            <a:latin typeface="Cambria Math" charset="0"/>
                            <a:ea typeface="Abadi MT Condensed Extra Bold" charset="0"/>
                            <a:cs typeface="Abadi MT Condensed Extra Bold" charset="0"/>
                          </a:rPr>
                          <m:t>𝐶</m:t>
                        </m:r>
                      </m:den>
                    </m:f>
                    <m:r>
                      <a:rPr lang="en-US" altLang="zh-CN" sz="2200" i="1" dirty="0">
                        <a:latin typeface="Cambria Math" charset="0"/>
                        <a:ea typeface="Abadi MT Condensed Extra Bold" charset="0"/>
                        <a:cs typeface="Abadi MT Condensed Extra Bold" charset="0"/>
                      </a:rPr>
                      <m:t>𝑝𝑑</m:t>
                    </m:r>
                    <m:sSub>
                      <m:sSubPr>
                        <m:ctrlPr>
                          <a:rPr lang="en-US" altLang="zh-CN" sz="220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𝑓</m:t>
                        </m:r>
                      </m:e>
                      <m:sub>
                        <m:r>
                          <a:rPr lang="en-US" altLang="zh-CN" sz="2200" i="1" dirty="0">
                            <a:latin typeface="Cambria Math" charset="0"/>
                            <a:ea typeface="Abadi MT Condensed Extra Bold" charset="0"/>
                            <a:cs typeface="Abadi MT Condensed Extra Bold" charset="0"/>
                          </a:rPr>
                          <m:t>𝑅</m:t>
                        </m:r>
                      </m:sub>
                    </m:sSub>
                    <m:d>
                      <m:dPr>
                        <m:ctrlPr>
                          <a:rPr lang="en-US" altLang="zh-CN" sz="2200" i="1" dirty="0">
                            <a:latin typeface="Cambria Math" charset="0"/>
                            <a:ea typeface="Abadi MT Condensed Extra Bold" charset="0"/>
                            <a:cs typeface="Abadi MT Condensed Extra Bold" charset="0"/>
                          </a:rPr>
                        </m:ctrlPr>
                      </m:dPr>
                      <m:e>
                        <m:r>
                          <a:rPr lang="en-US" altLang="zh-CN" sz="2200" b="0" i="1" dirty="0">
                            <a:latin typeface="Cambria Math" charset="0"/>
                            <a:ea typeface="Abadi MT Condensed Extra Bold" charset="0"/>
                            <a:cs typeface="Abadi MT Condensed Extra Bold" charset="0"/>
                          </a:rPr>
                          <m:t>𝑟</m:t>
                        </m:r>
                      </m:e>
                    </m:d>
                    <m:r>
                      <m:rPr>
                        <m:sty m:val="p"/>
                      </m:rPr>
                      <a:rPr lang="en-US" altLang="zh-CN" sz="2200" i="1" dirty="0">
                        <a:latin typeface="Cambria Math" charset="0"/>
                        <a:ea typeface="Abadi MT Condensed Extra Bold" charset="0"/>
                        <a:cs typeface="Abadi MT Condensed Extra Bold" charset="0"/>
                      </a:rPr>
                      <m:t>d</m:t>
                    </m:r>
                    <m:r>
                      <a:rPr lang="en-US" altLang="zh-CN" sz="2200" b="0" i="1" dirty="0">
                        <a:latin typeface="Cambria Math" charset="0"/>
                        <a:ea typeface="Abadi MT Condensed Extra Bold" charset="0"/>
                        <a:cs typeface="Abadi MT Condensed Extra Bold" charset="0"/>
                      </a:rPr>
                      <m:t>𝑟</m:t>
                    </m:r>
                    <m:r>
                      <a:rPr lang="en-US" altLang="zh-CN" sz="220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𝑑𝑠</m:t>
                    </m:r>
                  </m:oMath>
                </a14:m>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边界条件 </a:t>
                </a:r>
                <a:r>
                  <a:rPr lang="en-US" altLang="zh-CN" sz="2200" dirty="0" smtClean="0">
                    <a:latin typeface="Abadi MT Condensed Extra Bold" charset="0"/>
                    <a:ea typeface="Abadi MT Condensed Extra Bold" charset="0"/>
                    <a:cs typeface="Abadi MT Condensed Extra Bold" charset="0"/>
                  </a:rPr>
                  <a:t>1</a:t>
                </a:r>
              </a:p>
              <a:p>
                <a:pPr marL="914400" lvl="2" indent="0">
                  <a:lnSpc>
                    <a:spcPct val="120000"/>
                  </a:lnSpc>
                  <a:buNone/>
                </a:pPr>
                <a:endParaRPr lang="en-US" altLang="zh-CN" sz="2200" dirty="0">
                  <a:latin typeface="Abadi MT Condensed Extra Bold" charset="0"/>
                  <a:ea typeface="Abadi MT Condensed Extra Bold" charset="0"/>
                  <a:cs typeface="Abadi MT Condensed Extra Bold" charset="0"/>
                </a:endParaRPr>
              </a:p>
              <a:p>
                <a:pPr marL="914400" lvl="2" indent="0">
                  <a:lnSpc>
                    <a:spcPct val="120000"/>
                  </a:lnSpc>
                  <a:buNone/>
                </a:pPr>
                <a:r>
                  <a:rPr lang="zh-CN" altLang="en-US" sz="2200" dirty="0">
                    <a:latin typeface="Abadi MT Condensed Extra Bold" charset="0"/>
                    <a:ea typeface="Abadi MT Condensed Extra Bold" charset="0"/>
                    <a:cs typeface="Abadi MT Condensed Extra Bold" charset="0"/>
                  </a:rPr>
                  <a:t>作业：求边界条件，并给出上述方程的表达式</a:t>
                </a:r>
                <a:endParaRPr lang="en-US" altLang="zh-CN" sz="2200" dirty="0" smtClean="0">
                  <a:latin typeface="Abadi MT Condensed Extra Bold" charset="0"/>
                  <a:ea typeface="Abadi MT Condensed Extra Bold" charset="0"/>
                  <a:cs typeface="Abadi MT Condensed Extra Bold" charset="0"/>
                </a:endParaRPr>
              </a:p>
              <a:p>
                <a:pPr marL="0" indent="0">
                  <a:lnSpc>
                    <a:spcPct val="120000"/>
                  </a:lnSpc>
                  <a:buNone/>
                </a:pPr>
                <a:endParaRPr lang="en-US" altLang="zh-CN" sz="26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94671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sz="2000" dirty="0">
                <a:solidFill>
                  <a:schemeClr val="bg1">
                    <a:lumMod val="75000"/>
                  </a:schemeClr>
                </a:solidFill>
              </a:rPr>
              <a:t>随机事件模拟</a:t>
            </a:r>
            <a:endParaRPr lang="en-US" altLang="zh-CN" sz="2000" dirty="0">
              <a:solidFill>
                <a:schemeClr val="bg1">
                  <a:lumMod val="75000"/>
                </a:schemeClr>
              </a:solidFill>
            </a:endParaRPr>
          </a:p>
          <a:p>
            <a:pPr lvl="1"/>
            <a:r>
              <a:rPr lang="zh-CN" altLang="en-US" sz="1600" dirty="0">
                <a:solidFill>
                  <a:schemeClr val="bg1">
                    <a:lumMod val="75000"/>
                  </a:schemeClr>
                </a:solidFill>
              </a:rPr>
              <a:t>如前所述的真物理随机变量，例如进程</a:t>
            </a:r>
            <a:r>
              <a:rPr lang="en-US" altLang="zh-CN" sz="1600" dirty="0">
                <a:solidFill>
                  <a:schemeClr val="bg1">
                    <a:lumMod val="75000"/>
                  </a:schemeClr>
                </a:solidFill>
              </a:rPr>
              <a:t>pid</a:t>
            </a:r>
            <a:r>
              <a:rPr lang="zh-CN" altLang="en-US" sz="1600" dirty="0">
                <a:solidFill>
                  <a:schemeClr val="bg1">
                    <a:lumMod val="75000"/>
                  </a:schemeClr>
                </a:solidFill>
              </a:rPr>
              <a:t>，网络访间隔（泊松分布）</a:t>
            </a:r>
            <a:endParaRPr lang="en-US" altLang="zh-CN" sz="1600" dirty="0" smtClean="0">
              <a:solidFill>
                <a:schemeClr val="bg1">
                  <a:lumMod val="75000"/>
                </a:schemeClr>
              </a:solidFill>
            </a:endParaRPr>
          </a:p>
          <a:p>
            <a:r>
              <a:rPr lang="zh-CN" altLang="en-US" sz="2000" dirty="0">
                <a:solidFill>
                  <a:schemeClr val="bg1">
                    <a:lumMod val="75000"/>
                  </a:schemeClr>
                </a:solidFill>
              </a:rPr>
              <a:t>积分变换（如上）</a:t>
            </a:r>
            <a:endParaRPr lang="en-US" altLang="zh-CN" sz="2000" dirty="0">
              <a:solidFill>
                <a:schemeClr val="bg1">
                  <a:lumMod val="75000"/>
                </a:schemeClr>
              </a:solidFill>
            </a:endParaRPr>
          </a:p>
          <a:p>
            <a:r>
              <a:rPr lang="zh-CN" altLang="en-US" sz="2000" dirty="0"/>
              <a:t>拒绝采样</a:t>
            </a:r>
            <a:endParaRPr lang="en-US" altLang="zh-CN" sz="2000" dirty="0"/>
          </a:p>
          <a:p>
            <a:pPr lvl="1"/>
            <a:r>
              <a:rPr lang="zh-CN" altLang="en-US" sz="1600" dirty="0"/>
              <a:t>之前做</a:t>
            </a:r>
            <a:r>
              <a:rPr lang="en-US" altLang="zh-CN" sz="1600" dirty="0"/>
              <a:t>KMP</a:t>
            </a:r>
            <a:r>
              <a:rPr lang="zh-CN" altLang="en-US" sz="1600" dirty="0"/>
              <a:t>概率问题已经使用过拒绝采样机</a:t>
            </a:r>
            <a:endParaRPr lang="en-US" altLang="zh-CN" sz="1600" dirty="0"/>
          </a:p>
          <a:p>
            <a:r>
              <a:rPr lang="zh-CN" altLang="en-US" sz="2000" dirty="0" smtClean="0">
                <a:solidFill>
                  <a:schemeClr val="bg1">
                    <a:lumMod val="75000"/>
                  </a:schemeClr>
                </a:solidFill>
              </a:rPr>
              <a:t>去关联</a:t>
            </a:r>
            <a:endParaRPr lang="en-US" altLang="zh-CN" sz="2000" dirty="0" smtClean="0">
              <a:solidFill>
                <a:schemeClr val="bg1">
                  <a:lumMod val="75000"/>
                </a:schemeClr>
              </a:solidFill>
            </a:endParaRPr>
          </a:p>
          <a:p>
            <a:pPr lvl="1"/>
            <a:r>
              <a:rPr lang="zh-CN" altLang="en-US" sz="1600" dirty="0">
                <a:solidFill>
                  <a:schemeClr val="bg1">
                    <a:lumMod val="75000"/>
                  </a:schemeClr>
                </a:solidFill>
              </a:rPr>
              <a:t>去关联哈希噪音法：</a:t>
            </a:r>
            <a:r>
              <a:rPr lang="en-US" altLang="zh-CN" sz="1600" dirty="0">
                <a:solidFill>
                  <a:schemeClr val="bg1">
                    <a:lumMod val="75000"/>
                  </a:schemeClr>
                </a:solidFill>
              </a:rPr>
              <a:t>AB-test</a:t>
            </a:r>
            <a:r>
              <a:rPr lang="zh-CN" altLang="en-US" sz="1600" dirty="0">
                <a:solidFill>
                  <a:schemeClr val="bg1">
                    <a:lumMod val="75000"/>
                  </a:schemeClr>
                </a:solidFill>
              </a:rPr>
              <a:t>实验</a:t>
            </a:r>
            <a:endParaRPr lang="en-US" altLang="zh-CN" sz="1600" dirty="0">
              <a:solidFill>
                <a:schemeClr val="bg1">
                  <a:lumMod val="75000"/>
                </a:schemeClr>
              </a:solidFill>
            </a:endParaRPr>
          </a:p>
          <a:p>
            <a:pPr lvl="1"/>
            <a:r>
              <a:rPr lang="zh-CN" altLang="en-US" sz="1600" strike="sngStrike" dirty="0" smtClean="0">
                <a:solidFill>
                  <a:schemeClr val="bg1">
                    <a:lumMod val="75000"/>
                  </a:schemeClr>
                </a:solidFill>
              </a:rPr>
              <a:t>快速傅里叶变换</a:t>
            </a:r>
            <a:endParaRPr lang="en-US" altLang="zh-CN" sz="1600" strike="sngStrike" dirty="0" smtClean="0">
              <a:solidFill>
                <a:schemeClr val="bg1">
                  <a:lumMod val="75000"/>
                </a:schemeClr>
              </a:solidFill>
            </a:endParaRPr>
          </a:p>
        </p:txBody>
      </p:sp>
      <p:sp>
        <p:nvSpPr>
          <p:cNvPr id="4" name="Date Placeholder 3"/>
          <p:cNvSpPr>
            <a:spLocks noGrp="1"/>
          </p:cNvSpPr>
          <p:nvPr>
            <p:ph type="dt" sz="half" idx="10"/>
          </p:nvPr>
        </p:nvSpPr>
        <p:spPr/>
        <p:txBody>
          <a:bodyPr/>
          <a:lstStyle/>
          <a:p>
            <a:fld id="{9B0043E3-6C32-3943-82CF-654DD120717C}"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70694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均匀采样方法 </a:t>
            </a:r>
            <a:r>
              <a:rPr lang="mr-IN" altLang="zh-CN"/>
              <a:t>–</a:t>
            </a:r>
            <a:r>
              <a:rPr lang="zh-CN" altLang="en-US"/>
              <a:t> 拒绝采样</a:t>
            </a:r>
            <a:endParaRPr lang="en-US"/>
          </a:p>
        </p:txBody>
      </p:sp>
      <p:sp>
        <p:nvSpPr>
          <p:cNvPr id="3" name="Content Placeholder 2"/>
          <p:cNvSpPr>
            <a:spLocks noGrp="1"/>
          </p:cNvSpPr>
          <p:nvPr>
            <p:ph idx="1"/>
          </p:nvPr>
        </p:nvSpPr>
        <p:spPr/>
        <p:txBody>
          <a:bodyPr>
            <a:normAutofit/>
          </a:bodyPr>
          <a:lstStyle/>
          <a:p>
            <a:r>
              <a:rPr lang="en-US" altLang="zh-CN" sz="2000"/>
              <a:t>2016</a:t>
            </a:r>
            <a:r>
              <a:rPr lang="zh-CN" altLang="en-US" sz="2000"/>
              <a:t>某云计算公司面试题目</a:t>
            </a:r>
            <a:r>
              <a:rPr lang="en-US" altLang="zh-CN" sz="2000">
                <a:sym typeface="Wingdings"/>
              </a:rPr>
              <a:t>(</a:t>
            </a:r>
            <a:r>
              <a:rPr lang="zh-CN" altLang="en-US" sz="2000"/>
              <a:t>参考经典试题</a:t>
            </a:r>
            <a:r>
              <a:rPr lang="en-US" altLang="zh-CN" sz="2000"/>
              <a:t>Reservior</a:t>
            </a:r>
            <a:r>
              <a:rPr lang="zh-CN" altLang="en-US" sz="2000"/>
              <a:t> </a:t>
            </a:r>
            <a:r>
              <a:rPr lang="en-US" altLang="zh-CN" sz="2000"/>
              <a:t>Sampling)</a:t>
            </a:r>
            <a:r>
              <a:rPr lang="zh-CN" altLang="en-US" sz="2000"/>
              <a:t> </a:t>
            </a:r>
            <a:endParaRPr lang="en-US" altLang="zh-CN" sz="2000"/>
          </a:p>
          <a:p>
            <a:endParaRPr lang="en-US" altLang="zh-CN" sz="2000"/>
          </a:p>
          <a:p>
            <a:pPr lvl="1"/>
            <a:r>
              <a:rPr lang="zh-CN" altLang="en-US" sz="1600"/>
              <a:t>一个产品在流水线上随机被抽取检测，产品编号</a:t>
            </a:r>
            <a:r>
              <a:rPr lang="en-US" altLang="zh-CN" sz="1600"/>
              <a:t>1</a:t>
            </a:r>
            <a:r>
              <a:rPr lang="zh-CN" altLang="en-US" sz="1600"/>
              <a:t>，</a:t>
            </a:r>
            <a:r>
              <a:rPr lang="en-US" altLang="zh-CN" sz="1600"/>
              <a:t>2</a:t>
            </a:r>
            <a:r>
              <a:rPr lang="zh-CN" altLang="en-US" sz="1600"/>
              <a:t>，</a:t>
            </a:r>
            <a:r>
              <a:rPr lang="en-US" altLang="zh-CN" sz="1600"/>
              <a:t>3,</a:t>
            </a:r>
            <a:r>
              <a:rPr lang="zh-CN" altLang="en-US" sz="1600"/>
              <a:t> </a:t>
            </a:r>
            <a:r>
              <a:rPr lang="en-US" altLang="zh-CN" sz="1600"/>
              <a:t>...</a:t>
            </a:r>
            <a:r>
              <a:rPr lang="zh-CN" altLang="en-US" sz="1600"/>
              <a:t> 请问如何确保任何时刻每个产品都能被均匀检测到。这个问题常常会因为描述被误解。</a:t>
            </a:r>
            <a:endParaRPr lang="en-US" altLang="zh-CN" sz="1600"/>
          </a:p>
          <a:p>
            <a:pPr lvl="2"/>
            <a:endParaRPr lang="en-US" sz="1600"/>
          </a:p>
          <a:p>
            <a:pPr lvl="2"/>
            <a:r>
              <a:rPr lang="zh-CN" altLang="en-US" sz="1600"/>
              <a:t>当第一个产品到来的时候，他有概率</a:t>
            </a:r>
            <a:r>
              <a:rPr lang="en-US" altLang="zh-CN" sz="1600"/>
              <a:t>1</a:t>
            </a:r>
            <a:r>
              <a:rPr lang="zh-CN" altLang="en-US" sz="1600"/>
              <a:t>的机会被选中</a:t>
            </a:r>
            <a:endParaRPr lang="en-US" altLang="zh-CN" sz="1600"/>
          </a:p>
          <a:p>
            <a:pPr lvl="2"/>
            <a:r>
              <a:rPr lang="zh-CN" altLang="en-US" sz="1600"/>
              <a:t>当第二个产品到来的时候，第一个和第二个产品都应该只有相同的概率即</a:t>
            </a:r>
            <a:r>
              <a:rPr lang="en-US" altLang="zh-CN" sz="1600"/>
              <a:t>1/2</a:t>
            </a:r>
            <a:r>
              <a:rPr lang="zh-CN" altLang="en-US" sz="1600"/>
              <a:t>被保留</a:t>
            </a:r>
            <a:endParaRPr lang="en-US" altLang="zh-CN" sz="1600"/>
          </a:p>
          <a:p>
            <a:pPr lvl="2"/>
            <a:r>
              <a:rPr lang="en-US" altLang="zh-CN" sz="1600"/>
              <a:t>...</a:t>
            </a:r>
            <a:r>
              <a:rPr lang="zh-CN" altLang="en-US" sz="1600"/>
              <a:t> </a:t>
            </a:r>
            <a:endParaRPr lang="en-US" sz="1600"/>
          </a:p>
          <a:p>
            <a:pPr lvl="1"/>
            <a:endParaRPr lang="en-US" sz="1600"/>
          </a:p>
          <a:p>
            <a:pPr lvl="1"/>
            <a:r>
              <a:rPr lang="zh-CN" altLang="en-US" sz="1600"/>
              <a:t>此类问题文献可以追溯到</a:t>
            </a:r>
            <a:r>
              <a:rPr lang="en-US" altLang="zh-CN" sz="1600"/>
              <a:t>1985</a:t>
            </a:r>
            <a:r>
              <a:rPr lang="zh-CN" altLang="en-US" sz="1600"/>
              <a:t> </a:t>
            </a:r>
            <a:r>
              <a:rPr lang="en-US" altLang="zh-CN" sz="1600"/>
              <a:t>Vitter</a:t>
            </a:r>
            <a:r>
              <a:rPr lang="zh-CN" altLang="en-US" sz="1600"/>
              <a:t> </a:t>
            </a:r>
            <a:r>
              <a:rPr lang="en-US" altLang="zh-CN" sz="1600"/>
              <a:t>Jeffrey</a:t>
            </a:r>
            <a:r>
              <a:rPr lang="zh-CN" altLang="en-US" sz="1600"/>
              <a:t>的作品 </a:t>
            </a:r>
            <a:r>
              <a:rPr lang="en-US" altLang="zh-CN" sz="1600"/>
              <a:t>"Random</a:t>
            </a:r>
            <a:r>
              <a:rPr lang="zh-CN" altLang="en-US" sz="1600"/>
              <a:t> </a:t>
            </a:r>
            <a:r>
              <a:rPr lang="en-US" altLang="zh-CN" sz="1600"/>
              <a:t>Sampling</a:t>
            </a:r>
            <a:r>
              <a:rPr lang="zh-CN" altLang="en-US" sz="1600"/>
              <a:t> </a:t>
            </a:r>
            <a:r>
              <a:rPr lang="en-US" altLang="zh-CN" sz="1600"/>
              <a:t>with</a:t>
            </a:r>
            <a:r>
              <a:rPr lang="zh-CN" altLang="en-US" sz="1600"/>
              <a:t> </a:t>
            </a:r>
            <a:r>
              <a:rPr lang="en-US" altLang="zh-CN" sz="1600"/>
              <a:t>a</a:t>
            </a:r>
            <a:r>
              <a:rPr lang="zh-CN" altLang="en-US" sz="1600"/>
              <a:t> </a:t>
            </a:r>
            <a:r>
              <a:rPr lang="en-US" altLang="zh-CN" sz="1600"/>
              <a:t>Reservior"</a:t>
            </a:r>
          </a:p>
          <a:p>
            <a:pPr lvl="1"/>
            <a:endParaRPr lang="en-US" sz="1600"/>
          </a:p>
          <a:p>
            <a:r>
              <a:rPr lang="en-US" altLang="zh-CN" sz="1600"/>
              <a:t>2016</a:t>
            </a:r>
            <a:r>
              <a:rPr lang="zh-CN" altLang="en-US" sz="1600"/>
              <a:t>某国内一线公司特招</a:t>
            </a:r>
            <a:endParaRPr lang="en-US" altLang="zh-CN" sz="1600"/>
          </a:p>
          <a:p>
            <a:endParaRPr lang="en-US" altLang="zh-CN" sz="1600"/>
          </a:p>
          <a:p>
            <a:pPr lvl="1"/>
            <a:r>
              <a:rPr lang="zh-CN" altLang="en-US" sz="1600"/>
              <a:t>子问题</a:t>
            </a:r>
            <a:r>
              <a:rPr lang="en-US" altLang="zh-CN" sz="1600"/>
              <a:t>1</a:t>
            </a:r>
            <a:r>
              <a:rPr lang="zh-CN" altLang="en-US" sz="1600"/>
              <a:t>：给定随机数生成器</a:t>
            </a:r>
            <a:r>
              <a:rPr lang="en-US" altLang="zh-CN" sz="1600"/>
              <a:t>U(0,</a:t>
            </a:r>
            <a:r>
              <a:rPr lang="zh-CN" altLang="en-US" sz="1600"/>
              <a:t> </a:t>
            </a:r>
            <a:r>
              <a:rPr lang="en-US" altLang="zh-CN" sz="1600"/>
              <a:t>5),</a:t>
            </a:r>
            <a:r>
              <a:rPr lang="zh-CN" altLang="en-US" sz="1600"/>
              <a:t> 求随机数发生器</a:t>
            </a:r>
            <a:r>
              <a:rPr lang="en-US" altLang="zh-CN" sz="1600"/>
              <a:t>U(0,</a:t>
            </a:r>
            <a:r>
              <a:rPr lang="zh-CN" altLang="en-US" sz="1600"/>
              <a:t> </a:t>
            </a:r>
            <a:r>
              <a:rPr lang="en-US" altLang="zh-CN" sz="1600"/>
              <a:t>7)</a:t>
            </a:r>
          </a:p>
          <a:p>
            <a:pPr lvl="1"/>
            <a:r>
              <a:rPr lang="zh-CN" altLang="en-US" sz="1600"/>
              <a:t>子问题</a:t>
            </a:r>
            <a:r>
              <a:rPr lang="en-US" altLang="zh-CN" sz="1600"/>
              <a:t>2</a:t>
            </a:r>
            <a:r>
              <a:rPr lang="zh-CN" altLang="en-US" sz="1600"/>
              <a:t>：给定随机数生成器</a:t>
            </a:r>
            <a:r>
              <a:rPr lang="en-US" altLang="zh-CN" sz="1600"/>
              <a:t>U(0,</a:t>
            </a:r>
            <a:r>
              <a:rPr lang="zh-CN" altLang="en-US" sz="1600"/>
              <a:t> </a:t>
            </a:r>
            <a:r>
              <a:rPr lang="en-US" altLang="zh-CN" sz="1600"/>
              <a:t>M),</a:t>
            </a:r>
            <a:r>
              <a:rPr lang="zh-CN" altLang="en-US" sz="1600"/>
              <a:t> 求随机数发生器</a:t>
            </a:r>
            <a:r>
              <a:rPr lang="en-US" altLang="zh-CN" sz="1600"/>
              <a:t>U(0,</a:t>
            </a:r>
            <a:r>
              <a:rPr lang="zh-CN" altLang="en-US" sz="1600"/>
              <a:t> </a:t>
            </a:r>
            <a:r>
              <a:rPr lang="en-US" altLang="zh-CN" sz="1600"/>
              <a:t>N)</a:t>
            </a:r>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45883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normAutofit/>
          </a:bodyPr>
          <a:lstStyle/>
          <a:p>
            <a:r>
              <a:rPr lang="zh-CN" altLang="en-US" sz="2000" dirty="0" smtClean="0"/>
              <a:t>给定均匀分布</a:t>
            </a:r>
            <a:r>
              <a:rPr lang="en-US" altLang="zh-CN" sz="2000" dirty="0" smtClean="0"/>
              <a:t>U</a:t>
            </a:r>
            <a:r>
              <a:rPr lang="zh-CN" altLang="en-US" sz="2000" dirty="0" smtClean="0"/>
              <a:t>采样机</a:t>
            </a:r>
            <a:r>
              <a:rPr lang="en-US" altLang="zh-CN" sz="2000" dirty="0" smtClean="0"/>
              <a:t>,</a:t>
            </a:r>
            <a:r>
              <a:rPr lang="zh-CN" altLang="en-US" sz="2000" dirty="0" smtClean="0"/>
              <a:t> 求符合正态分布</a:t>
            </a:r>
            <a:r>
              <a:rPr lang="en-US" altLang="zh-CN" sz="2000" dirty="0" smtClean="0"/>
              <a:t>E(</a:t>
            </a:r>
            <a:r>
              <a:rPr lang="en-US" altLang="zh-CN" sz="2000" dirty="0" err="1" smtClean="0"/>
              <a:t>miu</a:t>
            </a:r>
            <a:r>
              <a:rPr lang="en-US" altLang="zh-CN" sz="2000" dirty="0" smtClean="0"/>
              <a:t>,</a:t>
            </a:r>
            <a:r>
              <a:rPr lang="zh-CN" altLang="en-US" sz="2000" dirty="0" smtClean="0"/>
              <a:t> </a:t>
            </a:r>
            <a:r>
              <a:rPr lang="en-US" altLang="zh-CN" sz="2000" dirty="0" smtClean="0"/>
              <a:t>delta)</a:t>
            </a:r>
            <a:r>
              <a:rPr lang="zh-CN" altLang="en-US" sz="2000" dirty="0" smtClean="0"/>
              <a:t>的随机变量</a:t>
            </a:r>
            <a:r>
              <a:rPr lang="en-US" altLang="zh-CN" sz="2000" dirty="0" smtClean="0"/>
              <a:t>?</a:t>
            </a:r>
          </a:p>
          <a:p>
            <a:r>
              <a:rPr lang="zh-CN" altLang="en-US" sz="2000" dirty="0" smtClean="0"/>
              <a:t>考虑一般分布</a:t>
            </a:r>
            <a:r>
              <a:rPr lang="en-US" altLang="zh-CN" sz="2000" dirty="0" smtClean="0"/>
              <a:t>F,</a:t>
            </a:r>
            <a:r>
              <a:rPr lang="zh-CN" altLang="en-US" sz="2000" dirty="0" smtClean="0"/>
              <a:t> 如前所述</a:t>
            </a:r>
            <a:r>
              <a:rPr lang="en-US" altLang="zh-CN" sz="2000" dirty="0" smtClean="0"/>
              <a:t>F</a:t>
            </a:r>
            <a:r>
              <a:rPr lang="zh-CN" altLang="en-US" sz="2000" dirty="0" smtClean="0"/>
              <a:t>既是可逆映射，又是均匀变量故，有</a:t>
            </a:r>
            <a:r>
              <a:rPr lang="zh-CN" altLang="en-US" sz="2000" dirty="0"/>
              <a:t>以</a:t>
            </a:r>
            <a:r>
              <a:rPr lang="zh-CN" altLang="en-US" sz="2000" dirty="0" smtClean="0"/>
              <a:t>下策略</a:t>
            </a:r>
            <a:endParaRPr lang="en-US" altLang="zh-CN" sz="2000" dirty="0" smtClean="0"/>
          </a:p>
          <a:p>
            <a:pPr lvl="1"/>
            <a:r>
              <a:rPr lang="zh-CN" altLang="en-US" sz="2000" dirty="0" smtClean="0"/>
              <a:t>从</a:t>
            </a:r>
            <a:r>
              <a:rPr lang="en-US" altLang="zh-CN" sz="2000" dirty="0" smtClean="0"/>
              <a:t>U(0,1)</a:t>
            </a:r>
            <a:r>
              <a:rPr lang="zh-CN" altLang="en-US" sz="2000" dirty="0" smtClean="0"/>
              <a:t>采样</a:t>
            </a:r>
            <a:endParaRPr lang="en-US" altLang="zh-CN" sz="2000" dirty="0" smtClean="0"/>
          </a:p>
          <a:p>
            <a:pPr lvl="1"/>
            <a:r>
              <a:rPr lang="zh-CN" altLang="en-US" sz="2000" dirty="0" smtClean="0"/>
              <a:t>若</a:t>
            </a:r>
            <a:r>
              <a:rPr lang="en-US" altLang="zh-CN" sz="2000" dirty="0" smtClean="0"/>
              <a:t>F</a:t>
            </a:r>
            <a:r>
              <a:rPr lang="zh-CN" altLang="en-US" sz="2000" dirty="0" smtClean="0"/>
              <a:t>连续，取</a:t>
            </a:r>
            <a:r>
              <a:rPr lang="en-US" altLang="zh-CN" sz="2000" dirty="0" err="1" smtClean="0"/>
              <a:t>Finv</a:t>
            </a:r>
            <a:r>
              <a:rPr lang="zh-CN" altLang="en-US" sz="2000" dirty="0" smtClean="0"/>
              <a:t> </a:t>
            </a:r>
            <a:r>
              <a:rPr lang="en-US" altLang="zh-CN" sz="2000" dirty="0" smtClean="0"/>
              <a:t>=</a:t>
            </a:r>
            <a:r>
              <a:rPr lang="zh-CN" altLang="en-US" sz="2000" dirty="0" smtClean="0"/>
              <a:t> </a:t>
            </a:r>
            <a:r>
              <a:rPr lang="en-US" altLang="zh-CN" sz="2000" dirty="0" smtClean="0"/>
              <a:t>F</a:t>
            </a:r>
            <a:r>
              <a:rPr lang="zh-CN" altLang="en-US" sz="2000" dirty="0" smtClean="0"/>
              <a:t>的逆函数</a:t>
            </a:r>
            <a:endParaRPr lang="en-US" altLang="zh-CN" sz="2000" dirty="0" smtClean="0"/>
          </a:p>
          <a:p>
            <a:pPr lvl="1"/>
            <a:r>
              <a:rPr lang="zh-CN" altLang="en-US" sz="2000" dirty="0" smtClean="0"/>
              <a:t>否则，取 </a:t>
            </a:r>
            <a:r>
              <a:rPr lang="en-US" altLang="zh-CN" sz="2000" dirty="0" err="1" smtClean="0"/>
              <a:t>Finv</a:t>
            </a:r>
            <a:r>
              <a:rPr lang="zh-CN" altLang="en-US" sz="2000" dirty="0" smtClean="0"/>
              <a:t> </a:t>
            </a:r>
            <a:r>
              <a:rPr lang="en-US" altLang="zh-CN" sz="2000" dirty="0" smtClean="0"/>
              <a:t>(u)=</a:t>
            </a:r>
            <a:r>
              <a:rPr lang="zh-CN" altLang="en-US" sz="2000" dirty="0" smtClean="0"/>
              <a:t> </a:t>
            </a:r>
            <a:r>
              <a:rPr lang="en-US" altLang="zh-CN" sz="2000" dirty="0" smtClean="0"/>
              <a:t>min</a:t>
            </a:r>
            <a:r>
              <a:rPr lang="zh-CN" altLang="en-US" sz="2000" dirty="0" smtClean="0"/>
              <a:t> </a:t>
            </a:r>
            <a:r>
              <a:rPr lang="en-US" altLang="zh-CN" sz="2000" dirty="0" smtClean="0"/>
              <a:t>{x:</a:t>
            </a:r>
            <a:r>
              <a:rPr lang="zh-CN" altLang="en-US" sz="2000" dirty="0" smtClean="0"/>
              <a:t> </a:t>
            </a:r>
            <a:r>
              <a:rPr lang="en-US" altLang="zh-CN" sz="2000" dirty="0" smtClean="0"/>
              <a:t>F(x)</a:t>
            </a:r>
            <a:r>
              <a:rPr lang="zh-CN" altLang="en-US" sz="2000" dirty="0" smtClean="0"/>
              <a:t> </a:t>
            </a:r>
            <a:r>
              <a:rPr lang="en-US" altLang="zh-CN" sz="2000" dirty="0" smtClean="0"/>
              <a:t>&gt;=</a:t>
            </a:r>
            <a:r>
              <a:rPr lang="zh-CN" altLang="en-US" sz="2000" dirty="0" smtClean="0"/>
              <a:t> </a:t>
            </a:r>
            <a:r>
              <a:rPr lang="en-US" altLang="zh-CN" sz="2000" dirty="0" smtClean="0"/>
              <a:t>u}</a:t>
            </a:r>
          </a:p>
          <a:p>
            <a:pPr lvl="1"/>
            <a:r>
              <a:rPr lang="zh-CN" altLang="en-US" sz="2000" dirty="0" smtClean="0"/>
              <a:t>返回 </a:t>
            </a:r>
            <a:r>
              <a:rPr lang="en-US" altLang="zh-CN" sz="2000" dirty="0" err="1" smtClean="0"/>
              <a:t>Finv</a:t>
            </a:r>
            <a:r>
              <a:rPr lang="en-US" altLang="zh-CN" sz="2000" dirty="0" smtClean="0"/>
              <a:t>(U),</a:t>
            </a:r>
            <a:r>
              <a:rPr lang="zh-CN" altLang="en-US" sz="2000" dirty="0" smtClean="0"/>
              <a:t> 则是我们要求服从的任意分布</a:t>
            </a:r>
            <a:r>
              <a:rPr lang="en-US" altLang="zh-CN" sz="2000" dirty="0" smtClean="0"/>
              <a:t>F</a:t>
            </a:r>
            <a:r>
              <a:rPr lang="zh-CN" altLang="en-US" sz="2000" dirty="0" smtClean="0"/>
              <a:t>的随机变量。</a:t>
            </a:r>
            <a:endParaRPr lang="en-US" altLang="zh-CN" sz="2000" dirty="0" smtClean="0"/>
          </a:p>
          <a:p>
            <a:pPr lvl="1"/>
            <a:endParaRPr lang="en-US" sz="2000" dirty="0"/>
          </a:p>
          <a:p>
            <a:r>
              <a:rPr lang="zh-CN" altLang="en-US" sz="2000" dirty="0"/>
              <a:t>这方面在面试通识问题中，涉及得不多；对于针对性的职业例如数据科学家，可能会有所涉及。</a:t>
            </a:r>
            <a:endParaRPr lang="en-US" sz="2000" dirty="0"/>
          </a:p>
        </p:txBody>
      </p:sp>
      <p:sp>
        <p:nvSpPr>
          <p:cNvPr id="4" name="Date Placeholder 3"/>
          <p:cNvSpPr>
            <a:spLocks noGrp="1"/>
          </p:cNvSpPr>
          <p:nvPr>
            <p:ph type="dt" sz="half" idx="10"/>
          </p:nvPr>
        </p:nvSpPr>
        <p:spPr/>
        <p:txBody>
          <a:bodyPr/>
          <a:lstStyle/>
          <a:p>
            <a:fld id="{8DDA57FE-640D-E44D-8537-654EC76B76E3}"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9359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sz="2000" dirty="0" smtClean="0"/>
              <a:t>通常实际工作中，我们是先有数据后有观测，我们希望通过数据观测（</a:t>
            </a:r>
            <a:r>
              <a:rPr lang="en-US" altLang="zh-CN" sz="2000" dirty="0" smtClean="0"/>
              <a:t>configuration</a:t>
            </a:r>
            <a:r>
              <a:rPr lang="zh-CN" altLang="en-US" sz="2000" dirty="0" smtClean="0"/>
              <a:t> </a:t>
            </a:r>
            <a:r>
              <a:rPr lang="en-US" altLang="zh-CN" sz="2000" dirty="0" smtClean="0"/>
              <a:t>observation</a:t>
            </a:r>
            <a:r>
              <a:rPr lang="zh-CN" altLang="en-US" sz="2000" dirty="0" smtClean="0"/>
              <a:t>）归纳出数据的概率规律。本课程是通识课程，主要讨论基本规律和方法。</a:t>
            </a:r>
            <a:endParaRPr lang="en-US" altLang="zh-CN" sz="2000" dirty="0" smtClean="0"/>
          </a:p>
          <a:p>
            <a:endParaRPr lang="en-US" altLang="zh-CN" sz="2000" dirty="0"/>
          </a:p>
          <a:p>
            <a:r>
              <a:rPr lang="zh-CN" altLang="en-US" sz="2000" dirty="0" smtClean="0"/>
              <a:t>因此统计方法与概率方法的区别在于，置信偏差量和错误评价指标。为了求解统计问题，往往涉及最优化算法，比如最大似然等。因为整体思路是在一个假设的前提下，找尽可能好的解。</a:t>
            </a:r>
            <a:endParaRPr lang="en-US" altLang="zh-CN" sz="2000" dirty="0" smtClean="0"/>
          </a:p>
          <a:p>
            <a:endParaRPr lang="en-US" sz="2000" dirty="0"/>
          </a:p>
          <a:p>
            <a:endParaRPr lang="en-US" dirty="0"/>
          </a:p>
        </p:txBody>
      </p:sp>
      <p:sp>
        <p:nvSpPr>
          <p:cNvPr id="4" name="Date Placeholder 3"/>
          <p:cNvSpPr>
            <a:spLocks noGrp="1"/>
          </p:cNvSpPr>
          <p:nvPr>
            <p:ph type="dt" sz="half" idx="10"/>
          </p:nvPr>
        </p:nvSpPr>
        <p:spPr/>
        <p:txBody>
          <a:bodyPr/>
          <a:lstStyle/>
          <a:p>
            <a:fld id="{FE4D74E9-3710-B847-A25E-CC9C61BD9224}"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95789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热身运动</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统计实验设计：</a:t>
            </a:r>
            <a:endParaRPr lang="en-US" altLang="zh-CN" sz="2000">
              <a:latin typeface="Abadi MT Condensed Extra Bold" charset="0"/>
              <a:ea typeface="Abadi MT Condensed Extra Bold" charset="0"/>
              <a:cs typeface="Abadi MT Condensed Extra Bold" charset="0"/>
            </a:endParaRPr>
          </a:p>
          <a:p>
            <a:pPr lvl="1"/>
            <a:r>
              <a:rPr lang="zh-CN" altLang="en-US" sz="2000" i="1">
                <a:latin typeface="Abadi MT Condensed Extra Bold" charset="0"/>
                <a:ea typeface="Abadi MT Condensed Extra Bold" charset="0"/>
                <a:cs typeface="Abadi MT Condensed Extra Bold" charset="0"/>
              </a:rPr>
              <a:t>大数据部门提出得一个问题“下雨打伞”，这是一个</a:t>
            </a:r>
            <a:r>
              <a:rPr lang="en-US" altLang="zh-CN" sz="2000" i="1">
                <a:latin typeface="Abadi MT Condensed Extra Bold" charset="0"/>
                <a:ea typeface="Abadi MT Condensed Extra Bold" charset="0"/>
                <a:cs typeface="Abadi MT Condensed Extra Bold" charset="0"/>
              </a:rPr>
              <a:t>Excel</a:t>
            </a:r>
            <a:r>
              <a:rPr lang="zh-CN" altLang="en-US" sz="2000" i="1">
                <a:latin typeface="Abadi MT Condensed Extra Bold" charset="0"/>
                <a:ea typeface="Abadi MT Condensed Extra Bold" charset="0"/>
                <a:cs typeface="Abadi MT Condensed Extra Bold" charset="0"/>
              </a:rPr>
              <a:t>表格，请问该数据可以用来做天气预报吗？</a:t>
            </a:r>
            <a:endParaRPr lang="en-US" altLang="zh-CN" sz="2000" i="1">
              <a:latin typeface="Abadi MT Condensed Extra Bold" charset="0"/>
              <a:ea typeface="Abadi MT Condensed Extra Bold" charset="0"/>
              <a:cs typeface="Abadi MT Condensed Extra Bold" charset="0"/>
            </a:endParaRPr>
          </a:p>
          <a:p>
            <a:pPr lvl="1"/>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如果不可以，那么之前的关联数据收集是否有意义？</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统计实验是针对“事情发展趋势”设计的</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很多券商针对股票波动的方差做预测，而非针对股价做预测。这个方差就是趋势</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统计实验最好是因果关系。</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打伞是下雨的结果，不可能人打伞就会下雨。打伞作为后置信息无法预测未来下雨量，只有影响下雨量本身的历史记录才可以。</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统计实验应该避免幸存者偏差，原始数据应该进行多因子加权</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某头条做预测直推大量八卦，否认算法问题：八卦会吸引更多的喜爱八卦的人，头条若没有借鉴</a:t>
            </a:r>
            <a:r>
              <a:rPr lang="zh-CN" altLang="en-US" u="sng">
                <a:latin typeface="Abadi MT Condensed Extra Bold" charset="0"/>
                <a:ea typeface="Abadi MT Condensed Extra Bold" charset="0"/>
                <a:cs typeface="Abadi MT Condensed Extra Bold" charset="0"/>
              </a:rPr>
              <a:t>遗传算法或生物变异</a:t>
            </a:r>
            <a:r>
              <a:rPr lang="zh-CN" altLang="en-US">
                <a:latin typeface="Abadi MT Condensed Extra Bold" charset="0"/>
                <a:ea typeface="Abadi MT Condensed Extra Bold" charset="0"/>
                <a:cs typeface="Abadi MT Condensed Extra Bold" charset="0"/>
              </a:rPr>
              <a:t>，则陷入幸存者偏差陷阱</a:t>
            </a:r>
            <a:endParaRPr lang="en-US" altLang="zh-CN">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581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lstStyle/>
          <a:p>
            <a:r>
              <a:rPr lang="zh-CN" altLang="en-US" sz="2000" dirty="0"/>
              <a:t>统计问题在面试中的目标</a:t>
            </a:r>
            <a:endParaRPr lang="en-US" altLang="zh-CN" sz="2000" dirty="0"/>
          </a:p>
          <a:p>
            <a:pPr lvl="1"/>
            <a:r>
              <a:rPr lang="zh-CN" altLang="en-US" sz="2000" dirty="0"/>
              <a:t>通常这部分问题会伴随着机器学习问题，多为概念性和理论问题。</a:t>
            </a:r>
            <a:endParaRPr lang="en-US" altLang="zh-CN" sz="2000" dirty="0"/>
          </a:p>
          <a:p>
            <a:pPr lvl="1"/>
            <a:r>
              <a:rPr lang="zh-CN" altLang="en-US" sz="2000" dirty="0"/>
              <a:t>通识课程只需要有大体架构，详细推倒和论证以及工程实践，见其后续高级课程</a:t>
            </a:r>
            <a:r>
              <a:rPr lang="en-US" altLang="zh-CN" sz="2000" dirty="0"/>
              <a:t>《</a:t>
            </a:r>
            <a:r>
              <a:rPr lang="zh-CN" altLang="en-US" sz="2000" dirty="0"/>
              <a:t>机器学习工程</a:t>
            </a:r>
            <a:r>
              <a:rPr lang="en-US" altLang="zh-CN" sz="2000" dirty="0"/>
              <a:t>》</a:t>
            </a:r>
          </a:p>
          <a:p>
            <a:pPr lvl="1"/>
            <a:endParaRPr lang="en-US" sz="2000" dirty="0"/>
          </a:p>
          <a:p>
            <a:r>
              <a:rPr lang="zh-CN" altLang="en-US" sz="2000" dirty="0"/>
              <a:t>指标分析</a:t>
            </a:r>
            <a:endParaRPr lang="en-US" altLang="zh-CN" sz="2000" dirty="0"/>
          </a:p>
          <a:p>
            <a:pPr lvl="1"/>
            <a:r>
              <a:rPr lang="zh-CN" altLang="en-US" sz="2000" dirty="0"/>
              <a:t>统计希望推出随机变量的分布</a:t>
            </a:r>
            <a:endParaRPr lang="en-US" altLang="zh-CN" sz="2000" dirty="0"/>
          </a:p>
          <a:p>
            <a:pPr lvl="2"/>
            <a:r>
              <a:rPr lang="zh-CN" altLang="en-US" dirty="0"/>
              <a:t>若这些分布由参数决定，并且分布可以由经验先予以假设，则这些计算出的参数相对</a:t>
            </a:r>
            <a:r>
              <a:rPr lang="zh-CN" altLang="en-US" u="sng" dirty="0"/>
              <a:t>标准值</a:t>
            </a:r>
            <a:r>
              <a:rPr lang="zh-CN" altLang="en-US" dirty="0"/>
              <a:t>定是有误差的，我们需要有衡量这些参数的尺度</a:t>
            </a:r>
            <a:endParaRPr lang="en-US" altLang="zh-CN" dirty="0"/>
          </a:p>
          <a:p>
            <a:pPr lvl="2"/>
            <a:endParaRPr lang="en-US" altLang="zh-CN" dirty="0"/>
          </a:p>
          <a:p>
            <a:pPr marL="914400" lvl="2" indent="0">
              <a:buNone/>
            </a:pPr>
            <a:r>
              <a:rPr lang="en-US" altLang="zh-CN" b="1">
                <a:latin typeface="Abadi MT Condensed Extra Bold" charset="0"/>
                <a:ea typeface="Abadi MT Condensed Extra Bold" charset="0"/>
                <a:cs typeface="Abadi MT Condensed Extra Bold" charset="0"/>
              </a:rPr>
              <a:t>"</a:t>
            </a:r>
            <a:r>
              <a:rPr lang="en-US" b="1">
                <a:latin typeface="Abadi MT Condensed Extra Bold" charset="0"/>
                <a:ea typeface="Abadi MT Condensed Extra Bold" charset="0"/>
                <a:cs typeface="Abadi MT Condensed Extra Bold" charset="0"/>
              </a:rPr>
              <a:t>If you can't measure it, you can't improve it.</a:t>
            </a:r>
            <a:r>
              <a:rPr lang="en-US" altLang="zh-CN" b="1">
                <a:latin typeface="Abadi MT Condensed Extra Bold" charset="0"/>
                <a:ea typeface="Abadi MT Condensed Extra Bold" charset="0"/>
                <a:cs typeface="Abadi MT Condensed Extra Bold" charset="0"/>
              </a:rPr>
              <a:t>"</a:t>
            </a:r>
            <a:r>
              <a:rPr lang="en-US"/>
              <a:t> </a:t>
            </a:r>
            <a:r>
              <a:rPr lang="en-US" i="1"/>
              <a:t>- Peter Drucker</a:t>
            </a:r>
          </a:p>
          <a:p>
            <a:pPr lvl="2"/>
            <a:endParaRPr lang="en-US" altLang="zh-CN" dirty="0"/>
          </a:p>
          <a:p>
            <a:pPr lvl="1"/>
            <a:endParaRPr lang="en-US" dirty="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9980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在一些学术文献中，这些被称作</a:t>
                </a:r>
                <a:r>
                  <a:rPr lang="en-US" altLang="zh-CN" sz="2000" dirty="0"/>
                  <a:t>order</a:t>
                </a:r>
                <a:r>
                  <a:rPr lang="zh-CN" altLang="en-US" sz="2000" dirty="0"/>
                  <a:t> </a:t>
                </a:r>
                <a:r>
                  <a:rPr lang="en-US" altLang="zh-CN" sz="2000" dirty="0"/>
                  <a:t>statistics</a:t>
                </a:r>
                <a:r>
                  <a:rPr lang="zh-CN" altLang="en-US" sz="2000" dirty="0"/>
                  <a:t>。这些变量用来描述样本的大体情况。</a:t>
                </a:r>
                <a:endParaRPr lang="en-US" altLang="zh-CN" sz="2000" dirty="0"/>
              </a:p>
              <a:p>
                <a:pPr lvl="2"/>
                <a:r>
                  <a:rPr lang="zh-CN" altLang="en-US" dirty="0"/>
                  <a:t>样本分布均值</a:t>
                </a:r>
                <a14:m>
                  <m:oMath xmlns:m="http://schemas.openxmlformats.org/officeDocument/2006/math">
                    <m:acc>
                      <m:accPr>
                        <m:chr m:val="̅"/>
                        <m:ctrlPr>
                          <a:rPr lang="zh-CN" altLang="en-US" i="1" dirty="0">
                            <a:latin typeface="Cambria Math" charset="0"/>
                          </a:rPr>
                        </m:ctrlPr>
                      </m:accPr>
                      <m:e>
                        <m:r>
                          <a:rPr lang="en-US" altLang="zh-CN" b="0" i="1" dirty="0">
                            <a:latin typeface="Cambria Math" charset="0"/>
                          </a:rPr>
                          <m:t>𝑋</m:t>
                        </m:r>
                      </m:e>
                    </m:acc>
                  </m:oMath>
                </a14:m>
                <a:endParaRPr lang="en-US" altLang="zh-CN" dirty="0"/>
              </a:p>
              <a:p>
                <a:pPr lvl="2"/>
                <a:r>
                  <a:rPr lang="zh-CN" altLang="en-US" dirty="0"/>
                  <a:t>样本分布方差</a:t>
                </a:r>
                <a14:m>
                  <m:oMath xmlns:m="http://schemas.openxmlformats.org/officeDocument/2006/math">
                    <m:r>
                      <a:rPr lang="zh-CN" altLang="en-US" i="1" dirty="0">
                        <a:latin typeface="Cambria Math" charset="0"/>
                        <a:ea typeface="Cambria Math" charset="0"/>
                        <a:cs typeface="Cambria Math" charset="0"/>
                      </a:rPr>
                      <m:t>𝛿</m:t>
                    </m:r>
                  </m:oMath>
                </a14:m>
                <a:endParaRPr lang="en-US" altLang="zh-CN" dirty="0"/>
              </a:p>
              <a:p>
                <a:pPr lvl="2"/>
                <a:r>
                  <a:rPr lang="zh-CN" altLang="en-US" dirty="0"/>
                  <a:t>采样数量</a:t>
                </a:r>
                <a:r>
                  <a:rPr lang="en-US" altLang="zh-CN" dirty="0"/>
                  <a:t>n</a:t>
                </a:r>
              </a:p>
              <a:p>
                <a:pPr lvl="2"/>
                <a:r>
                  <a:rPr lang="en-US" altLang="zh-CN" dirty="0"/>
                  <a:t>n</a:t>
                </a:r>
                <a:r>
                  <a:rPr lang="zh-CN" altLang="en-US" dirty="0"/>
                  <a:t>采样均值</a:t>
                </a:r>
                <a14:m>
                  <m:oMath xmlns:m="http://schemas.openxmlformats.org/officeDocument/2006/math">
                    <m:sSub>
                      <m:sSubPr>
                        <m:ctrlPr>
                          <a:rPr lang="en-US" altLang="zh-CN" b="0" i="1" dirty="0">
                            <a:latin typeface="Cambria Math" charset="0"/>
                            <a:ea typeface="Cambria Math" charset="0"/>
                            <a:cs typeface="Cambria Math" charset="0"/>
                          </a:rPr>
                        </m:ctrlPr>
                      </m:sSubPr>
                      <m:e>
                        <m:r>
                          <a:rPr lang="zh-CN" altLang="en-US" i="1" dirty="0">
                            <a:latin typeface="Cambria Math" charset="0"/>
                            <a:ea typeface="Cambria Math" charset="0"/>
                            <a:cs typeface="Cambria Math" charset="0"/>
                          </a:rPr>
                          <m:t>𝜇</m:t>
                        </m:r>
                      </m:e>
                      <m:sub>
                        <m:acc>
                          <m:accPr>
                            <m:chr m:val="̅"/>
                            <m:ctrlPr>
                              <a:rPr lang="zh-CN" altLang="en-US" b="0" i="1" dirty="0">
                                <a:latin typeface="Cambria Math" charset="0"/>
                                <a:ea typeface="Cambria Math" charset="0"/>
                                <a:cs typeface="Cambria Math" charset="0"/>
                              </a:rPr>
                            </m:ctrlPr>
                          </m:accPr>
                          <m:e>
                            <m:r>
                              <a:rPr lang="en-US" altLang="zh-CN" b="0" i="1" dirty="0">
                                <a:latin typeface="Cambria Math" charset="0"/>
                                <a:ea typeface="Cambria Math" charset="0"/>
                                <a:cs typeface="Cambria Math" charset="0"/>
                              </a:rPr>
                              <m:t>𝑋</m:t>
                            </m:r>
                          </m:e>
                        </m:acc>
                      </m:sub>
                    </m:sSub>
                  </m:oMath>
                </a14:m>
                <a:r>
                  <a:rPr lang="zh-CN" altLang="en-US" dirty="0"/>
                  <a:t>的方差。</a:t>
                </a:r>
                <a:endParaRPr lang="en-US" altLang="zh-CN" dirty="0"/>
              </a:p>
              <a:p>
                <a:pPr lvl="1"/>
                <a:r>
                  <a:rPr lang="en-US" altLang="zh-CN" sz="2000" dirty="0"/>
                  <a:t>Z-Val.</a:t>
                </a:r>
                <a:r>
                  <a:rPr lang="zh-CN" altLang="en-US" sz="2000" dirty="0"/>
                  <a:t> 对于一维参数问题，不像多维机器学习模型，由于没有更多的信息通常我们只能根据，样本均值，方差（靠近均值的程度），偏锋来来假定合适的分布，并给出参数误差。其中</a:t>
                </a:r>
                <a:r>
                  <a:rPr lang="en-US" altLang="zh-CN" sz="2000" dirty="0"/>
                  <a:t>Z-Val</a:t>
                </a:r>
                <a:r>
                  <a:rPr lang="zh-CN" altLang="en-US" sz="2000" dirty="0"/>
                  <a:t>是最常用的标准正态分布的标准值</a:t>
                </a:r>
                <a:endParaRPr lang="en-US" altLang="zh-CN" sz="2000" dirty="0"/>
              </a:p>
              <a:p>
                <a:pPr lvl="1"/>
                <a:r>
                  <a:rPr lang="en-US" altLang="zh-CN" sz="2000" dirty="0"/>
                  <a:t>P-Val.</a:t>
                </a:r>
                <a:r>
                  <a:rPr lang="zh-CN" altLang="en-US" sz="2000" dirty="0"/>
                  <a:t> 通常假设某个概率事件</a:t>
                </a:r>
                <a:r>
                  <a:rPr lang="en-US" altLang="zh-CN" sz="2000" dirty="0"/>
                  <a:t>E</a:t>
                </a:r>
                <a:r>
                  <a:rPr lang="zh-CN" altLang="en-US" sz="2000" dirty="0"/>
                  <a:t>对应随机变量的取值</a:t>
                </a:r>
                <a:r>
                  <a:rPr lang="en-US" altLang="zh-CN" sz="2000" dirty="0"/>
                  <a:t>u0</a:t>
                </a:r>
                <a:r>
                  <a:rPr lang="zh-CN" altLang="en-US" sz="2000" dirty="0"/>
                  <a:t>，实际采样相对于</a:t>
                </a:r>
                <a:r>
                  <a:rPr lang="en-US" altLang="zh-CN" sz="2000" dirty="0"/>
                  <a:t>u0</a:t>
                </a:r>
                <a:r>
                  <a:rPr lang="zh-CN" altLang="en-US" sz="2000" dirty="0"/>
                  <a:t>会有偏差，假设是</a:t>
                </a:r>
                <a:r>
                  <a:rPr lang="en-US" altLang="zh-CN" sz="2000" dirty="0"/>
                  <a:t>delta</a:t>
                </a:r>
                <a:r>
                  <a:rPr lang="zh-CN" altLang="en-US" sz="2000" dirty="0"/>
                  <a:t>，我们需要衡量该偏差使得</a:t>
                </a:r>
                <a:r>
                  <a:rPr lang="en-US" altLang="zh-CN" sz="2000" dirty="0"/>
                  <a:t>u0</a:t>
                </a:r>
                <a:r>
                  <a:rPr lang="zh-CN" altLang="en-US" sz="2000" dirty="0"/>
                  <a:t>测量值会落入</a:t>
                </a:r>
                <a:r>
                  <a:rPr lang="en-US" altLang="zh-CN" sz="2000" dirty="0"/>
                  <a:t>[u0-detla,</a:t>
                </a:r>
                <a:r>
                  <a:rPr lang="zh-CN" altLang="en-US" sz="2000" dirty="0"/>
                  <a:t> </a:t>
                </a:r>
                <a:r>
                  <a:rPr lang="en-US" altLang="zh-CN" sz="2000" dirty="0"/>
                  <a:t>u0+delta]</a:t>
                </a:r>
                <a:r>
                  <a:rPr lang="zh-CN" altLang="en-US" sz="2000" dirty="0"/>
                  <a:t>的可能性，从而拒绝或接受假设。</a:t>
                </a:r>
                <a:endParaRPr lang="en-US" altLang="zh-CN"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8720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sz="2000" dirty="0" smtClean="0"/>
              <a:t>课程背景</a:t>
            </a:r>
            <a:endParaRPr lang="en-US" altLang="zh-CN" sz="2000" dirty="0" smtClean="0"/>
          </a:p>
          <a:p>
            <a:pPr lvl="1"/>
            <a:r>
              <a:rPr lang="zh-CN" altLang="en-US" sz="2000" dirty="0" smtClean="0"/>
              <a:t>作为和数学课程衔接的可以考察学生基础数学功底的手段</a:t>
            </a:r>
            <a:endParaRPr lang="en-US" altLang="zh-CN" sz="2000" dirty="0" smtClean="0"/>
          </a:p>
          <a:p>
            <a:pPr lvl="1"/>
            <a:r>
              <a:rPr lang="zh-CN" altLang="en-US" sz="2000" dirty="0" smtClean="0"/>
              <a:t>由于大数据技术的应用，各个公司加强了其运营，决策的手段；统计作为一门研究通过大量数据信息来获取数据产生规律的基础课程、知识，被广泛运用到</a:t>
            </a:r>
            <a:r>
              <a:rPr lang="en-US" altLang="zh-CN" sz="2000" dirty="0" smtClean="0"/>
              <a:t>It</a:t>
            </a:r>
            <a:r>
              <a:rPr lang="zh-CN" altLang="en-US" sz="2000" dirty="0" smtClean="0"/>
              <a:t>公司的生成过程中去了</a:t>
            </a:r>
            <a:endParaRPr lang="en-US" altLang="zh-CN" sz="2000" dirty="0" smtClean="0"/>
          </a:p>
          <a:p>
            <a:pPr lvl="1"/>
            <a:r>
              <a:rPr lang="zh-CN" altLang="en-US" sz="2000" dirty="0" smtClean="0"/>
              <a:t>大量经典的面试题目与其息息相关</a:t>
            </a:r>
            <a:endParaRPr lang="en-US" altLang="zh-CN" sz="2000" dirty="0" smtClean="0"/>
          </a:p>
          <a:p>
            <a:pPr lvl="1"/>
            <a:r>
              <a:rPr lang="zh-CN" altLang="en-US" sz="2000" dirty="0" smtClean="0"/>
              <a:t>本课程对</a:t>
            </a:r>
            <a:r>
              <a:rPr lang="en-US" altLang="zh-CN" sz="2000" dirty="0" smtClean="0"/>
              <a:t>X</a:t>
            </a:r>
            <a:r>
              <a:rPr lang="zh-CN" altLang="en-US" sz="2000" dirty="0" smtClean="0"/>
              <a:t>课程产生了复习作用</a:t>
            </a:r>
            <a:endParaRPr lang="en-US" altLang="zh-CN" sz="2000" dirty="0" smtClean="0"/>
          </a:p>
          <a:p>
            <a:endParaRPr lang="en-US" altLang="zh-CN" sz="2000" dirty="0" smtClean="0"/>
          </a:p>
          <a:p>
            <a:r>
              <a:rPr lang="zh-CN" altLang="en-US" sz="2000" dirty="0" smtClean="0"/>
              <a:t>课程目标</a:t>
            </a:r>
            <a:endParaRPr lang="en-US" altLang="zh-CN" sz="2000" dirty="0" smtClean="0"/>
          </a:p>
          <a:p>
            <a:pPr lvl="1"/>
            <a:r>
              <a:rPr lang="zh-CN" altLang="en-US" sz="2000" dirty="0" smtClean="0"/>
              <a:t>掌握常见概率题目在</a:t>
            </a:r>
            <a:r>
              <a:rPr lang="en-US" altLang="zh-CN" sz="2000" dirty="0" smtClean="0"/>
              <a:t>It</a:t>
            </a:r>
            <a:r>
              <a:rPr lang="zh-CN" altLang="en-US" sz="2000" dirty="0" smtClean="0"/>
              <a:t>公司出题套路并熟悉其解答思路</a:t>
            </a:r>
            <a:endParaRPr lang="en-US" altLang="zh-CN" sz="2000" dirty="0" smtClean="0"/>
          </a:p>
          <a:p>
            <a:pPr lvl="1"/>
            <a:r>
              <a:rPr lang="zh-CN" altLang="en-US" sz="2000" dirty="0" smtClean="0"/>
              <a:t>掌握本系列基于</a:t>
            </a:r>
            <a:r>
              <a:rPr lang="en-US" altLang="zh-CN" sz="2000" dirty="0" smtClean="0"/>
              <a:t>C99</a:t>
            </a:r>
            <a:r>
              <a:rPr lang="zh-CN" altLang="en-US" sz="2000" dirty="0" smtClean="0"/>
              <a:t>和</a:t>
            </a:r>
            <a:r>
              <a:rPr lang="en-US" altLang="zh-CN" sz="2000" dirty="0" err="1" smtClean="0"/>
              <a:t>c++</a:t>
            </a:r>
            <a:r>
              <a:rPr lang="en-US" altLang="zh-CN" sz="2000" dirty="0" smtClean="0"/>
              <a:t>11</a:t>
            </a:r>
            <a:r>
              <a:rPr lang="zh-CN" altLang="en-US" sz="2000" dirty="0" smtClean="0"/>
              <a:t>的概率统计问题书写方式，具备</a:t>
            </a:r>
            <a:r>
              <a:rPr lang="en-US" altLang="zh-CN" sz="2000" dirty="0" smtClean="0"/>
              <a:t>OJ</a:t>
            </a:r>
            <a:r>
              <a:rPr lang="zh-CN" altLang="en-US" sz="2000" dirty="0" smtClean="0"/>
              <a:t>解答能力。</a:t>
            </a:r>
            <a:endParaRPr lang="en-US" altLang="zh-CN" sz="2000"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F37A162A-5BF8-0645-8913-EC5758170BFD}"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误差的类型与</a:t>
            </a:r>
            <a:r>
              <a:rPr lang="en-US" altLang="zh-CN" sz="2000" dirty="0"/>
              <a:t>Confusion</a:t>
            </a:r>
            <a:r>
              <a:rPr lang="zh-CN" altLang="en-US" sz="2000" dirty="0"/>
              <a:t> </a:t>
            </a:r>
            <a:r>
              <a:rPr lang="en-US" altLang="zh-CN" sz="2000" dirty="0"/>
              <a:t>Matrix</a:t>
            </a:r>
          </a:p>
          <a:p>
            <a:pPr lvl="1"/>
            <a:endParaRPr lang="en-US" altLang="zh-CN" sz="2000" dirty="0"/>
          </a:p>
          <a:p>
            <a:pPr lvl="2"/>
            <a:endParaRPr lang="en-US" altLang="zh-CN" sz="1600" dirty="0"/>
          </a:p>
          <a:p>
            <a:pPr lvl="1"/>
            <a:endParaRPr lang="en-US" altLang="zh-CN" sz="1600" dirty="0"/>
          </a:p>
          <a:p>
            <a:pPr lvl="2"/>
            <a:endParaRPr lang="en-US" altLang="zh-CN" dirty="0"/>
          </a:p>
          <a:p>
            <a:pPr lvl="1"/>
            <a:endParaRPr lang="en-US" sz="2000" dirty="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519363"/>
            <a:ext cx="4216400" cy="3657600"/>
          </a:xfrm>
          <a:prstGeom prst="rect">
            <a:avLst/>
          </a:prstGeom>
        </p:spPr>
      </p:pic>
      <p:sp>
        <p:nvSpPr>
          <p:cNvPr id="7" name="TextBox 6"/>
          <p:cNvSpPr txBox="1"/>
          <p:nvPr/>
        </p:nvSpPr>
        <p:spPr>
          <a:xfrm>
            <a:off x="8153400" y="5638800"/>
            <a:ext cx="3352800" cy="369332"/>
          </a:xfrm>
          <a:prstGeom prst="rect">
            <a:avLst/>
          </a:prstGeom>
          <a:noFill/>
        </p:spPr>
        <p:txBody>
          <a:bodyPr wrap="square" rtlCol="0">
            <a:spAutoFit/>
          </a:bodyPr>
          <a:lstStyle/>
          <a:p>
            <a:r>
              <a:rPr lang="zh-CN" altLang="en-US"/>
              <a:t>图</a:t>
            </a:r>
            <a:r>
              <a:rPr lang="en-US" altLang="zh-CN"/>
              <a:t>3</a:t>
            </a:r>
            <a:r>
              <a:rPr lang="zh-CN" altLang="en-US"/>
              <a:t>：图片来源 </a:t>
            </a:r>
            <a:r>
              <a:rPr lang="en-US" altLang="zh-CN">
                <a:hlinkClick r:id="rId4"/>
              </a:rPr>
              <a:t>newbiettn</a:t>
            </a:r>
            <a:r>
              <a:rPr lang="zh-CN" altLang="en-US">
                <a:hlinkClick r:id="rId4"/>
              </a:rPr>
              <a:t>博客</a:t>
            </a:r>
            <a:endParaRPr lang="en-US"/>
          </a:p>
        </p:txBody>
      </p:sp>
    </p:spTree>
    <p:extLst>
      <p:ext uri="{BB962C8B-B14F-4D97-AF65-F5344CB8AC3E}">
        <p14:creationId xmlns:p14="http://schemas.microsoft.com/office/powerpoint/2010/main" val="1106421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多维变量统计推断，已经接近机器学习了，往往和最优化相关。此时评价指标在采用上述的矩阵，因问题类型而采用不同指标：</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分类问题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overal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accuracy</a:t>
            </a:r>
          </a:p>
          <a:p>
            <a:r>
              <a:rPr lang="zh-CN" altLang="en-US" sz="2000">
                <a:latin typeface="Abadi MT Condensed Extra Bold" charset="0"/>
                <a:ea typeface="Abadi MT Condensed Extra Bold" charset="0"/>
                <a:cs typeface="Abadi MT Condensed Extra Bold" charset="0"/>
              </a:rPr>
              <a:t>回归问题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rmse</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mape</a:t>
            </a: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25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en-US" altLang="zh-CN" sz="2000">
                <a:latin typeface="Abadi MT Condensed Extra Bold" charset="0"/>
                <a:ea typeface="Abadi MT Condensed Extra Bold" charset="0"/>
                <a:cs typeface="Abadi MT Condensed Extra Bold" charset="0"/>
                <a:hlinkClick r:id="rId3" invalidUrl="https://github.com/yiakwy/yiak.github.io/blob/master/Computing Random Variables/Materials/Stachastics/logloss.py"/>
              </a:rPr>
              <a:t>AUC</a:t>
            </a:r>
            <a:r>
              <a:rPr lang="en-US" altLang="zh-CN" sz="2000">
                <a:latin typeface="Abadi MT Condensed Extra Bold" charset="0"/>
                <a:ea typeface="Abadi MT Condensed Extra Bold" charset="0"/>
                <a:cs typeface="Abadi MT Condensed Extra Bold" charset="0"/>
              </a:rPr>
              <a:t>(demo</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code)</a:t>
            </a: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是根据</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绘制图形的面积来计算的</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对于二值分类问题</a:t>
            </a:r>
            <a:endParaRPr lang="en-US" altLang="zh-CN" sz="2000">
              <a:latin typeface="Abadi MT Condensed Extra Bold" charset="0"/>
              <a:ea typeface="Abadi MT Condensed Extra Bold" charset="0"/>
              <a:cs typeface="Abadi MT Condensed Extra Bold" charset="0"/>
            </a:endParaRPr>
          </a:p>
          <a:p>
            <a:pPr lvl="2"/>
            <a:r>
              <a:rPr lang="en-US" altLang="zh-CN">
                <a:latin typeface="Abadi MT Condensed Extra Bold" charset="0"/>
                <a:ea typeface="Abadi MT Condensed Extra Bold" charset="0"/>
                <a:cs typeface="Abadi MT Condensed Extra Bold" charset="0"/>
              </a:rPr>
              <a:t>KL</a:t>
            </a:r>
            <a:r>
              <a:rPr lang="zh-CN" altLang="en-US">
                <a:latin typeface="Abadi MT Condensed Extra Bold" charset="0"/>
                <a:ea typeface="Abadi MT Condensed Extra Bold" charset="0"/>
                <a:cs typeface="Abadi MT Condensed Extra Bold" charset="0"/>
              </a:rPr>
              <a:t>距离</a:t>
            </a:r>
            <a:r>
              <a:rPr lang="en-US" altLang="zh-CN">
                <a:latin typeface="Abadi MT Condensed Extra Bold" charset="0"/>
                <a:ea typeface="Abadi MT Condensed Extra Bold" charset="0"/>
                <a:cs typeface="Abadi MT Condensed Extra Bold" charset="0"/>
              </a:rPr>
              <a:t>logloss</a:t>
            </a:r>
            <a:r>
              <a:rPr lang="zh-CN" altLang="en-US">
                <a:latin typeface="Abadi MT Condensed Extra Bold" charset="0"/>
                <a:ea typeface="Abadi MT Condensed Extra Bold" charset="0"/>
                <a:cs typeface="Abadi MT Condensed Extra Bold" charset="0"/>
              </a:rPr>
              <a:t>或者衡量</a:t>
            </a:r>
            <a:r>
              <a:rPr lang="en-US" altLang="zh-CN">
                <a:latin typeface="Abadi MT Condensed Extra Bold" charset="0"/>
                <a:ea typeface="Abadi MT Condensed Extra Bold" charset="0"/>
                <a:cs typeface="Abadi MT Condensed Extra Bold" charset="0"/>
              </a:rPr>
              <a:t>bit</a:t>
            </a:r>
            <a:r>
              <a:rPr lang="zh-CN" altLang="en-US">
                <a:latin typeface="Abadi MT Condensed Extra Bold" charset="0"/>
                <a:ea typeface="Abadi MT Condensed Extra Bold" charset="0"/>
                <a:cs typeface="Abadi MT Condensed Extra Bold" charset="0"/>
              </a:rPr>
              <a:t>位的信息熵，然后算快速的累积举行面积</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对于多值分类问题</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调用标准的面积计算公式来计算</a:t>
            </a:r>
            <a:endParaRPr lang="en-US" altLang="zh-CN">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TRAPEZOIDA</a:t>
            </a:r>
            <a:r>
              <a:rPr lang="en-US" altLang="zh-CN" sz="2000">
                <a:latin typeface="Abadi MT Condensed Extra Bold" charset="0"/>
                <a:ea typeface="Abadi MT Condensed Extra Bold" charset="0"/>
                <a:cs typeface="Abadi MT Condensed Extra Bold" charset="0"/>
              </a:rPr>
              <a:t>L</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SIMPSON</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951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给定目标函数 </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 样本矩阵</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 目标矩阵</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通常是目标向量</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，在约束条件下的问题的求解方法，就是最优化方法。 这一部分在面试中往往是问答题目。</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统计问题，通常</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是以下形式</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Cost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a:t>
            </a:r>
            <a:r>
              <a:rPr lang="zh-CN" altLang="en-US" sz="2000">
                <a:latin typeface="Abadi MT Condensed Extra Bold" charset="0"/>
                <a:ea typeface="Abadi MT Condensed Extra Bold" charset="0"/>
                <a:cs typeface="Abadi MT Condensed Extra Bold" charset="0"/>
              </a:rPr>
              <a:t> 通常由</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距离函数</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决定，大多数机器学习采用该形式：</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我们希望知道通过某种变换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与</a:t>
            </a:r>
            <a:r>
              <a:rPr lang="en-US" altLang="zh-CN">
                <a:latin typeface="Abadi MT Condensed Extra Bold" charset="0"/>
                <a:ea typeface="Abadi MT Condensed Extra Bold" charset="0"/>
                <a:cs typeface="Abadi MT Condensed Extra Bold" charset="0"/>
              </a:rPr>
              <a:t>y</a:t>
            </a:r>
            <a:r>
              <a:rPr lang="zh-CN" altLang="en-US">
                <a:latin typeface="Abadi MT Condensed Extra Bold" charset="0"/>
                <a:ea typeface="Abadi MT Condensed Extra Bold" charset="0"/>
                <a:cs typeface="Abadi MT Condensed Extra Bold" charset="0"/>
              </a:rPr>
              <a:t>的距离</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样本</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的</a:t>
            </a:r>
            <a:r>
              <a:rPr lang="en-US" altLang="zh-CN" sz="2000">
                <a:latin typeface="Abadi MT Condensed Extra Bold" charset="0"/>
                <a:ea typeface="Abadi MT Condensed Extra Bold" charset="0"/>
                <a:cs typeface="Abadi MT Condensed Extra Bold" charset="0"/>
              </a:rPr>
              <a:t>Standard</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Deviation</a:t>
            </a:r>
            <a:r>
              <a:rPr lang="zh-CN" altLang="en-US" sz="2000">
                <a:latin typeface="Abadi MT Condensed Extra Bold" charset="0"/>
                <a:ea typeface="Abadi MT Condensed Extra Bold" charset="0"/>
                <a:cs typeface="Abadi MT Condensed Extra Bold" charset="0"/>
              </a:rPr>
              <a:t>，比如</a:t>
            </a:r>
            <a:r>
              <a:rPr lang="en-US" altLang="zh-CN" sz="2000">
                <a:latin typeface="Abadi MT Condensed Extra Bold" charset="0"/>
                <a:ea typeface="Abadi MT Condensed Extra Bold" charset="0"/>
                <a:cs typeface="Abadi MT Condensed Extra Bold" charset="0"/>
              </a:rPr>
              <a:t>PCA</a:t>
            </a:r>
            <a:r>
              <a:rPr lang="zh-CN" altLang="en-US" sz="2000">
                <a:latin typeface="Abadi MT Condensed Extra Bold" charset="0"/>
                <a:ea typeface="Abadi MT Condensed Extra Bold" charset="0"/>
                <a:cs typeface="Abadi MT Condensed Extra Bold" charset="0"/>
              </a:rPr>
              <a:t>方法：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的方差最小</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相关系数比如</a:t>
            </a:r>
            <a:r>
              <a:rPr lang="en-US" altLang="zh-CN" sz="2000">
                <a:latin typeface="Abadi MT Condensed Extra Bold" charset="0"/>
                <a:ea typeface="Abadi MT Condensed Extra Bold" charset="0"/>
                <a:cs typeface="Abadi MT Condensed Extra Bold" charset="0"/>
              </a:rPr>
              <a:t>PLSR</a:t>
            </a:r>
            <a:r>
              <a:rPr lang="zh-CN" altLang="en-US" sz="2000">
                <a:latin typeface="Abadi MT Condensed Extra Bold" charset="0"/>
                <a:ea typeface="Abadi MT Condensed Extra Bold" charset="0"/>
                <a:cs typeface="Abadi MT Condensed Extra Bold" charset="0"/>
              </a:rPr>
              <a:t>算法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a:t>
            </a:r>
            <a:r>
              <a:rPr lang="zh-CN" altLang="en-US">
                <a:latin typeface="Abadi MT Condensed Extra Bold" charset="0"/>
                <a:ea typeface="Abadi MT Condensed Extra Bold" charset="0"/>
                <a:cs typeface="Abadi MT Condensed Extra Bold" charset="0"/>
              </a:rPr>
              <a:t>是的 </a:t>
            </a:r>
            <a:r>
              <a:rPr lang="en-US" altLang="zh-CN">
                <a:latin typeface="Abadi MT Condensed Extra Bold" charset="0"/>
                <a:ea typeface="Abadi MT Condensed Extra Bold" charset="0"/>
                <a:cs typeface="Abadi MT Condensed Extra Bold" charset="0"/>
              </a:rPr>
              <a:t>Corr(G(X),</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T(Y))</a:t>
            </a:r>
            <a:r>
              <a:rPr lang="zh-CN" altLang="en-US">
                <a:latin typeface="Abadi MT Condensed Extra Bold" charset="0"/>
                <a:ea typeface="Abadi MT Condensed Extra Bold" charset="0"/>
                <a:cs typeface="Abadi MT Condensed Extra Bold" charset="0"/>
              </a:rPr>
              <a:t> 尽可能大</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概率：</a:t>
            </a:r>
            <a:r>
              <a:rPr lang="en-US" altLang="zh-CN" sz="2000">
                <a:latin typeface="Abadi MT Condensed Extra Bold" charset="0"/>
                <a:ea typeface="Abadi MT Condensed Extra Bold" charset="0"/>
                <a:cs typeface="Abadi MT Condensed Extra Bold" charset="0"/>
              </a:rPr>
              <a:t>p-Val</a:t>
            </a:r>
            <a:r>
              <a:rPr lang="zh-CN" altLang="en-US" sz="2000">
                <a:latin typeface="Abadi MT Condensed Extra Bold" charset="0"/>
                <a:ea typeface="Abadi MT Condensed Extra Bold" charset="0"/>
                <a:cs typeface="Abadi MT Condensed Extra Bold" charset="0"/>
              </a:rPr>
              <a:t>算法，最大似然算法</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这些指标可以互相转化，即在某种条件下满足</a:t>
            </a:r>
            <a:r>
              <a:rPr lang="zh-CN" altLang="en-US" sz="2000" u="sng">
                <a:latin typeface="Abadi MT Condensed Extra Bold" charset="0"/>
                <a:ea typeface="Abadi MT Condensed Extra Bold" charset="0"/>
                <a:cs typeface="Abadi MT Condensed Extra Bold" charset="0"/>
              </a:rPr>
              <a:t>等价性关系</a:t>
            </a:r>
            <a:endParaRPr lang="en-US" altLang="zh-CN" sz="2000" u="sng">
              <a:latin typeface="Abadi MT Condensed Extra Bold" charset="0"/>
              <a:ea typeface="Abadi MT Condensed Extra Bold" charset="0"/>
              <a:cs typeface="Abadi MT Condensed Extra Bold" charset="0"/>
            </a:endParaRPr>
          </a:p>
          <a:p>
            <a:pPr lvl="1"/>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73092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w="9525">
                <a:noFill/>
              </a:ln>
            </p:spPr>
            <p:txBody>
              <a:bodyPr>
                <a:normAutofit/>
              </a:bodyPr>
              <a:lstStyle/>
              <a:p>
                <a:r>
                  <a:rPr lang="zh-CN" altLang="en-US" sz="2000">
                    <a:latin typeface="Abadi MT Condensed Extra Bold" charset="0"/>
                    <a:ea typeface="Abadi MT Condensed Extra Bold" charset="0"/>
                    <a:cs typeface="Abadi MT Condensed Extra Bold" charset="0"/>
                  </a:rPr>
                  <a:t>步骤一： 对于有可行域的问题，除了少数问题可以将可行域看成凸多边形，并在凸多边形顶点（</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多边形区域，搜索</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次）求解，大部分采用转换成无约束问题的</a:t>
                </a:r>
                <a:r>
                  <a:rPr lang="en-US" altLang="zh-CN" sz="2000">
                    <a:latin typeface="Abadi MT Condensed Extra Bold" charset="0"/>
                    <a:ea typeface="Abadi MT Condensed Extra Bold" charset="0"/>
                    <a:cs typeface="Abadi MT Condensed Extra Bold" charset="0"/>
                  </a:rPr>
                  <a:t>Lagrange</a:t>
                </a:r>
                <a:r>
                  <a:rPr lang="zh-CN" altLang="en-US" sz="2000">
                    <a:latin typeface="Abadi MT Condensed Extra Bold" charset="0"/>
                    <a:ea typeface="Abadi MT Condensed Extra Bold" charset="0"/>
                    <a:cs typeface="Abadi MT Condensed Extra Bold" charset="0"/>
                  </a:rPr>
                  <a:t>问题进行搜索求解。</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步骤二：假设我们已经转换好了无约束学习问题，现在我们开始使用惩罚函数方式构建优化算法，把初始解从边界</a:t>
                </a:r>
                <a:r>
                  <a:rPr lang="en-US" altLang="zh-CN" sz="2000">
                    <a:latin typeface="Abadi MT Condensed Extra Bold" charset="0"/>
                    <a:ea typeface="Abadi MT Condensed Extra Bold" charset="0"/>
                    <a:cs typeface="Abadi MT Condensed Extra Bold" charset="0"/>
                  </a:rPr>
                  <a:t>D</a:t>
                </a:r>
                <a:r>
                  <a:rPr lang="zh-CN" altLang="en-US" sz="2000">
                    <a:latin typeface="Abadi MT Condensed Extra Bold" charset="0"/>
                    <a:ea typeface="Abadi MT Condensed Extra Bold" charset="0"/>
                    <a:cs typeface="Abadi MT Condensed Extra Bold" charset="0"/>
                  </a:rPr>
                  <a:t>超可行域挤压，我们感兴趣三件事情</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解序列</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r>
                      <a:rPr lang="en-US" altLang="zh-CN" sz="2000" b="0" i="1">
                        <a:latin typeface="Cambria Math" charset="0"/>
                        <a:ea typeface="Abadi MT Condensed Extra Bold" charset="0"/>
                        <a:cs typeface="Abadi MT Condensed Extra Bold" charset="0"/>
                      </a:rPr>
                      <m:t>(</m:t>
                    </m:r>
                    <m:sSub>
                      <m:sSubPr>
                        <m:ctrlPr>
                          <a:rPr lang="en-US" altLang="zh-CN" sz="2000" b="0" i="1">
                            <a:latin typeface="Cambria Math" charset="0"/>
                            <a:ea typeface="Abadi MT Condensed Extra Bold" charset="0"/>
                            <a:cs typeface="Abadi MT Condensed Extra Bold" charset="0"/>
                          </a:rPr>
                        </m:ctrlPr>
                      </m:sSubPr>
                      <m:e>
                        <m:sSup>
                          <m:sSupPr>
                            <m:ctrlPr>
                              <a:rPr lang="en-US" altLang="zh-CN" sz="2000" b="0" i="1">
                                <a:latin typeface="Cambria Math" charset="0"/>
                                <a:ea typeface="Abadi MT Condensed Extra Bold" charset="0"/>
                                <a:cs typeface="Abadi MT Condensed Extra Bold" charset="0"/>
                              </a:rPr>
                            </m:ctrlPr>
                          </m:sSupPr>
                          <m:e>
                            <m:r>
                              <a:rPr lang="en-US" altLang="zh-CN" sz="2000" b="0" i="1">
                                <a:latin typeface="Cambria Math" charset="0"/>
                                <a:ea typeface="Abadi MT Condensed Extra Bold" charset="0"/>
                                <a:cs typeface="Abadi MT Condensed Extra Bold" charset="0"/>
                              </a:rPr>
                              <m:t>𝑥</m:t>
                            </m:r>
                          </m:e>
                          <m:sup>
                            <m:r>
                              <a:rPr lang="en-US" altLang="zh-CN" sz="2000" b="0" i="1">
                                <a:latin typeface="Cambria Math" charset="0"/>
                                <a:ea typeface="Abadi MT Condensed Extra Bold" charset="0"/>
                                <a:cs typeface="Abadi MT Condensed Extra Bold" charset="0"/>
                              </a:rPr>
                              <m:t>𝑇</m:t>
                            </m:r>
                          </m:sup>
                        </m:sSup>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r>
                      <a:rPr lang="en-US" altLang="zh-CN" sz="2000" b="0" i="1">
                        <a:latin typeface="Cambria Math" charset="0"/>
                        <a:ea typeface="Abadi MT Condensed Extra Bold" charset="0"/>
                        <a:cs typeface="Abadi MT Condensed Extra Bold" charset="0"/>
                      </a:rPr>
                      <m:t>…)</m:t>
                    </m:r>
                  </m:oMath>
                </a14:m>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是否在样本空间上</a:t>
                </a:r>
                <a:r>
                  <a:rPr lang="zh-CN" altLang="en-US" sz="2000" u="sng">
                    <a:solidFill>
                      <a:srgbClr val="FF0000"/>
                    </a:solidFill>
                    <a:latin typeface="Abadi MT Condensed Extra Bold" charset="0"/>
                    <a:ea typeface="Abadi MT Condensed Extra Bold" charset="0"/>
                    <a:cs typeface="Abadi MT Condensed Extra Bold" charset="0"/>
                  </a:rPr>
                  <a:t>一致收敛</a:t>
                </a:r>
                <a:r>
                  <a:rPr lang="zh-CN" altLang="en-US" sz="2000">
                    <a:latin typeface="Abadi MT Condensed Extra Bold" charset="0"/>
                    <a:ea typeface="Abadi MT Condensed Extra Bold" charset="0"/>
                    <a:cs typeface="Abadi MT Condensed Extra Bold" charset="0"/>
                  </a:rPr>
                  <a:t>到</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0</m:t>
                        </m:r>
                      </m:sub>
                    </m:sSub>
                  </m:oMath>
                </a14:m>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oMath>
                </a14:m>
                <a:r>
                  <a:rPr lang="zh-CN" altLang="en-US" sz="2000">
                    <a:latin typeface="Abadi MT Condensed Extra Bold" charset="0"/>
                    <a:ea typeface="Abadi MT Condensed Extra Bold" charset="0"/>
                    <a:cs typeface="Abadi MT Condensed Extra Bold" charset="0"/>
                  </a:rPr>
                  <a:t> 是由正在求解的参数</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r>
                      <a:rPr lang="en-US" altLang="zh-CN" sz="2000" i="1">
                        <a:latin typeface="Cambria Math" charset="0"/>
                        <a:ea typeface="Abadi MT Condensed Extra Bold" charset="0"/>
                        <a:cs typeface="Abadi MT Condensed Extra Bold" charset="0"/>
                      </a:rPr>
                      <m:t>…</m:t>
                    </m:r>
                  </m:oMath>
                </a14:m>
                <a:r>
                  <a:rPr lang="zh-CN" altLang="en-US" sz="2000">
                    <a:latin typeface="Abadi MT Condensed Extra Bold" charset="0"/>
                    <a:ea typeface="Abadi MT Condensed Extra Bold" charset="0"/>
                    <a:cs typeface="Abadi MT Condensed Extra Bold" charset="0"/>
                  </a:rPr>
                  <a:t> 决定的，这些参数的自由度为</a:t>
                </a:r>
                <a:r>
                  <a:rPr lang="en-US" altLang="zh-CN" sz="2000">
                    <a:latin typeface="Abadi MT Condensed Extra Bold" charset="0"/>
                    <a:ea typeface="Abadi MT Condensed Extra Bold" charset="0"/>
                    <a:cs typeface="Abadi MT Condensed Extra Bold" charset="0"/>
                  </a:rPr>
                  <a:t>1</a:t>
                </a:r>
                <a:r>
                  <a:rPr lang="zh-CN" altLang="en-US" sz="2000">
                    <a:latin typeface="Abadi MT Condensed Extra Bold" charset="0"/>
                    <a:ea typeface="Abadi MT Condensed Extra Bold" charset="0"/>
                    <a:cs typeface="Abadi MT Condensed Extra Bold" charset="0"/>
                  </a:rPr>
                  <a:t>，即迭代次数</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，故可以看做沿着空间参数曲线</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oMath>
                </a14:m>
                <a:r>
                  <a:rPr lang="zh-CN" altLang="en-US" sz="2000">
                    <a:latin typeface="Abadi MT Condensed Extra Bold" charset="0"/>
                    <a:ea typeface="Abadi MT Condensed Extra Bold" charset="0"/>
                    <a:cs typeface="Abadi MT Condensed Extra Bold" charset="0"/>
                  </a:rPr>
                  <a:t> 滑行</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我们希望完成迭代步长</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时候，</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比较短。这个可以采用最速下降法等，近似获得。</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r>
                      <a:rPr lang="zh-CN" altLang="en-US" sz="2000" i="1">
                        <a:latin typeface="Cambria Math" charset="0"/>
                        <a:ea typeface="Abadi MT Condensed Extra Bold" charset="0"/>
                        <a:cs typeface="Abadi MT Condensed Extra Bold" charset="0"/>
                      </a:rPr>
                      <m:t>是否</m:t>
                    </m:r>
                  </m:oMath>
                </a14:m>
                <a:r>
                  <a:rPr lang="zh-CN" altLang="en-US" sz="2000">
                    <a:latin typeface="Abadi MT Condensed Extra Bold" charset="0"/>
                    <a:ea typeface="Abadi MT Condensed Extra Bold" charset="0"/>
                    <a:cs typeface="Abadi MT Condensed Extra Bold" charset="0"/>
                  </a:rPr>
                  <a:t>仍然满足边界条件（即解答完毕后，仍然要代入验证）</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oMath>
                </a14:m>
                <a:r>
                  <a:rPr lang="zh-CN" altLang="en-US"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rPr>
                  <a:t> 是否过拟合？</a:t>
                </a:r>
                <a:endParaRPr lang="en-US" altLang="zh-CN"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endParaRPr>
              </a:p>
              <a:p>
                <a:pPr lvl="1"/>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22" t="-1961" r="-464"/>
                </a:stretch>
              </a:blipFill>
              <a:ln w="9525">
                <a:no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Freeform 6"/>
          <p:cNvSpPr/>
          <p:nvPr/>
        </p:nvSpPr>
        <p:spPr>
          <a:xfrm>
            <a:off x="8945874" y="5241926"/>
            <a:ext cx="662953" cy="800100"/>
          </a:xfrm>
          <a:custGeom>
            <a:avLst/>
            <a:gdLst>
              <a:gd name="connsiteX0" fmla="*/ 484946 w 662953"/>
              <a:gd name="connsiteY0" fmla="*/ 0 h 800100"/>
              <a:gd name="connsiteX1" fmla="*/ 2346 w 662953"/>
              <a:gd name="connsiteY1" fmla="*/ 228600 h 800100"/>
              <a:gd name="connsiteX2" fmla="*/ 662746 w 662953"/>
              <a:gd name="connsiteY2" fmla="*/ 254000 h 800100"/>
              <a:gd name="connsiteX3" fmla="*/ 78546 w 662953"/>
              <a:gd name="connsiteY3" fmla="*/ 533400 h 800100"/>
              <a:gd name="connsiteX4" fmla="*/ 523046 w 662953"/>
              <a:gd name="connsiteY4" fmla="*/ 558800 h 800100"/>
              <a:gd name="connsiteX5" fmla="*/ 205546 w 662953"/>
              <a:gd name="connsiteY5" fmla="*/ 762000 h 800100"/>
              <a:gd name="connsiteX6" fmla="*/ 535746 w 662953"/>
              <a:gd name="connsiteY6"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953" h="800100">
                <a:moveTo>
                  <a:pt x="484946" y="0"/>
                </a:moveTo>
                <a:cubicBezTo>
                  <a:pt x="228829" y="93133"/>
                  <a:pt x="-27287" y="186267"/>
                  <a:pt x="2346" y="228600"/>
                </a:cubicBezTo>
                <a:cubicBezTo>
                  <a:pt x="31979" y="270933"/>
                  <a:pt x="650046" y="203200"/>
                  <a:pt x="662746" y="254000"/>
                </a:cubicBezTo>
                <a:cubicBezTo>
                  <a:pt x="675446" y="304800"/>
                  <a:pt x="101829" y="482600"/>
                  <a:pt x="78546" y="533400"/>
                </a:cubicBezTo>
                <a:cubicBezTo>
                  <a:pt x="55263" y="584200"/>
                  <a:pt x="501879" y="520700"/>
                  <a:pt x="523046" y="558800"/>
                </a:cubicBezTo>
                <a:cubicBezTo>
                  <a:pt x="544213" y="596900"/>
                  <a:pt x="203429" y="721783"/>
                  <a:pt x="205546" y="762000"/>
                </a:cubicBezTo>
                <a:cubicBezTo>
                  <a:pt x="207663" y="802217"/>
                  <a:pt x="468013" y="795867"/>
                  <a:pt x="535746" y="800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flipH="1">
            <a:off x="9989826" y="5241926"/>
            <a:ext cx="190500" cy="1790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080501" y="6176963"/>
            <a:ext cx="1320800" cy="369332"/>
          </a:xfrm>
          <a:prstGeom prst="rect">
            <a:avLst/>
          </a:prstGeom>
          <a:noFill/>
        </p:spPr>
        <p:txBody>
          <a:bodyPr wrap="square" rtlCol="0">
            <a:spAutoFit/>
          </a:bodyPr>
          <a:lstStyle/>
          <a:p>
            <a:r>
              <a:rPr lang="en-US" altLang="zh-CN"/>
              <a:t>L(C1)</a:t>
            </a:r>
            <a:r>
              <a:rPr lang="zh-CN" altLang="en-US"/>
              <a:t> </a:t>
            </a:r>
            <a:r>
              <a:rPr lang="en-US" altLang="zh-CN"/>
              <a:t>&gt;</a:t>
            </a:r>
            <a:r>
              <a:rPr lang="zh-CN" altLang="en-US"/>
              <a:t> </a:t>
            </a:r>
            <a:r>
              <a:rPr lang="en-US" altLang="zh-CN"/>
              <a:t>L(C2)</a:t>
            </a:r>
            <a:endParaRPr lang="en-US"/>
          </a:p>
        </p:txBody>
      </p:sp>
      <p:sp>
        <p:nvSpPr>
          <p:cNvPr id="10" name="Freeform 9"/>
          <p:cNvSpPr/>
          <p:nvPr/>
        </p:nvSpPr>
        <p:spPr>
          <a:xfrm>
            <a:off x="8216900" y="5546729"/>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216900" y="5469737"/>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8216900" y="5411792"/>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553700" y="5368932"/>
            <a:ext cx="1000762" cy="369332"/>
          </a:xfrm>
          <a:prstGeom prst="rect">
            <a:avLst/>
          </a:prstGeom>
          <a:noFill/>
        </p:spPr>
        <p:txBody>
          <a:bodyPr wrap="square" rtlCol="0">
            <a:spAutoFit/>
          </a:bodyPr>
          <a:lstStyle/>
          <a:p>
            <a:r>
              <a:rPr lang="en-US" altLang="zh-CN"/>
              <a:t>{f}</a:t>
            </a:r>
            <a:endParaRPr lang="en-US"/>
          </a:p>
        </p:txBody>
      </p:sp>
      <p:sp>
        <p:nvSpPr>
          <p:cNvPr id="14" name="TextBox 13"/>
          <p:cNvSpPr txBox="1"/>
          <p:nvPr/>
        </p:nvSpPr>
        <p:spPr>
          <a:xfrm>
            <a:off x="8724901" y="6482078"/>
            <a:ext cx="3352800" cy="369332"/>
          </a:xfrm>
          <a:prstGeom prst="rect">
            <a:avLst/>
          </a:prstGeom>
          <a:noFill/>
        </p:spPr>
        <p:txBody>
          <a:bodyPr wrap="square" rtlCol="0">
            <a:spAutoFit/>
          </a:bodyPr>
          <a:lstStyle/>
          <a:p>
            <a:r>
              <a:rPr lang="zh-CN" altLang="en-US"/>
              <a:t>图</a:t>
            </a:r>
            <a:r>
              <a:rPr lang="en-US" altLang="zh-CN"/>
              <a:t>4</a:t>
            </a:r>
            <a:r>
              <a:rPr lang="zh-CN" altLang="en-US"/>
              <a:t>：解空间滑动</a:t>
            </a:r>
            <a:endParaRPr lang="en-US"/>
          </a:p>
        </p:txBody>
      </p:sp>
    </p:spTree>
    <p:extLst>
      <p:ext uri="{BB962C8B-B14F-4D97-AF65-F5344CB8AC3E}">
        <p14:creationId xmlns:p14="http://schemas.microsoft.com/office/powerpoint/2010/main" val="1797248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针对过拟合问题：</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历史上首先研究对象是</a:t>
                </a:r>
                <a:r>
                  <a:rPr lang="en-US" altLang="zh-CN" sz="2000">
                    <a:latin typeface="Abadi MT Condensed Extra Bold" charset="0"/>
                    <a:ea typeface="Abadi MT Condensed Extra Bold" charset="0"/>
                    <a:cs typeface="Abadi MT Condensed Extra Bold" charset="0"/>
                  </a:rPr>
                  <a:t>Polynomial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Functions.</a:t>
                </a:r>
                <a:r>
                  <a:rPr lang="zh-CN" altLang="en-US" sz="2000">
                    <a:latin typeface="Abadi MT Condensed Extra Bold" charset="0"/>
                    <a:ea typeface="Abadi MT Condensed Extra Bold" charset="0"/>
                    <a:cs typeface="Abadi MT Condensed Extra Bold" charset="0"/>
                  </a:rPr>
                  <a:t> 我们优化的同时希望，函数不要太“曲折”，比方函数曲线不要太长；此时多项式变量，皆可以看做</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在样本上的自由特征，从而成</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为线性组合</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比如</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sSubSup>
                      <m:sSubSupPr>
                        <m:ctrlPr>
                          <a:rPr lang="en-US" altLang="zh-CN" sz="2000" b="0" i="1">
                            <a:latin typeface="Cambria Math" charset="0"/>
                            <a:ea typeface="Abadi MT Condensed Extra Bold" charset="0"/>
                            <a:cs typeface="Abadi MT Condensed Extra Bold" charset="0"/>
                          </a:rPr>
                        </m:ctrlPr>
                      </m:sSubSup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1</m:t>
                        </m:r>
                        <m:r>
                          <a:rPr lang="en-US" altLang="zh-CN" sz="2000" b="0" i="1">
                            <a:latin typeface="Cambria Math" charset="0"/>
                            <a:ea typeface="Abadi MT Condensed Extra Bold" charset="0"/>
                            <a:cs typeface="Abadi MT Condensed Extra Bold" charset="0"/>
                          </a:rPr>
                          <m:t>𝑗</m:t>
                        </m:r>
                      </m:sub>
                      <m:sup>
                        <m:r>
                          <a:rPr lang="en-US" altLang="zh-CN" sz="2000" b="0" i="1">
                            <a:latin typeface="Cambria Math" charset="0"/>
                            <a:ea typeface="Abadi MT Condensed Extra Bold" charset="0"/>
                            <a:cs typeface="Abadi MT Condensed Extra Bold" charset="0"/>
                          </a:rPr>
                          <m:t>2</m:t>
                        </m:r>
                      </m:sup>
                    </m:sSubSup>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2</m:t>
                        </m:r>
                        <m:r>
                          <a:rPr lang="en-US" altLang="zh-CN" sz="2000" b="0" i="1">
                            <a:latin typeface="Cambria Math" charset="0"/>
                            <a:ea typeface="Abadi MT Condensed Extra Bold" charset="0"/>
                            <a:cs typeface="Abadi MT Condensed Extra Bold" charset="0"/>
                          </a:rPr>
                          <m:t>𝑗</m:t>
                        </m:r>
                      </m:sub>
                    </m:sSub>
                  </m:oMath>
                </a14:m>
                <a:r>
                  <a:rPr lang="zh-CN" altLang="en-US" sz="2000">
                    <a:latin typeface="Abadi MT Condensed Extra Bold" charset="0"/>
                    <a:ea typeface="Abadi MT Condensed Extra Bold" charset="0"/>
                    <a:cs typeface="Abadi MT Condensed Extra Bold" charset="0"/>
                  </a:rPr>
                  <a:t>），变化幅度稳定，不至于过拟合。这相当于曲线</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f(x1))</a:t>
                </a:r>
                <a:r>
                  <a:rPr lang="zh-CN" altLang="en-US" sz="2000">
                    <a:latin typeface="Abadi MT Condensed Extra Bold" charset="0"/>
                    <a:ea typeface="Abadi MT Condensed Extra Bold" charset="0"/>
                    <a:cs typeface="Abadi MT Condensed Extra Bold" charset="0"/>
                  </a:rPr>
                  <a:t>的模长不要太长</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altLang="zh-CN" sz="2000">
                  <a:latin typeface="Abadi MT Condensed Extra Bold" charset="0"/>
                  <a:ea typeface="Abadi MT Condensed Extra Bold" charset="0"/>
                  <a:cs typeface="Abadi MT Condensed Extra Bold" charset="0"/>
                </a:endParaRPr>
              </a:p>
              <a:p>
                <a:pPr marL="2743200" lvl="6" indent="0">
                  <a:buNone/>
                </a:pPr>
                <a:r>
                  <a:rPr lang="en-US" altLang="zh-CN" sz="2000">
                    <a:latin typeface="Abadi MT Condensed Extra Bold" charset="0"/>
                    <a:ea typeface="Abadi MT Condensed Extra Bold" charset="0"/>
                    <a:cs typeface="Abadi MT Condensed Extra Bold" charset="0"/>
                  </a:rPr>
                  <a:t>min</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2000" i="1">
                            <a:latin typeface="Cambria Math" charset="0"/>
                            <a:ea typeface="Abadi MT Condensed Extra Bold" charset="0"/>
                            <a:cs typeface="Abadi MT Condensed Extra Bold" charset="0"/>
                          </a:rPr>
                        </m:ctrlPr>
                      </m:naryPr>
                      <m:sub/>
                      <m:sup/>
                      <m:e>
                        <m:d>
                          <m:dPr>
                            <m:begChr m:val="‖"/>
                            <m:endChr m:val="‖"/>
                            <m:ctrlPr>
                              <a:rPr lang="en-US" altLang="zh-CN" sz="2000" i="1">
                                <a:latin typeface="Cambria Math" charset="0"/>
                                <a:ea typeface="Abadi MT Condensed Extra Bold" charset="0"/>
                                <a:cs typeface="Abadi MT Condensed Extra Bold" charset="0"/>
                              </a:rPr>
                            </m:ctrlPr>
                          </m:dPr>
                          <m:e>
                            <m:r>
                              <a:rPr lang="en-US" altLang="zh-CN" sz="2000" i="1">
                                <a:latin typeface="Cambria Math" charset="0"/>
                                <a:ea typeface="Abadi MT Condensed Extra Bold" charset="0"/>
                                <a:cs typeface="Abadi MT Condensed Extra Bold" charset="0"/>
                              </a:rPr>
                              <m:t>(1,</m:t>
                            </m:r>
                            <m:r>
                              <a:rPr lang="zh-CN" altLang="en-US" sz="2000" i="1">
                                <a:latin typeface="Cambria Math" charset="0"/>
                                <a:ea typeface="Abadi MT Condensed Extra Bold" charset="0"/>
                                <a:cs typeface="Abadi MT Condensed Extra Bold" charset="0"/>
                              </a:rPr>
                              <m:t> </m:t>
                            </m:r>
                            <m:f>
                              <m:fPr>
                                <m:ctrlPr>
                                  <a:rPr lang="mr-IN" altLang="zh-CN" sz="2000" i="1">
                                    <a:latin typeface="Cambria Math" charset="0"/>
                                    <a:ea typeface="Abadi MT Condensed Extra Bold" charset="0"/>
                                    <a:cs typeface="Abadi MT Condensed Extra Bold" charset="0"/>
                                  </a:rPr>
                                </m:ctrlPr>
                              </m:fPr>
                              <m:num>
                                <m:r>
                                  <a:rPr lang="mr-IN" altLang="zh-CN" sz="2000" i="1">
                                    <a:latin typeface="Cambria Math" charset="0"/>
                                    <a:ea typeface="Abadi MT Condensed Extra Bold" charset="0"/>
                                    <a:cs typeface="Abadi MT Condensed Extra Bold" charset="0"/>
                                  </a:rPr>
                                  <m:t>𝜕</m:t>
                                </m:r>
                                <m:r>
                                  <a:rPr lang="en-US" altLang="zh-CN" sz="2000" i="1">
                                    <a:latin typeface="Cambria Math" charset="0"/>
                                    <a:ea typeface="Abadi MT Condensed Extra Bold" charset="0"/>
                                    <a:cs typeface="Abadi MT Condensed Extra Bold" charset="0"/>
                                  </a:rPr>
                                  <m:t>𝑓</m:t>
                                </m:r>
                              </m:num>
                              <m:den>
                                <m:r>
                                  <a:rPr lang="mr-IN" altLang="zh-CN" sz="2000" i="1">
                                    <a:latin typeface="Cambria Math" charset="0"/>
                                    <a:ea typeface="Abadi MT Condensed Extra Bold" charset="0"/>
                                    <a:cs typeface="Abadi MT Condensed Extra Bold" charset="0"/>
                                  </a:rPr>
                                  <m:t>𝜕</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𝑥</m:t>
                                    </m:r>
                                  </m:e>
                                  <m:sub>
                                    <m:r>
                                      <a:rPr lang="en-US" altLang="zh-CN" sz="2000" i="1">
                                        <a:latin typeface="Cambria Math" charset="0"/>
                                        <a:ea typeface="Abadi MT Condensed Extra Bold" charset="0"/>
                                        <a:cs typeface="Abadi MT Condensed Extra Bold" charset="0"/>
                                      </a:rPr>
                                      <m:t>1</m:t>
                                    </m:r>
                                  </m:sub>
                                </m:sSub>
                              </m:den>
                            </m:f>
                            <m:r>
                              <a:rPr lang="en-US" altLang="zh-CN" sz="2000" i="1">
                                <a:latin typeface="Cambria Math" charset="0"/>
                                <a:ea typeface="Abadi MT Condensed Extra Bold" charset="0"/>
                                <a:cs typeface="Abadi MT Condensed Extra Bold" charset="0"/>
                              </a:rPr>
                              <m:t>)</m:t>
                            </m:r>
                          </m:e>
                        </m:d>
                        <m:r>
                          <a:rPr lang="en-US" altLang="zh-CN" sz="2000" b="0" i="1">
                            <a:latin typeface="Cambria Math" charset="0"/>
                            <a:ea typeface="Abadi MT Condensed Extra Bold" charset="0"/>
                            <a:cs typeface="Abadi MT Condensed Extra Bold" charset="0"/>
                          </a:rPr>
                          <m:t>𝑑</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𝑥</m:t>
                            </m:r>
                          </m:e>
                          <m:sub>
                            <m:r>
                              <a:rPr lang="en-US" altLang="zh-CN" sz="2000" b="0" i="1">
                                <a:latin typeface="Cambria Math" charset="0"/>
                                <a:ea typeface="Abadi MT Condensed Extra Bold" charset="0"/>
                                <a:cs typeface="Abadi MT Condensed Extra Bold" charset="0"/>
                              </a:rPr>
                              <m:t>1</m:t>
                            </m:r>
                          </m:sub>
                        </m:sSub>
                      </m:e>
                    </m:nary>
                  </m:oMath>
                </a14:m>
                <a:endParaRPr lang="en-US" sz="2000">
                  <a:latin typeface="Abadi MT Condensed Extra Bold" charset="0"/>
                  <a:ea typeface="Abadi MT Condensed Extra Bold" charset="0"/>
                  <a:cs typeface="Abadi MT Condensed Extra Bold" charset="0"/>
                </a:endParaRPr>
              </a:p>
              <a:p>
                <a:pPr marL="2743200" lvl="6" indent="0">
                  <a:buNone/>
                </a:pPr>
                <a:endParaRPr lang="en-US"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那么，对于比如</a:t>
                </a:r>
                <a:r>
                  <a:rPr lang="en-US" altLang="zh-CN" sz="2000">
                    <a:latin typeface="Abadi MT Condensed Extra Bold" charset="0"/>
                    <a:ea typeface="Abadi MT Condensed Extra Bold" charset="0"/>
                    <a:cs typeface="Abadi MT Condensed Extra Bold" charset="0"/>
                  </a:rPr>
                  <a:t>Logistics</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Regresssion</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Xgboost</a:t>
                </a:r>
                <a:r>
                  <a:rPr lang="zh-CN" altLang="en-US" sz="2000">
                    <a:latin typeface="Abadi MT Condensed Extra Bold" charset="0"/>
                    <a:ea typeface="Abadi MT Condensed Extra Bold" charset="0"/>
                    <a:cs typeface="Abadi MT Condensed Extra Bold" charset="0"/>
                  </a:rPr>
                  <a:t>等非多项式目标优化函数，是否有用呢？</a:t>
                </a:r>
                <a:endParaRPr lang="en-US" altLang="zh-CN" sz="20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Logostic</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Regression</a:t>
                </a:r>
              </a:p>
              <a:p>
                <a:pPr lvl="3"/>
                <a:r>
                  <a:rPr lang="en-US" altLang="zh-CN" sz="1400" b="0">
                    <a:ea typeface="Abadi MT Condensed Extra Bold" charset="0"/>
                    <a:cs typeface="Abadi MT Condensed Extra Bold" charset="0"/>
                  </a:rPr>
                  <a:t>C</a:t>
                </a:r>
                <a:r>
                  <a:rPr lang="zh-CN" altLang="en-US" sz="1400" b="0">
                    <a:ea typeface="Abadi MT Condensed Extra Bold" charset="0"/>
                    <a:cs typeface="Abadi MT Condensed Extra Bold" charset="0"/>
                  </a:rPr>
                  <a:t> </a:t>
                </a:r>
                <a:r>
                  <a:rPr lang="en-US" altLang="zh-CN" sz="1400" b="0">
                    <a:ea typeface="Abadi MT Condensed Extra Bold" charset="0"/>
                    <a:cs typeface="Abadi MT Condensed Extra Bold" charset="0"/>
                  </a:rPr>
                  <a:t>=</a:t>
                </a:r>
                <a:r>
                  <a:rPr lang="zh-CN" altLang="en-US" sz="1400" b="0">
                    <a:ea typeface="Abadi MT Condensed Extra Bold" charset="0"/>
                    <a:cs typeface="Abadi MT Condensed Extra Bold" charset="0"/>
                  </a:rPr>
                  <a:t> </a:t>
                </a:r>
                <a14:m>
                  <m:oMath xmlns:m="http://schemas.openxmlformats.org/officeDocument/2006/math">
                    <m:r>
                      <a:rPr lang="en-US" altLang="zh-CN" sz="1400" b="0" i="1">
                        <a:latin typeface="Cambria Math" charset="0"/>
                        <a:ea typeface="Abadi MT Condensed Extra Bold" charset="0"/>
                        <a:cs typeface="Abadi MT Condensed Extra Bold" charset="0"/>
                      </a:rPr>
                      <m:t>(</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r>
                      <a:rPr lang="en-US" altLang="zh-CN" sz="1400" b="0" i="1">
                        <a:latin typeface="Cambria Math" charset="0"/>
                        <a:ea typeface="Abadi MT Condensed Extra Bold" charset="0"/>
                        <a:cs typeface="Abadi MT Condensed Extra Bold" charset="0"/>
                      </a:rPr>
                      <m:t>,</m:t>
                    </m:r>
                    <m:r>
                      <a:rPr lang="en-US" altLang="zh-CN" sz="1400" b="0" i="1">
                        <a:latin typeface="Cambria Math" charset="0"/>
                        <a:ea typeface="Abadi MT Condensed Extra Bold" charset="0"/>
                        <a:cs typeface="Abadi MT Condensed Extra Bold" charset="0"/>
                      </a:rPr>
                      <m:t>h</m:t>
                    </m:r>
                    <m:r>
                      <a:rPr lang="en-US" altLang="zh-CN" sz="1400" b="0" i="1">
                        <a:latin typeface="Cambria Math" charset="0"/>
                        <a:ea typeface="Abadi MT Condensed Extra Bold" charset="0"/>
                        <a:cs typeface="Abadi MT Condensed Extra Bold" charset="0"/>
                      </a:rPr>
                      <m:t>(</m:t>
                    </m:r>
                    <m:sSup>
                      <m:sSupPr>
                        <m:ctrlPr>
                          <a:rPr lang="en-US" altLang="zh-CN" sz="1400" b="0" i="1">
                            <a:latin typeface="Cambria Math" charset="0"/>
                            <a:ea typeface="Abadi MT Condensed Extra Bold" charset="0"/>
                            <a:cs typeface="Abadi MT Condensed Extra Bold" charset="0"/>
                          </a:rPr>
                        </m:ctrlPr>
                      </m:sSupPr>
                      <m:e>
                        <m:r>
                          <a:rPr lang="en-US" altLang="zh-CN" sz="1400" b="0" i="1">
                            <a:latin typeface="Cambria Math" charset="0"/>
                            <a:ea typeface="Abadi MT Condensed Extra Bold" charset="0"/>
                            <a:cs typeface="Abadi MT Condensed Extra Bold" charset="0"/>
                          </a:rPr>
                          <m:t>𝑤</m:t>
                        </m:r>
                      </m:e>
                      <m:sup>
                        <m:r>
                          <a:rPr lang="en-US" altLang="zh-CN" sz="1400" b="0" i="1">
                            <a:latin typeface="Cambria Math" charset="0"/>
                            <a:ea typeface="Abadi MT Condensed Extra Bold" charset="0"/>
                            <a:cs typeface="Abadi MT Condensed Extra Bold" charset="0"/>
                          </a:rPr>
                          <m:t>𝑇</m:t>
                        </m:r>
                      </m:sup>
                    </m:sSup>
                    <m:r>
                      <a:rPr lang="en-US" altLang="zh-CN" sz="1400" b="0" i="1">
                        <a:latin typeface="Cambria Math" charset="0"/>
                        <a:ea typeface="Abadi MT Condensed Extra Bold" charset="0"/>
                        <a:cs typeface="Abadi MT Condensed Extra Bold" charset="0"/>
                      </a:rPr>
                      <m:t>𝑥</m:t>
                    </m:r>
                    <m:r>
                      <a:rPr lang="en-US" altLang="zh-CN" sz="1400" b="0" i="1">
                        <a:latin typeface="Cambria Math" charset="0"/>
                        <a:ea typeface="Abadi MT Condensed Extra Bold" charset="0"/>
                        <a:cs typeface="Abadi MT Condensed Extra Bold" charset="0"/>
                      </a:rPr>
                      <m:t>))</m:t>
                    </m:r>
                  </m:oMath>
                </a14:m>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zh-CN" altLang="en-US" sz="1400" i="1">
                                <a:latin typeface="Cambria Math" charset="0"/>
                                <a:ea typeface="Abadi MT Condensed Extra Bold" charset="0"/>
                                <a:cs typeface="Abadi MT Condensed Extra Bold" charset="0"/>
                              </a:rPr>
                              <m:t> </m:t>
                            </m:r>
                            <m:f>
                              <m:fPr>
                                <m:ctrlPr>
                                  <a:rPr lang="mr-IN" altLang="zh-CN" sz="1400" i="1">
                                    <a:latin typeface="Cambria Math" charset="0"/>
                                    <a:ea typeface="Abadi MT Condensed Extra Bold" charset="0"/>
                                    <a:cs typeface="Abadi MT Condensed Extra Bold" charset="0"/>
                                  </a:rPr>
                                </m:ctrlPr>
                              </m:fPr>
                              <m:num>
                                <m:r>
                                  <a:rPr lang="mr-IN" altLang="zh-CN" sz="1400" i="1">
                                    <a:latin typeface="Cambria Math" charset="0"/>
                                    <a:ea typeface="Abadi MT Condensed Extra Bold" charset="0"/>
                                    <a:cs typeface="Abadi MT Condensed Extra Bold" charset="0"/>
                                  </a:rPr>
                                  <m:t>𝜕</m:t>
                                </m:r>
                                <m:r>
                                  <a:rPr lang="en-US" altLang="zh-CN" sz="1400" i="1">
                                    <a:latin typeface="Cambria Math" charset="0"/>
                                    <a:ea typeface="Abadi MT Condensed Extra Bold" charset="0"/>
                                    <a:cs typeface="Abadi MT Condensed Extra Bold" charset="0"/>
                                  </a:rPr>
                                  <m:t>h</m:t>
                                </m:r>
                              </m:num>
                              <m:den>
                                <m:r>
                                  <a:rPr lang="mr-IN" altLang="zh-CN" sz="1400" i="1">
                                    <a:latin typeface="Cambria Math" charset="0"/>
                                    <a:ea typeface="Abadi MT Condensed Extra Bold" charset="0"/>
                                    <a:cs typeface="Abadi MT Condensed Extra Bold" charset="0"/>
                                  </a:rPr>
                                  <m:t>𝜕</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𝑥</m:t>
                                    </m:r>
                                  </m:e>
                                  <m:sub>
                                    <m:r>
                                      <a:rPr lang="en-US" altLang="zh-CN" sz="1400" i="1">
                                        <a:latin typeface="Cambria Math" charset="0"/>
                                        <a:ea typeface="Abadi MT Condensed Extra Bold" charset="0"/>
                                        <a:cs typeface="Abadi MT Condensed Extra Bold" charset="0"/>
                                      </a:rPr>
                                      <m:t>1</m:t>
                                    </m:r>
                                  </m:sub>
                                </m:sSub>
                              </m:den>
                            </m:f>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3"/>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d>
                              <m:dPr>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en-US" altLang="zh-CN" sz="1400" i="1">
                                    <a:latin typeface="Cambria Math" charset="0"/>
                                    <a:ea typeface="Abadi MT Condensed Extra Bold" charset="0"/>
                                    <a:cs typeface="Abadi MT Condensed Extra Bold" charset="0"/>
                                  </a:rPr>
                                  <m:t>h</m:t>
                                </m:r>
                              </m:e>
                            </m:d>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𝑤</m:t>
                            </m:r>
                          </m:e>
                          <m:sub>
                            <m:r>
                              <a:rPr lang="en-US" altLang="zh-CN" sz="1400" b="0" i="1">
                                <a:latin typeface="Cambria Math" charset="0"/>
                                <a:ea typeface="Abadi MT Condensed Extra Bold" charset="0"/>
                                <a:cs typeface="Abadi MT Condensed Extra Bold" charset="0"/>
                              </a:rPr>
                              <m:t>1</m:t>
                            </m:r>
                          </m:sub>
                        </m:sSub>
                      </m:e>
                    </m:nary>
                    <m:r>
                      <a:rPr lang="en-US" altLang="zh-CN" sz="1400" b="0" i="1">
                        <a:latin typeface="Cambria Math" charset="0"/>
                        <a:ea typeface="Abadi MT Condensed Extra Bold" charset="0"/>
                        <a:cs typeface="Abadi MT Condensed Extra Bold" charset="0"/>
                      </a:rPr>
                      <m:t>&lt;</m:t>
                    </m:r>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(1, </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i="1">
                            <a:latin typeface="Cambria Math" charset="0"/>
                            <a:ea typeface="Abadi MT Condensed Extra Bold" charset="0"/>
                            <a:cs typeface="Abadi MT Condensed Extra Bold" charset="0"/>
                          </a:rPr>
                          <m:t>𝑑</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Xgboost</a:t>
                </a:r>
                <a:r>
                  <a:rPr lang="zh-CN" altLang="en-US" sz="1600">
                    <a:latin typeface="Abadi MT Condensed Extra Bold" charset="0"/>
                    <a:ea typeface="Abadi MT Condensed Extra Bold" charset="0"/>
                    <a:cs typeface="Abadi MT Condensed Extra Bold" charset="0"/>
                  </a:rPr>
                  <a:t> 假设函数仍然是叶子节点的线性组合，然后通过</a:t>
                </a:r>
                <a:r>
                  <a:rPr lang="en-US" altLang="zh-CN" sz="1600">
                    <a:latin typeface="Abadi MT Condensed Extra Bold" charset="0"/>
                    <a:ea typeface="Abadi MT Condensed Extra Bold" charset="0"/>
                    <a:cs typeface="Abadi MT Condensed Extra Bold" charset="0"/>
                  </a:rPr>
                  <a:t>CostFunc</a:t>
                </a:r>
                <a:r>
                  <a:rPr lang="zh-CN" altLang="en-US" sz="1600">
                    <a:latin typeface="Abadi MT Condensed Extra Bold" charset="0"/>
                    <a:ea typeface="Abadi MT Condensed Extra Bold" charset="0"/>
                    <a:cs typeface="Abadi MT Condensed Extra Bold" charset="0"/>
                  </a:rPr>
                  <a:t>包装</a:t>
                </a:r>
                <a:endParaRPr lang="en-US" sz="20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961" r="-1275" b="-63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953511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步骤三 若采用梯度下降更新</a:t>
            </a:r>
            <a:r>
              <a:rPr lang="en-US" altLang="zh-CN" sz="2000">
                <a:latin typeface="Abadi MT Condensed Extra Bold" charset="0"/>
                <a:ea typeface="Abadi MT Condensed Extra Bold" charset="0"/>
                <a:cs typeface="Abadi MT Condensed Extra Bold" charset="0"/>
              </a:rPr>
              <a:t>Linear</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Search</a:t>
            </a:r>
          </a:p>
          <a:p>
            <a:pPr lvl="1"/>
            <a:r>
              <a:rPr lang="zh-CN" altLang="en-US" sz="2000">
                <a:latin typeface="Abadi MT Condensed Extra Bold" charset="0"/>
                <a:ea typeface="Abadi MT Condensed Extra Bold" charset="0"/>
                <a:cs typeface="Abadi MT Condensed Extra Bold" charset="0"/>
              </a:rPr>
              <a:t>即使算法是收敛的，梯度下降（不精准搜索）并不能保证收敛到最优解，</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432844"/>
            <a:ext cx="3898900" cy="2933700"/>
          </a:xfrm>
          <a:prstGeom prst="rect">
            <a:avLst/>
          </a:prstGeom>
        </p:spPr>
      </p:pic>
      <p:sp>
        <p:nvSpPr>
          <p:cNvPr id="7" name="TextBox 6"/>
          <p:cNvSpPr txBox="1"/>
          <p:nvPr/>
        </p:nvSpPr>
        <p:spPr>
          <a:xfrm>
            <a:off x="1898650" y="5501481"/>
            <a:ext cx="2971800" cy="646331"/>
          </a:xfrm>
          <a:prstGeom prst="rect">
            <a:avLst/>
          </a:prstGeom>
          <a:noFill/>
        </p:spPr>
        <p:txBody>
          <a:bodyPr wrap="square" rtlCol="0">
            <a:spAutoFit/>
          </a:bodyPr>
          <a:lstStyle/>
          <a:p>
            <a:r>
              <a:rPr lang="zh-CN" altLang="en-US"/>
              <a:t>图</a:t>
            </a:r>
            <a:r>
              <a:rPr lang="en-US" altLang="zh-CN"/>
              <a:t>5</a:t>
            </a:r>
            <a:r>
              <a:rPr lang="zh-CN" altLang="en-US"/>
              <a:t>：</a:t>
            </a:r>
            <a:r>
              <a:rPr lang="en-US" altLang="zh-CN">
                <a:hlinkClick r:id="rId3"/>
              </a:rPr>
              <a:t>Wolfe-Search</a:t>
            </a:r>
            <a:r>
              <a:rPr lang="zh-CN" altLang="en-US">
                <a:hlinkClick r:id="rId3"/>
              </a:rPr>
              <a:t> </a:t>
            </a:r>
            <a:r>
              <a:rPr lang="en-US" i="1">
                <a:hlinkClick r:id="rId3"/>
              </a:rPr>
              <a:t>Mark S. Gockenbach</a:t>
            </a:r>
            <a:r>
              <a:rPr lang="en-US" altLang="zh-CN" i="1">
                <a:hlinkClick r:id="rId3"/>
              </a:rPr>
              <a:t>,</a:t>
            </a:r>
            <a:r>
              <a:rPr lang="zh-CN" altLang="en-US" i="1">
                <a:hlinkClick r:id="rId3"/>
              </a:rPr>
              <a:t> </a:t>
            </a:r>
            <a:r>
              <a:rPr lang="en-US" altLang="zh-CN">
                <a:hlinkClick r:id="rId3"/>
              </a:rPr>
              <a:t>MTU</a:t>
            </a:r>
            <a:endParaRPr lang="en-US"/>
          </a:p>
        </p:txBody>
      </p:sp>
    </p:spTree>
    <p:extLst>
      <p:ext uri="{BB962C8B-B14F-4D97-AF65-F5344CB8AC3E}">
        <p14:creationId xmlns:p14="http://schemas.microsoft.com/office/powerpoint/2010/main" val="583402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zh-CN" altLang="en-US" sz="2000"/>
                  <a:t>采用 </a:t>
                </a:r>
                <a:r>
                  <a:rPr lang="en-US" altLang="zh-CN" sz="2000"/>
                  <a:t>Wolfe-Powell</a:t>
                </a:r>
                <a:r>
                  <a:rPr lang="zh-CN" altLang="en-US" sz="2000"/>
                  <a:t>条件可以克服上述缺点</a:t>
                </a:r>
                <a:endParaRPr lang="en-US" altLang="zh-CN" sz="2000"/>
              </a:p>
              <a:p>
                <a:pPr lvl="2"/>
                <a:r>
                  <a:rPr lang="zh-CN" altLang="en-US"/>
                  <a:t>（</a:t>
                </a:r>
                <a:r>
                  <a:rPr lang="en-US" altLang="zh-CN"/>
                  <a:t>1</a:t>
                </a:r>
                <a:r>
                  <a:rPr lang="zh-CN" altLang="en-US"/>
                  <a:t>）</a:t>
                </a:r>
                <a14:m>
                  <m:oMath xmlns:m="http://schemas.openxmlformats.org/officeDocument/2006/math">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e>
                    </m:d>
                    <m:r>
                      <a:rPr lang="zh-CN" altLang="en-US" b="0" i="1">
                        <a:latin typeface="Cambria Math" charset="0"/>
                        <a:ea typeface="Cambria Math" charset="0"/>
                        <a:cs typeface="Cambria Math" charset="0"/>
                      </a:rPr>
                      <m:t> </m:t>
                    </m:r>
                  </m:oMath>
                </a14:m>
                <a:r>
                  <a:rPr lang="zh-CN" altLang="en-US"/>
                  <a:t>相对于 </a:t>
                </a:r>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oMath>
                </a14:m>
                <a:r>
                  <a:rPr lang="zh-CN" altLang="en-US"/>
                  <a:t>下降倾斜程度</a:t>
                </a:r>
                <a:r>
                  <a:rPr lang="zh-CN" altLang="en-US" u="sng">
                    <a:solidFill>
                      <a:srgbClr val="FF0000"/>
                    </a:solidFill>
                  </a:rPr>
                  <a:t>不能太小</a:t>
                </a:r>
                <a:r>
                  <a:rPr lang="en-US" altLang="zh-CN" u="sng">
                    <a:solidFill>
                      <a:srgbClr val="FF0000"/>
                    </a:solidFill>
                  </a:rPr>
                  <a:t>,</a:t>
                </a:r>
                <a:r>
                  <a:rPr lang="zh-CN" altLang="en-US" u="sng">
                    <a:solidFill>
                      <a:srgbClr val="FF0000"/>
                    </a:solidFill>
                  </a:rPr>
                  <a:t>有下界</a:t>
                </a:r>
                <a:r>
                  <a:rPr lang="zh-CN" altLang="en-US"/>
                  <a:t>：</a:t>
                </a:r>
                <a:endParaRPr lang="en-US" altLang="zh-CN"/>
              </a:p>
              <a:p>
                <a:pPr lvl="4"/>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r>
                          <a:rPr lang="en-US" altLang="zh-CN" b="0" i="1">
                            <a:latin typeface="Cambria Math" charset="0"/>
                          </a:rPr>
                          <m:t>0&lt;</m:t>
                        </m:r>
                        <m:r>
                          <a:rPr lang="en-US" altLang="zh-CN" i="1">
                            <a:latin typeface="Cambria Math" charset="0"/>
                          </a:rPr>
                          <m:t>𝑐</m:t>
                        </m:r>
                      </m:e>
                      <m:sub>
                        <m:r>
                          <a:rPr lang="en-US" altLang="zh-CN" i="1">
                            <a:latin typeface="Cambria Math" charset="0"/>
                          </a:rPr>
                          <m:t>1</m:t>
                        </m:r>
                      </m:sub>
                    </m:sSub>
                    <m:r>
                      <a:rPr lang="en-US" altLang="zh-CN" b="0" i="1">
                        <a:latin typeface="Cambria Math" charset="0"/>
                      </a:rPr>
                      <m:t>&lt;0.5</m:t>
                    </m:r>
                  </m:oMath>
                </a14:m>
                <a:r>
                  <a:rPr lang="en-US" altLang="zh-CN"/>
                  <a:t>)</a:t>
                </a:r>
              </a:p>
              <a:p>
                <a:pPr lvl="4"/>
                <a:r>
                  <a:rPr lang="zh-CN" altLang="en-US"/>
                  <a:t>解释：</a:t>
                </a:r>
                <a:endParaRPr lang="en-US" altLang="zh-CN"/>
              </a:p>
              <a:p>
                <a:pPr marL="1828800" lvl="4" indent="0">
                  <a:buNone/>
                </a:pPr>
                <a:endParaRPr lang="en-US" altLang="zh-CN"/>
              </a:p>
              <a:p>
                <a:pPr lvl="4"/>
                <a:endParaRPr lang="en-US" altLang="zh-CN"/>
              </a:p>
              <a:p>
                <a:pPr lvl="2"/>
                <a:endParaRPr lang="en-US"/>
              </a:p>
              <a:p>
                <a:pPr lvl="2"/>
                <a:endParaRPr lang="en-US"/>
              </a:p>
              <a:p>
                <a:pPr lvl="2"/>
                <a:endParaRPr lang="en-US"/>
              </a:p>
              <a:p>
                <a:pPr lvl="4"/>
                <a:endParaRPr lang="en-US" i="1">
                  <a:latin typeface="Cambria Math" charset="0"/>
                </a:endParaRPr>
              </a:p>
              <a:p>
                <a:pPr lvl="4"/>
                <a14:m>
                  <m:oMath xmlns:m="http://schemas.openxmlformats.org/officeDocument/2006/math">
                    <m:f>
                      <m:fPr>
                        <m:ctrlPr>
                          <a:rPr lang="mr-IN" i="1">
                            <a:latin typeface="Cambria Math" charset="0"/>
                          </a:rPr>
                        </m:ctrlPr>
                      </m:fPr>
                      <m:num>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e>
                        </m:d>
                        <m:r>
                          <a:rPr lang="en-US" altLang="zh-CN" b="0" i="1">
                            <a:latin typeface="Cambria Math" charset="0"/>
                          </a:rPr>
                          <m:t>−</m:t>
                        </m:r>
                        <m:r>
                          <a:rPr lang="zh-CN" altLang="en-US" b="0" i="1">
                            <a:latin typeface="Cambria Math" charset="0"/>
                          </a:rPr>
                          <m:t> </m:t>
                        </m:r>
                        <m:r>
                          <a:rPr lang="en-US" altLang="zh-CN" b="0" i="1">
                            <a:latin typeface="Cambria Math" charset="0"/>
                          </a:rPr>
                          <m:t>𝑓</m:t>
                        </m:r>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𝑃</m:t>
                            </m:r>
                          </m:e>
                          <m:sup>
                            <m:r>
                              <a:rPr lang="en-US" altLang="zh-CN" b="0" i="1">
                                <a:latin typeface="Cambria Math" charset="0"/>
                                <a:ea typeface="Cambria Math" charset="0"/>
                                <a:cs typeface="Cambria Math" charset="0"/>
                              </a:rPr>
                              <m:t>𝑘</m:t>
                            </m:r>
                          </m:sup>
                        </m:sSup>
                        <m:r>
                          <a:rPr lang="en-US" altLang="zh-CN" b="0" i="1">
                            <a:latin typeface="Cambria Math" charset="0"/>
                          </a:rPr>
                          <m:t>)</m:t>
                        </m:r>
                      </m:num>
                      <m:den>
                        <m:sSub>
                          <m:sSubPr>
                            <m:ctrlPr>
                              <a:rPr lang="en-US" altLang="zh-CN" b="0"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den>
                    </m:f>
                  </m:oMath>
                </a14:m>
                <a:r>
                  <a:rPr lang="zh-CN" altLang="en-US"/>
                  <a:t> 只能有限步接近 比</a:t>
                </a:r>
                <a14:m>
                  <m:oMath xmlns:m="http://schemas.openxmlformats.org/officeDocument/2006/math">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r>
                      <a:rPr lang="en-US" altLang="zh-CN" b="0" i="1">
                        <a:latin typeface="Cambria Math" charset="0"/>
                      </a:rPr>
                      <m:t>|</m:t>
                    </m:r>
                  </m:oMath>
                </a14:m>
                <a:r>
                  <a:rPr lang="zh-CN" altLang="en-US"/>
                  <a:t>小的值，比如</a:t>
                </a:r>
                <a14:m>
                  <m:oMath xmlns:m="http://schemas.openxmlformats.org/officeDocument/2006/math">
                    <m:sSub>
                      <m:sSubPr>
                        <m:ctrlPr>
                          <a:rPr lang="en-US" altLang="zh-CN" i="1">
                            <a:latin typeface="Cambria Math" charset="0"/>
                          </a:rPr>
                        </m:ctrlPr>
                      </m:sSubPr>
                      <m:e>
                        <m:f>
                          <m:fPr>
                            <m:ctrlPr>
                              <a:rPr lang="mr-IN" altLang="zh-CN" i="1">
                                <a:latin typeface="Cambria Math" charset="0"/>
                              </a:rPr>
                            </m:ctrlPr>
                          </m:fPr>
                          <m:num>
                            <m:r>
                              <a:rPr lang="en-US" altLang="zh-CN" b="0" i="1">
                                <a:latin typeface="Cambria Math" charset="0"/>
                              </a:rPr>
                              <m:t>1</m:t>
                            </m:r>
                          </m:num>
                          <m:den>
                            <m:r>
                              <a:rPr lang="en-US" altLang="zh-CN" b="0" i="1">
                                <a:latin typeface="Cambria Math" charset="0"/>
                              </a:rPr>
                              <m:t>2</m:t>
                            </m:r>
                          </m:den>
                        </m:f>
                        <m:r>
                          <m:rPr>
                            <m:sty m:val="p"/>
                          </m:rPr>
                          <a:rPr lang="en-US" altLang="zh-CN" i="1">
                            <a:latin typeface="Cambria Math" charset="0"/>
                          </a:rPr>
                          <m:t>g</m:t>
                        </m:r>
                      </m:e>
                      <m:sub>
                        <m:r>
                          <a:rPr lang="en-US" altLang="zh-CN" i="1">
                            <a:latin typeface="Cambria Math" charset="0"/>
                          </a:rPr>
                          <m:t>𝑘</m:t>
                        </m:r>
                      </m:sub>
                    </m:sSub>
                  </m:oMath>
                </a14:m>
                <a:endParaRPr lang="en-US"/>
              </a:p>
              <a:p>
                <a:pPr lvl="4"/>
                <a:r>
                  <a:rPr lang="zh-CN" altLang="en-US"/>
                  <a:t>我们可以采用迭代法搜索</a:t>
                </a:r>
                <a14:m>
                  <m:oMath xmlns:m="http://schemas.openxmlformats.org/officeDocument/2006/math">
                    <m:sSub>
                      <m:sSubPr>
                        <m:ctrlPr>
                          <a:rPr lang="en-US" altLang="zh-CN"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6</a:t>
            </a:r>
            <a:r>
              <a:rPr lang="zh-CN" altLang="en-US"/>
              <a:t>：</a:t>
            </a:r>
            <a:r>
              <a:rPr lang="en-US" altLang="zh-CN"/>
              <a:t>Wolfe</a:t>
            </a:r>
            <a:r>
              <a:rPr lang="zh-CN" altLang="en-US"/>
              <a:t> </a:t>
            </a:r>
            <a:r>
              <a:rPr lang="en-US" altLang="zh-CN"/>
              <a:t>Search</a:t>
            </a:r>
            <a:r>
              <a:rPr lang="zh-CN" altLang="en-US"/>
              <a:t> </a:t>
            </a:r>
            <a:r>
              <a:rPr lang="en-US" altLang="zh-CN"/>
              <a:t>Demo</a:t>
            </a:r>
            <a:endParaRPr lang="en-US"/>
          </a:p>
        </p:txBody>
      </p:sp>
    </p:spTree>
    <p:extLst>
      <p:ext uri="{BB962C8B-B14F-4D97-AF65-F5344CB8AC3E}">
        <p14:creationId xmlns:p14="http://schemas.microsoft.com/office/powerpoint/2010/main" val="11872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2"/>
                <a:r>
                  <a:rPr lang="zh-CN" altLang="en-US"/>
                  <a:t>（</a:t>
                </a:r>
                <a:r>
                  <a:rPr lang="en-US" altLang="zh-CN"/>
                  <a:t>2</a:t>
                </a:r>
                <a:r>
                  <a:rPr lang="zh-CN" altLang="en-US"/>
                  <a:t>）</a:t>
                </a:r>
                <a:r>
                  <a:rPr lang="zh-CN" altLang="en-US">
                    <a:latin typeface="Abadi MT Condensed Extra Bold" charset="0"/>
                    <a:ea typeface="Abadi MT Condensed Extra Bold" charset="0"/>
                    <a:cs typeface="Abadi MT Condensed Extra Bold" charset="0"/>
                  </a:rPr>
                  <a:t>所有失败的局部凸搜索有一个共同点</a:t>
                </a:r>
                <a:r>
                  <a:rPr lang="zh-CN" altLang="en-US"/>
                  <a:t>，</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u="sng">
                    <a:solidFill>
                      <a:srgbClr val="FF0000"/>
                    </a:solidFill>
                  </a:rPr>
                  <a:t>序列没有收敛到 </a:t>
                </a:r>
                <a:r>
                  <a:rPr lang="en-US" altLang="zh-CN" u="sng">
                    <a:solidFill>
                      <a:srgbClr val="FF0000"/>
                    </a:solidFill>
                  </a:rPr>
                  <a:t>0</a:t>
                </a:r>
                <a:r>
                  <a:rPr lang="zh-CN" altLang="en-US" u="sng">
                    <a:solidFill>
                      <a:srgbClr val="FF0000"/>
                    </a:solidFill>
                  </a:rPr>
                  <a:t> 水平</a:t>
                </a:r>
                <a:r>
                  <a:rPr lang="zh-CN" altLang="en-US"/>
                  <a:t>：</a:t>
                </a:r>
                <a:endParaRPr lang="en-US" altLang="zh-CN"/>
              </a:p>
              <a:p>
                <a:pPr lvl="4"/>
                <a14:m>
                  <m:oMath xmlns:m="http://schemas.openxmlformats.org/officeDocument/2006/math">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sSub>
                      <m:sSubPr>
                        <m:ctrlPr>
                          <a:rPr lang="en-US" altLang="zh-CN" i="1">
                            <a:latin typeface="Cambria Math" charset="0"/>
                            <a:ea typeface="Cambria Math" charset="0"/>
                            <a:cs typeface="Cambria Math" charset="0"/>
                          </a:rPr>
                        </m:ctrlPr>
                      </m:sSubPr>
                      <m:e>
                        <m:r>
                          <m:rPr>
                            <m:sty m:val="p"/>
                          </m:rPr>
                          <a:rPr lang="en-US" altLang="zh-CN" i="1">
                            <a:latin typeface="Cambria Math" charset="0"/>
                            <a:ea typeface="Cambria Math" charset="0"/>
                            <a:cs typeface="Cambria Math" charset="0"/>
                          </a:rPr>
                          <m:t>p</m:t>
                        </m:r>
                      </m:e>
                      <m:sub>
                        <m:r>
                          <m:rPr>
                            <m:sty m:val="p"/>
                          </m:rPr>
                          <a:rPr lang="en-US" altLang="zh-CN" i="1">
                            <a:latin typeface="Cambria Math" charset="0"/>
                            <a:ea typeface="Cambria Math" charset="0"/>
                            <a:cs typeface="Cambria Math" charset="0"/>
                          </a:rPr>
                          <m:t>k</m:t>
                        </m:r>
                      </m:sub>
                    </m:sSub>
                    <m:r>
                      <a:rPr lang="en-US" altLang="zh-CN" i="1">
                        <a:latin typeface="Cambria Math" charset="0"/>
                        <a:ea typeface="Cambria Math" charset="0"/>
                        <a:cs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2</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r>
                          <a:rPr lang="en-US" altLang="zh-CN" b="0" i="1">
                            <a:latin typeface="Cambria Math" charset="0"/>
                          </a:rPr>
                          <m:t>&lt;</m:t>
                        </m:r>
                        <m:r>
                          <a:rPr lang="en-US" altLang="zh-CN" i="1">
                            <a:latin typeface="Cambria Math" charset="0"/>
                          </a:rPr>
                          <m:t>𝑐</m:t>
                        </m:r>
                      </m:e>
                      <m:sub>
                        <m:r>
                          <a:rPr lang="en-US" altLang="zh-CN" b="0" i="1">
                            <a:latin typeface="Cambria Math" charset="0"/>
                          </a:rPr>
                          <m:t>2</m:t>
                        </m:r>
                      </m:sub>
                    </m:sSub>
                    <m:r>
                      <a:rPr lang="en-US" altLang="zh-CN" b="0" i="1">
                        <a:latin typeface="Cambria Math" charset="0"/>
                      </a:rPr>
                      <m:t>&lt;1</m:t>
                    </m:r>
                  </m:oMath>
                </a14:m>
                <a:r>
                  <a:rPr lang="en-US" altLang="zh-CN"/>
                  <a:t>)</a:t>
                </a:r>
              </a:p>
              <a:p>
                <a:pPr lvl="4"/>
                <a:r>
                  <a:rPr lang="zh-CN" altLang="en-US"/>
                  <a:t>解释：</a:t>
                </a:r>
                <a:endParaRPr lang="en-US" altLang="zh-CN"/>
              </a:p>
              <a:p>
                <a:pPr lvl="4"/>
                <a:r>
                  <a:rPr lang="en-US" altLang="zh-CN"/>
                  <a:t>f0</a:t>
                </a:r>
                <a:r>
                  <a:rPr lang="zh-CN" altLang="en-US"/>
                  <a:t>可以写成级数</a:t>
                </a:r>
                <a:r>
                  <a:rPr lang="en-US" altLang="zh-CN"/>
                  <a:t>,</a:t>
                </a:r>
                <a:r>
                  <a:rPr lang="zh-CN" altLang="en-US"/>
                  <a:t> 根据级数收敛定律比值判别法，必然有 </a:t>
                </a:r>
                <a14:m>
                  <m:oMath xmlns:m="http://schemas.openxmlformats.org/officeDocument/2006/math">
                    <m:f>
                      <m:fPr>
                        <m:ctrlPr>
                          <a:rPr lang="mr-IN" altLang="zh-CN" i="1">
                            <a:latin typeface="Cambria Math" charset="0"/>
                          </a:rPr>
                        </m:ctrlPr>
                      </m:fPr>
                      <m:num>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r>
                              <a:rPr lang="en-US" altLang="zh-CN" b="0" i="1">
                                <a:latin typeface="Cambria Math" charset="0"/>
                              </a:rPr>
                              <m:t>+1 </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r>
                              <a:rPr lang="en-US" altLang="zh-CN" b="0" i="1">
                                <a:latin typeface="Cambria Math" charset="0"/>
                              </a:rPr>
                              <m:t>+1</m:t>
                            </m:r>
                          </m:sub>
                        </m:sSub>
                      </m:num>
                      <m:den>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sub>
                        </m:sSub>
                      </m:den>
                    </m:f>
                    <m:r>
                      <a:rPr lang="en-US" altLang="zh-CN" b="0" i="1">
                        <a:latin typeface="Cambria Math" charset="0"/>
                      </a:rPr>
                      <m:t>=</m:t>
                    </m:r>
                    <m:r>
                      <a:rPr lang="en-US" altLang="zh-CN" b="0" i="1">
                        <a:latin typeface="Cambria Math" charset="0"/>
                      </a:rPr>
                      <m:t>𝑎</m:t>
                    </m:r>
                  </m:oMath>
                </a14:m>
                <a:r>
                  <a:rPr lang="zh-CN" altLang="en-US"/>
                  <a:t> </a:t>
                </a:r>
                <a:r>
                  <a:rPr lang="en-US" altLang="zh-CN"/>
                  <a:t>&lt;</a:t>
                </a:r>
                <a:r>
                  <a:rPr lang="zh-CN" altLang="en-US"/>
                  <a:t> </a:t>
                </a:r>
                <a:r>
                  <a:rPr lang="en-US" altLang="zh-CN"/>
                  <a:t>b</a:t>
                </a:r>
                <a:r>
                  <a:rPr lang="zh-CN" altLang="en-US"/>
                  <a:t> </a:t>
                </a:r>
                <a:r>
                  <a:rPr lang="en-US" altLang="zh-CN"/>
                  <a:t>&lt;</a:t>
                </a:r>
                <a:r>
                  <a:rPr lang="zh-CN" altLang="en-US"/>
                  <a:t> </a:t>
                </a:r>
                <a:r>
                  <a:rPr lang="en-US" altLang="zh-CN"/>
                  <a:t>1</a:t>
                </a:r>
                <a:r>
                  <a:rPr lang="zh-CN" altLang="en-US"/>
                  <a:t>。这个确保</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a:t>可以收敛到</a:t>
                </a:r>
                <a:r>
                  <a:rPr lang="en-US" altLang="zh-CN"/>
                  <a:t>0</a:t>
                </a:r>
                <a:r>
                  <a:rPr lang="zh-CN" altLang="en-US"/>
                  <a:t>水平</a:t>
                </a:r>
                <a:endParaRPr lang="en-US" altLang="zh-CN"/>
              </a:p>
              <a:p>
                <a:pPr lvl="4"/>
                <a:endParaRPr lang="en-US" altLang="zh-CN"/>
              </a:p>
              <a:p>
                <a:pPr lvl="4"/>
                <a:endParaRPr lang="en-US" altLang="zh-CN"/>
              </a:p>
              <a:p>
                <a:pPr lvl="4"/>
                <a:endParaRPr lang="en-US" altLang="zh-CN"/>
              </a:p>
              <a:p>
                <a:pPr lvl="4"/>
                <a:endParaRPr lang="en-US"/>
              </a:p>
              <a:p>
                <a:pPr lvl="4"/>
                <a:endParaRPr lang="en-US" altLang="zh-CN"/>
              </a:p>
              <a:p>
                <a:pPr lvl="4"/>
                <a:endParaRPr lang="en-US" altLang="zh-CN"/>
              </a:p>
              <a:p>
                <a:pPr lvl="4"/>
                <a:r>
                  <a:rPr lang="zh-CN" altLang="en-US"/>
                  <a:t>我们希望条件（</a:t>
                </a:r>
                <a:r>
                  <a:rPr lang="en-US" altLang="zh-CN"/>
                  <a:t>1</a:t>
                </a:r>
                <a:r>
                  <a:rPr lang="zh-CN" altLang="en-US"/>
                  <a:t>）和（</a:t>
                </a:r>
                <a:r>
                  <a:rPr lang="en-US" altLang="zh-CN"/>
                  <a:t>2</a:t>
                </a:r>
                <a:r>
                  <a:rPr lang="zh-CN" altLang="en-US"/>
                  <a:t>）并不冲突，这里</a:t>
                </a:r>
                <a:r>
                  <a:rPr lang="en-US" altLang="zh-CN"/>
                  <a:t>c2</a:t>
                </a:r>
                <a:r>
                  <a:rPr lang="zh-CN" altLang="en-US"/>
                  <a:t>实际梯度倾斜程度上界，故</a:t>
                </a:r>
                <a:r>
                  <a:rPr lang="en-US" altLang="zh-CN"/>
                  <a:t>c2</a:t>
                </a:r>
                <a:r>
                  <a:rPr lang="zh-CN" altLang="en-US"/>
                  <a:t> </a:t>
                </a:r>
                <a:r>
                  <a:rPr lang="en-US" altLang="zh-CN"/>
                  <a:t>&gt;</a:t>
                </a:r>
                <a:r>
                  <a:rPr lang="zh-CN" altLang="en-US"/>
                  <a:t> </a:t>
                </a:r>
                <a:r>
                  <a:rPr lang="en-US" altLang="zh-CN"/>
                  <a:t>c1</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8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7</a:t>
            </a:r>
            <a:r>
              <a:rPr lang="zh-CN" altLang="en-US"/>
              <a:t>：</a:t>
            </a:r>
            <a:r>
              <a:rPr lang="en-US" altLang="zh-CN"/>
              <a:t>Wolfe</a:t>
            </a:r>
            <a:r>
              <a:rPr lang="zh-CN" altLang="en-US"/>
              <a:t> </a:t>
            </a:r>
            <a:r>
              <a:rPr lang="en-US" altLang="zh-CN"/>
              <a:t>Search</a:t>
            </a:r>
            <a:r>
              <a:rPr lang="zh-CN" altLang="en-US"/>
              <a:t> </a:t>
            </a:r>
            <a:r>
              <a:rPr lang="en-US" altLang="zh-CN"/>
              <a:t>Demo2</a:t>
            </a:r>
            <a:endParaRPr lang="en-US"/>
          </a:p>
        </p:txBody>
      </p:sp>
    </p:spTree>
    <p:extLst>
      <p:ext uri="{BB962C8B-B14F-4D97-AF65-F5344CB8AC3E}">
        <p14:creationId xmlns:p14="http://schemas.microsoft.com/office/powerpoint/2010/main" val="428469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步骤四 返回步骤一，随机初始化初始搜索状态，重新计算若干次，进行最优值采样，求采样最优值的平均值，并给出置信区间。若采样最优值，没有</a:t>
            </a:r>
            <a:r>
              <a:rPr lang="en-US" altLang="zh-CN" sz="2000">
                <a:latin typeface="Abadi MT Condensed Extra Bold" charset="0"/>
                <a:ea typeface="Abadi MT Condensed Extra Bold" charset="0"/>
                <a:cs typeface="Abadi MT Condensed Extra Bold" charset="0"/>
              </a:rPr>
              <a:t>variance</a:t>
            </a:r>
            <a:r>
              <a:rPr lang="zh-CN" altLang="en-US" sz="2000">
                <a:latin typeface="Abadi MT Condensed Extra Bold" charset="0"/>
                <a:ea typeface="Abadi MT Condensed Extra Bold" charset="0"/>
                <a:cs typeface="Abadi MT Condensed Extra Bold" charset="0"/>
              </a:rPr>
              <a:t>，置信区间可以省略。</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步骤五 参数检测：</a:t>
            </a:r>
            <a:endParaRPr lang="en-US" altLang="zh-CN" sz="2000">
              <a:latin typeface="Abadi MT Condensed Extra Bold" charset="0"/>
              <a:ea typeface="Abadi MT Condensed Extra Bold" charset="0"/>
              <a:cs typeface="Abadi MT Condensed Extra Bold" charset="0"/>
            </a:endParaRPr>
          </a:p>
          <a:p>
            <a:r>
              <a:rPr lang="zh-CN" altLang="en-US" sz="2000"/>
              <a:t>这一步大体包含了两个过程：搜索路径复原（比如在低维空间，把某几个维度的路径画出来。一般直觉观察路径的曲折程度，比计算更有效）；目标函数在低维空间的等高图，它可以复现高一维空间的面貌。</a:t>
            </a:r>
            <a:endParaRPr lang="en-US" altLang="zh-CN" sz="2000"/>
          </a:p>
          <a:p>
            <a:endParaRPr lang="en-US" sz="2000"/>
          </a:p>
          <a:p>
            <a:r>
              <a:rPr lang="zh-CN" altLang="en-US" sz="2000"/>
              <a:t>若</a:t>
            </a:r>
            <a:r>
              <a:rPr lang="en-US" altLang="zh-CN" sz="2000"/>
              <a:t>y</a:t>
            </a:r>
            <a:r>
              <a:rPr lang="zh-CN" altLang="en-US" sz="2000"/>
              <a:t> </a:t>
            </a:r>
            <a:r>
              <a:rPr lang="en-US" altLang="zh-CN" sz="2000"/>
              <a:t>=</a:t>
            </a:r>
            <a:r>
              <a:rPr lang="zh-CN" altLang="en-US" sz="2000"/>
              <a:t> </a:t>
            </a:r>
            <a:r>
              <a:rPr lang="en-US" altLang="zh-CN" sz="2000"/>
              <a:t>F(x)</a:t>
            </a:r>
            <a:r>
              <a:rPr lang="zh-CN" altLang="en-US" sz="2000"/>
              <a:t>是我们的观察对象，我们可考虑隐函数 </a:t>
            </a:r>
            <a:r>
              <a:rPr lang="en-US" altLang="zh-CN" sz="2000"/>
              <a:t>G(C(y,</a:t>
            </a:r>
            <a:r>
              <a:rPr lang="zh-CN" altLang="en-US" sz="2000"/>
              <a:t> </a:t>
            </a:r>
            <a:r>
              <a:rPr lang="en-US" altLang="zh-CN" sz="2000"/>
              <a:t>x))</a:t>
            </a:r>
            <a:r>
              <a:rPr lang="zh-CN" altLang="en-US" sz="2000"/>
              <a:t> </a:t>
            </a:r>
            <a:r>
              <a:rPr lang="en-US" altLang="zh-CN" sz="2000"/>
              <a:t>=</a:t>
            </a:r>
            <a:r>
              <a:rPr lang="zh-CN" altLang="en-US" sz="2000"/>
              <a:t> </a:t>
            </a:r>
            <a:r>
              <a:rPr lang="en-US" altLang="zh-CN" sz="2000"/>
              <a:t>0</a:t>
            </a:r>
            <a:endParaRPr lang="en-US" altLang="zh-CN" sz="1600"/>
          </a:p>
          <a:p>
            <a:pPr marL="0" indent="0">
              <a:buNone/>
            </a:pPr>
            <a:r>
              <a:rPr lang="zh-CN" altLang="en-US" sz="2000"/>
              <a:t>    其中</a:t>
            </a:r>
            <a:r>
              <a:rPr lang="en-US" altLang="zh-CN" sz="2000"/>
              <a:t>C</a:t>
            </a:r>
            <a:r>
              <a:rPr lang="zh-CN" altLang="en-US" sz="2000"/>
              <a:t>是我们的解空间曲线，在平面上的就是解。</a:t>
            </a:r>
            <a:endParaRPr lang="en-US" altLang="zh-CN" sz="20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Data 6"/>
          <p:cNvSpPr/>
          <p:nvPr/>
        </p:nvSpPr>
        <p:spPr>
          <a:xfrm>
            <a:off x="6965774" y="5408299"/>
            <a:ext cx="3924300" cy="779463"/>
          </a:xfrm>
          <a:prstGeom prst="flowChartInputOutpu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reeform 8"/>
          <p:cNvSpPr/>
          <p:nvPr/>
        </p:nvSpPr>
        <p:spPr>
          <a:xfrm>
            <a:off x="8153400" y="5600314"/>
            <a:ext cx="863957" cy="521165"/>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20" idx="0"/>
            <a:endCxn id="9" idx="0"/>
          </p:cNvCxnSpPr>
          <p:nvPr/>
        </p:nvCxnSpPr>
        <p:spPr>
          <a:xfrm>
            <a:off x="7785926" y="5033885"/>
            <a:ext cx="371107" cy="85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017357" y="4986169"/>
            <a:ext cx="75843" cy="90663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21959" y="4847293"/>
            <a:ext cx="901700" cy="369332"/>
          </a:xfrm>
          <a:prstGeom prst="rect">
            <a:avLst/>
          </a:prstGeom>
          <a:noFill/>
        </p:spPr>
        <p:txBody>
          <a:bodyPr wrap="square" rtlCol="0">
            <a:spAutoFit/>
          </a:bodyPr>
          <a:lstStyle/>
          <a:p>
            <a:r>
              <a:rPr lang="en-US" altLang="zh-CN"/>
              <a:t>G</a:t>
            </a:r>
            <a:endParaRPr lang="en-US"/>
          </a:p>
        </p:txBody>
      </p:sp>
      <p:sp>
        <p:nvSpPr>
          <p:cNvPr id="17" name="Freeform 16"/>
          <p:cNvSpPr/>
          <p:nvPr/>
        </p:nvSpPr>
        <p:spPr>
          <a:xfrm>
            <a:off x="7924801" y="5397500"/>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99324" y="5813702"/>
            <a:ext cx="457200" cy="307777"/>
          </a:xfrm>
          <a:prstGeom prst="rect">
            <a:avLst/>
          </a:prstGeom>
          <a:noFill/>
        </p:spPr>
        <p:txBody>
          <a:bodyPr wrap="square" rtlCol="0">
            <a:spAutoFit/>
          </a:bodyPr>
          <a:lstStyle/>
          <a:p>
            <a:r>
              <a:rPr lang="en-US" altLang="zh-CN" sz="1400"/>
              <a:t>w2</a:t>
            </a:r>
            <a:endParaRPr lang="en-US" sz="1400"/>
          </a:p>
        </p:txBody>
      </p:sp>
      <p:sp>
        <p:nvSpPr>
          <p:cNvPr id="19" name="TextBox 18"/>
          <p:cNvSpPr txBox="1"/>
          <p:nvPr/>
        </p:nvSpPr>
        <p:spPr>
          <a:xfrm>
            <a:off x="9093200" y="5374878"/>
            <a:ext cx="457200" cy="307777"/>
          </a:xfrm>
          <a:prstGeom prst="rect">
            <a:avLst/>
          </a:prstGeom>
          <a:noFill/>
        </p:spPr>
        <p:txBody>
          <a:bodyPr wrap="square" rtlCol="0">
            <a:spAutoFit/>
          </a:bodyPr>
          <a:lstStyle/>
          <a:p>
            <a:r>
              <a:rPr lang="en-US" altLang="zh-CN" sz="1400"/>
              <a:t>w1</a:t>
            </a:r>
            <a:endParaRPr lang="en-US" sz="1400"/>
          </a:p>
        </p:txBody>
      </p:sp>
      <p:sp>
        <p:nvSpPr>
          <p:cNvPr id="20" name="Freeform 19"/>
          <p:cNvSpPr/>
          <p:nvPr/>
        </p:nvSpPr>
        <p:spPr>
          <a:xfrm>
            <a:off x="7780479" y="4596438"/>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25160" y="6315839"/>
            <a:ext cx="2971800" cy="369332"/>
          </a:xfrm>
          <a:prstGeom prst="rect">
            <a:avLst/>
          </a:prstGeom>
          <a:noFill/>
        </p:spPr>
        <p:txBody>
          <a:bodyPr wrap="square" rtlCol="0">
            <a:spAutoFit/>
          </a:bodyPr>
          <a:lstStyle/>
          <a:p>
            <a:r>
              <a:rPr lang="zh-CN" altLang="en-US"/>
              <a:t>图</a:t>
            </a:r>
            <a:r>
              <a:rPr lang="en-US" altLang="zh-CN"/>
              <a:t>8</a:t>
            </a:r>
            <a:r>
              <a:rPr lang="zh-CN" altLang="en-US"/>
              <a:t>：高维空间嵌入分析</a:t>
            </a:r>
            <a:endParaRPr lang="en-US"/>
          </a:p>
        </p:txBody>
      </p:sp>
    </p:spTree>
    <p:extLst>
      <p:ext uri="{BB962C8B-B14F-4D97-AF65-F5344CB8AC3E}">
        <p14:creationId xmlns:p14="http://schemas.microsoft.com/office/powerpoint/2010/main" val="195771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Autofit/>
          </a:bodyPr>
          <a:lstStyle/>
          <a:p>
            <a:r>
              <a:rPr lang="zh-CN" altLang="en-US" sz="2000" dirty="0" smtClean="0"/>
              <a:t>书籍</a:t>
            </a:r>
            <a:endParaRPr lang="en-US" sz="2000" dirty="0"/>
          </a:p>
          <a:p>
            <a:pPr lvl="1"/>
            <a:r>
              <a:rPr lang="en-US" altLang="zh-CN" sz="2000" dirty="0"/>
              <a:t>Introduction</a:t>
            </a:r>
            <a:r>
              <a:rPr lang="zh-CN" altLang="en-US" sz="2000" dirty="0"/>
              <a:t> </a:t>
            </a:r>
            <a:r>
              <a:rPr lang="en-US" altLang="zh-CN" sz="2000" dirty="0"/>
              <a:t>To</a:t>
            </a:r>
            <a:r>
              <a:rPr lang="zh-CN" altLang="en-US" sz="2000" dirty="0"/>
              <a:t> </a:t>
            </a:r>
            <a:r>
              <a:rPr lang="en-US" altLang="zh-CN" sz="2000" dirty="0"/>
              <a:t>Algroithms,</a:t>
            </a:r>
            <a:r>
              <a:rPr lang="zh-CN" altLang="en-US" sz="2000" dirty="0"/>
              <a:t> </a:t>
            </a:r>
            <a:r>
              <a:rPr lang="en-US" altLang="zh-CN" sz="2000" dirty="0"/>
              <a:t>Tomas</a:t>
            </a:r>
            <a:r>
              <a:rPr lang="zh-CN" altLang="en-US" sz="2000" dirty="0"/>
              <a:t> </a:t>
            </a:r>
            <a:r>
              <a:rPr lang="en-US" altLang="zh-CN" sz="2000" dirty="0"/>
              <a:t>H.</a:t>
            </a:r>
            <a:r>
              <a:rPr lang="zh-CN" altLang="en-US" sz="2000" dirty="0"/>
              <a:t> </a:t>
            </a:r>
            <a:r>
              <a:rPr lang="en-US" altLang="zh-CN" sz="2000" dirty="0"/>
              <a:t>Cormen,</a:t>
            </a:r>
            <a:r>
              <a:rPr lang="zh-CN" altLang="en-US" sz="2000" dirty="0"/>
              <a:t> </a:t>
            </a:r>
            <a:r>
              <a:rPr lang="en-US" altLang="zh-CN" sz="2000" dirty="0"/>
              <a:t>Clares</a:t>
            </a:r>
            <a:r>
              <a:rPr lang="zh-CN" altLang="en-US" sz="2000" dirty="0"/>
              <a:t> </a:t>
            </a:r>
            <a:r>
              <a:rPr lang="en-US" altLang="zh-CN" sz="2000" dirty="0"/>
              <a:t>E.</a:t>
            </a:r>
            <a:r>
              <a:rPr lang="zh-CN" altLang="en-US" sz="2000" dirty="0"/>
              <a:t> </a:t>
            </a:r>
            <a:r>
              <a:rPr lang="en-US" altLang="zh-CN" sz="2000" dirty="0"/>
              <a:t>Leiserson,</a:t>
            </a:r>
            <a:r>
              <a:rPr lang="zh-CN" altLang="en-US" sz="2000" dirty="0"/>
              <a:t> </a:t>
            </a:r>
            <a:r>
              <a:rPr lang="en-US" altLang="zh-CN" sz="2000" dirty="0"/>
              <a:t>Ronald</a:t>
            </a:r>
            <a:r>
              <a:rPr lang="zh-CN" altLang="en-US" sz="2000" dirty="0"/>
              <a:t> </a:t>
            </a:r>
            <a:r>
              <a:rPr lang="en-US" altLang="zh-CN" sz="2000" dirty="0"/>
              <a:t>L.Rivest,</a:t>
            </a:r>
            <a:r>
              <a:rPr lang="zh-CN" altLang="en-US" sz="2000" dirty="0"/>
              <a:t> </a:t>
            </a:r>
            <a:r>
              <a:rPr lang="en-US" altLang="zh-CN" sz="2000" dirty="0"/>
              <a:t>Clifford</a:t>
            </a:r>
            <a:r>
              <a:rPr lang="zh-CN" altLang="en-US" sz="2000" dirty="0"/>
              <a:t> </a:t>
            </a:r>
            <a:r>
              <a:rPr lang="en-US" altLang="zh-CN" sz="2000" dirty="0"/>
              <a:t>Stein</a:t>
            </a:r>
          </a:p>
          <a:p>
            <a:pPr lvl="1"/>
            <a:r>
              <a:rPr lang="en-US" altLang="zh-CN" sz="2000" dirty="0"/>
              <a:t>Effective</a:t>
            </a:r>
            <a:r>
              <a:rPr lang="zh-CN" altLang="en-US" sz="2000" dirty="0"/>
              <a:t> </a:t>
            </a:r>
            <a:r>
              <a:rPr lang="en-US" altLang="zh-CN" sz="2000" dirty="0"/>
              <a:t>Modern</a:t>
            </a:r>
            <a:r>
              <a:rPr lang="zh-CN" altLang="en-US" sz="2000" dirty="0"/>
              <a:t> </a:t>
            </a:r>
            <a:r>
              <a:rPr lang="en-US" altLang="zh-CN" sz="2000" dirty="0"/>
              <a:t>C++,</a:t>
            </a:r>
            <a:r>
              <a:rPr lang="zh-CN" altLang="en-US" sz="2000" dirty="0"/>
              <a:t> </a:t>
            </a:r>
            <a:r>
              <a:rPr lang="en-US" altLang="zh-CN" sz="2000" dirty="0"/>
              <a:t>Scott</a:t>
            </a:r>
            <a:r>
              <a:rPr lang="zh-CN" altLang="en-US" sz="2000" dirty="0"/>
              <a:t> </a:t>
            </a:r>
            <a:r>
              <a:rPr lang="en-US" altLang="zh-CN" sz="2000" dirty="0"/>
              <a:t>Meyers</a:t>
            </a:r>
          </a:p>
          <a:p>
            <a:pPr lvl="1"/>
            <a:r>
              <a:rPr lang="en-US" altLang="zh-CN" sz="2000" dirty="0"/>
              <a:t>Understanding</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From</a:t>
            </a:r>
            <a:r>
              <a:rPr lang="zh-CN" altLang="en-US" sz="2000" dirty="0"/>
              <a:t> </a:t>
            </a:r>
            <a:r>
              <a:rPr lang="en-US" altLang="zh-CN" sz="2000" dirty="0"/>
              <a:t>Theory</a:t>
            </a:r>
            <a:r>
              <a:rPr lang="zh-CN" altLang="en-US" sz="2000" dirty="0"/>
              <a:t> </a:t>
            </a:r>
            <a:r>
              <a:rPr lang="en-US" altLang="zh-CN" sz="2000" dirty="0"/>
              <a:t>to</a:t>
            </a:r>
            <a:r>
              <a:rPr lang="zh-CN" altLang="en-US" sz="2000" dirty="0"/>
              <a:t> </a:t>
            </a:r>
            <a:r>
              <a:rPr lang="en-US" altLang="zh-CN" sz="2000" dirty="0"/>
              <a:t>Algorithms,</a:t>
            </a:r>
            <a:r>
              <a:rPr lang="zh-CN" altLang="en-US" sz="2000" dirty="0"/>
              <a:t> </a:t>
            </a:r>
            <a:r>
              <a:rPr lang="en-US" altLang="zh-CN" sz="2000" dirty="0"/>
              <a:t>Shai</a:t>
            </a:r>
            <a:r>
              <a:rPr lang="zh-CN" altLang="en-US" sz="2000" dirty="0"/>
              <a:t> </a:t>
            </a:r>
            <a:r>
              <a:rPr lang="en-US" altLang="zh-CN" sz="2000" dirty="0"/>
              <a:t>Shalev-Shwartz,</a:t>
            </a:r>
            <a:r>
              <a:rPr lang="zh-CN" altLang="en-US" sz="2000" dirty="0"/>
              <a:t> </a:t>
            </a:r>
            <a:r>
              <a:rPr lang="en-US" altLang="zh-CN" sz="2000" dirty="0"/>
              <a:t>Shai</a:t>
            </a:r>
            <a:r>
              <a:rPr lang="zh-CN" altLang="en-US" sz="2000" dirty="0"/>
              <a:t> </a:t>
            </a:r>
            <a:r>
              <a:rPr lang="en-US" altLang="zh-CN" sz="2000" dirty="0"/>
              <a:t>Ben-David</a:t>
            </a:r>
          </a:p>
          <a:p>
            <a:endParaRPr lang="en-US" altLang="zh-CN" sz="2000" dirty="0" smtClean="0"/>
          </a:p>
          <a:p>
            <a:r>
              <a:rPr lang="zh-CN" altLang="en-US" sz="2000" dirty="0" smtClean="0"/>
              <a:t>课程</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r>
              <a:rPr lang="zh-CN" altLang="en-US" sz="2000" dirty="0" smtClean="0">
                <a:latin typeface="Abadi MT Condensed Extra Bold" charset="0"/>
                <a:ea typeface="Abadi MT Condensed Extra Bold" charset="0"/>
                <a:cs typeface="Abadi MT Condensed Extra Bold" charset="0"/>
              </a:rPr>
              <a:t>本系列课程中，项目教学</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机器学习工程</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。本课程旨在以项目的形式，系统为落地结果，研究“数据采集”</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“数据存贮”</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“评估指标”</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“数据模型反推”</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可视化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这一过程。一个班次随机从 </a:t>
            </a:r>
            <a:r>
              <a:rPr lang="en-US" altLang="zh-CN" sz="2000" dirty="0" err="1" smtClean="0">
                <a:latin typeface="Abadi MT Condensed Extra Bold" charset="0"/>
                <a:ea typeface="Abadi MT Condensed Extra Bold" charset="0"/>
                <a:cs typeface="Abadi MT Condensed Extra Bold" charset="0"/>
              </a:rPr>
              <a:t>xgboost</a:t>
            </a:r>
            <a:r>
              <a:rPr lang="zh-CN" altLang="en-US" sz="2000" dirty="0" smtClean="0">
                <a:latin typeface="Abadi MT Condensed Extra Bold" charset="0"/>
                <a:ea typeface="Abadi MT Condensed Extra Bold" charset="0"/>
                <a:cs typeface="Abadi MT Condensed Extra Bold" charset="0"/>
              </a:rPr>
              <a:t>，</a:t>
            </a:r>
            <a:r>
              <a:rPr lang="en-US" altLang="zh-CN" sz="2000" dirty="0" err="1" smtClean="0">
                <a:latin typeface="Abadi MT Condensed Extra Bold" charset="0"/>
                <a:ea typeface="Abadi MT Condensed Extra Bold" charset="0"/>
                <a:cs typeface="Abadi MT Condensed Extra Bold" charset="0"/>
              </a:rPr>
              <a:t>caffe</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C5.0</a:t>
            </a:r>
            <a:r>
              <a:rPr lang="zh-CN" altLang="en-US" sz="2000" dirty="0" smtClean="0">
                <a:latin typeface="Abadi MT Condensed Extra Bold" charset="0"/>
                <a:ea typeface="Abadi MT Condensed Extra Bold" charset="0"/>
                <a:cs typeface="Abadi MT Condensed Extra Bold" charset="0"/>
              </a:rPr>
              <a:t>选择主流开源项目，并制定作业计划，和系统模板；学生跟随讲师完成从无到有的系统构建。</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endParaRPr lang="en-US" altLang="zh-CN" sz="2000" dirty="0" smtClean="0"/>
          </a:p>
          <a:p>
            <a:pPr marL="457200" lvl="1" indent="0">
              <a:lnSpc>
                <a:spcPct val="120000"/>
              </a:lnSpc>
              <a:buNone/>
            </a:pPr>
            <a:endParaRPr lang="en-US" sz="2000" dirty="0"/>
          </a:p>
        </p:txBody>
      </p:sp>
      <p:sp>
        <p:nvSpPr>
          <p:cNvPr id="4" name="Date Placeholder 3"/>
          <p:cNvSpPr>
            <a:spLocks noGrp="1"/>
          </p:cNvSpPr>
          <p:nvPr>
            <p:ph type="dt" sz="half" idx="10"/>
          </p:nvPr>
        </p:nvSpPr>
        <p:spPr/>
        <p:txBody>
          <a:bodyPr/>
          <a:lstStyle/>
          <a:p>
            <a:fld id="{54DD5CB5-E5B5-5C4C-A4DF-4DCF0470A6FF}"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9</a:t>
            </a:r>
            <a:r>
              <a:rPr lang="zh-CN" altLang="en-US"/>
              <a:t>：</a:t>
            </a:r>
            <a:r>
              <a:rPr lang="en-US" altLang="zh-CN"/>
              <a:t>Logsitic</a:t>
            </a:r>
            <a:r>
              <a:rPr lang="zh-CN" altLang="en-US"/>
              <a:t> </a:t>
            </a:r>
            <a:r>
              <a:rPr lang="en-US" altLang="zh-CN"/>
              <a:t>Regression</a:t>
            </a:r>
            <a:r>
              <a:rPr lang="zh-CN" altLang="en-US"/>
              <a:t> 局部解搜索</a:t>
            </a:r>
            <a:r>
              <a:rPr lang="en-US" altLang="zh-CN"/>
              <a:t>1</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163989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700" y="1825625"/>
            <a:ext cx="5809192" cy="4356894"/>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10</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2112672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11</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L1</a:t>
            </a:r>
            <a:r>
              <a:rPr lang="zh-CN" altLang="en-US"/>
              <a:t> </a:t>
            </a:r>
            <a:r>
              <a:rPr lang="en-US" altLang="zh-CN"/>
              <a:t>Norm</a:t>
            </a:r>
            <a:endParaRPr lang="en-US"/>
          </a:p>
        </p:txBody>
      </p:sp>
    </p:spTree>
    <p:extLst>
      <p:ext uri="{BB962C8B-B14F-4D97-AF65-F5344CB8AC3E}">
        <p14:creationId xmlns:p14="http://schemas.microsoft.com/office/powerpoint/2010/main" val="1896279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2017/4/6</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TextBox 3"/>
          <p:cNvSpPr txBox="1"/>
          <p:nvPr/>
        </p:nvSpPr>
        <p:spPr>
          <a:xfrm>
            <a:off x="5410200" y="2552700"/>
            <a:ext cx="3213100" cy="769441"/>
          </a:xfrm>
          <a:prstGeom prst="rect">
            <a:avLst/>
          </a:prstGeom>
          <a:noFill/>
        </p:spPr>
        <p:txBody>
          <a:bodyPr wrap="square" rtlCol="0">
            <a:spAutoFit/>
          </a:bodyPr>
          <a:lstStyle/>
          <a:p>
            <a:r>
              <a:rPr lang="zh-CN" altLang="en-US" sz="4400"/>
              <a:t>致谢：</a:t>
            </a:r>
            <a:endParaRPr lang="en-US" sz="4400"/>
          </a:p>
        </p:txBody>
      </p:sp>
    </p:spTree>
    <p:extLst>
      <p:ext uri="{BB962C8B-B14F-4D97-AF65-F5344CB8AC3E}">
        <p14:creationId xmlns:p14="http://schemas.microsoft.com/office/powerpoint/2010/main" val="325264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r>
              <a:rPr lang="zh-CN" altLang="en-US" sz="2000"/>
              <a:t>文献（可能需要翻墙）：</a:t>
            </a:r>
            <a:endParaRPr lang="en-US" sz="2000"/>
          </a:p>
          <a:p>
            <a:endParaRPr lang="en-US" altLang="zh-CN" sz="2000"/>
          </a:p>
          <a:p>
            <a:pPr lvl="1"/>
            <a:r>
              <a:rPr lang="en-US" sz="1600"/>
              <a:t>Vitter, Jeffrey S. (1 March 1985). </a:t>
            </a:r>
            <a:r>
              <a:rPr lang="en-US" sz="1600">
                <a:hlinkClick r:id="rId3"/>
              </a:rPr>
              <a:t>"Random sampling with a reservoir"</a:t>
            </a:r>
            <a:r>
              <a:rPr lang="en-US" sz="1600"/>
              <a:t> (PDF). </a:t>
            </a:r>
            <a:r>
              <a:rPr lang="en-US" sz="1600" i="1"/>
              <a:t>ACM Transactions on Mathematical Software</a:t>
            </a:r>
            <a:r>
              <a:rPr lang="en-US" sz="1600"/>
              <a:t>. </a:t>
            </a:r>
            <a:r>
              <a:rPr lang="en-US" sz="1600" b="1"/>
              <a:t>11</a:t>
            </a:r>
            <a:r>
              <a:rPr lang="en-US" sz="1600"/>
              <a:t> (1): 37–57. </a:t>
            </a:r>
            <a:r>
              <a:rPr lang="en-US" sz="1600">
                <a:hlinkClick r:id="rId4" tooltip="Digital object identifier"/>
              </a:rPr>
              <a:t>doi</a:t>
            </a:r>
            <a:r>
              <a:rPr lang="en-US" sz="1600"/>
              <a:t>:</a:t>
            </a:r>
            <a:r>
              <a:rPr lang="en-US" sz="1600">
                <a:hlinkClick r:id="rId5"/>
              </a:rPr>
              <a:t>10.1145/3147.3165</a:t>
            </a:r>
            <a:endParaRPr lang="en-US" sz="1600"/>
          </a:p>
          <a:p>
            <a:pPr lvl="1"/>
            <a:endParaRPr lang="en-US" sz="1600"/>
          </a:p>
          <a:p>
            <a:pPr lvl="1"/>
            <a:r>
              <a:rPr lang="en-US" sz="1600">
                <a:ea typeface="Abadi MT Condensed Extra Bold" charset="0"/>
                <a:cs typeface="Abadi MT Condensed Extra Bold" charset="0"/>
              </a:rPr>
              <a:t>Matsumoto, M.; Nishimura, T. (1998). "Mersenne twister: a 623-dimensionally equidistributed uniform pseudo-random number generator". </a:t>
            </a:r>
            <a:r>
              <a:rPr lang="en-US" sz="1600" i="1">
                <a:ea typeface="Abadi MT Condensed Extra Bold" charset="0"/>
                <a:cs typeface="Abadi MT Condensed Extra Bold" charset="0"/>
              </a:rPr>
              <a:t>ACM Transactions on Modeling and Computer Simulation</a:t>
            </a:r>
            <a:r>
              <a:rPr lang="en-US" sz="1600">
                <a:ea typeface="Abadi MT Condensed Extra Bold" charset="0"/>
                <a:cs typeface="Abadi MT Condensed Extra Bold" charset="0"/>
              </a:rPr>
              <a:t>. </a:t>
            </a:r>
            <a:r>
              <a:rPr lang="en-US" sz="1600" b="1">
                <a:ea typeface="Abadi MT Condensed Extra Bold" charset="0"/>
                <a:cs typeface="Abadi MT Condensed Extra Bold" charset="0"/>
              </a:rPr>
              <a:t>8</a:t>
            </a:r>
            <a:r>
              <a:rPr lang="en-US" sz="1600">
                <a:ea typeface="Abadi MT Condensed Extra Bold" charset="0"/>
                <a:cs typeface="Abadi MT Condensed Extra Bold" charset="0"/>
              </a:rPr>
              <a:t> (1): 3–30. </a:t>
            </a:r>
            <a:r>
              <a:rPr lang="en-US" sz="1600">
                <a:ea typeface="Abadi MT Condensed Extra Bold" charset="0"/>
                <a:cs typeface="Abadi MT Condensed Extra Bold" charset="0"/>
                <a:hlinkClick r:id="rId4" tooltip="Digital object identifier"/>
              </a:rPr>
              <a:t>doi</a:t>
            </a:r>
            <a:r>
              <a:rPr lang="en-US" sz="1600">
                <a:ea typeface="Abadi MT Condensed Extra Bold" charset="0"/>
                <a:cs typeface="Abadi MT Condensed Extra Bold" charset="0"/>
              </a:rPr>
              <a:t>:</a:t>
            </a:r>
            <a:r>
              <a:rPr lang="en-US" sz="1600">
                <a:ea typeface="Abadi MT Condensed Extra Bold" charset="0"/>
                <a:cs typeface="Abadi MT Condensed Extra Bold" charset="0"/>
                <a:hlinkClick r:id="rId6"/>
              </a:rPr>
              <a:t>10.1145/272991.272995</a:t>
            </a:r>
            <a:r>
              <a:rPr lang="en-US" sz="1600">
                <a:ea typeface="Abadi MT Condensed Extra Bold" charset="0"/>
                <a:cs typeface="Abadi MT Condensed Extra Bold" charset="0"/>
              </a:rPr>
              <a:t>.</a:t>
            </a:r>
          </a:p>
          <a:p>
            <a:pPr lvl="1"/>
            <a:endParaRPr lang="en-US" sz="1600">
              <a:ea typeface="Abadi MT Condensed Extra Bold" charset="0"/>
              <a:cs typeface="Abadi MT Condensed Extra Bold" charset="0"/>
            </a:endParaRPr>
          </a:p>
          <a:p>
            <a:pPr lvl="1"/>
            <a:r>
              <a:rPr lang="en-US" sz="1600"/>
              <a:t>Osher, S.; Sethian, Fronts propagating with curvature-dependent speed: Algorithms based on Hamilton-Jacobi formulations, J. Comput. Phys., 1988, </a:t>
            </a:r>
            <a:r>
              <a:rPr lang="en-US" sz="1600" b="1"/>
              <a:t>79</a:t>
            </a:r>
            <a:r>
              <a:rPr lang="en-US" sz="1600"/>
              <a:t>: 12–49.</a:t>
            </a:r>
            <a:endParaRPr lang="en-US" sz="1600">
              <a:ea typeface="Abadi MT Condensed Extra Bold" charset="0"/>
              <a:cs typeface="Abadi MT Condensed Extra Bold" charset="0"/>
            </a:endParaRPr>
          </a:p>
          <a:p>
            <a:pPr lvl="1"/>
            <a:endParaRPr lang="en-US" sz="2000"/>
          </a:p>
          <a:p>
            <a:r>
              <a:rPr lang="zh-CN" altLang="en-US" sz="2000"/>
              <a:t>网络资料（可能需要翻墙）</a:t>
            </a:r>
            <a:r>
              <a:rPr lang="en-US" sz="2000" i="1"/>
              <a:t> Retrieved</a:t>
            </a:r>
            <a:r>
              <a:rPr lang="zh-CN" altLang="en-US" sz="2000" i="1"/>
              <a:t> </a:t>
            </a:r>
            <a:r>
              <a:rPr lang="en-US" sz="2000" i="1"/>
              <a:t>201</a:t>
            </a:r>
            <a:r>
              <a:rPr lang="en-US" altLang="zh-CN" sz="2000" i="1"/>
              <a:t>7</a:t>
            </a:r>
            <a:r>
              <a:rPr lang="en-US" sz="2000" i="1"/>
              <a:t>-0</a:t>
            </a:r>
            <a:r>
              <a:rPr lang="en-US" altLang="zh-CN" sz="2000" i="1"/>
              <a:t>4</a:t>
            </a:r>
            <a:r>
              <a:rPr lang="en-US" sz="2000" i="1"/>
              <a:t>-29 </a:t>
            </a:r>
            <a:r>
              <a:rPr lang="zh-CN" altLang="en-US" sz="2000"/>
              <a:t>：</a:t>
            </a:r>
            <a:endParaRPr lang="en-US" sz="1600">
              <a:hlinkClick r:id="rId7"/>
            </a:endParaRPr>
          </a:p>
          <a:p>
            <a:pPr lvl="1"/>
            <a:r>
              <a:rPr lang="en-US" sz="1600">
                <a:hlinkClick r:id="rId7"/>
              </a:rPr>
              <a:t>Knuth–Morris–Pratt algorithm</a:t>
            </a:r>
            <a:r>
              <a:rPr lang="zh-CN" altLang="en-US" sz="1600"/>
              <a:t> </a:t>
            </a:r>
            <a:r>
              <a:rPr lang="en-US" altLang="zh-CN" sz="1600"/>
              <a:t>,</a:t>
            </a:r>
            <a:r>
              <a:rPr lang="zh-CN" altLang="en-US" sz="1600"/>
              <a:t> </a:t>
            </a:r>
            <a:r>
              <a:rPr lang="en-US" altLang="zh-CN" sz="1600"/>
              <a:t>Wikipedia</a:t>
            </a:r>
            <a:endParaRPr lang="en-US" sz="1600"/>
          </a:p>
          <a:p>
            <a:pPr lvl="1"/>
            <a:r>
              <a:rPr lang="zh-CN" altLang="en-US" sz="1600">
                <a:hlinkClick r:id="rId8"/>
              </a:rPr>
              <a:t>从到尾彻底理解</a:t>
            </a:r>
            <a:r>
              <a:rPr lang="en-US" altLang="zh-CN" sz="1600">
                <a:hlinkClick r:id="rId8"/>
              </a:rPr>
              <a:t>KMP</a:t>
            </a:r>
            <a:r>
              <a:rPr lang="zh-CN" altLang="en-US" sz="1600"/>
              <a:t> </a:t>
            </a:r>
            <a:r>
              <a:rPr lang="en-US" altLang="zh-CN" sz="1600"/>
              <a:t>,</a:t>
            </a:r>
            <a:r>
              <a:rPr lang="zh-CN" altLang="en-US" sz="1600"/>
              <a:t> </a:t>
            </a:r>
            <a:r>
              <a:rPr lang="en-US" altLang="zh-CN" sz="1600"/>
              <a:t>July</a:t>
            </a:r>
            <a:r>
              <a:rPr lang="zh-CN" altLang="en-US" sz="1600"/>
              <a:t>（属于个人心得，内容翔实，供参考）</a:t>
            </a:r>
            <a:endParaRPr lang="en-US" altLang="zh-CN"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64671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pPr lvl="1"/>
            <a:r>
              <a:rPr lang="en-US" altLang="zh-CN" sz="1600">
                <a:hlinkClick r:id="rId2"/>
              </a:rPr>
              <a:t>The</a:t>
            </a:r>
            <a:r>
              <a:rPr lang="zh-CN" altLang="en-US" sz="1600">
                <a:hlinkClick r:id="rId2"/>
              </a:rPr>
              <a:t> </a:t>
            </a:r>
            <a:r>
              <a:rPr lang="en-US" altLang="zh-CN" sz="1600">
                <a:hlinkClick r:id="rId2"/>
              </a:rPr>
              <a:t>Wolfe</a:t>
            </a:r>
            <a:r>
              <a:rPr lang="zh-CN" altLang="en-US" sz="1600">
                <a:hlinkClick r:id="rId2"/>
              </a:rPr>
              <a:t> </a:t>
            </a:r>
            <a:r>
              <a:rPr lang="en-US" altLang="zh-CN" sz="1600">
                <a:hlinkClick r:id="rId2"/>
              </a:rPr>
              <a:t>Conditions</a:t>
            </a:r>
            <a:r>
              <a:rPr lang="zh-CN" altLang="en-US" sz="1600"/>
              <a:t> </a:t>
            </a:r>
            <a:r>
              <a:rPr lang="en-US" altLang="zh-CN" sz="1600"/>
              <a:t>,</a:t>
            </a:r>
            <a:r>
              <a:rPr lang="zh-CN" altLang="en-US" sz="1600"/>
              <a:t> </a:t>
            </a:r>
            <a:r>
              <a:rPr lang="en-US" altLang="zh-CN" sz="1600"/>
              <a:t>Mark</a:t>
            </a:r>
            <a:r>
              <a:rPr lang="zh-CN" altLang="en-US" sz="1600"/>
              <a:t> </a:t>
            </a:r>
            <a:r>
              <a:rPr lang="en-US" altLang="zh-CN" sz="1600"/>
              <a:t>S.</a:t>
            </a:r>
            <a:r>
              <a:rPr lang="zh-CN" altLang="en-US" sz="1600"/>
              <a:t> </a:t>
            </a:r>
            <a:r>
              <a:rPr lang="en-US" altLang="zh-CN" sz="1600"/>
              <a:t>Gockenbach</a:t>
            </a:r>
          </a:p>
          <a:p>
            <a:pPr lvl="1"/>
            <a:r>
              <a:rPr lang="en-US" altLang="zh-CN" sz="1600">
                <a:hlinkClick r:id="rId3"/>
              </a:rPr>
              <a:t>Mersene</a:t>
            </a:r>
            <a:r>
              <a:rPr lang="zh-CN" altLang="en-US" sz="1600">
                <a:hlinkClick r:id="rId3"/>
              </a:rPr>
              <a:t> </a:t>
            </a:r>
            <a:r>
              <a:rPr lang="en-US" altLang="zh-CN" sz="1600">
                <a:hlinkClick r:id="rId3"/>
              </a:rPr>
              <a:t>Twister</a:t>
            </a:r>
            <a:r>
              <a:rPr lang="zh-CN" altLang="en-US" sz="1600"/>
              <a:t> </a:t>
            </a:r>
            <a:r>
              <a:rPr lang="en-US" altLang="zh-CN" sz="1600"/>
              <a:t>,</a:t>
            </a:r>
            <a:r>
              <a:rPr lang="zh-CN" altLang="en-US" sz="1600"/>
              <a:t> </a:t>
            </a:r>
            <a:r>
              <a:rPr lang="en-US" altLang="zh-CN" sz="1600"/>
              <a:t>Wikipedia</a:t>
            </a:r>
          </a:p>
          <a:p>
            <a:pPr lvl="1"/>
            <a:r>
              <a:rPr lang="en-US" sz="1600" i="1">
                <a:hlinkClick r:id="rId4"/>
              </a:rPr>
              <a:t>"boost/random/mersenne_twister.hpp"</a:t>
            </a:r>
            <a:r>
              <a:rPr lang="en-US" sz="1600" i="1"/>
              <a:t>. Boost C++ Libraries.</a:t>
            </a:r>
          </a:p>
          <a:p>
            <a:pPr lvl="1"/>
            <a:r>
              <a:rPr lang="en-US" sz="1600"/>
              <a:t>Robert G. Brown. </a:t>
            </a:r>
            <a:r>
              <a:rPr lang="en-US" sz="1600" u="sng">
                <a:hlinkClick r:id="rId5"/>
              </a:rPr>
              <a:t>"Dieharder: A Random Number Test Suite"</a:t>
            </a:r>
            <a:endParaRPr lang="en-US" sz="1600" u="sng"/>
          </a:p>
          <a:p>
            <a:pPr lvl="1"/>
            <a:r>
              <a:rPr lang="en-US" sz="1600" i="1" u="sng">
                <a:hlinkClick r:id="rId6"/>
              </a:rPr>
              <a:t>"The Marsaglia Random Number CDROM including the Diehard Battery of Tests of Randomness"</a:t>
            </a:r>
            <a:r>
              <a:rPr lang="en-US" sz="1600" i="1"/>
              <a:t>. </a:t>
            </a:r>
            <a:r>
              <a:rPr lang="en-US" sz="1600" i="1">
                <a:hlinkClick r:id="rId7" tooltip="Florida State University"/>
              </a:rPr>
              <a:t>Florida State University</a:t>
            </a:r>
            <a:r>
              <a:rPr lang="en-US" sz="1600" i="1"/>
              <a:t>. 1995. Archived from </a:t>
            </a:r>
            <a:r>
              <a:rPr lang="en-US" sz="1600" i="1">
                <a:hlinkClick r:id="rId8"/>
              </a:rPr>
              <a:t>the original</a:t>
            </a:r>
            <a:r>
              <a:rPr lang="en-US" sz="1600" i="1"/>
              <a:t> on 2016-01-25.</a:t>
            </a:r>
            <a:endParaRPr lang="en-US" sz="1600"/>
          </a:p>
          <a:p>
            <a:pPr lvl="1"/>
            <a:endParaRPr lang="en-US"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9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作业形式</a:t>
            </a:r>
            <a:endParaRPr lang="en-US"/>
          </a:p>
        </p:txBody>
      </p:sp>
      <p:sp>
        <p:nvSpPr>
          <p:cNvPr id="3" name="Content Placeholder 2"/>
          <p:cNvSpPr>
            <a:spLocks noGrp="1"/>
          </p:cNvSpPr>
          <p:nvPr>
            <p:ph idx="1"/>
          </p:nvPr>
        </p:nvSpPr>
        <p:spPr/>
        <p:txBody>
          <a:bodyPr>
            <a:normAutofit/>
          </a:bodyPr>
          <a:lstStyle/>
          <a:p>
            <a:r>
              <a:rPr lang="zh-CN" altLang="en-US" sz="2000"/>
              <a:t>代码填空（算法部分），见</a:t>
            </a:r>
            <a:r>
              <a:rPr lang="en-US" altLang="zh-CN" sz="2000"/>
              <a:t>Github</a:t>
            </a:r>
            <a:r>
              <a:rPr lang="zh-CN" altLang="en-US" sz="2000"/>
              <a:t>更新</a:t>
            </a:r>
            <a:endParaRPr lang="en-US" altLang="zh-CN" sz="2000"/>
          </a:p>
          <a:p>
            <a:r>
              <a:rPr lang="zh-CN" altLang="en-US" sz="2000"/>
              <a:t>项目集成作为项目组的一员，完成代码发布，集成测试，云端上传，测试接口，算法开发</a:t>
            </a:r>
            <a:endParaRPr lang="en-US" altLang="zh-CN" sz="2000"/>
          </a:p>
          <a:p>
            <a:r>
              <a:rPr lang="en-US" altLang="zh-CN" sz="2000"/>
              <a:t>OJ</a:t>
            </a:r>
            <a:r>
              <a:rPr lang="zh-CN" altLang="en-US" sz="2000"/>
              <a:t>测试为准</a:t>
            </a:r>
            <a:endParaRPr lang="en-US" sz="2000"/>
          </a:p>
        </p:txBody>
      </p:sp>
      <p:sp>
        <p:nvSpPr>
          <p:cNvPr id="4" name="Date Placeholder 3"/>
          <p:cNvSpPr>
            <a:spLocks noGrp="1"/>
          </p:cNvSpPr>
          <p:nvPr>
            <p:ph type="dt" sz="half" idx="10"/>
          </p:nvPr>
        </p:nvSpPr>
        <p:spPr/>
        <p:txBody>
          <a:bodyPr/>
          <a:lstStyle/>
          <a:p>
            <a:fld id="{540AF92D-3078-384F-8BAF-27DC692980DB}"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686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normAutofit/>
          </a:bodyPr>
          <a:lstStyle/>
          <a:p>
            <a:pPr marL="457200" indent="-457200">
              <a:buFont typeface="+mj-lt"/>
              <a:buAutoNum type="alphaUcPeriod"/>
            </a:pPr>
            <a:r>
              <a:rPr lang="zh-CN" altLang="en-US" sz="2000" dirty="0" smtClean="0"/>
              <a:t>概率问题定义</a:t>
            </a:r>
            <a:endParaRPr lang="en-US" altLang="zh-CN" sz="2000" dirty="0" smtClean="0"/>
          </a:p>
          <a:p>
            <a:pPr marL="457200" lvl="1" indent="0">
              <a:buNone/>
            </a:pPr>
            <a:r>
              <a:rPr lang="zh-CN" altLang="en-US" sz="2000" dirty="0" smtClean="0"/>
              <a:t>什么是概率问题？ </a:t>
            </a:r>
            <a:endParaRPr lang="en-US" altLang="zh-CN" sz="2000" dirty="0" smtClean="0"/>
          </a:p>
          <a:p>
            <a:pPr marL="1428750" lvl="2" indent="-514350">
              <a:buFont typeface="+mj-lt"/>
              <a:buAutoNum type="romanLcPeriod"/>
            </a:pPr>
            <a:r>
              <a:rPr lang="zh-CN" altLang="en-US" dirty="0" smtClean="0"/>
              <a:t>只有事件是有概率的，我们通常用符号来记录事件；在数学表示中，它就是一个集合中的子集</a:t>
            </a:r>
            <a:endParaRPr lang="en-US" altLang="zh-CN" dirty="0" smtClean="0"/>
          </a:p>
          <a:p>
            <a:pPr marL="1428750" lvl="2" indent="-514350">
              <a:buFont typeface="+mj-lt"/>
              <a:buAutoNum type="romanLcPeriod"/>
            </a:pPr>
            <a:r>
              <a:rPr lang="zh-CN" altLang="en-US" dirty="0" smtClean="0"/>
              <a:t>概率是极限意义下，某个事件发生，或者说集合中的子集出现的稳定数值观察机会</a:t>
            </a:r>
            <a:endParaRPr lang="en-US" altLang="zh-CN" dirty="0" smtClean="0"/>
          </a:p>
          <a:p>
            <a:pPr marL="457200" indent="-457200">
              <a:buFont typeface="+mj-lt"/>
              <a:buAutoNum type="alphaUcPeriod"/>
            </a:pPr>
            <a:r>
              <a:rPr lang="zh-CN" altLang="en-US" sz="2000" dirty="0" smtClean="0"/>
              <a:t>什么是概率方法？</a:t>
            </a:r>
            <a:endParaRPr lang="en-US" altLang="zh-CN" sz="2000" dirty="0" smtClean="0"/>
          </a:p>
          <a:p>
            <a:pPr marL="457200" lvl="1" indent="0">
              <a:buNone/>
            </a:pPr>
            <a:r>
              <a:rPr lang="zh-CN" altLang="en-US" sz="2000" dirty="0" smtClean="0"/>
              <a:t>举个例子：</a:t>
            </a:r>
            <a:endParaRPr lang="en-US" altLang="zh-CN" sz="2000" dirty="0" smtClean="0"/>
          </a:p>
          <a:p>
            <a:pPr marL="1428750" lvl="2" indent="-514350">
              <a:buFont typeface="+mj-lt"/>
              <a:buAutoNum type="romanUcPeriod"/>
            </a:pPr>
            <a:r>
              <a:rPr lang="zh-CN" altLang="en-US" dirty="0" smtClean="0"/>
              <a:t>计数的样本空间方法</a:t>
            </a:r>
            <a:endParaRPr lang="en-US" altLang="zh-CN" dirty="0"/>
          </a:p>
          <a:p>
            <a:pPr marL="1428750" lvl="2" indent="-514350">
              <a:buFont typeface="+mj-lt"/>
              <a:buAutoNum type="romanUcPeriod"/>
            </a:pPr>
            <a:r>
              <a:rPr lang="zh-CN" altLang="en-US" dirty="0" smtClean="0"/>
              <a:t>几何的面积方法</a:t>
            </a:r>
            <a:endParaRPr lang="en-US" altLang="zh-CN" dirty="0" smtClean="0"/>
          </a:p>
          <a:p>
            <a:pPr marL="1428750" lvl="2" indent="-514350">
              <a:buFont typeface="+mj-lt"/>
              <a:buAutoNum type="romanUcPeriod"/>
            </a:pPr>
            <a:r>
              <a:rPr lang="zh-CN" altLang="en-US" dirty="0" smtClean="0"/>
              <a:t>形式化的描述方法</a:t>
            </a:r>
            <a:r>
              <a:rPr lang="en-US" altLang="zh-CN" dirty="0" smtClean="0"/>
              <a:t>:</a:t>
            </a:r>
          </a:p>
          <a:p>
            <a:pPr marL="1371600" lvl="3" indent="0">
              <a:buNone/>
            </a:pPr>
            <a:r>
              <a:rPr lang="zh-CN" altLang="en-US" sz="2000" dirty="0" smtClean="0"/>
              <a:t>具体来说就是依据以上定义产生的数学方法，一切数学方法，极限，数学归纳法，积分微分，都可以用</a:t>
            </a:r>
            <a:endParaRPr lang="en-US" sz="2000" dirty="0"/>
          </a:p>
        </p:txBody>
      </p:sp>
      <p:sp>
        <p:nvSpPr>
          <p:cNvPr id="4" name="Date Placeholder 3"/>
          <p:cNvSpPr>
            <a:spLocks noGrp="1"/>
          </p:cNvSpPr>
          <p:nvPr>
            <p:ph type="dt" sz="half" idx="10"/>
          </p:nvPr>
        </p:nvSpPr>
        <p:spPr/>
        <p:txBody>
          <a:bodyPr/>
          <a:lstStyle/>
          <a:p>
            <a:fld id="{0DB59BE0-6898-BF41-8B0E-F0649116281E}"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err="1" smtClean="0">
                <a:latin typeface="Abadi MT Condensed Extra Bold" charset="0"/>
                <a:ea typeface="Abadi MT Condensed Extra Bold" charset="0"/>
                <a:cs typeface="Abadi MT Condensed Extra Bold" charset="0"/>
              </a:rPr>
              <a:t>Goolge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Test</a:t>
            </a:r>
            <a:r>
              <a:rPr lang="zh-CN" altLang="en-US" sz="2000" dirty="0" smtClean="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2015</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10</a:t>
            </a:r>
            <a:r>
              <a:rPr lang="zh-CN" altLang="en-US" sz="2000" dirty="0" smtClean="0">
                <a:latin typeface="Abadi MT Condensed Extra Bold" charset="0"/>
                <a:ea typeface="Abadi MT Condensed Extra Bold" charset="0"/>
                <a:cs typeface="Abadi MT Condensed Extra Bold" charset="0"/>
              </a:rPr>
              <a:t>月底的一道面试题</a:t>
            </a:r>
            <a:r>
              <a:rPr lang="en-US" altLang="zh-CN" sz="2000" dirty="0" smtClean="0">
                <a:latin typeface="Abadi MT Condensed Extra Bold" charset="0"/>
                <a:ea typeface="Abadi MT Condensed Extra Bold" charset="0"/>
                <a:cs typeface="Abadi MT Condensed Extra Bold" charset="0"/>
              </a:rPr>
              <a:t>, </a:t>
            </a:r>
            <a:r>
              <a:rPr lang="zh-CN" altLang="en-US" sz="2000" dirty="0" smtClean="0">
                <a:latin typeface="Abadi MT Condensed Extra Bold" charset="0"/>
                <a:ea typeface="Abadi MT Condensed Extra Bold" charset="0"/>
                <a:cs typeface="Abadi MT Condensed Extra Bold" charset="0"/>
              </a:rPr>
              <a:t>根据回忆内容原创题目）</a:t>
            </a:r>
            <a:r>
              <a:rPr lang="en-US" altLang="zh-CN" sz="2000" dirty="0" smtClean="0">
                <a:latin typeface="Abadi MT Condensed Extra Bold" charset="0"/>
                <a:ea typeface="Abadi MT Condensed Extra Bold" charset="0"/>
                <a:cs typeface="Abadi MT Condensed Extra Bold" charset="0"/>
              </a:rPr>
              <a:t>:</a:t>
            </a:r>
          </a:p>
          <a:p>
            <a:pPr marL="457200" lvl="1" indent="0">
              <a:buNone/>
            </a:pPr>
            <a:r>
              <a:rPr lang="zh-CN" altLang="en-US" sz="2000" dirty="0" smtClean="0">
                <a:latin typeface="Abadi MT Condensed Extra Bold" charset="0"/>
                <a:ea typeface="Abadi MT Condensed Extra Bold" charset="0"/>
                <a:cs typeface="Abadi MT Condensed Extra Bold" charset="0"/>
                <a:hlinkClick r:id="rId2"/>
              </a:rPr>
              <a:t>改错题目</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点击链接，跳转到</a:t>
            </a:r>
            <a:r>
              <a:rPr lang="en-US" altLang="zh-CN" sz="2000" dirty="0" err="1" smtClean="0">
                <a:latin typeface="Abadi MT Condensed Extra Bold" charset="0"/>
                <a:ea typeface="Abadi MT Condensed Extra Bold" charset="0"/>
                <a:cs typeface="Abadi MT Condensed Extra Bold" charset="0"/>
              </a:rPr>
              <a:t>Github</a:t>
            </a:r>
            <a:r>
              <a:rPr lang="zh-CN" altLang="en-US" sz="2000" dirty="0" smtClean="0">
                <a:latin typeface="Abadi MT Condensed Extra Bold" charset="0"/>
                <a:ea typeface="Abadi MT Condensed Extra Bold" charset="0"/>
                <a:cs typeface="Abadi MT Condensed Extra Bold" charset="0"/>
              </a:rPr>
              <a:t>题库</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1</a:t>
            </a:r>
            <a:r>
              <a:rPr lang="zh-CN" altLang="en-US" dirty="0" smtClean="0">
                <a:latin typeface="Abadi MT Condensed Extra Bold" charset="0"/>
                <a:ea typeface="Abadi MT Condensed Extra Bold" charset="0"/>
                <a:cs typeface="Abadi MT Condensed Extra Bold" charset="0"/>
              </a:rPr>
              <a:t>：错误类型分析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2</a:t>
            </a:r>
            <a:r>
              <a:rPr lang="zh-CN" altLang="en-US" dirty="0" smtClean="0">
                <a:latin typeface="Abadi MT Condensed Extra Bold" charset="0"/>
                <a:ea typeface="Abadi MT Condensed Extra Bold" charset="0"/>
                <a:cs typeface="Abadi MT Condensed Extra Bold" charset="0"/>
              </a:rPr>
              <a:t>：事件类型分析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3</a:t>
            </a:r>
            <a:r>
              <a:rPr lang="zh-CN" altLang="en-US" dirty="0" smtClean="0">
                <a:latin typeface="Abadi MT Condensed Extra Bold" charset="0"/>
                <a:ea typeface="Abadi MT Condensed Extra Bold" charset="0"/>
                <a:cs typeface="Abadi MT Condensed Extra Bold" charset="0"/>
              </a:rPr>
              <a:t>：方法</a:t>
            </a:r>
            <a:endParaRPr lang="en-US" altLang="zh-CN" dirty="0">
              <a:latin typeface="Abadi MT Condensed Extra Bold" charset="0"/>
              <a:ea typeface="Abadi MT Condensed Extra Bold" charset="0"/>
              <a:cs typeface="Abadi MT Condensed Extra Bold" charset="0"/>
            </a:endParaRPr>
          </a:p>
          <a:p>
            <a:pPr marL="0" lvl="1" indent="0">
              <a:spcBef>
                <a:spcPts val="1000"/>
              </a:spcBef>
              <a:buNone/>
            </a:pPr>
            <a:endParaRPr lang="en-US" altLang="zh-CN" sz="2000" b="1" dirty="0">
              <a:latin typeface="Abadi MT Condensed Extra Bold" charset="0"/>
              <a:ea typeface="Abadi MT Condensed Extra Bold" charset="0"/>
              <a:cs typeface="Abadi MT Condensed Extra Bold" charset="0"/>
            </a:endParaRPr>
          </a:p>
          <a:p>
            <a:pPr marL="0" lvl="1" indent="0">
              <a:spcBef>
                <a:spcPts val="1000"/>
              </a:spcBef>
              <a:buNone/>
            </a:pPr>
            <a:r>
              <a:rPr lang="zh-CN" altLang="en-US" sz="2000" b="1" dirty="0">
                <a:latin typeface="Abadi MT Condensed Extra Bold" charset="0"/>
                <a:ea typeface="Abadi MT Condensed Extra Bold" charset="0"/>
                <a:cs typeface="Abadi MT Condensed Extra Bold" charset="0"/>
              </a:rPr>
              <a:t>网易测试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跟定母串</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长度</a:t>
            </a:r>
            <a:r>
              <a:rPr lang="en-US" altLang="zh-CN" sz="2000" dirty="0" smtClean="0">
                <a:latin typeface="Abadi MT Condensed Extra Bold" charset="0"/>
                <a:ea typeface="Abadi MT Condensed Extra Bold" charset="0"/>
                <a:cs typeface="Abadi MT Condensed Extra Bold" charset="0"/>
              </a:rPr>
              <a:t>l</a:t>
            </a:r>
            <a:r>
              <a:rPr lang="zh-CN" altLang="en-US" sz="2000" dirty="0" smtClean="0">
                <a:latin typeface="Abadi MT Condensed Extra Bold" charset="0"/>
                <a:ea typeface="Abadi MT Condensed Extra Bold" charset="0"/>
                <a:cs typeface="Abadi MT Condensed Extra Bold" charset="0"/>
              </a:rPr>
              <a:t>，和子串</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，求</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在</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中出现的概率</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(2016</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12</a:t>
            </a:r>
            <a:r>
              <a:rPr lang="zh-CN" altLang="en-US" sz="2000" dirty="0" smtClean="0">
                <a:latin typeface="Abadi MT Condensed Extra Bold" charset="0"/>
                <a:ea typeface="Abadi MT Condensed Extra Bold" charset="0"/>
                <a:cs typeface="Abadi MT Condensed Extra Bold" charset="0"/>
              </a:rPr>
              <a:t>月份底的一道面试题，这实际是一道经典问题</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2" indent="0">
              <a:spcBef>
                <a:spcPts val="1000"/>
              </a:spcBef>
              <a:buNone/>
            </a:pPr>
            <a:r>
              <a:rPr lang="zh-CN" altLang="en-US" dirty="0" smtClean="0">
                <a:latin typeface="Abadi MT Condensed Extra Bold" charset="0"/>
                <a:ea typeface="Abadi MT Condensed Extra Bold" charset="0"/>
                <a:cs typeface="Abadi MT Condensed Extra Bold" charset="0"/>
              </a:rPr>
              <a:t>回顾上</a:t>
            </a:r>
            <a:r>
              <a:rPr lang="en-US" altLang="zh-CN" dirty="0" smtClean="0">
                <a:latin typeface="Abadi MT Condensed Extra Bold" charset="0"/>
                <a:ea typeface="Abadi MT Condensed Extra Bold" charset="0"/>
                <a:cs typeface="Abadi MT Condensed Extra Bold" charset="0"/>
              </a:rPr>
              <a:t>X</a:t>
            </a:r>
            <a:r>
              <a:rPr lang="zh-CN" altLang="en-US" dirty="0" smtClean="0">
                <a:latin typeface="Abadi MT Condensed Extra Bold" charset="0"/>
                <a:ea typeface="Abadi MT Condensed Extra Bold" charset="0"/>
                <a:cs typeface="Abadi MT Condensed Extra Bold" charset="0"/>
              </a:rPr>
              <a:t>堂课程内容，模式匹配与串</a:t>
            </a:r>
            <a:r>
              <a:rPr lang="en-US" altLang="zh-CN" dirty="0" smtClean="0">
                <a:latin typeface="Abadi MT Condensed Extra Bold" charset="0"/>
                <a:ea typeface="Abadi MT Condensed Extra Bold" charset="0"/>
                <a:cs typeface="Abadi MT Condensed Extra Bold" charset="0"/>
              </a:rPr>
              <a:t>----</a:t>
            </a:r>
            <a:r>
              <a:rPr lang="zh-CN" altLang="en-US" dirty="0" smtClean="0">
                <a:latin typeface="Abadi MT Condensed Extra Bold" charset="0"/>
                <a:ea typeface="Abadi MT Condensed Extra Bold" charset="0"/>
                <a:cs typeface="Abadi MT Condensed Extra Bold" charset="0"/>
              </a:rPr>
              <a:t>查询表算法</a:t>
            </a:r>
            <a:endParaRPr lang="en-US" altLang="zh-CN"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相似问题 </a:t>
            </a:r>
            <a:r>
              <a:rPr lang="mr-IN" altLang="zh-CN" sz="2000" dirty="0" smtClean="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ACM</a:t>
            </a:r>
            <a:r>
              <a:rPr lang="zh-CN" altLang="en-US" sz="2000" dirty="0" smtClean="0">
                <a:latin typeface="Abadi MT Condensed Extra Bold" charset="0"/>
                <a:ea typeface="Abadi MT Condensed Extra Bold" charset="0"/>
                <a:cs typeface="Abadi MT Condensed Extra Bold" charset="0"/>
              </a:rPr>
              <a:t>训练题</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39A60990-886A-364F-98E0-D2E36993EAA7}"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a:t>L</a:t>
            </a:r>
            <a:r>
              <a:rPr lang="zh-CN" altLang="en-US" dirty="0" smtClean="0"/>
              <a:t>，和子串</a:t>
            </a:r>
            <a:r>
              <a:rPr lang="en-US" altLang="zh-CN" dirty="0" smtClean="0"/>
              <a:t>P</a:t>
            </a:r>
            <a:r>
              <a:rPr lang="zh-CN" altLang="en-US" dirty="0" smtClean="0"/>
              <a:t>，求</a:t>
            </a:r>
            <a:r>
              <a:rPr lang="en-US" altLang="zh-CN" dirty="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altLang="zh-CN" sz="3200" dirty="0" smtClean="0">
                    <a:latin typeface="Abadi MT Condensed Extra Bold" charset="0"/>
                    <a:ea typeface="Abadi MT Condensed Extra Bold" charset="0"/>
                    <a:cs typeface="Abadi MT Condensed Extra Bold" charset="0"/>
                  </a:rPr>
                  <a:t>1.</a:t>
                </a:r>
                <a:r>
                  <a:rPr lang="zh-CN" altLang="en-US" sz="3200" dirty="0" smtClean="0">
                    <a:latin typeface="Abadi MT Condensed Extra Bold" charset="0"/>
                    <a:ea typeface="Abadi MT Condensed Extra Bold" charset="0"/>
                    <a:cs typeface="Abadi MT Condensed Extra Bold" charset="0"/>
                  </a:rPr>
                  <a:t> 一个简单的问题：</a:t>
                </a:r>
                <a:endParaRPr lang="en-US" altLang="zh-CN" sz="3200" dirty="0" smtClean="0">
                  <a:latin typeface="Abadi MT Condensed Extra Bold" charset="0"/>
                  <a:ea typeface="Abadi MT Condensed Extra Bold" charset="0"/>
                  <a:cs typeface="Abadi MT Condensed Extra Bold" charset="0"/>
                </a:endParaRPr>
              </a:p>
              <a:p>
                <a:pPr marL="0" indent="0">
                  <a:buNone/>
                </a:pP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smtClean="0">
                    <a:latin typeface="Abadi MT Condensed Extra Bold" charset="0"/>
                    <a:ea typeface="Abadi MT Condensed Extra Bold" charset="0"/>
                    <a:cs typeface="Abadi MT Condensed Extra Bold" charset="0"/>
                  </a:rPr>
                  <a:t>抛硬币</a:t>
                </a:r>
                <a:r>
                  <a:rPr lang="en-US" altLang="zh-CN" sz="3200" dirty="0">
                    <a:latin typeface="Abadi MT Condensed Extra Bold" charset="0"/>
                    <a:ea typeface="Abadi MT Condensed Extra Bold" charset="0"/>
                    <a:cs typeface="Abadi MT Condensed Extra Bold" charset="0"/>
                  </a:rPr>
                  <a:t>N</a:t>
                </a:r>
                <a:r>
                  <a:rPr lang="zh-CN" altLang="en-US" sz="3200" dirty="0" smtClean="0">
                    <a:latin typeface="Abadi MT Condensed Extra Bold" charset="0"/>
                    <a:ea typeface="Abadi MT Condensed Extra Bold" charset="0"/>
                    <a:cs typeface="Abadi MT Condensed Extra Bold" charset="0"/>
                  </a:rPr>
                  <a:t>次有这样两种结果： 正正反， 反反正。求问他们出现的概率一样吗？</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a:latin typeface="Abadi MT Condensed Extra Bold" charset="0"/>
                    <a:ea typeface="Abadi MT Condensed Extra Bold" charset="0"/>
                    <a:cs typeface="Abadi MT Condensed Extra Bold" charset="0"/>
                  </a:rPr>
                  <a:t>抛硬币有这样两个结果： 正正反， 反反正。求问他们出现上面结果的平均次数。</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endParaRPr lang="en-US" altLang="zh-CN" sz="3200" dirty="0" smtClean="0">
                  <a:latin typeface="Abadi MT Condensed Extra Bold" charset="0"/>
                  <a:ea typeface="Abadi MT Condensed Extra Bold" charset="0"/>
                  <a:cs typeface="Abadi MT Condensed Extra Bold" charset="0"/>
                  <a:hlinkClick r:id="rId2" invalidUrl="https://github.com/yiakwy/yiak.github.io/blob/develop/Computing Random Variables/Materials/simulating-0.1/src/main.cpp"/>
                </a:endParaRPr>
              </a:p>
              <a:p>
                <a:pPr marL="457200" lvl="1" indent="0">
                  <a:buNone/>
                </a:pPr>
                <a:r>
                  <a:rPr lang="zh-CN" altLang="en-US" sz="3200" dirty="0" smtClean="0">
                    <a:latin typeface="Abadi MT Condensed Extra Bold" charset="0"/>
                    <a:ea typeface="Abadi MT Condensed Extra Bold" charset="0"/>
                    <a:cs typeface="Abadi MT Condensed Extra Bold" charset="0"/>
                    <a:hlinkClick r:id="rId3" invalidUrl="https://github.com/yiakwy/yiak.github.io/blob/develop/Computing Random Variables/Materials/simulating-0.1/src/main.cpp"/>
                  </a:rPr>
                  <a:t>计算机模拟</a:t>
                </a:r>
                <a:r>
                  <a:rPr lang="en-US" altLang="zh-CN" sz="3200" dirty="0" smtClean="0">
                    <a:latin typeface="Abadi MT Condensed Extra Bold" charset="0"/>
                    <a:ea typeface="Abadi MT Condensed Extra Bold" charset="0"/>
                    <a:cs typeface="Abadi MT Condensed Extra Bold" charset="0"/>
                  </a:rPr>
                  <a:t> (develop branch)</a:t>
                </a:r>
              </a:p>
              <a:p>
                <a:pPr marL="457200" lvl="1" indent="0">
                  <a:buNone/>
                </a:pPr>
                <a:endParaRPr lang="en-US" altLang="zh-CN" sz="3200" dirty="0" smtClean="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我们希望通过大量，根据大数收敛定理来逼近理论概率值</a:t>
                </a:r>
                <a:endParaRPr lang="en-US" altLang="zh-CN" sz="3200" dirty="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通过问题转换，用已知分布来推导 （</a:t>
                </a:r>
                <a:r>
                  <a:rPr lang="en-US" altLang="zh-CN" sz="3200" dirty="0" err="1" smtClean="0">
                    <a:latin typeface="Abadi MT Condensed Extra Bold" charset="0"/>
                    <a:ea typeface="Abadi MT Condensed Extra Bold" charset="0"/>
                    <a:cs typeface="Abadi MT Condensed Extra Bold" charset="0"/>
                  </a:rPr>
                  <a:t>Kmeans</a:t>
                </a:r>
                <a:r>
                  <a:rPr lang="en-US" altLang="zh-CN" sz="3200" dirty="0" smtClean="0">
                    <a:latin typeface="Abadi MT Condensed Extra Bold" charset="0"/>
                    <a:ea typeface="Abadi MT Condensed Extra Bold" charset="0"/>
                    <a:cs typeface="Abadi MT Condensed Extra Bold" charset="0"/>
                  </a:rPr>
                  <a:t>++</a:t>
                </a:r>
                <a:r>
                  <a:rPr lang="zh-CN" altLang="en-US" sz="3200" dirty="0" smtClean="0">
                    <a:latin typeface="Abadi MT Condensed Extra Bold" charset="0"/>
                    <a:ea typeface="Abadi MT Condensed Extra Bold" charset="0"/>
                    <a:cs typeface="Abadi MT Condensed Extra Bold" charset="0"/>
                  </a:rPr>
                  <a:t>）</a:t>
                </a:r>
                <a:endParaRPr lang="en-US" altLang="zh-CN" sz="3200" dirty="0">
                  <a:latin typeface="Abadi MT Condensed Extra Bold" charset="0"/>
                  <a:ea typeface="Abadi MT Condensed Extra Bold" charset="0"/>
                  <a:cs typeface="Abadi MT Condensed Extra Bold" charset="0"/>
                </a:endParaRPr>
              </a:p>
              <a:p>
                <a:pPr marL="1371600" lvl="3" indent="0">
                  <a:buNone/>
                </a:pPr>
                <a:r>
                  <a:rPr lang="zh-CN" altLang="en-US" sz="3200" dirty="0" smtClean="0">
                    <a:latin typeface="Abadi MT Condensed Extra Bold" charset="0"/>
                    <a:ea typeface="Abadi MT Condensed Extra Bold" charset="0"/>
                    <a:cs typeface="Abadi MT Condensed Extra Bold" charset="0"/>
                  </a:rPr>
                  <a:t>形式化的数学方法，递归，微分</a:t>
                </a:r>
                <a:r>
                  <a:rPr lang="mr-IN" altLang="zh-CN" sz="3200" dirty="0" smtClean="0">
                    <a:latin typeface="Abadi MT Condensed Extra Bold" charset="0"/>
                    <a:ea typeface="Abadi MT Condensed Extra Bold" charset="0"/>
                    <a:cs typeface="Abadi MT Condensed Extra Bold" charset="0"/>
                  </a:rPr>
                  <a:t>…</a:t>
                </a:r>
                <a:endParaRPr lang="en-US" altLang="zh-CN" sz="3200" dirty="0" smtClean="0">
                  <a:latin typeface="Abadi MT Condensed Extra Bold" charset="0"/>
                  <a:ea typeface="Abadi MT Condensed Extra Bold" charset="0"/>
                  <a:cs typeface="Abadi MT Condensed Extra Bold" charset="0"/>
                </a:endParaRPr>
              </a:p>
              <a:p>
                <a:pPr lvl="3"/>
                <a:endParaRPr lang="en-US" altLang="zh-CN" sz="3200" dirty="0" smtClean="0">
                  <a:latin typeface="Abadi MT Condensed Extra Bold" charset="0"/>
                  <a:ea typeface="Abadi MT Condensed Extra Bold" charset="0"/>
                  <a:cs typeface="Abadi MT Condensed Extra Bold" charset="0"/>
                </a:endParaRPr>
              </a:p>
              <a:p>
                <a:pPr marL="0" indent="0">
                  <a:buNone/>
                </a:pPr>
                <a:r>
                  <a:rPr lang="en-US" altLang="zh-CN" sz="3200" dirty="0" smtClean="0">
                    <a:latin typeface="Abadi MT Condensed Extra Bold" charset="0"/>
                    <a:ea typeface="Abadi MT Condensed Extra Bold" charset="0"/>
                    <a:cs typeface="Abadi MT Condensed Extra Bold" charset="0"/>
                  </a:rPr>
                  <a:t>2.</a:t>
                </a:r>
                <a:r>
                  <a:rPr lang="zh-CN" altLang="en-US" sz="3200" dirty="0" smtClean="0">
                    <a:latin typeface="Abadi MT Condensed Extra Bold" charset="0"/>
                    <a:ea typeface="Abadi MT Condensed Extra Bold" charset="0"/>
                    <a:cs typeface="Abadi MT Condensed Extra Bold" charset="0"/>
                  </a:rPr>
                  <a:t> 回顾查询表算法</a:t>
                </a:r>
                <a:r>
                  <a:rPr lang="en-US" altLang="zh-CN" sz="3200" dirty="0" smtClean="0">
                    <a:latin typeface="Abadi MT Condensed Extra Bold" charset="0"/>
                    <a:ea typeface="Abadi MT Condensed Extra Bold" charset="0"/>
                    <a:cs typeface="Abadi MT Condensed Extra Bold" charset="0"/>
                  </a:rPr>
                  <a:t>-KMP/Boyer</a:t>
                </a:r>
                <a:r>
                  <a:rPr lang="zh-CN" altLang="en-US" sz="3200" dirty="0" smtClean="0">
                    <a:latin typeface="Abadi MT Condensed Extra Bold" charset="0"/>
                    <a:ea typeface="Abadi MT Condensed Extra Bold" charset="0"/>
                    <a:cs typeface="Abadi MT Condensed Extra Bold" charset="0"/>
                  </a:rPr>
                  <a:t> </a:t>
                </a:r>
                <a:r>
                  <a:rPr lang="en-US" altLang="zh-CN" sz="3200" dirty="0" smtClean="0">
                    <a:latin typeface="Abadi MT Condensed Extra Bold" charset="0"/>
                    <a:ea typeface="Abadi MT Condensed Extra Bold" charset="0"/>
                    <a:cs typeface="Abadi MT Condensed Extra Bold" charset="0"/>
                  </a:rPr>
                  <a:t>Moore</a:t>
                </a:r>
                <a:r>
                  <a:rPr lang="zh-CN" altLang="en-US" sz="3200" dirty="0" smtClean="0">
                    <a:latin typeface="Abadi MT Condensed Extra Bold" charset="0"/>
                    <a:ea typeface="Abadi MT Condensed Extra Bold" charset="0"/>
                    <a:cs typeface="Abadi MT Condensed Extra Bold" charset="0"/>
                  </a:rPr>
                  <a:t>思路：</a:t>
                </a:r>
                <a:endParaRPr lang="en-US" altLang="zh-CN" sz="3200" dirty="0">
                  <a:latin typeface="Abadi MT Condensed Extra Bold" charset="0"/>
                  <a:ea typeface="Abadi MT Condensed Extra Bold" charset="0"/>
                  <a:cs typeface="Abadi MT Condensed Extra Bold" charset="0"/>
                </a:endParaRPr>
              </a:p>
              <a:p>
                <a:pPr marL="0" indent="0">
                  <a:buNone/>
                </a:pPr>
                <a:endParaRPr lang="en-US" altLang="zh-CN" sz="3200" dirty="0">
                  <a:latin typeface="Abadi MT Condensed Extra Bold" charset="0"/>
                  <a:ea typeface="Abadi MT Condensed Extra Bold" charset="0"/>
                  <a:cs typeface="Abadi MT Condensed Extra Bold" charset="0"/>
                </a:endParaRPr>
              </a:p>
              <a:p>
                <a:pPr lvl="1"/>
                <a:r>
                  <a:rPr lang="zh-CN" altLang="en-US" sz="3200" dirty="0" smtClean="0">
                    <a:latin typeface="Abadi MT Condensed Extra Bold" charset="0"/>
                    <a:ea typeface="Abadi MT Condensed Extra Bold" charset="0"/>
                    <a:cs typeface="Abadi MT Condensed Extra Bold" charset="0"/>
                  </a:rPr>
                  <a:t>这里仅举例子</a:t>
                </a:r>
                <a:r>
                  <a:rPr lang="en-US" altLang="zh-CN" sz="3200" dirty="0" smtClean="0">
                    <a:latin typeface="Abadi MT Condensed Extra Bold" charset="0"/>
                    <a:ea typeface="Abadi MT Condensed Extra Bold" charset="0"/>
                    <a:cs typeface="Abadi MT Condensed Extra Bold" charset="0"/>
                  </a:rPr>
                  <a:t>KMP</a:t>
                </a:r>
                <a:r>
                  <a:rPr lang="zh-CN" altLang="en-US" sz="3200" dirty="0" smtClean="0">
                    <a:latin typeface="Abadi MT Condensed Extra Bold" charset="0"/>
                    <a:ea typeface="Abadi MT Condensed Extra Bold" charset="0"/>
                    <a:cs typeface="Abadi MT Condensed Extra Bold" charset="0"/>
                  </a:rPr>
                  <a:t>：</a:t>
                </a:r>
                <a:r>
                  <a:rPr lang="zh-CN" altLang="en-US" sz="3200" dirty="0">
                    <a:latin typeface="Abadi MT Condensed Extra Bold" charset="0"/>
                    <a:ea typeface="Abadi MT Condensed Extra Bold" charset="0"/>
                    <a:cs typeface="Abadi MT Condensed Extra Bold" charset="0"/>
                  </a:rPr>
                  <a:t>当前串是</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 模式串是</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匹配到位置</a:t>
                </a:r>
                <a:r>
                  <a:rPr lang="en-US" altLang="zh-CN" sz="3200" dirty="0" err="1">
                    <a:latin typeface="Abadi MT Condensed Extra Bold" charset="0"/>
                    <a:ea typeface="Abadi MT Condensed Extra Bold" charset="0"/>
                    <a:cs typeface="Abadi MT Condensed Extra Bold" charset="0"/>
                  </a:rPr>
                  <a:t>i</a:t>
                </a:r>
                <a:r>
                  <a:rPr lang="zh-CN" altLang="en-US" sz="3200" dirty="0">
                    <a:latin typeface="Abadi MT Condensed Extra Bold" charset="0"/>
                    <a:ea typeface="Abadi MT Condensed Extra Bold" charset="0"/>
                    <a:cs typeface="Abadi MT Condensed Extra Bold" charset="0"/>
                  </a:rPr>
                  <a:t> </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匹配到未知</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 此时第一次发生 </a:t>
                </a:r>
                <a14:m>
                  <m:oMath xmlns:m="http://schemas.openxmlformats.org/officeDocument/2006/math">
                    <m:r>
                      <m:rPr>
                        <m:sty m:val="p"/>
                      </m:rPr>
                      <a:rPr lang="en-US" altLang="zh-CN" sz="3200">
                        <a:latin typeface="Cambria Math" charset="0"/>
                        <a:ea typeface="Abadi MT Condensed Extra Bold" charset="0"/>
                        <a:cs typeface="Abadi MT Condensed Extra Bold" charset="0"/>
                      </a:rPr>
                      <m:t>T</m:t>
                    </m:r>
                    <m:d>
                      <m:dPr>
                        <m:begChr m:val="["/>
                        <m:endChr m:val="]"/>
                        <m:ctrlPr>
                          <a:rPr lang="en-US" altLang="zh-CN" sz="3200" i="1">
                            <a:latin typeface="Cambria Math" charset="0"/>
                            <a:ea typeface="Abadi MT Condensed Extra Bold" charset="0"/>
                            <a:cs typeface="Abadi MT Condensed Extra Bold" charset="0"/>
                          </a:rPr>
                        </m:ctrlPr>
                      </m:dPr>
                      <m:e>
                        <m:r>
                          <m:rPr>
                            <m:sty m:val="p"/>
                          </m:rPr>
                          <a:rPr lang="en-US" altLang="zh-CN" sz="3200">
                            <a:latin typeface="Cambria Math" charset="0"/>
                            <a:ea typeface="Abadi MT Condensed Extra Bold" charset="0"/>
                            <a:cs typeface="Abadi MT Condensed Extra Bold" charset="0"/>
                          </a:rPr>
                          <m:t>i</m:t>
                        </m:r>
                      </m:e>
                    </m:d>
                    <m:r>
                      <a:rPr lang="en-US" altLang="zh-CN" sz="3200" i="1">
                        <a:latin typeface="Cambria Math" charset="0"/>
                        <a:ea typeface="Abadi MT Condensed Extra Bold" charset="0"/>
                        <a:cs typeface="Abadi MT Condensed Extra Bold" charset="0"/>
                      </a:rPr>
                      <m:t>≠</m:t>
                    </m:r>
                    <m:r>
                      <a:rPr lang="en-US" altLang="zh-CN" sz="3200" i="1">
                        <a:latin typeface="Cambria Math" charset="0"/>
                        <a:ea typeface="Abadi MT Condensed Extra Bold" charset="0"/>
                        <a:cs typeface="Abadi MT Condensed Extra Bold" charset="0"/>
                      </a:rPr>
                      <m:t>𝑇</m:t>
                    </m:r>
                    <m:d>
                      <m:dPr>
                        <m:begChr m:val="["/>
                        <m:endChr m:val="]"/>
                        <m:ctrlPr>
                          <a:rPr lang="en-US" altLang="zh-CN" sz="3200" i="1">
                            <a:latin typeface="Cambria Math" charset="0"/>
                            <a:ea typeface="Abadi MT Condensed Extra Bold" charset="0"/>
                            <a:cs typeface="Abadi MT Condensed Extra Bold" charset="0"/>
                          </a:rPr>
                        </m:ctrlPr>
                      </m:dPr>
                      <m:e>
                        <m:r>
                          <a:rPr lang="en-US" altLang="zh-CN" sz="3200" i="1">
                            <a:latin typeface="Cambria Math" charset="0"/>
                            <a:ea typeface="Abadi MT Condensed Extra Bold" charset="0"/>
                            <a:cs typeface="Abadi MT Condensed Extra Bold" charset="0"/>
                          </a:rPr>
                          <m:t>𝑗</m:t>
                        </m:r>
                      </m:e>
                    </m:d>
                  </m:oMath>
                </a14:m>
                <a:r>
                  <a:rPr lang="zh-CN" altLang="en-US" sz="3200" dirty="0">
                    <a:latin typeface="Abadi MT Condensed Extra Bold" charset="0"/>
                    <a:ea typeface="Abadi MT Condensed Extra Bold" charset="0"/>
                    <a:cs typeface="Abadi MT Condensed Extra Bold" charset="0"/>
                  </a:rPr>
                  <a:t>，考虑一个特殊情况，</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串字符都不相同的先验信息，那么</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串就可以相比较原始的暴力匹配，可以直接对齐</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中</a:t>
                </a:r>
                <a:r>
                  <a:rPr lang="en-US" altLang="zh-CN" sz="3200" dirty="0">
                    <a:latin typeface="Abadi MT Condensed Extra Bold" charset="0"/>
                    <a:ea typeface="Abadi MT Condensed Extra Bold" charset="0"/>
                    <a:cs typeface="Abadi MT Condensed Extra Bold" charset="0"/>
                  </a:rPr>
                  <a:t>i+1</a:t>
                </a:r>
                <a:r>
                  <a:rPr lang="zh-CN" altLang="en-US" sz="3200" dirty="0">
                    <a:latin typeface="Abadi MT Condensed Extra Bold" charset="0"/>
                    <a:ea typeface="Abadi MT Condensed Extra Bold" charset="0"/>
                    <a:cs typeface="Abadi MT Condensed Extra Bold" charset="0"/>
                  </a:rPr>
                  <a:t>位置重新检索，前进</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位。</a:t>
                </a:r>
                <a:endParaRPr lang="en-US" altLang="zh-CN" sz="3200" dirty="0" smtClean="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38" t="-3081" r="-406"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31BBE7-34C2-324D-A4D7-C6F28451EBE5}" type="datetime1">
              <a:t>2017/4/6</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7633</TotalTime>
  <Words>6814</Words>
  <Application>Microsoft Macintosh PowerPoint</Application>
  <PresentationFormat>Widescreen</PresentationFormat>
  <Paragraphs>739</Paragraphs>
  <Slides>55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Abadi MT Condensed Extra Bold</vt:lpstr>
      <vt:lpstr>Abadi MT Condensed Light</vt:lpstr>
      <vt:lpstr>Calibri</vt:lpstr>
      <vt:lpstr>Calibri Light</vt:lpstr>
      <vt:lpstr>Cambria Math</vt:lpstr>
      <vt:lpstr>DengXian</vt:lpstr>
      <vt:lpstr>DengXian Light</vt:lpstr>
      <vt:lpstr>Mangal</vt:lpstr>
      <vt:lpstr>Wingdings</vt:lpstr>
      <vt:lpstr>Arial</vt:lpstr>
      <vt:lpstr>Office Theme</vt:lpstr>
      <vt:lpstr>计算概率变量</vt:lpstr>
      <vt:lpstr>大纲1 </vt:lpstr>
      <vt:lpstr>大纲2</vt:lpstr>
      <vt:lpstr>课程背景与目标掐表时间： x 分钟</vt:lpstr>
      <vt:lpstr>参考书籍和课程</vt:lpstr>
      <vt:lpstr>作业形式</vt:lpstr>
      <vt:lpstr>第一部分 概率问题掐表时间： x 分钟 </vt:lpstr>
      <vt:lpstr>Warm Up!掐表时间x分钟</vt:lpstr>
      <vt:lpstr>给定母串T长度L，和子串P，求P在T中出现的概率</vt:lpstr>
      <vt:lpstr>回顾“栈与模式匹配”一节 – KMP思路 </vt:lpstr>
      <vt:lpstr>给定母串T长度L，和模式串M, 长pttn_len，求M在T中出现的概率</vt:lpstr>
      <vt:lpstr>跟定母串T长度L，和模式串M, 长pttn_len，求M在T中出现的概率</vt:lpstr>
      <vt:lpstr>给定母串T长度L，和模式串M, 长pttn_len，求M在T中出现的概率</vt:lpstr>
      <vt:lpstr>给定母串T长度L，和模式串M, 长pttn_len，求M在T中出现的概率 – case 分析</vt:lpstr>
      <vt:lpstr>跟定母串T长度L，和模式串M, 长pttn_len，求M在T中出现的概率 – 边界条件</vt:lpstr>
      <vt:lpstr>问题求解及拓展</vt:lpstr>
      <vt:lpstr>问题求解及拓展</vt:lpstr>
      <vt:lpstr>基本概念和方法</vt:lpstr>
      <vt:lpstr>基本概念和方法 5分钟</vt:lpstr>
      <vt:lpstr>基本概念和方法</vt:lpstr>
      <vt:lpstr>基本概念和方法</vt:lpstr>
      <vt:lpstr>基本概念和方法</vt:lpstr>
      <vt:lpstr>基本概念和方法</vt:lpstr>
      <vt:lpstr>基本概念和方法</vt:lpstr>
      <vt:lpstr>基本概念和方法</vt:lpstr>
      <vt:lpstr>基本概念和方法</vt:lpstr>
      <vt:lpstr>梅森旋转算法 Mersenne Twister</vt:lpstr>
      <vt:lpstr>梅森旋转算法 Mersenne Twister</vt:lpstr>
      <vt:lpstr>梅森旋转算法 Mersenne Twister</vt:lpstr>
      <vt:lpstr>Warm Up - 均匀采样 </vt:lpstr>
      <vt:lpstr>均匀采样方法</vt:lpstr>
      <vt:lpstr>均匀采样方法</vt:lpstr>
      <vt:lpstr>均匀采样方法</vt:lpstr>
      <vt:lpstr>均匀采样方法 – 拒绝采样</vt:lpstr>
      <vt:lpstr>任意分布生成</vt:lpstr>
      <vt:lpstr>采样与统计</vt:lpstr>
      <vt:lpstr>热身运动</vt:lpstr>
      <vt:lpstr>统计指标分析</vt:lpstr>
      <vt:lpstr>统计指标分析</vt:lpstr>
      <vt:lpstr>统计指标分析</vt:lpstr>
      <vt:lpstr>统计指标分析</vt:lpstr>
      <vt:lpstr>统计指标分析</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PowerPoint Presentation</vt:lpstr>
      <vt:lpstr>PowerPoint Presentation</vt:lpstr>
      <vt:lpstr>PowerPoint Presentation</vt:lpstr>
      <vt:lpstr>PowerPoint Presentation</vt:lpstr>
      <vt:lpstr>附录 – 参考文献和网络资料</vt:lpstr>
      <vt:lpstr>附录 – 参考文献和网络资料</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598</cp:revision>
  <dcterms:created xsi:type="dcterms:W3CDTF">2017-03-17T04:02:31Z</dcterms:created>
  <dcterms:modified xsi:type="dcterms:W3CDTF">2017-04-06T06:43:52Z</dcterms:modified>
</cp:coreProperties>
</file>