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7" r:id="rId8"/>
    <p:sldId id="268" r:id="rId9"/>
    <p:sldId id="269" r:id="rId10"/>
    <p:sldId id="262" r:id="rId11"/>
    <p:sldId id="263" r:id="rId12"/>
    <p:sldId id="264" r:id="rId13"/>
    <p:sldId id="265" r:id="rId14"/>
    <p:sldId id="266" r:id="rId15"/>
    <p:sldId id="270" r:id="rId16"/>
    <p:sldId id="271" r:id="rId17"/>
    <p:sldId id="272" r:id="rId18"/>
    <p:sldId id="273" r:id="rId19"/>
    <p:sldId id="276"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24"/>
    <p:restoredTop sz="93692"/>
  </p:normalViewPr>
  <p:slideViewPr>
    <p:cSldViewPr snapToGrid="0" snapToObjects="1">
      <p:cViewPr>
        <p:scale>
          <a:sx n="100" d="100"/>
          <a:sy n="100" d="100"/>
        </p:scale>
        <p:origin x="304" y="14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8B61A-9D36-CF47-98EF-C95C99C43905}" type="datetimeFigureOut">
              <a:rPr lang="en-US" smtClean="0"/>
              <a:t>3/19/17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E8430-89AC-6D44-8319-956B163E62F2}" type="slidenum">
              <a:rPr lang="en-US" smtClean="0"/>
              <a:t>‹#›</a:t>
            </a:fld>
            <a:endParaRPr lang="en-US"/>
          </a:p>
        </p:txBody>
      </p:sp>
    </p:spTree>
    <p:extLst>
      <p:ext uri="{BB962C8B-B14F-4D97-AF65-F5344CB8AC3E}">
        <p14:creationId xmlns:p14="http://schemas.microsoft.com/office/powerpoint/2010/main" val="189601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1</a:t>
            </a:fld>
            <a:endParaRPr lang="en-US"/>
          </a:p>
        </p:txBody>
      </p:sp>
    </p:spTree>
    <p:extLst>
      <p:ext uri="{BB962C8B-B14F-4D97-AF65-F5344CB8AC3E}">
        <p14:creationId xmlns:p14="http://schemas.microsoft.com/office/powerpoint/2010/main" val="201287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旁白：</a:t>
            </a:r>
            <a:endParaRPr lang="en-US" altLang="zh-CN" dirty="0" smtClean="0"/>
          </a:p>
          <a:p>
            <a:r>
              <a:rPr lang="en-US" altLang="zh-CN" dirty="0" smtClean="0"/>
              <a:t>&lt;</a:t>
            </a:r>
            <a:r>
              <a:rPr lang="zh-CN" altLang="en-US" dirty="0" smtClean="0"/>
              <a:t>风趣幽默衔接点</a:t>
            </a:r>
            <a:r>
              <a:rPr lang="en-US" altLang="zh-CN" dirty="0" smtClean="0"/>
              <a:t>&gt;</a:t>
            </a:r>
            <a:r>
              <a:rPr lang="zh-CN" altLang="en-US" dirty="0" smtClean="0"/>
              <a:t>：</a:t>
            </a:r>
            <a:endParaRPr lang="en-US" altLang="zh-CN" dirty="0" smtClean="0"/>
          </a:p>
          <a:p>
            <a:r>
              <a:rPr lang="en-US" altLang="zh-CN" dirty="0" smtClean="0"/>
              <a:t>&lt;</a:t>
            </a:r>
            <a:r>
              <a:rPr lang="zh-CN" altLang="en-US" dirty="0" smtClean="0"/>
              <a:t>逻辑直线</a:t>
            </a:r>
            <a:r>
              <a:rPr lang="en-US" altLang="zh-CN" dirty="0" smtClean="0"/>
              <a:t>&gt;</a:t>
            </a:r>
            <a:endParaRPr lang="en-US" dirty="0" smtClean="0"/>
          </a:p>
        </p:txBody>
      </p:sp>
      <p:sp>
        <p:nvSpPr>
          <p:cNvPr id="4" name="Slide Number Placeholder 3"/>
          <p:cNvSpPr>
            <a:spLocks noGrp="1"/>
          </p:cNvSpPr>
          <p:nvPr>
            <p:ph type="sldNum" sz="quarter" idx="10"/>
          </p:nvPr>
        </p:nvSpPr>
        <p:spPr/>
        <p:txBody>
          <a:bodyPr/>
          <a:lstStyle/>
          <a:p>
            <a:fld id="{EFBE8430-89AC-6D44-8319-956B163E62F2}" type="slidenum">
              <a:rPr lang="en-US" smtClean="0"/>
              <a:t>3</a:t>
            </a:fld>
            <a:endParaRPr lang="en-US"/>
          </a:p>
        </p:txBody>
      </p:sp>
    </p:spTree>
    <p:extLst>
      <p:ext uri="{BB962C8B-B14F-4D97-AF65-F5344CB8AC3E}">
        <p14:creationId xmlns:p14="http://schemas.microsoft.com/office/powerpoint/2010/main" val="1028656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5</a:t>
            </a:fld>
            <a:endParaRPr lang="en-US"/>
          </a:p>
        </p:txBody>
      </p:sp>
    </p:spTree>
    <p:extLst>
      <p:ext uri="{BB962C8B-B14F-4D97-AF65-F5344CB8AC3E}">
        <p14:creationId xmlns:p14="http://schemas.microsoft.com/office/powerpoint/2010/main" val="2077068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1" kern="1200" dirty="0" smtClean="0">
                <a:solidFill>
                  <a:schemeClr val="tx1"/>
                </a:solidFill>
                <a:effectLst/>
                <a:latin typeface="+mn-lt"/>
                <a:ea typeface="+mn-ea"/>
                <a:cs typeface="+mn-cs"/>
              </a:rPr>
              <a:t>/dev/random</a:t>
            </a:r>
            <a:r>
              <a:rPr lang="en-US" sz="1200" b="0" i="0" kern="1200" dirty="0" smtClean="0">
                <a:solidFill>
                  <a:schemeClr val="tx1"/>
                </a:solidFill>
                <a:effectLst/>
                <a:latin typeface="+mn-lt"/>
                <a:ea typeface="+mn-ea"/>
                <a:cs typeface="+mn-cs"/>
              </a:rPr>
              <a:t> device will only return random bytes within the estimated number of bits of noise in the entropy pool</a:t>
            </a:r>
          </a:p>
          <a:p>
            <a:pPr marL="228600" indent="-228600">
              <a:buAutoNum type="arabicPeriod"/>
            </a:pP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cryptographic pseudo-random number generator</a:t>
            </a: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(CPRNG)</a:t>
            </a:r>
            <a:endParaRPr lang="en-US" sz="1200" b="0" i="0" kern="1200" noProof="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Yarrow pseudo random number generator algorithm</a:t>
            </a:r>
          </a:p>
          <a:p>
            <a:pPr marL="228600" indent="-228600">
              <a:buAutoNum type="arabicPeriod"/>
            </a:pPr>
            <a:r>
              <a:rPr lang="zh-CN" altLang="en-US" sz="1200" b="0" i="0" kern="1200" dirty="0" smtClean="0">
                <a:solidFill>
                  <a:schemeClr val="tx1"/>
                </a:solidFill>
                <a:effectLst/>
                <a:latin typeface="+mn-lt"/>
                <a:ea typeface="+mn-ea"/>
                <a:cs typeface="+mn-cs"/>
              </a:rPr>
              <a:t>当你</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不同意</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转向其他操作系统并使用了大量</a:t>
            </a:r>
            <a:r>
              <a:rPr lang="en-US" altLang="zh-CN" sz="1200" b="0" i="0" kern="1200" dirty="0" smtClean="0">
                <a:solidFill>
                  <a:schemeClr val="tx1"/>
                </a:solidFill>
                <a:effectLst/>
                <a:latin typeface="+mn-lt"/>
                <a:ea typeface="+mn-ea"/>
                <a:cs typeface="+mn-cs"/>
              </a:rPr>
              <a:t>FreeBSD</a:t>
            </a:r>
            <a:r>
              <a:rPr lang="zh-CN" altLang="en-US" sz="1200" b="0" i="0" kern="1200" dirty="0" smtClean="0">
                <a:solidFill>
                  <a:schemeClr val="tx1"/>
                </a:solidFill>
                <a:effectLst/>
                <a:latin typeface="+mn-lt"/>
                <a:ea typeface="+mn-ea"/>
                <a:cs typeface="+mn-cs"/>
              </a:rPr>
              <a:t>代码作为内核来支撑</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系统</a:t>
            </a:r>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13</a:t>
            </a:fld>
            <a:endParaRPr lang="en-US"/>
          </a:p>
        </p:txBody>
      </p:sp>
    </p:spTree>
    <p:extLst>
      <p:ext uri="{BB962C8B-B14F-4D97-AF65-F5344CB8AC3E}">
        <p14:creationId xmlns:p14="http://schemas.microsoft.com/office/powerpoint/2010/main" val="331367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BD3AEC-69D1-3944-86C2-ABDFC0B2AB50}"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7688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B2FB74-29A5-894E-B0AE-D8443C8E5543}"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90465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D55DC9-5E96-ED42-974C-1C13141CA784}"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1495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9F0E00-F99A-CD43-9FC0-8678B475E476}"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58527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849700-CE13-0E46-B4F1-AD6A8DFE59A3}"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21143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90D171-74B6-BE49-982D-9A604CD9E91D}" type="datetime1">
              <a:rPr lang="en-SG" smtClean="0"/>
              <a:t>19/3/17</a:t>
            </a:fld>
            <a:endParaRPr lang="en-US"/>
          </a:p>
        </p:txBody>
      </p:sp>
      <p:sp>
        <p:nvSpPr>
          <p:cNvPr id="6" name="Footer Placeholder 5"/>
          <p:cNvSpPr>
            <a:spLocks noGrp="1"/>
          </p:cNvSpPr>
          <p:nvPr>
            <p:ph type="ftr" sz="quarter" idx="11"/>
          </p:nvPr>
        </p:nvSpPr>
        <p:spPr/>
        <p:txBody>
          <a:bodyPr/>
          <a:lstStyle/>
          <a:p>
            <a:r>
              <a:rPr lang="en-US" smtClean="0"/>
              <a:t>王翼 yiak.wy@gmail.com </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14991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6A5E23-D288-684B-9805-018463E07CED}" type="datetime1">
              <a:rPr lang="en-SG" smtClean="0"/>
              <a:t>19/3/17</a:t>
            </a:fld>
            <a:endParaRPr lang="en-US"/>
          </a:p>
        </p:txBody>
      </p:sp>
      <p:sp>
        <p:nvSpPr>
          <p:cNvPr id="8" name="Footer Placeholder 7"/>
          <p:cNvSpPr>
            <a:spLocks noGrp="1"/>
          </p:cNvSpPr>
          <p:nvPr>
            <p:ph type="ftr" sz="quarter" idx="11"/>
          </p:nvPr>
        </p:nvSpPr>
        <p:spPr/>
        <p:txBody>
          <a:bodyPr/>
          <a:lstStyle/>
          <a:p>
            <a:r>
              <a:rPr lang="en-US" smtClean="0"/>
              <a:t>王翼 yiak.wy@gmail.com </a:t>
            </a:r>
            <a:endParaRPr lang="en-US"/>
          </a:p>
        </p:txBody>
      </p:sp>
      <p:sp>
        <p:nvSpPr>
          <p:cNvPr id="9" name="Slide Number Placeholder 8"/>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43262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46C154-F737-2344-AB11-09F45B239B90}" type="datetime1">
              <a:rPr lang="en-SG" smtClean="0"/>
              <a:t>19/3/17</a:t>
            </a:fld>
            <a:endParaRPr lang="en-US"/>
          </a:p>
        </p:txBody>
      </p:sp>
      <p:sp>
        <p:nvSpPr>
          <p:cNvPr id="4" name="Footer Placeholder 3"/>
          <p:cNvSpPr>
            <a:spLocks noGrp="1"/>
          </p:cNvSpPr>
          <p:nvPr>
            <p:ph type="ftr" sz="quarter" idx="11"/>
          </p:nvPr>
        </p:nvSpPr>
        <p:spPr/>
        <p:txBody>
          <a:bodyPr/>
          <a:lstStyle/>
          <a:p>
            <a:r>
              <a:rPr lang="en-US" smtClean="0"/>
              <a:t>王翼 yiak.wy@gmail.com </a:t>
            </a:r>
            <a:endParaRPr lang="en-US"/>
          </a:p>
        </p:txBody>
      </p:sp>
      <p:sp>
        <p:nvSpPr>
          <p:cNvPr id="5" name="Slide Number Placeholder 4"/>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6679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96BF0-3959-3544-A2B1-0CBE5E870752}" type="datetime1">
              <a:rPr lang="en-SG" smtClean="0"/>
              <a:t>19/3/17</a:t>
            </a:fld>
            <a:endParaRPr lang="en-US"/>
          </a:p>
        </p:txBody>
      </p:sp>
      <p:sp>
        <p:nvSpPr>
          <p:cNvPr id="3" name="Footer Placeholder 2"/>
          <p:cNvSpPr>
            <a:spLocks noGrp="1"/>
          </p:cNvSpPr>
          <p:nvPr>
            <p:ph type="ftr" sz="quarter" idx="11"/>
          </p:nvPr>
        </p:nvSpPr>
        <p:spPr/>
        <p:txBody>
          <a:bodyPr/>
          <a:lstStyle/>
          <a:p>
            <a:r>
              <a:rPr lang="en-US" smtClean="0"/>
              <a:t>王翼 yiak.wy@gmail.com </a:t>
            </a:r>
            <a:endParaRPr lang="en-US"/>
          </a:p>
        </p:txBody>
      </p:sp>
      <p:sp>
        <p:nvSpPr>
          <p:cNvPr id="4" name="Slide Number Placeholder 3"/>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73689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E4D621-9597-A54E-9D45-88BD6D319C77}" type="datetime1">
              <a:rPr lang="en-SG" smtClean="0"/>
              <a:t>19/3/17</a:t>
            </a:fld>
            <a:endParaRPr lang="en-US"/>
          </a:p>
        </p:txBody>
      </p:sp>
      <p:sp>
        <p:nvSpPr>
          <p:cNvPr id="6" name="Footer Placeholder 5"/>
          <p:cNvSpPr>
            <a:spLocks noGrp="1"/>
          </p:cNvSpPr>
          <p:nvPr>
            <p:ph type="ftr" sz="quarter" idx="11"/>
          </p:nvPr>
        </p:nvSpPr>
        <p:spPr/>
        <p:txBody>
          <a:bodyPr/>
          <a:lstStyle/>
          <a:p>
            <a:r>
              <a:rPr lang="en-US" smtClean="0"/>
              <a:t>王翼 yiak.wy@gmail.com </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7487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C582E-A02D-354D-98D2-E0191274527E}" type="datetime1">
              <a:rPr lang="en-SG" smtClean="0"/>
              <a:t>19/3/17</a:t>
            </a:fld>
            <a:endParaRPr lang="en-US"/>
          </a:p>
        </p:txBody>
      </p:sp>
      <p:sp>
        <p:nvSpPr>
          <p:cNvPr id="6" name="Footer Placeholder 5"/>
          <p:cNvSpPr>
            <a:spLocks noGrp="1"/>
          </p:cNvSpPr>
          <p:nvPr>
            <p:ph type="ftr" sz="quarter" idx="11"/>
          </p:nvPr>
        </p:nvSpPr>
        <p:spPr/>
        <p:txBody>
          <a:bodyPr/>
          <a:lstStyle/>
          <a:p>
            <a:r>
              <a:rPr lang="en-US" smtClean="0"/>
              <a:t>王翼 yiak.wy@gmail.com </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2552974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7E958-FFD8-594B-9E4C-DB4C7041F24C}" type="datetime1">
              <a:rPr lang="en-SG" smtClean="0"/>
              <a:t>19/3/17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王翼 yiak.wy@gmail.com </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867DB-395D-6243-9A0F-22BA266FC1B3}" type="slidenum">
              <a:rPr lang="en-US" smtClean="0"/>
              <a:t>‹#›</a:t>
            </a:fld>
            <a:endParaRPr lang="en-US"/>
          </a:p>
        </p:txBody>
      </p:sp>
    </p:spTree>
    <p:extLst>
      <p:ext uri="{BB962C8B-B14F-4D97-AF65-F5344CB8AC3E}">
        <p14:creationId xmlns:p14="http://schemas.microsoft.com/office/powerpoint/2010/main" val="137842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yiak.wy@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Theodore_Ts'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file:///usr/include/linux/random.h"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findErrors201510-Google/Description.m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NULL" TargetMode="Externa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faster_search-for-ML-Reading-io" TargetMode="Externa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KMP-Probability/src/programming.c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计算概率变量</a:t>
            </a:r>
            <a:endParaRPr lang="en-US" dirty="0"/>
          </a:p>
        </p:txBody>
      </p:sp>
      <p:sp>
        <p:nvSpPr>
          <p:cNvPr id="3" name="Subtitle 2"/>
          <p:cNvSpPr>
            <a:spLocks noGrp="1"/>
          </p:cNvSpPr>
          <p:nvPr>
            <p:ph type="subTitle" idx="1"/>
          </p:nvPr>
        </p:nvSpPr>
        <p:spPr/>
        <p:txBody>
          <a:bodyPr>
            <a:normAutofit lnSpcReduction="10000"/>
          </a:bodyPr>
          <a:lstStyle/>
          <a:p>
            <a:r>
              <a:rPr lang="en-US" altLang="zh-CN" dirty="0" smtClean="0"/>
              <a:t>Computing</a:t>
            </a:r>
            <a:r>
              <a:rPr lang="zh-CN" altLang="en-US" dirty="0" smtClean="0"/>
              <a:t> </a:t>
            </a:r>
            <a:r>
              <a:rPr lang="en-US" altLang="zh-CN" dirty="0" smtClean="0"/>
              <a:t>random</a:t>
            </a:r>
            <a:r>
              <a:rPr lang="zh-CN" altLang="en-US" dirty="0" smtClean="0"/>
              <a:t> </a:t>
            </a:r>
            <a:r>
              <a:rPr lang="en-US" altLang="zh-CN" dirty="0" smtClean="0"/>
              <a:t>variables</a:t>
            </a:r>
          </a:p>
          <a:p>
            <a:r>
              <a:rPr lang="zh-CN" altLang="en-US" dirty="0" smtClean="0"/>
              <a:t>分类：通识课程 </a:t>
            </a:r>
            <a:r>
              <a:rPr lang="mr-IN" altLang="zh-CN" dirty="0" smtClean="0"/>
              <a:t>–</a:t>
            </a:r>
            <a:r>
              <a:rPr lang="zh-CN" altLang="en-US" dirty="0" smtClean="0"/>
              <a:t> 面试算法</a:t>
            </a:r>
            <a:endParaRPr lang="en-US" altLang="zh-CN" dirty="0" smtClean="0"/>
          </a:p>
          <a:p>
            <a:r>
              <a:rPr lang="zh-CN" altLang="en-US" dirty="0" smtClean="0"/>
              <a:t>人群定位：缺乏经验大学本科学生，有志从事计算机行业</a:t>
            </a:r>
            <a:endParaRPr lang="en-US" altLang="zh-CN" dirty="0" smtClean="0"/>
          </a:p>
          <a:p>
            <a:r>
              <a:rPr lang="zh-CN" altLang="en-US" dirty="0" smtClean="0"/>
              <a:t>课程类型：面向行业实践性质的课程</a:t>
            </a:r>
            <a:endParaRPr lang="en-US" dirty="0"/>
          </a:p>
        </p:txBody>
      </p:sp>
      <p:sp>
        <p:nvSpPr>
          <p:cNvPr id="6" name="Date Placeholder 5"/>
          <p:cNvSpPr>
            <a:spLocks noGrp="1"/>
          </p:cNvSpPr>
          <p:nvPr>
            <p:ph type="dt" sz="half" idx="10"/>
          </p:nvPr>
        </p:nvSpPr>
        <p:spPr/>
        <p:txBody>
          <a:bodyPr/>
          <a:lstStyle/>
          <a:p>
            <a:fld id="{38ACE9AB-2AF1-9D47-B873-769E850AD551}" type="datetime1">
              <a:rPr lang="en-SG" smtClean="0"/>
              <a:t>19/3/17</a:t>
            </a:fld>
            <a:endParaRPr lang="en-US"/>
          </a:p>
        </p:txBody>
      </p:sp>
      <p:sp>
        <p:nvSpPr>
          <p:cNvPr id="7" name="Footer Placeholder 6"/>
          <p:cNvSpPr>
            <a:spLocks noGrp="1"/>
          </p:cNvSpPr>
          <p:nvPr>
            <p:ph type="ftr" sz="quarter" idx="11"/>
          </p:nvPr>
        </p:nvSpPr>
        <p:spPr/>
        <p:txBody>
          <a:bodyPr/>
          <a:lstStyle/>
          <a:p>
            <a:r>
              <a:rPr lang="zh-CN" altLang="en-US" dirty="0" smtClean="0"/>
              <a:t>王翼 </a:t>
            </a:r>
            <a:r>
              <a:rPr lang="en-US" altLang="zh-CN" dirty="0" smtClean="0">
                <a:hlinkClick r:id="rId3"/>
              </a:rPr>
              <a:t>yiak.wy@gmail.com</a:t>
            </a:r>
            <a:r>
              <a:rPr lang="zh-CN" altLang="en-US" dirty="0" smtClean="0"/>
              <a:t> </a:t>
            </a:r>
            <a:endParaRPr lang="en-US" altLang="zh-CN" dirty="0" smtClean="0"/>
          </a:p>
        </p:txBody>
      </p:sp>
    </p:spTree>
    <p:extLst>
      <p:ext uri="{BB962C8B-B14F-4D97-AF65-F5344CB8AC3E}">
        <p14:creationId xmlns:p14="http://schemas.microsoft.com/office/powerpoint/2010/main" val="1244207147"/>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rmAutofit fontScale="62500" lnSpcReduction="20000"/>
          </a:bodyPr>
          <a:lstStyle/>
          <a:p>
            <a:r>
              <a:rPr lang="zh-CN" altLang="en-US" dirty="0" smtClean="0"/>
              <a:t>概率是极限意义下，某个事件发生，或者说集合中的子集出现的稳定数值观察机会</a:t>
            </a:r>
            <a:endParaRPr lang="en-US" altLang="zh-CN" dirty="0" smtClean="0"/>
          </a:p>
          <a:p>
            <a:endParaRPr lang="en-US" altLang="zh-CN" dirty="0"/>
          </a:p>
          <a:p>
            <a:r>
              <a:rPr lang="zh-CN" altLang="en-US" dirty="0" smtClean="0"/>
              <a:t>定义</a:t>
            </a:r>
            <a:r>
              <a:rPr lang="en-US" altLang="zh-CN" dirty="0" smtClean="0"/>
              <a:t>1</a:t>
            </a:r>
            <a:r>
              <a:rPr lang="zh-CN" altLang="en-US" dirty="0" smtClean="0"/>
              <a:t>：一个事件</a:t>
            </a:r>
            <a:r>
              <a:rPr lang="en-US" altLang="zh-CN" dirty="0"/>
              <a:t>X</a:t>
            </a:r>
            <a:r>
              <a:rPr lang="zh-CN" altLang="en-US" dirty="0" smtClean="0"/>
              <a:t>的所有结果是一个集合</a:t>
            </a:r>
            <a:r>
              <a:rPr lang="en-US" altLang="zh-CN" dirty="0"/>
              <a:t>S</a:t>
            </a:r>
            <a:r>
              <a:rPr lang="zh-CN" altLang="en-US" dirty="0" smtClean="0"/>
              <a:t>；</a:t>
            </a:r>
            <a:r>
              <a:rPr lang="en-US" altLang="zh-CN" dirty="0"/>
              <a:t>X</a:t>
            </a:r>
            <a:r>
              <a:rPr lang="zh-CN" altLang="en-US" dirty="0" smtClean="0"/>
              <a:t>的每次结果都是不能预料的，称</a:t>
            </a:r>
            <a:r>
              <a:rPr lang="en-US" altLang="zh-CN" dirty="0" smtClean="0"/>
              <a:t>X</a:t>
            </a:r>
            <a:r>
              <a:rPr lang="zh-CN" altLang="en-US" dirty="0" smtClean="0"/>
              <a:t>为随机事件，</a:t>
            </a:r>
            <a:r>
              <a:rPr lang="en-US" altLang="zh-CN" dirty="0" smtClean="0"/>
              <a:t>X</a:t>
            </a:r>
            <a:r>
              <a:rPr lang="zh-CN" altLang="en-US" dirty="0" smtClean="0"/>
              <a:t> 包含于 </a:t>
            </a:r>
            <a:r>
              <a:rPr lang="en-US" altLang="zh-CN" dirty="0" smtClean="0"/>
              <a:t>S</a:t>
            </a:r>
          </a:p>
          <a:p>
            <a:r>
              <a:rPr lang="zh-CN" altLang="en-US" dirty="0" smtClean="0"/>
              <a:t>定义</a:t>
            </a:r>
            <a:r>
              <a:rPr lang="en-US" altLang="zh-CN" dirty="0" smtClean="0"/>
              <a:t>2</a:t>
            </a:r>
            <a:r>
              <a:rPr lang="zh-CN" altLang="en-US" dirty="0" smtClean="0"/>
              <a:t>：一旦随机事件</a:t>
            </a:r>
            <a:r>
              <a:rPr lang="en-US" altLang="zh-CN" dirty="0" smtClean="0"/>
              <a:t>X</a:t>
            </a:r>
            <a:r>
              <a:rPr lang="zh-CN" altLang="en-US" dirty="0" smtClean="0"/>
              <a:t>确立，立刻就拥有一个“累积函数”与之对应；累积函数</a:t>
            </a:r>
            <a:r>
              <a:rPr lang="en-US" altLang="zh-CN" dirty="0" smtClean="0"/>
              <a:t>F</a:t>
            </a:r>
            <a:r>
              <a:rPr lang="zh-CN" altLang="en-US" dirty="0" smtClean="0"/>
              <a:t>满足</a:t>
            </a:r>
            <a:endParaRPr lang="en-US" altLang="zh-CN" dirty="0" smtClean="0"/>
          </a:p>
          <a:p>
            <a:pPr lvl="1"/>
            <a:r>
              <a:rPr lang="zh-CN" altLang="en-US" dirty="0" smtClean="0"/>
              <a:t>单调增加，故可逆映射（微分，或差分）</a:t>
            </a:r>
            <a:endParaRPr lang="en-US" altLang="zh-CN" dirty="0" smtClean="0"/>
          </a:p>
          <a:p>
            <a:pPr lvl="1"/>
            <a:r>
              <a:rPr lang="en-US" altLang="zh-CN" dirty="0" smtClean="0"/>
              <a:t>0&lt;=F&lt;=1,</a:t>
            </a:r>
            <a:r>
              <a:rPr lang="zh-CN" altLang="en-US" dirty="0" smtClean="0"/>
              <a:t> 有上下界，故有收敛子序列</a:t>
            </a:r>
            <a:endParaRPr lang="en-US" altLang="zh-CN" dirty="0" smtClean="0"/>
          </a:p>
          <a:p>
            <a:endParaRPr lang="en-US" altLang="zh-CN" dirty="0" smtClean="0"/>
          </a:p>
          <a:p>
            <a:r>
              <a:rPr lang="zh-CN" altLang="en-US" dirty="0" smtClean="0"/>
              <a:t>现有鸡还是现有蛋？先有分布，随机变量；还是现有数据表现结果？</a:t>
            </a:r>
            <a:endParaRPr lang="en-US" altLang="zh-CN" dirty="0" smtClean="0"/>
          </a:p>
          <a:p>
            <a:pPr lvl="1"/>
            <a:r>
              <a:rPr lang="zh-CN" altLang="en-US" dirty="0" smtClean="0"/>
              <a:t>在概率论科学世界里，先有随机变量和分布，然后有数据的表现结果，即结果是按照确定的规律产生，我们只需要研究这个规律，就可以分析结果。</a:t>
            </a:r>
            <a:endParaRPr lang="en-US" altLang="zh-CN" dirty="0" smtClean="0"/>
          </a:p>
          <a:p>
            <a:pPr lvl="1"/>
            <a:endParaRPr lang="en-US" altLang="zh-CN" dirty="0"/>
          </a:p>
          <a:p>
            <a:r>
              <a:rPr lang="zh-CN" altLang="en-US" dirty="0" smtClean="0"/>
              <a:t>因为结果是按照规律产生的，我们只要将这个结果用稳定的方式表达出来，就可以反推出随机变量</a:t>
            </a:r>
            <a:r>
              <a:rPr lang="en-US" altLang="zh-CN" dirty="0" smtClean="0"/>
              <a:t>X</a:t>
            </a:r>
            <a:r>
              <a:rPr lang="zh-CN" altLang="en-US" dirty="0" smtClean="0"/>
              <a:t>和它的分布</a:t>
            </a:r>
            <a:endParaRPr lang="en-US" altLang="zh-CN" dirty="0" smtClean="0"/>
          </a:p>
          <a:p>
            <a:pPr lvl="1"/>
            <a:r>
              <a:rPr lang="zh-CN" altLang="en-US" dirty="0" smtClean="0"/>
              <a:t>样本空间方法</a:t>
            </a:r>
            <a:endParaRPr lang="en-US" altLang="zh-CN" dirty="0" smtClean="0"/>
          </a:p>
          <a:p>
            <a:pPr lvl="1"/>
            <a:r>
              <a:rPr lang="zh-CN" altLang="en-US" dirty="0" smtClean="0"/>
              <a:t>几何概型和计算机模拟</a:t>
            </a:r>
            <a:endParaRPr lang="en-US" altLang="zh-CN" dirty="0" smtClean="0"/>
          </a:p>
          <a:p>
            <a:pPr lvl="1"/>
            <a:r>
              <a:rPr lang="zh-CN" altLang="en-US" dirty="0" smtClean="0"/>
              <a:t>基于数学规则的形式推理</a:t>
            </a:r>
            <a:endParaRPr lang="en-US" altLang="zh-CN" dirty="0" smtClean="0"/>
          </a:p>
          <a:p>
            <a:endParaRPr lang="en-US" dirty="0"/>
          </a:p>
        </p:txBody>
      </p:sp>
      <p:sp>
        <p:nvSpPr>
          <p:cNvPr id="4" name="Date Placeholder 3"/>
          <p:cNvSpPr>
            <a:spLocks noGrp="1"/>
          </p:cNvSpPr>
          <p:nvPr>
            <p:ph type="dt" sz="half" idx="10"/>
          </p:nvPr>
        </p:nvSpPr>
        <p:spPr/>
        <p:txBody>
          <a:bodyPr/>
          <a:lstStyle/>
          <a:p>
            <a:fld id="{359F0E00-F99A-CD43-9FC0-8678B475E476}"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87009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smtClean="0"/>
              <a:t>我们的课程原则， </a:t>
            </a:r>
            <a:r>
              <a:rPr lang="en-US" altLang="zh-CN" dirty="0" smtClean="0"/>
              <a:t>test</a:t>
            </a:r>
            <a:r>
              <a:rPr lang="zh-CN" altLang="en-US" dirty="0" smtClean="0"/>
              <a:t> </a:t>
            </a:r>
            <a:r>
              <a:rPr lang="en-US" altLang="zh-CN" dirty="0" smtClean="0"/>
              <a:t>driven</a:t>
            </a:r>
            <a:r>
              <a:rPr lang="zh-CN" altLang="en-US" dirty="0" smtClean="0"/>
              <a:t> </a:t>
            </a:r>
            <a:r>
              <a:rPr lang="en-US" altLang="zh-CN" dirty="0" smtClean="0"/>
              <a:t>development</a:t>
            </a:r>
            <a:r>
              <a:rPr lang="zh-CN" altLang="en-US" dirty="0" smtClean="0"/>
              <a:t> </a:t>
            </a:r>
            <a:r>
              <a:rPr lang="en-US" altLang="zh-CN" dirty="0" smtClean="0"/>
              <a:t>or</a:t>
            </a:r>
            <a:r>
              <a:rPr lang="zh-CN" altLang="en-US" dirty="0" smtClean="0"/>
              <a:t> </a:t>
            </a:r>
            <a:r>
              <a:rPr lang="en-US" altLang="zh-CN" dirty="0" smtClean="0"/>
              <a:t>bug</a:t>
            </a:r>
            <a:r>
              <a:rPr lang="zh-CN" altLang="en-US" dirty="0" smtClean="0"/>
              <a:t> </a:t>
            </a:r>
            <a:r>
              <a:rPr lang="en-US" altLang="zh-CN" dirty="0" smtClean="0"/>
              <a:t>driven</a:t>
            </a:r>
            <a:r>
              <a:rPr lang="zh-CN" altLang="en-US" dirty="0" smtClean="0"/>
              <a:t> </a:t>
            </a:r>
            <a:r>
              <a:rPr lang="en-US" altLang="zh-CN" dirty="0" smtClean="0"/>
              <a:t>development</a:t>
            </a:r>
          </a:p>
          <a:p>
            <a:endParaRPr lang="en-US" dirty="0" smtClean="0"/>
          </a:p>
          <a:p>
            <a:r>
              <a:rPr lang="zh-CN" altLang="en-US" dirty="0" smtClean="0"/>
              <a:t>因此我们需要搭建实验环境，进行实验模拟，这是样本空间方法和几何面积方法的表现。然后通过合适的转换将冗余表达方式转换成清晰的紧缩格式</a:t>
            </a:r>
            <a:r>
              <a:rPr lang="en-US" altLang="zh-CN" dirty="0" smtClean="0"/>
              <a:t>----</a:t>
            </a:r>
            <a:r>
              <a:rPr lang="zh-CN" altLang="en-US" dirty="0" smtClean="0"/>
              <a:t>如二项分布，这是数学形式推理。进行数学形式推理，</a:t>
            </a:r>
            <a:r>
              <a:rPr lang="zh-CN" altLang="en-US" dirty="0" smtClean="0">
                <a:solidFill>
                  <a:srgbClr val="FF0000"/>
                </a:solidFill>
              </a:rPr>
              <a:t>需要理解它满足的前提条件，否则不可进行</a:t>
            </a:r>
            <a:r>
              <a:rPr lang="zh-CN" altLang="en-US" dirty="0" smtClean="0"/>
              <a:t>。</a:t>
            </a:r>
            <a:endParaRPr lang="en-US" altLang="zh-CN" dirty="0" smtClean="0"/>
          </a:p>
          <a:p>
            <a:endParaRPr lang="en-US" dirty="0" smtClean="0"/>
          </a:p>
          <a:p>
            <a:r>
              <a:rPr lang="zh-CN" altLang="en-US" dirty="0" smtClean="0"/>
              <a:t>如前所述，本课程兼容高性能计算作为后续进阶课程，故采用</a:t>
            </a:r>
            <a:r>
              <a:rPr lang="en-US" altLang="zh-CN" dirty="0" err="1" smtClean="0"/>
              <a:t>c++</a:t>
            </a:r>
            <a:r>
              <a:rPr lang="en-US" altLang="zh-CN" dirty="0" smtClean="0"/>
              <a:t>11/14</a:t>
            </a:r>
            <a:r>
              <a:rPr lang="zh-CN" altLang="en-US" dirty="0" smtClean="0"/>
              <a:t>标准进行计算机模拟。</a:t>
            </a:r>
            <a:endParaRPr lang="en-US" altLang="zh-CN" dirty="0" smtClean="0"/>
          </a:p>
          <a:p>
            <a:endParaRPr lang="en-US" dirty="0"/>
          </a:p>
          <a:p>
            <a:r>
              <a:rPr lang="zh-CN" altLang="en-US" dirty="0" smtClean="0"/>
              <a:t>涉及对性能要求较高部分的计算部分</a:t>
            </a:r>
            <a:r>
              <a:rPr lang="en-US" altLang="zh-CN" dirty="0" smtClean="0"/>
              <a:t>,</a:t>
            </a:r>
            <a:r>
              <a:rPr lang="zh-CN" altLang="en-US" dirty="0" smtClean="0"/>
              <a:t> 我采用纯</a:t>
            </a:r>
            <a:r>
              <a:rPr lang="en-US" altLang="zh-CN" dirty="0" smtClean="0"/>
              <a:t>C;</a:t>
            </a:r>
            <a:r>
              <a:rPr lang="zh-CN" altLang="en-US" dirty="0" smtClean="0"/>
              <a:t> 而作为系统中的一部分，比如利用</a:t>
            </a:r>
            <a:r>
              <a:rPr lang="en-US" altLang="zh-CN" dirty="0" err="1" smtClean="0"/>
              <a:t>glog</a:t>
            </a:r>
            <a:r>
              <a:rPr lang="zh-CN" altLang="en-US" dirty="0" smtClean="0"/>
              <a:t>等库，我们采用混合编译，只需要对</a:t>
            </a:r>
            <a:r>
              <a:rPr lang="en-US" altLang="zh-CN" dirty="0" smtClean="0"/>
              <a:t>C</a:t>
            </a:r>
            <a:r>
              <a:rPr lang="zh-CN" altLang="en-US" dirty="0" smtClean="0"/>
              <a:t>源文件和头文件稍作修改即可。</a:t>
            </a:r>
            <a:endParaRPr lang="en-US" dirty="0"/>
          </a:p>
        </p:txBody>
      </p:sp>
      <p:sp>
        <p:nvSpPr>
          <p:cNvPr id="4" name="Date Placeholder 3"/>
          <p:cNvSpPr>
            <a:spLocks noGrp="1"/>
          </p:cNvSpPr>
          <p:nvPr>
            <p:ph type="dt" sz="half" idx="10"/>
          </p:nvPr>
        </p:nvSpPr>
        <p:spPr/>
        <p:txBody>
          <a:bodyPr/>
          <a:lstStyle/>
          <a:p>
            <a:fld id="{359F0E00-F99A-CD43-9FC0-8678B475E476}"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151115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rmAutofit/>
          </a:bodyPr>
          <a:lstStyle/>
          <a:p>
            <a:r>
              <a:rPr lang="zh-CN" altLang="en-US" dirty="0" smtClean="0"/>
              <a:t>计算机和多次实验的随机变量</a:t>
            </a:r>
            <a:endParaRPr lang="en-US" altLang="zh-CN" dirty="0" smtClean="0"/>
          </a:p>
          <a:p>
            <a:r>
              <a:rPr lang="zh-CN" altLang="en-US" dirty="0" smtClean="0"/>
              <a:t>通过</a:t>
            </a:r>
            <a:r>
              <a:rPr lang="en-US" altLang="zh-CN" dirty="0"/>
              <a:t>`</a:t>
            </a:r>
            <a:r>
              <a:rPr lang="zh-CN" altLang="en-US" dirty="0" smtClean="0"/>
              <a:t>事件转换</a:t>
            </a:r>
            <a:r>
              <a:rPr lang="en-US" altLang="zh-CN" dirty="0" smtClean="0"/>
              <a:t>`,</a:t>
            </a:r>
            <a:r>
              <a:rPr lang="zh-CN" altLang="en-US" dirty="0" smtClean="0"/>
              <a:t> 计算机产生随机变量分为“物理真随机变量”和“抽样序列伪随机变量”</a:t>
            </a:r>
            <a:endParaRPr lang="en-US" altLang="zh-CN" dirty="0" smtClean="0"/>
          </a:p>
          <a:p>
            <a:endParaRPr lang="en-US" altLang="zh-CN" dirty="0" smtClean="0"/>
          </a:p>
          <a:p>
            <a:pPr lvl="1"/>
            <a:r>
              <a:rPr lang="zh-CN" altLang="en-US" dirty="0" smtClean="0"/>
              <a:t>物理真随机变量：通过计算机的一些物理特性，或者其他</a:t>
            </a:r>
            <a:r>
              <a:rPr lang="en-US" altLang="zh-CN" dirty="0" smtClean="0"/>
              <a:t>·</a:t>
            </a:r>
            <a:r>
              <a:rPr lang="zh-CN" altLang="en-US" dirty="0" smtClean="0"/>
              <a:t>事件特性</a:t>
            </a:r>
            <a:r>
              <a:rPr lang="en-US" altLang="zh-CN" dirty="0" smtClean="0"/>
              <a:t>·</a:t>
            </a:r>
            <a:r>
              <a:rPr lang="zh-CN" altLang="en-US" dirty="0" smtClean="0"/>
              <a:t>得到一个真概率分布。通常是均匀分布</a:t>
            </a:r>
            <a:r>
              <a:rPr lang="en-US" altLang="zh-CN" dirty="0" smtClean="0"/>
              <a:t>U(0,</a:t>
            </a:r>
            <a:r>
              <a:rPr lang="zh-CN" altLang="en-US" dirty="0" smtClean="0"/>
              <a:t> </a:t>
            </a:r>
            <a:r>
              <a:rPr lang="en-US" altLang="zh-CN" dirty="0" smtClean="0"/>
              <a:t>M)</a:t>
            </a:r>
            <a:r>
              <a:rPr lang="zh-CN" altLang="en-US" dirty="0" smtClean="0"/>
              <a:t>，通过技术手段我们可以把</a:t>
            </a:r>
            <a:r>
              <a:rPr lang="en-US" altLang="zh-CN" dirty="0" smtClean="0"/>
              <a:t>U(0,</a:t>
            </a:r>
            <a:r>
              <a:rPr lang="zh-CN" altLang="en-US" dirty="0" smtClean="0"/>
              <a:t> </a:t>
            </a:r>
            <a:r>
              <a:rPr lang="en-US" altLang="zh-CN" dirty="0" smtClean="0"/>
              <a:t>M)</a:t>
            </a:r>
            <a:r>
              <a:rPr lang="zh-CN" altLang="en-US" dirty="0" smtClean="0"/>
              <a:t>转换成</a:t>
            </a:r>
            <a:r>
              <a:rPr lang="en-US" altLang="zh-CN" dirty="0" smtClean="0"/>
              <a:t>U(0,</a:t>
            </a:r>
            <a:r>
              <a:rPr lang="zh-CN" altLang="en-US" dirty="0" smtClean="0"/>
              <a:t> </a:t>
            </a:r>
            <a:r>
              <a:rPr lang="en-US" altLang="zh-CN" dirty="0" smtClean="0"/>
              <a:t>1)</a:t>
            </a:r>
            <a:r>
              <a:rPr lang="zh-CN" altLang="en-US" dirty="0" smtClean="0"/>
              <a:t>，并通过其他手段转换成任意概率分布所对应的随机变量</a:t>
            </a:r>
            <a:endParaRPr lang="en-US" altLang="zh-CN" dirty="0" smtClean="0"/>
          </a:p>
          <a:p>
            <a:pPr lvl="1"/>
            <a:endParaRPr lang="en-US" altLang="zh-CN" dirty="0"/>
          </a:p>
          <a:p>
            <a:pPr lvl="2"/>
            <a:r>
              <a:rPr lang="en-US" altLang="zh-CN" dirty="0" smtClean="0"/>
              <a:t>”Random</a:t>
            </a:r>
            <a:r>
              <a:rPr lang="zh-CN" altLang="en-US" dirty="0" smtClean="0"/>
              <a:t> </a:t>
            </a:r>
            <a:r>
              <a:rPr lang="en-US" altLang="zh-CN" dirty="0" smtClean="0"/>
              <a:t>number</a:t>
            </a:r>
            <a:r>
              <a:rPr lang="zh-CN" altLang="en-US" dirty="0" smtClean="0"/>
              <a:t> </a:t>
            </a:r>
            <a:r>
              <a:rPr lang="en-US" altLang="zh-CN" dirty="0" smtClean="0"/>
              <a:t>generation</a:t>
            </a:r>
            <a:r>
              <a:rPr lang="zh-CN" altLang="en-US" dirty="0" smtClean="0"/>
              <a:t> </a:t>
            </a:r>
            <a:r>
              <a:rPr lang="en-US" altLang="zh-CN" dirty="0" smtClean="0"/>
              <a:t>from</a:t>
            </a:r>
            <a:r>
              <a:rPr lang="zh-CN" altLang="en-US" dirty="0" smtClean="0"/>
              <a:t> </a:t>
            </a:r>
            <a:r>
              <a:rPr lang="en-US" altLang="zh-CN" dirty="0" smtClean="0"/>
              <a:t>kernel</a:t>
            </a:r>
            <a:r>
              <a:rPr lang="zh-CN" altLang="en-US" dirty="0" smtClean="0"/>
              <a:t> </a:t>
            </a:r>
            <a:r>
              <a:rPr lang="en-US" altLang="zh-CN" dirty="0" smtClean="0"/>
              <a:t>space</a:t>
            </a:r>
            <a:r>
              <a:rPr lang="zh-CN" altLang="en-US" dirty="0" smtClean="0"/>
              <a:t> </a:t>
            </a:r>
            <a:r>
              <a:rPr lang="en-US" altLang="zh-CN" dirty="0" smtClean="0"/>
              <a:t>was</a:t>
            </a:r>
            <a:r>
              <a:rPr lang="zh-CN" altLang="en-US" dirty="0" smtClean="0"/>
              <a:t> </a:t>
            </a:r>
            <a:r>
              <a:rPr lang="en-US" altLang="zh-CN" dirty="0" smtClean="0"/>
              <a:t>implemented</a:t>
            </a:r>
            <a:r>
              <a:rPr lang="zh-CN" altLang="en-US" dirty="0" smtClean="0"/>
              <a:t> </a:t>
            </a:r>
            <a:r>
              <a:rPr lang="en-US" altLang="zh-CN" dirty="0" smtClean="0"/>
              <a:t>for</a:t>
            </a:r>
            <a:r>
              <a:rPr lang="zh-CN" altLang="en-US" dirty="0" smtClean="0"/>
              <a:t> </a:t>
            </a:r>
            <a:r>
              <a:rPr lang="en-US" altLang="zh-CN" dirty="0" smtClean="0"/>
              <a:t>the</a:t>
            </a:r>
            <a:r>
              <a:rPr lang="zh-CN" altLang="en-US" dirty="0" smtClean="0"/>
              <a:t> </a:t>
            </a:r>
            <a:r>
              <a:rPr lang="en-US" altLang="zh-CN" dirty="0" smtClean="0"/>
              <a:t>first</a:t>
            </a:r>
            <a:r>
              <a:rPr lang="zh-CN" altLang="en-US" dirty="0" smtClean="0"/>
              <a:t> </a:t>
            </a:r>
            <a:r>
              <a:rPr lang="en-US" altLang="zh-CN" dirty="0" smtClean="0"/>
              <a:t>time</a:t>
            </a:r>
            <a:r>
              <a:rPr lang="zh-CN" altLang="en-US" dirty="0" smtClean="0"/>
              <a:t>  </a:t>
            </a:r>
            <a:r>
              <a:rPr lang="en-US" altLang="zh-CN" dirty="0" smtClean="0"/>
              <a:t>for</a:t>
            </a:r>
            <a:r>
              <a:rPr lang="zh-CN" altLang="en-US" dirty="0" smtClean="0"/>
              <a:t> </a:t>
            </a:r>
            <a:r>
              <a:rPr lang="en-US" altLang="zh-CN" dirty="0" smtClean="0"/>
              <a:t>Linux</a:t>
            </a:r>
            <a:r>
              <a:rPr lang="zh-CN" altLang="en-US" dirty="0" smtClean="0"/>
              <a:t> </a:t>
            </a:r>
            <a:r>
              <a:rPr lang="en-US" altLang="zh-CN" dirty="0" smtClean="0"/>
              <a:t>in</a:t>
            </a:r>
            <a:r>
              <a:rPr lang="zh-CN" altLang="en-US" dirty="0" smtClean="0"/>
              <a:t> </a:t>
            </a:r>
            <a:r>
              <a:rPr lang="en-US" altLang="zh-CN" dirty="0" smtClean="0"/>
              <a:t>1994</a:t>
            </a:r>
            <a:r>
              <a:rPr lang="zh-CN" altLang="en-US" dirty="0" smtClean="0"/>
              <a:t> </a:t>
            </a:r>
            <a:r>
              <a:rPr lang="en-US" altLang="zh-CN" dirty="0" smtClean="0"/>
              <a:t>by</a:t>
            </a:r>
            <a:r>
              <a:rPr lang="zh-CN" altLang="en-US" dirty="0" smtClean="0"/>
              <a:t> </a:t>
            </a:r>
            <a:r>
              <a:rPr lang="en-US" dirty="0"/>
              <a:t> </a:t>
            </a:r>
            <a:r>
              <a:rPr lang="en-US" u="sng" dirty="0">
                <a:hlinkClick r:id="rId2" tooltip="Theodore Ts'o"/>
              </a:rPr>
              <a:t>Theodore </a:t>
            </a:r>
            <a:r>
              <a:rPr lang="en-US" u="sng" dirty="0" smtClean="0">
                <a:hlinkClick r:id="rId2" tooltip="Theodore Ts'o"/>
              </a:rPr>
              <a:t>Ts‘o</a:t>
            </a:r>
            <a:r>
              <a:rPr lang="en-US" altLang="zh-CN" dirty="0" smtClean="0"/>
              <a:t>”</a:t>
            </a:r>
            <a:r>
              <a:rPr lang="zh-CN" altLang="en-US" dirty="0" smtClean="0"/>
              <a:t> </a:t>
            </a:r>
            <a:r>
              <a:rPr lang="en-US" altLang="zh-CN" dirty="0" smtClean="0"/>
              <a:t>(Wikipedia)</a:t>
            </a:r>
          </a:p>
          <a:p>
            <a:pPr lvl="2"/>
            <a:endParaRPr lang="en-US" altLang="zh-CN" dirty="0"/>
          </a:p>
          <a:p>
            <a:pPr lvl="2"/>
            <a:endParaRPr lang="en-US" altLang="zh-CN" dirty="0"/>
          </a:p>
          <a:p>
            <a:pPr lvl="1"/>
            <a:endParaRPr lang="en-US" altLang="zh-CN" dirty="0" smtClean="0"/>
          </a:p>
        </p:txBody>
      </p:sp>
      <p:sp>
        <p:nvSpPr>
          <p:cNvPr id="4" name="Date Placeholder 3"/>
          <p:cNvSpPr>
            <a:spLocks noGrp="1"/>
          </p:cNvSpPr>
          <p:nvPr>
            <p:ph type="dt" sz="half" idx="10"/>
          </p:nvPr>
        </p:nvSpPr>
        <p:spPr/>
        <p:txBody>
          <a:bodyPr/>
          <a:lstStyle/>
          <a:p>
            <a:fld id="{359F0E00-F99A-CD43-9FC0-8678B475E476}"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602602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rmAutofit fontScale="47500" lnSpcReduction="20000"/>
          </a:bodyPr>
          <a:lstStyle/>
          <a:p>
            <a:r>
              <a:rPr lang="zh-CN" altLang="en-US" dirty="0" smtClean="0"/>
              <a:t>随机性由操作系统内核中类似于随机过程的事件来转换：</a:t>
            </a:r>
            <a:endParaRPr lang="en-US" altLang="zh-CN" dirty="0" smtClean="0"/>
          </a:p>
          <a:p>
            <a:pPr lvl="1"/>
            <a:r>
              <a:rPr lang="zh-CN" altLang="en-US" dirty="0" smtClean="0"/>
              <a:t>键盘敲击时间间隔</a:t>
            </a:r>
            <a:endParaRPr lang="en-US" altLang="zh-CN" dirty="0" smtClean="0"/>
          </a:p>
          <a:p>
            <a:pPr lvl="1"/>
            <a:r>
              <a:rPr lang="zh-CN" altLang="en-US" dirty="0" smtClean="0"/>
              <a:t>中断间隔时间</a:t>
            </a:r>
            <a:endParaRPr lang="en-US" altLang="zh-CN" dirty="0" smtClean="0"/>
          </a:p>
          <a:p>
            <a:r>
              <a:rPr lang="zh-CN" altLang="en-US" dirty="0" smtClean="0"/>
              <a:t>这些随机性被加入到了</a:t>
            </a:r>
            <a:r>
              <a:rPr lang="en-US" altLang="zh-CN" dirty="0" smtClean="0"/>
              <a:t>”entropy</a:t>
            </a:r>
            <a:r>
              <a:rPr lang="zh-CN" altLang="en-US" dirty="0" smtClean="0"/>
              <a:t> </a:t>
            </a:r>
            <a:r>
              <a:rPr lang="en-US" altLang="zh-CN" dirty="0" smtClean="0"/>
              <a:t>pool”</a:t>
            </a:r>
          </a:p>
          <a:p>
            <a:endParaRPr lang="en-US" altLang="zh-CN" dirty="0"/>
          </a:p>
          <a:p>
            <a:r>
              <a:rPr lang="en-US" altLang="zh-CN" dirty="0" smtClean="0"/>
              <a:t>Linux</a:t>
            </a:r>
            <a:r>
              <a:rPr lang="zh-CN" altLang="en-US" dirty="0" smtClean="0"/>
              <a:t> 系统接口</a:t>
            </a:r>
            <a:endParaRPr lang="en-US" altLang="zh-CN" dirty="0" smtClean="0"/>
          </a:p>
          <a:p>
            <a:pPr lvl="1"/>
            <a:r>
              <a:rPr lang="en-US" altLang="zh-CN" dirty="0" smtClean="0"/>
              <a:t>Output</a:t>
            </a:r>
            <a:r>
              <a:rPr lang="zh-CN" altLang="en-US" dirty="0" smtClean="0"/>
              <a:t> </a:t>
            </a:r>
            <a:r>
              <a:rPr lang="en-US" altLang="zh-CN" dirty="0" smtClean="0"/>
              <a:t>interface:</a:t>
            </a:r>
          </a:p>
          <a:p>
            <a:pPr lvl="2"/>
            <a:r>
              <a:rPr lang="en-US" i="1" dirty="0"/>
              <a:t>void </a:t>
            </a:r>
            <a:r>
              <a:rPr lang="en-US" i="1" dirty="0" err="1"/>
              <a:t>get_random_bytes</a:t>
            </a:r>
            <a:r>
              <a:rPr lang="en-US" i="1" dirty="0"/>
              <a:t>(void *</a:t>
            </a:r>
            <a:r>
              <a:rPr lang="en-US" i="1" dirty="0" err="1"/>
              <a:t>buf</a:t>
            </a:r>
            <a:r>
              <a:rPr lang="en-US" i="1" dirty="0"/>
              <a:t>, </a:t>
            </a:r>
            <a:r>
              <a:rPr lang="en-US" i="1" dirty="0" err="1"/>
              <a:t>int</a:t>
            </a:r>
            <a:r>
              <a:rPr lang="en-US" i="1" dirty="0"/>
              <a:t> </a:t>
            </a:r>
            <a:r>
              <a:rPr lang="en-US" i="1" dirty="0" err="1"/>
              <a:t>nbytes</a:t>
            </a:r>
            <a:r>
              <a:rPr lang="en-US" i="1" dirty="0" smtClean="0"/>
              <a:t>);</a:t>
            </a:r>
            <a:r>
              <a:rPr lang="zh-CN" altLang="en-US" i="1" dirty="0" smtClean="0"/>
              <a:t> </a:t>
            </a:r>
            <a:endParaRPr lang="en-US" altLang="zh-CN" dirty="0" smtClean="0"/>
          </a:p>
          <a:p>
            <a:pPr lvl="2"/>
            <a:r>
              <a:rPr lang="en-US" altLang="zh-CN" dirty="0" smtClean="0"/>
              <a:t>/dev/random</a:t>
            </a:r>
            <a:r>
              <a:rPr lang="zh-CN" altLang="en-US" dirty="0" smtClean="0"/>
              <a:t>，用于产生高质量的随机数，但是当随机数使用完时，读取文件会产生阻塞效果</a:t>
            </a:r>
            <a:endParaRPr lang="en-US" altLang="zh-CN" dirty="0" smtClean="0"/>
          </a:p>
          <a:p>
            <a:pPr lvl="2"/>
            <a:r>
              <a:rPr lang="en-US" altLang="zh-CN" dirty="0" smtClean="0"/>
              <a:t>/dev/</a:t>
            </a:r>
            <a:r>
              <a:rPr lang="en-US" altLang="zh-CN" dirty="0" err="1" smtClean="0"/>
              <a:t>urandom</a:t>
            </a:r>
            <a:r>
              <a:rPr lang="zh-CN" altLang="en-US" dirty="0" smtClean="0"/>
              <a:t> 并不会产生阻塞效果，但随机质量要差很多。</a:t>
            </a:r>
            <a:endParaRPr lang="en-US" altLang="zh-CN" dirty="0"/>
          </a:p>
          <a:p>
            <a:pPr lvl="1"/>
            <a:r>
              <a:rPr lang="zh-CN" altLang="en-US" dirty="0" smtClean="0"/>
              <a:t>用法：</a:t>
            </a:r>
            <a:endParaRPr lang="en-US" altLang="zh-CN" dirty="0" smtClean="0"/>
          </a:p>
          <a:p>
            <a:pPr lvl="2"/>
            <a:r>
              <a:rPr lang="zh-CN" altLang="en-US" dirty="0" smtClean="0"/>
              <a:t>作为“加密伪随机数序列生成器”</a:t>
            </a:r>
            <a:r>
              <a:rPr lang="en-US" altLang="zh-CN" dirty="0" smtClean="0"/>
              <a:t>(CPRNG)</a:t>
            </a:r>
          </a:p>
          <a:p>
            <a:pPr lvl="2"/>
            <a:r>
              <a:rPr lang="zh-CN" altLang="en-US" dirty="0" smtClean="0"/>
              <a:t>伪随机数序列通过递推公式产生近似均匀的均匀分布</a:t>
            </a:r>
            <a:endParaRPr lang="en-US" altLang="zh-CN" dirty="0" smtClean="0"/>
          </a:p>
          <a:p>
            <a:r>
              <a:rPr lang="en-US" altLang="zh-CN" dirty="0" err="1" smtClean="0"/>
              <a:t>MacOS</a:t>
            </a:r>
            <a:r>
              <a:rPr lang="zh-CN" altLang="en-US" dirty="0" smtClean="0"/>
              <a:t> </a:t>
            </a:r>
            <a:r>
              <a:rPr lang="en-US" altLang="zh-CN" dirty="0" smtClean="0"/>
              <a:t>X</a:t>
            </a:r>
            <a:r>
              <a:rPr lang="zh-CN" altLang="en-US" dirty="0" smtClean="0"/>
              <a:t> 定义了兼容的接口但使用了不同的算法</a:t>
            </a:r>
            <a:endParaRPr lang="en-US" altLang="zh-CN" dirty="0" smtClean="0"/>
          </a:p>
          <a:p>
            <a:pPr lvl="1"/>
            <a:r>
              <a:rPr lang="en-US" altLang="zh-CN" dirty="0" err="1" smtClean="0"/>
              <a:t>MacOSX</a:t>
            </a:r>
            <a:r>
              <a:rPr lang="zh-CN" altLang="en-US" dirty="0" smtClean="0"/>
              <a:t> 推测使用了和</a:t>
            </a:r>
            <a:r>
              <a:rPr lang="en-US" altLang="zh-CN" dirty="0" smtClean="0"/>
              <a:t>FreeBSD</a:t>
            </a:r>
            <a:r>
              <a:rPr lang="zh-CN" altLang="en-US" dirty="0" smtClean="0"/>
              <a:t>相同的算法</a:t>
            </a:r>
            <a:endParaRPr lang="en-US" altLang="zh-CN" dirty="0" smtClean="0"/>
          </a:p>
          <a:p>
            <a:pPr lvl="1"/>
            <a:r>
              <a:rPr lang="en-US" altLang="zh-CN" dirty="0" smtClean="0"/>
              <a:t>/dev/random</a:t>
            </a:r>
            <a:r>
              <a:rPr lang="zh-CN" altLang="en-US" dirty="0" smtClean="0"/>
              <a:t> 没有阻塞效果</a:t>
            </a:r>
            <a:endParaRPr lang="en-US" altLang="zh-CN" dirty="0" smtClean="0"/>
          </a:p>
          <a:p>
            <a:endParaRPr lang="en-US" dirty="0"/>
          </a:p>
          <a:p>
            <a:r>
              <a:rPr lang="zh-CN" altLang="en-US" dirty="0" smtClean="0"/>
              <a:t>补充资料阅读：</a:t>
            </a:r>
            <a:r>
              <a:rPr lang="en-US" dirty="0" smtClean="0"/>
              <a:t>#include </a:t>
            </a:r>
            <a:r>
              <a:rPr lang="en-US" dirty="0"/>
              <a:t>&lt;</a:t>
            </a:r>
            <a:r>
              <a:rPr lang="en-US" dirty="0">
                <a:hlinkClick r:id="rId3" action="ppaction://hlinkfile"/>
              </a:rPr>
              <a:t>linux/random.h</a:t>
            </a:r>
            <a:r>
              <a:rPr lang="en-US" dirty="0" smtClean="0"/>
              <a:t>&gt;</a:t>
            </a:r>
            <a:r>
              <a:rPr lang="zh-CN" altLang="en-US" dirty="0" smtClean="0"/>
              <a:t> 或手册 </a:t>
            </a:r>
            <a:r>
              <a:rPr lang="en-US" altLang="zh-CN" dirty="0" err="1" smtClean="0"/>
              <a:t>linux</a:t>
            </a:r>
            <a:r>
              <a:rPr lang="zh-CN" altLang="en-US" dirty="0" smtClean="0"/>
              <a:t> </a:t>
            </a:r>
            <a:r>
              <a:rPr lang="en-US" altLang="zh-CN" dirty="0" smtClean="0"/>
              <a:t>man</a:t>
            </a:r>
            <a:endParaRPr lang="en-US" dirty="0" smtClean="0"/>
          </a:p>
          <a:p>
            <a:endParaRPr lang="en-US" dirty="0"/>
          </a:p>
          <a:p>
            <a:endParaRPr lang="en-US" dirty="0"/>
          </a:p>
        </p:txBody>
      </p:sp>
      <p:sp>
        <p:nvSpPr>
          <p:cNvPr id="4" name="Text Placeholder 3"/>
          <p:cNvSpPr>
            <a:spLocks noGrp="1"/>
          </p:cNvSpPr>
          <p:nvPr>
            <p:ph type="body" sz="half" idx="2"/>
          </p:nvPr>
        </p:nvSpPr>
        <p:spPr/>
        <p:txBody>
          <a:bodyPr>
            <a:normAutofit/>
          </a:bodyPr>
          <a:lstStyle/>
          <a:p>
            <a:endParaRPr lang="en-US" altLang="zh-CN" sz="2000" dirty="0" smtClean="0"/>
          </a:p>
          <a:p>
            <a:r>
              <a:rPr lang="zh-CN" altLang="en-US" sz="2000" dirty="0" smtClean="0"/>
              <a:t>物理真随机变量</a:t>
            </a:r>
            <a:endParaRPr lang="en-US" sz="2000" dirty="0"/>
          </a:p>
        </p:txBody>
      </p:sp>
      <p:sp>
        <p:nvSpPr>
          <p:cNvPr id="5" name="Date Placeholder 4"/>
          <p:cNvSpPr>
            <a:spLocks noGrp="1"/>
          </p:cNvSpPr>
          <p:nvPr>
            <p:ph type="dt" sz="half" idx="10"/>
          </p:nvPr>
        </p:nvSpPr>
        <p:spPr/>
        <p:txBody>
          <a:bodyPr/>
          <a:lstStyle/>
          <a:p>
            <a:fld id="{0DE4D621-9597-A54E-9D45-88BD6D319C77}" type="datetime1">
              <a:rPr lang="en-SG" smtClean="0"/>
              <a:t>19/3/17</a:t>
            </a:fld>
            <a:endParaRPr lang="en-US"/>
          </a:p>
        </p:txBody>
      </p:sp>
      <p:sp>
        <p:nvSpPr>
          <p:cNvPr id="6" name="Footer Placeholder 5"/>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435677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基本概念和方法</a:t>
            </a:r>
            <a:endParaRPr lang="en-US" dirty="0"/>
          </a:p>
        </p:txBody>
      </p:sp>
      <p:sp>
        <p:nvSpPr>
          <p:cNvPr id="3" name="Content Placeholder 2"/>
          <p:cNvSpPr>
            <a:spLocks noGrp="1"/>
          </p:cNvSpPr>
          <p:nvPr>
            <p:ph idx="1"/>
          </p:nvPr>
        </p:nvSpPr>
        <p:spPr/>
        <p:txBody>
          <a:bodyPr/>
          <a:lstStyle/>
          <a:p>
            <a:r>
              <a:rPr lang="en-US" dirty="0" err="1" smtClean="0"/>
              <a:t>Caffe</a:t>
            </a:r>
            <a:r>
              <a:rPr lang="en-US" dirty="0" smtClean="0"/>
              <a:t> Code:</a:t>
            </a:r>
          </a:p>
          <a:p>
            <a:endParaRPr lang="en-US" dirty="0"/>
          </a:p>
          <a:p>
            <a:endParaRPr lang="en-US" dirty="0"/>
          </a:p>
        </p:txBody>
      </p:sp>
      <p:sp>
        <p:nvSpPr>
          <p:cNvPr id="4" name="Text Placeholder 3"/>
          <p:cNvSpPr>
            <a:spLocks noGrp="1"/>
          </p:cNvSpPr>
          <p:nvPr>
            <p:ph type="body" sz="half" idx="2"/>
          </p:nvPr>
        </p:nvSpPr>
        <p:spPr/>
        <p:txBody>
          <a:bodyPr/>
          <a:lstStyle/>
          <a:p>
            <a:r>
              <a:rPr lang="zh-CN" altLang="en-US" dirty="0"/>
              <a:t>物理真随机变量</a:t>
            </a:r>
            <a:endParaRPr lang="en-US" dirty="0"/>
          </a:p>
          <a:p>
            <a:endParaRPr lang="en-US" dirty="0"/>
          </a:p>
        </p:txBody>
      </p:sp>
      <p:sp>
        <p:nvSpPr>
          <p:cNvPr id="5" name="Date Placeholder 4"/>
          <p:cNvSpPr>
            <a:spLocks noGrp="1"/>
          </p:cNvSpPr>
          <p:nvPr>
            <p:ph type="dt" sz="half" idx="10"/>
          </p:nvPr>
        </p:nvSpPr>
        <p:spPr/>
        <p:txBody>
          <a:bodyPr/>
          <a:lstStyle/>
          <a:p>
            <a:fld id="{0DE4D621-9597-A54E-9D45-88BD6D319C77}" type="datetime1">
              <a:rPr lang="en-SG" smtClean="0"/>
              <a:t>19/3/17</a:t>
            </a:fld>
            <a:endParaRPr lang="en-US"/>
          </a:p>
        </p:txBody>
      </p:sp>
      <p:sp>
        <p:nvSpPr>
          <p:cNvPr id="6" name="Footer Placeholder 5"/>
          <p:cNvSpPr>
            <a:spLocks noGrp="1"/>
          </p:cNvSpPr>
          <p:nvPr>
            <p:ph type="ftr" sz="quarter" idx="11"/>
          </p:nvPr>
        </p:nvSpPr>
        <p:spPr/>
        <p:txBody>
          <a:bodyPr/>
          <a:lstStyle/>
          <a:p>
            <a:r>
              <a:rPr lang="en-US" smtClean="0"/>
              <a:t>王翼 yiak.wy@gmail.com </a:t>
            </a: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6788" y="1544638"/>
            <a:ext cx="6578600" cy="3670300"/>
          </a:xfrm>
          <a:prstGeom prst="rect">
            <a:avLst/>
          </a:prstGeom>
        </p:spPr>
      </p:pic>
    </p:spTree>
    <p:extLst>
      <p:ext uri="{BB962C8B-B14F-4D97-AF65-F5344CB8AC3E}">
        <p14:creationId xmlns:p14="http://schemas.microsoft.com/office/powerpoint/2010/main" val="283371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基本概念和方法</a:t>
            </a:r>
            <a:endParaRPr lang="en-US" dirty="0"/>
          </a:p>
        </p:txBody>
      </p:sp>
      <p:sp>
        <p:nvSpPr>
          <p:cNvPr id="3" name="Content Placeholder 2"/>
          <p:cNvSpPr>
            <a:spLocks noGrp="1"/>
          </p:cNvSpPr>
          <p:nvPr>
            <p:ph idx="1"/>
          </p:nvPr>
        </p:nvSpPr>
        <p:spPr/>
        <p:txBody>
          <a:bodyPr>
            <a:normAutofit fontScale="92500"/>
          </a:bodyPr>
          <a:lstStyle/>
          <a:p>
            <a:endParaRPr lang="en-US" dirty="0"/>
          </a:p>
          <a:p>
            <a:r>
              <a:rPr lang="en-US" altLang="zh-CN" dirty="0" smtClean="0"/>
              <a:t>“</a:t>
            </a:r>
            <a:r>
              <a:rPr lang="en-US" altLang="zh-CN" dirty="0" err="1" smtClean="0"/>
              <a:t>rsand</a:t>
            </a:r>
            <a:r>
              <a:rPr lang="en-US" altLang="zh-CN" dirty="0" smtClean="0"/>
              <a:t>”,</a:t>
            </a:r>
            <a:r>
              <a:rPr lang="zh-CN" altLang="en-US" dirty="0" smtClean="0"/>
              <a:t> </a:t>
            </a:r>
            <a:r>
              <a:rPr lang="en-US" altLang="zh-CN" dirty="0" smtClean="0"/>
              <a:t>“rand”,</a:t>
            </a:r>
            <a:r>
              <a:rPr lang="zh-CN" altLang="en-US" dirty="0" smtClean="0"/>
              <a:t> </a:t>
            </a:r>
            <a:r>
              <a:rPr lang="en-US" altLang="zh-CN" dirty="0" smtClean="0"/>
              <a:t>“</a:t>
            </a:r>
            <a:r>
              <a:rPr lang="en-US" altLang="zh-CN" dirty="0" err="1" smtClean="0"/>
              <a:t>time.h</a:t>
            </a:r>
            <a:r>
              <a:rPr lang="en-US" altLang="zh-CN" dirty="0" smtClean="0"/>
              <a:t>”</a:t>
            </a:r>
          </a:p>
          <a:p>
            <a:r>
              <a:rPr lang="zh-CN" altLang="en-US" dirty="0" smtClean="0"/>
              <a:t>这三个概念是通常传统方法使用的。先声明伪随机数种子，有三种方式：</a:t>
            </a:r>
            <a:endParaRPr lang="en-US" altLang="zh-CN" dirty="0" smtClean="0"/>
          </a:p>
          <a:p>
            <a:pPr lvl="1"/>
            <a:r>
              <a:rPr lang="zh-CN" altLang="en-US" dirty="0" smtClean="0"/>
              <a:t>使用时间</a:t>
            </a:r>
            <a:endParaRPr lang="en-US" altLang="zh-CN" dirty="0" smtClean="0"/>
          </a:p>
          <a:p>
            <a:pPr lvl="2"/>
            <a:r>
              <a:rPr lang="zh-CN" altLang="en-US" dirty="0" smtClean="0"/>
              <a:t>缺点对于</a:t>
            </a:r>
            <a:r>
              <a:rPr lang="en-US" altLang="zh-CN" dirty="0" smtClean="0"/>
              <a:t>for</a:t>
            </a:r>
            <a:r>
              <a:rPr lang="zh-CN" altLang="en-US" dirty="0" smtClean="0"/>
              <a:t>语句，等大量快死重复试验，，并不凑效，原因是“系统时钟非常快”</a:t>
            </a:r>
            <a:endParaRPr lang="en-US" altLang="zh-CN" dirty="0" smtClean="0"/>
          </a:p>
          <a:p>
            <a:pPr lvl="1"/>
            <a:r>
              <a:rPr lang="zh-CN" altLang="en-US" dirty="0" smtClean="0"/>
              <a:t>如前所述，使用文件系统读取</a:t>
            </a:r>
            <a:r>
              <a:rPr lang="en-US" altLang="zh-CN" dirty="0" err="1" smtClean="0"/>
              <a:t>random.h</a:t>
            </a:r>
            <a:r>
              <a:rPr lang="zh-CN" altLang="en-US" dirty="0" smtClean="0"/>
              <a:t>的接口文件</a:t>
            </a:r>
            <a:r>
              <a:rPr lang="en-US" altLang="zh-CN" dirty="0" smtClean="0"/>
              <a:t>”/dev/</a:t>
            </a:r>
            <a:r>
              <a:rPr lang="en-US" altLang="zh-CN" dirty="0" err="1" smtClean="0"/>
              <a:t>urandom</a:t>
            </a:r>
            <a:r>
              <a:rPr lang="en-US" altLang="zh-CN" dirty="0" smtClean="0"/>
              <a:t>”,</a:t>
            </a:r>
            <a:r>
              <a:rPr lang="zh-CN" altLang="en-US" dirty="0" smtClean="0"/>
              <a:t> </a:t>
            </a:r>
            <a:r>
              <a:rPr lang="en-US" altLang="zh-CN" dirty="0" smtClean="0"/>
              <a:t>“/dev/random”</a:t>
            </a:r>
            <a:r>
              <a:rPr lang="zh-CN" altLang="en-US" dirty="0" smtClean="0"/>
              <a:t>，通常还需要额外的数学变换</a:t>
            </a:r>
            <a:endParaRPr lang="en-US" altLang="zh-CN" dirty="0" smtClean="0"/>
          </a:p>
        </p:txBody>
      </p:sp>
      <p:sp>
        <p:nvSpPr>
          <p:cNvPr id="4" name="Text Placeholder 3"/>
          <p:cNvSpPr>
            <a:spLocks noGrp="1"/>
          </p:cNvSpPr>
          <p:nvPr>
            <p:ph type="body" sz="half" idx="2"/>
          </p:nvPr>
        </p:nvSpPr>
        <p:spPr/>
        <p:txBody>
          <a:bodyPr/>
          <a:lstStyle/>
          <a:p>
            <a:r>
              <a:rPr lang="zh-CN" altLang="en-US" dirty="0"/>
              <a:t>物理真随机</a:t>
            </a:r>
            <a:r>
              <a:rPr lang="zh-CN" altLang="en-US" dirty="0" smtClean="0"/>
              <a:t>变量</a:t>
            </a:r>
            <a:endParaRPr lang="en-US" altLang="zh-CN" dirty="0" smtClean="0"/>
          </a:p>
          <a:p>
            <a:r>
              <a:rPr lang="en-US" dirty="0"/>
              <a:t>	</a:t>
            </a:r>
            <a:r>
              <a:rPr lang="zh-CN" altLang="en-US" dirty="0" smtClean="0"/>
              <a:t>传统随机数声明方法</a:t>
            </a:r>
            <a:r>
              <a:rPr lang="en-US" altLang="zh-CN" dirty="0" smtClean="0"/>
              <a:t>C++99</a:t>
            </a:r>
          </a:p>
          <a:p>
            <a:r>
              <a:rPr lang="en-US" dirty="0"/>
              <a:t>	</a:t>
            </a:r>
            <a:r>
              <a:rPr lang="en-US" altLang="zh-CN" dirty="0" smtClean="0">
                <a:solidFill>
                  <a:schemeClr val="bg1">
                    <a:lumMod val="75000"/>
                  </a:schemeClr>
                </a:solidFill>
              </a:rPr>
              <a:t>C++11</a:t>
            </a:r>
            <a:r>
              <a:rPr lang="zh-CN" altLang="en-US" dirty="0" smtClean="0">
                <a:solidFill>
                  <a:schemeClr val="bg1">
                    <a:lumMod val="75000"/>
                  </a:schemeClr>
                </a:solidFill>
              </a:rPr>
              <a:t>以后随机数使用方法</a:t>
            </a:r>
            <a:endParaRPr lang="en-US" dirty="0">
              <a:solidFill>
                <a:schemeClr val="bg1">
                  <a:lumMod val="75000"/>
                </a:schemeClr>
              </a:solidFill>
            </a:endParaRPr>
          </a:p>
          <a:p>
            <a:endParaRPr lang="en-US" dirty="0"/>
          </a:p>
        </p:txBody>
      </p:sp>
      <p:sp>
        <p:nvSpPr>
          <p:cNvPr id="5" name="Date Placeholder 4"/>
          <p:cNvSpPr>
            <a:spLocks noGrp="1"/>
          </p:cNvSpPr>
          <p:nvPr>
            <p:ph type="dt" sz="half" idx="10"/>
          </p:nvPr>
        </p:nvSpPr>
        <p:spPr/>
        <p:txBody>
          <a:bodyPr/>
          <a:lstStyle/>
          <a:p>
            <a:fld id="{0DE4D621-9597-A54E-9D45-88BD6D319C77}" type="datetime1">
              <a:rPr lang="en-SG" smtClean="0"/>
              <a:t>19/3/17</a:t>
            </a:fld>
            <a:endParaRPr lang="en-US"/>
          </a:p>
        </p:txBody>
      </p:sp>
      <p:sp>
        <p:nvSpPr>
          <p:cNvPr id="6" name="Footer Placeholder 5"/>
          <p:cNvSpPr>
            <a:spLocks noGrp="1"/>
          </p:cNvSpPr>
          <p:nvPr>
            <p:ph type="ftr" sz="quarter" idx="11"/>
          </p:nvPr>
        </p:nvSpPr>
        <p:spPr/>
        <p:txBody>
          <a:bodyPr/>
          <a:lstStyle/>
          <a:p>
            <a:r>
              <a:rPr lang="en-US" smtClean="0"/>
              <a:t>王翼 yiak.wy@gmail.com </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28155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基本概念和方法</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a:p>
          <a:p>
            <a:r>
              <a:rPr lang="en-US" altLang="zh-CN" dirty="0" smtClean="0"/>
              <a:t>Boost</a:t>
            </a:r>
            <a:r>
              <a:rPr lang="zh-CN" altLang="en-US" dirty="0" smtClean="0"/>
              <a:t>是</a:t>
            </a:r>
            <a:r>
              <a:rPr lang="en-US" altLang="zh-CN" dirty="0" smtClean="0"/>
              <a:t>C++</a:t>
            </a:r>
            <a:r>
              <a:rPr lang="zh-CN" altLang="en-US" dirty="0" smtClean="0"/>
              <a:t>的一个性能十分优良的库，许多先进的概念都是从里面先出来。</a:t>
            </a:r>
            <a:endParaRPr lang="en-US" altLang="zh-CN" dirty="0" smtClean="0"/>
          </a:p>
          <a:p>
            <a:r>
              <a:rPr lang="en-US" altLang="zh-CN" dirty="0" smtClean="0"/>
              <a:t>C++11</a:t>
            </a:r>
            <a:r>
              <a:rPr lang="zh-CN" altLang="en-US" dirty="0" smtClean="0"/>
              <a:t>以后采用了，更加方便和明确的封装，帮助用户，正确使用随机数。为此</a:t>
            </a:r>
            <a:r>
              <a:rPr lang="en-US" altLang="zh-CN" dirty="0" err="1" smtClean="0"/>
              <a:t>c++</a:t>
            </a:r>
            <a:r>
              <a:rPr lang="en-US" altLang="zh-CN" dirty="0" smtClean="0"/>
              <a:t>11</a:t>
            </a:r>
            <a:r>
              <a:rPr lang="zh-CN" altLang="en-US" dirty="0" smtClean="0"/>
              <a:t>提出了一下概念：</a:t>
            </a:r>
            <a:endParaRPr lang="en-US" altLang="zh-CN" dirty="0" smtClean="0"/>
          </a:p>
          <a:p>
            <a:pPr lvl="1"/>
            <a:r>
              <a:rPr lang="zh-CN" altLang="en-US" dirty="0" smtClean="0"/>
              <a:t>标准随机设备 </a:t>
            </a:r>
            <a:r>
              <a:rPr lang="en-US" altLang="zh-CN" dirty="0" err="1" smtClean="0"/>
              <a:t>std</a:t>
            </a:r>
            <a:r>
              <a:rPr lang="en-US" altLang="zh-CN" dirty="0" smtClean="0"/>
              <a:t>::</a:t>
            </a:r>
            <a:r>
              <a:rPr lang="en-US" altLang="zh-CN" dirty="0" err="1" smtClean="0"/>
              <a:t>random_device</a:t>
            </a:r>
            <a:r>
              <a:rPr lang="zh-CN" altLang="en-US" dirty="0" smtClean="0"/>
              <a:t>，该类实际上封装了对</a:t>
            </a:r>
            <a:r>
              <a:rPr lang="en-US" altLang="zh-CN" dirty="0" smtClean="0"/>
              <a:t>”/dev/</a:t>
            </a:r>
            <a:r>
              <a:rPr lang="en-US" altLang="zh-CN" dirty="0" err="1" smtClean="0"/>
              <a:t>urandom</a:t>
            </a:r>
            <a:r>
              <a:rPr lang="en-US" altLang="zh-CN" dirty="0" smtClean="0"/>
              <a:t>”</a:t>
            </a:r>
            <a:r>
              <a:rPr lang="zh-CN" altLang="en-US" dirty="0" smtClean="0"/>
              <a:t>操作</a:t>
            </a:r>
            <a:endParaRPr lang="en-US" altLang="zh-CN" dirty="0" smtClean="0"/>
          </a:p>
          <a:p>
            <a:pPr lvl="1"/>
            <a:r>
              <a:rPr lang="zh-CN" altLang="en-US" dirty="0" smtClean="0"/>
              <a:t>分布</a:t>
            </a:r>
            <a:r>
              <a:rPr lang="en-US" altLang="zh-CN" dirty="0" smtClean="0"/>
              <a:t>distribution</a:t>
            </a:r>
            <a:r>
              <a:rPr lang="zh-CN" altLang="en-US" dirty="0" smtClean="0"/>
              <a:t>。</a:t>
            </a:r>
            <a:r>
              <a:rPr lang="en-US" altLang="zh-CN" dirty="0" smtClean="0"/>
              <a:t>C++11,</a:t>
            </a:r>
            <a:r>
              <a:rPr lang="zh-CN" altLang="en-US" dirty="0" smtClean="0"/>
              <a:t> </a:t>
            </a:r>
            <a:r>
              <a:rPr lang="en-US" altLang="zh-CN" dirty="0" err="1" smtClean="0"/>
              <a:t>libc</a:t>
            </a:r>
            <a:r>
              <a:rPr lang="en-US" altLang="zh-CN" dirty="0" smtClean="0"/>
              <a:t>++</a:t>
            </a:r>
            <a:r>
              <a:rPr lang="zh-CN" altLang="en-US" dirty="0" smtClean="0"/>
              <a:t>标准库提供了很多基本数值类型的均匀分布。都支持生成器接口。</a:t>
            </a:r>
            <a:endParaRPr lang="en-US" altLang="zh-CN" dirty="0" smtClean="0"/>
          </a:p>
          <a:p>
            <a:pPr lvl="2"/>
            <a:r>
              <a:rPr lang="en-US" dirty="0"/>
              <a:t>using </a:t>
            </a:r>
            <a:r>
              <a:rPr lang="en-US" dirty="0" err="1"/>
              <a:t>std</a:t>
            </a:r>
            <a:r>
              <a:rPr lang="en-US" dirty="0"/>
              <a:t>::</a:t>
            </a:r>
            <a:r>
              <a:rPr lang="en-US" dirty="0" err="1"/>
              <a:t>bernoulli_distribution</a:t>
            </a:r>
            <a:r>
              <a:rPr lang="en-US" dirty="0" smtClean="0"/>
              <a:t>;</a:t>
            </a:r>
          </a:p>
          <a:p>
            <a:pPr lvl="2"/>
            <a:endParaRPr lang="en-US" dirty="0"/>
          </a:p>
          <a:p>
            <a:pPr lvl="2"/>
            <a:endParaRPr lang="en-US" dirty="0"/>
          </a:p>
        </p:txBody>
      </p:sp>
      <p:sp>
        <p:nvSpPr>
          <p:cNvPr id="4" name="Text Placeholder 3"/>
          <p:cNvSpPr>
            <a:spLocks noGrp="1"/>
          </p:cNvSpPr>
          <p:nvPr>
            <p:ph type="body" sz="half" idx="2"/>
          </p:nvPr>
        </p:nvSpPr>
        <p:spPr/>
        <p:txBody>
          <a:bodyPr/>
          <a:lstStyle/>
          <a:p>
            <a:r>
              <a:rPr lang="zh-CN" altLang="en-US" dirty="0"/>
              <a:t>物理真随机</a:t>
            </a:r>
            <a:r>
              <a:rPr lang="zh-CN" altLang="en-US" dirty="0" smtClean="0"/>
              <a:t>变量</a:t>
            </a:r>
            <a:endParaRPr lang="en-US" altLang="zh-CN" dirty="0" smtClean="0"/>
          </a:p>
          <a:p>
            <a:r>
              <a:rPr lang="en-US" dirty="0"/>
              <a:t>	</a:t>
            </a:r>
            <a:r>
              <a:rPr lang="zh-CN" altLang="en-US" dirty="0" smtClean="0">
                <a:solidFill>
                  <a:schemeClr val="bg1">
                    <a:lumMod val="75000"/>
                  </a:schemeClr>
                </a:solidFill>
              </a:rPr>
              <a:t>传统随机数声明方法</a:t>
            </a:r>
            <a:r>
              <a:rPr lang="en-US" altLang="zh-CN" dirty="0" smtClean="0">
                <a:solidFill>
                  <a:schemeClr val="bg1">
                    <a:lumMod val="75000"/>
                  </a:schemeClr>
                </a:solidFill>
              </a:rPr>
              <a:t>C++99</a:t>
            </a:r>
          </a:p>
          <a:p>
            <a:r>
              <a:rPr lang="en-US" dirty="0"/>
              <a:t>	</a:t>
            </a:r>
            <a:r>
              <a:rPr lang="en-US" altLang="zh-CN" dirty="0" smtClean="0"/>
              <a:t>C++11</a:t>
            </a:r>
            <a:r>
              <a:rPr lang="zh-CN" altLang="en-US" dirty="0" smtClean="0"/>
              <a:t>以后随机数使用方法</a:t>
            </a:r>
            <a:endParaRPr lang="en-US" dirty="0"/>
          </a:p>
          <a:p>
            <a:endParaRPr lang="en-US" dirty="0"/>
          </a:p>
        </p:txBody>
      </p:sp>
      <p:sp>
        <p:nvSpPr>
          <p:cNvPr id="5" name="Date Placeholder 4"/>
          <p:cNvSpPr>
            <a:spLocks noGrp="1"/>
          </p:cNvSpPr>
          <p:nvPr>
            <p:ph type="dt" sz="half" idx="10"/>
          </p:nvPr>
        </p:nvSpPr>
        <p:spPr/>
        <p:txBody>
          <a:bodyPr/>
          <a:lstStyle/>
          <a:p>
            <a:fld id="{0DE4D621-9597-A54E-9D45-88BD6D319C77}" type="datetime1">
              <a:rPr lang="en-SG" smtClean="0"/>
              <a:t>19/3/17</a:t>
            </a:fld>
            <a:endParaRPr lang="en-US"/>
          </a:p>
        </p:txBody>
      </p:sp>
      <p:sp>
        <p:nvSpPr>
          <p:cNvPr id="6" name="Footer Placeholder 5"/>
          <p:cNvSpPr>
            <a:spLocks noGrp="1"/>
          </p:cNvSpPr>
          <p:nvPr>
            <p:ph type="ftr" sz="quarter" idx="11"/>
          </p:nvPr>
        </p:nvSpPr>
        <p:spPr/>
        <p:txBody>
          <a:bodyPr/>
          <a:lstStyle/>
          <a:p>
            <a:r>
              <a:rPr lang="en-US" smtClean="0"/>
              <a:t>王翼 yiak.wy@gmail.com </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9688" y="5753100"/>
            <a:ext cx="3759200" cy="711200"/>
          </a:xfrm>
          <a:prstGeom prst="rect">
            <a:avLst/>
          </a:prstGeom>
        </p:spPr>
      </p:pic>
    </p:spTree>
    <p:extLst>
      <p:ext uri="{BB962C8B-B14F-4D97-AF65-F5344CB8AC3E}">
        <p14:creationId xmlns:p14="http://schemas.microsoft.com/office/powerpoint/2010/main" val="20061404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计算机图像处理的一个经典问题：</a:t>
            </a:r>
            <a:endParaRPr lang="en-US" altLang="zh-CN" dirty="0" smtClean="0"/>
          </a:p>
          <a:p>
            <a:pPr marL="0" indent="0">
              <a:buNone/>
            </a:pPr>
            <a:r>
              <a:rPr lang="zh-CN" altLang="en-US" sz="4000" dirty="0" smtClean="0"/>
              <a:t>            </a:t>
            </a:r>
            <a:r>
              <a:rPr lang="en-US" altLang="zh-CN" sz="4000" dirty="0" smtClean="0"/>
              <a:t>equalization</a:t>
            </a:r>
          </a:p>
          <a:p>
            <a:pPr marL="0" indent="0">
              <a:buNone/>
            </a:pPr>
            <a:endParaRPr lang="en-US" altLang="zh-CN" sz="1600" dirty="0" smtClean="0"/>
          </a:p>
          <a:p>
            <a:pPr marL="0" indent="0">
              <a:buNone/>
            </a:pPr>
            <a:r>
              <a:rPr lang="zh-CN" altLang="en-US" sz="1600" dirty="0" smtClean="0"/>
              <a:t>问题： 已经知道一张图片比较模糊，请将其变清晰明亮？</a:t>
            </a:r>
            <a:endParaRPr lang="en-US" altLang="zh-CN" sz="1600" dirty="0" smtClean="0"/>
          </a:p>
          <a:p>
            <a:pPr marL="0" indent="0">
              <a:buNone/>
            </a:pPr>
            <a:endParaRPr lang="en-US" altLang="zh-CN" sz="1600" dirty="0"/>
          </a:p>
          <a:p>
            <a:pPr marL="0" indent="0">
              <a:buNone/>
            </a:pPr>
            <a:r>
              <a:rPr lang="en-US" altLang="zh-CN" sz="1600" dirty="0" smtClean="0"/>
              <a:t>2.</a:t>
            </a:r>
            <a:r>
              <a:rPr lang="zh-CN" altLang="en-US" sz="1600" dirty="0" smtClean="0"/>
              <a:t> 该问题转换成，已经知道分布</a:t>
            </a:r>
            <a:r>
              <a:rPr lang="en-US" altLang="zh-CN" sz="1600" dirty="0" smtClean="0"/>
              <a:t>F</a:t>
            </a:r>
            <a:r>
              <a:rPr lang="zh-CN" altLang="en-US" sz="1600" dirty="0" smtClean="0"/>
              <a:t>，如何将其变为</a:t>
            </a:r>
            <a:endParaRPr lang="en-US" altLang="zh-CN" sz="1600" dirty="0" smtClean="0"/>
          </a:p>
          <a:p>
            <a:pPr marL="0" indent="0">
              <a:buNone/>
            </a:pPr>
            <a:r>
              <a:rPr lang="zh-CN" altLang="en-US" sz="1600" dirty="0" smtClean="0"/>
              <a:t>为均匀分布</a:t>
            </a:r>
            <a:r>
              <a:rPr lang="en-US" altLang="zh-CN" sz="1600" dirty="0" smtClean="0"/>
              <a:t>U</a:t>
            </a:r>
            <a:r>
              <a:rPr lang="zh-CN" altLang="en-US" sz="1600" dirty="0" smtClean="0"/>
              <a:t>？</a:t>
            </a:r>
            <a:endParaRPr lang="en-US" altLang="zh-CN" sz="1600" dirty="0" smtClean="0"/>
          </a:p>
          <a:p>
            <a:endParaRPr lang="en-US" dirty="0"/>
          </a:p>
        </p:txBody>
      </p:sp>
      <p:sp>
        <p:nvSpPr>
          <p:cNvPr id="4" name="Date Placeholder 3"/>
          <p:cNvSpPr>
            <a:spLocks noGrp="1"/>
          </p:cNvSpPr>
          <p:nvPr>
            <p:ph type="dt" sz="half" idx="10"/>
          </p:nvPr>
        </p:nvSpPr>
        <p:spPr/>
        <p:txBody>
          <a:bodyPr/>
          <a:lstStyle/>
          <a:p>
            <a:fld id="{359F0E00-F99A-CD43-9FC0-8678B475E476}"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100" y="-844550"/>
            <a:ext cx="6472237" cy="6858000"/>
          </a:xfrm>
          <a:prstGeom prst="rect">
            <a:avLst/>
          </a:prstGeom>
        </p:spPr>
      </p:pic>
    </p:spTree>
    <p:extLst>
      <p:ext uri="{BB962C8B-B14F-4D97-AF65-F5344CB8AC3E}">
        <p14:creationId xmlns:p14="http://schemas.microsoft.com/office/powerpoint/2010/main" val="455892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zh-CN" altLang="en-US" dirty="0" smtClean="0"/>
                  <a:t>我们知道</a:t>
                </a:r>
                <a:r>
                  <a:rPr lang="en-US" altLang="zh-CN" dirty="0"/>
                  <a:t>F</a:t>
                </a:r>
                <a:r>
                  <a:rPr lang="zh-CN" altLang="en-US" dirty="0"/>
                  <a:t>可以是“累和函数”（单调递增</a:t>
                </a:r>
                <a:r>
                  <a:rPr lang="zh-CN" altLang="en-US" dirty="0" smtClean="0"/>
                  <a:t>）</a:t>
                </a:r>
                <a:r>
                  <a:rPr lang="en-US" altLang="zh-CN" dirty="0" smtClean="0"/>
                  <a:t>,</a:t>
                </a:r>
                <a:r>
                  <a:rPr lang="zh-CN" altLang="en-US" dirty="0" smtClean="0"/>
                  <a:t> 因此</a:t>
                </a:r>
                <a:r>
                  <a:rPr lang="en-US" altLang="zh-CN" dirty="0" smtClean="0"/>
                  <a:t>F</a:t>
                </a:r>
                <a:r>
                  <a:rPr lang="zh-CN" altLang="en-US" dirty="0" smtClean="0"/>
                  <a:t>本身就是均匀分布</a:t>
                </a:r>
                <a:r>
                  <a:rPr lang="en-US" altLang="zh-CN" dirty="0" smtClean="0"/>
                  <a:t>U(0,</a:t>
                </a:r>
                <a:r>
                  <a:rPr lang="zh-CN" altLang="en-US" dirty="0" smtClean="0"/>
                  <a:t> </a:t>
                </a:r>
                <a:r>
                  <a:rPr lang="en-US" altLang="zh-CN" dirty="0"/>
                  <a:t>1</a:t>
                </a:r>
                <a:r>
                  <a:rPr lang="en-US" altLang="zh-CN" dirty="0" smtClean="0"/>
                  <a:t>)</a:t>
                </a:r>
                <a:r>
                  <a:rPr lang="zh-CN" altLang="en-US" dirty="0" smtClean="0"/>
                  <a:t>。 这个结论实际上也是可以通过后面方法推导得出的，他被广泛运用于计算机计算中</a:t>
                </a:r>
                <a:endParaRPr lang="en-US" altLang="zh-CN" dirty="0" smtClean="0"/>
              </a:p>
              <a:p>
                <a:endParaRPr lang="en-US" altLang="zh-CN" dirty="0"/>
              </a:p>
              <a:p>
                <a:r>
                  <a:rPr lang="zh-CN" altLang="en-US" dirty="0" smtClean="0"/>
                  <a:t>若</a:t>
                </a:r>
                <a:r>
                  <a:rPr lang="en-US" altLang="zh-CN" dirty="0" smtClean="0"/>
                  <a:t>F</a:t>
                </a:r>
                <a:r>
                  <a:rPr lang="zh-CN" altLang="en-US" dirty="0" smtClean="0"/>
                  <a:t>连续，根据泛函</a:t>
                </a:r>
                <a:r>
                  <a:rPr lang="en-US" altLang="zh-CN" dirty="0" smtClean="0"/>
                  <a:t>F</a:t>
                </a:r>
                <a:r>
                  <a:rPr lang="zh-CN" altLang="en-US" dirty="0" smtClean="0"/>
                  <a:t>的性质，我们知道</a:t>
                </a:r>
                <a:r>
                  <a:rPr lang="en-US" altLang="zh-CN" dirty="0" smtClean="0"/>
                  <a:t>F</a:t>
                </a:r>
                <a:r>
                  <a:rPr lang="zh-CN" altLang="en-US" dirty="0" smtClean="0"/>
                  <a:t>可以是“累和函数”（单调递增），故可逆。设定</a:t>
                </a:r>
                <a:r>
                  <a:rPr lang="en-US" altLang="zh-CN" dirty="0" smtClean="0"/>
                  <a:t>R</a:t>
                </a:r>
                <a:r>
                  <a:rPr lang="zh-CN" altLang="en-US" dirty="0" smtClean="0"/>
                  <a:t>是</a:t>
                </a:r>
                <a:r>
                  <a:rPr lang="en-US" altLang="zh-CN" dirty="0" smtClean="0"/>
                  <a:t>F</a:t>
                </a:r>
                <a:r>
                  <a:rPr lang="zh-CN" altLang="en-US" dirty="0" smtClean="0"/>
                  <a:t>对应的随机变量，其取值是</a:t>
                </a:r>
                <a:r>
                  <a:rPr lang="en-US" altLang="zh-CN" dirty="0" smtClean="0"/>
                  <a:t>r</a:t>
                </a:r>
                <a:r>
                  <a:rPr lang="zh-CN" altLang="en-US" dirty="0" smtClean="0"/>
                  <a:t>；我们希望得到一个随机变量</a:t>
                </a:r>
                <a:r>
                  <a:rPr lang="en-US" altLang="zh-CN" dirty="0" smtClean="0"/>
                  <a:t>S,</a:t>
                </a:r>
                <a:r>
                  <a:rPr lang="zh-CN" altLang="en-US" dirty="0" smtClean="0"/>
                  <a:t> 使其取值满足均匀分布</a:t>
                </a:r>
                <a:r>
                  <a:rPr lang="en-US" altLang="zh-CN" dirty="0" smtClean="0"/>
                  <a:t>U(0,</a:t>
                </a:r>
                <a:r>
                  <a:rPr lang="zh-CN" altLang="en-US" dirty="0" smtClean="0"/>
                  <a:t> </a:t>
                </a:r>
                <a:r>
                  <a:rPr lang="en-US" altLang="zh-CN" dirty="0" smtClean="0"/>
                  <a:t>L),</a:t>
                </a:r>
                <a:r>
                  <a:rPr lang="zh-CN" altLang="en-US" dirty="0" smtClean="0"/>
                  <a:t> 其中</a:t>
                </a:r>
                <a:r>
                  <a:rPr lang="en-US" altLang="zh-CN" dirty="0" smtClean="0"/>
                  <a:t>L</a:t>
                </a:r>
                <a:r>
                  <a:rPr lang="zh-CN" altLang="en-US" dirty="0" smtClean="0"/>
                  <a:t>是常数。</a:t>
                </a:r>
                <a:endParaRPr lang="en-US" altLang="zh-CN" dirty="0" smtClean="0"/>
              </a:p>
              <a:p>
                <a:endParaRPr lang="en-US" altLang="zh-CN" dirty="0" smtClean="0"/>
              </a:p>
              <a:p>
                <a:pPr lvl="1"/>
                <a:r>
                  <a:rPr lang="zh-CN" altLang="en-US" dirty="0" smtClean="0"/>
                  <a:t>假定 </a:t>
                </a:r>
                <a:r>
                  <a:rPr lang="en-US" altLang="zh-CN" dirty="0"/>
                  <a:t>s</a:t>
                </a:r>
                <a:r>
                  <a:rPr lang="en-US" altLang="zh-CN" dirty="0" smtClean="0"/>
                  <a:t>=A(r),</a:t>
                </a:r>
                <a:r>
                  <a:rPr lang="zh-CN" altLang="en-US" dirty="0" smtClean="0"/>
                  <a:t> 我们姑且认为 </a:t>
                </a:r>
                <a:r>
                  <a:rPr lang="en-US" altLang="zh-CN" dirty="0" smtClean="0"/>
                  <a:t>R</a:t>
                </a:r>
                <a:r>
                  <a:rPr lang="zh-CN" altLang="en-US" dirty="0" smtClean="0"/>
                  <a:t>和</a:t>
                </a:r>
                <a:r>
                  <a:rPr lang="en-US" altLang="zh-CN" dirty="0" smtClean="0"/>
                  <a:t>S</a:t>
                </a:r>
                <a:r>
                  <a:rPr lang="zh-CN" altLang="en-US" dirty="0" smtClean="0"/>
                  <a:t>满足函数关系，看看能不能找到这样的关系；若不能找到，我们再另试它法。</a:t>
                </a:r>
                <a:endParaRPr lang="en-US" altLang="zh-CN" dirty="0" smtClean="0"/>
              </a:p>
              <a:p>
                <a:pPr marL="0" indent="0" algn="ctr">
                  <a:buNone/>
                </a:pPr>
                <a14:m>
                  <m:oMathPara xmlns:m="http://schemas.openxmlformats.org/officeDocument/2006/math">
                    <m:oMathParaPr>
                      <m:jc m:val="center"/>
                    </m:oMathParaPr>
                    <m:oMath xmlns:m="http://schemas.openxmlformats.org/officeDocument/2006/math">
                      <m:r>
                        <a:rPr lang="en-US" altLang="zh-CN" b="0" i="1" dirty="0" smtClean="0">
                          <a:latin typeface="Cambria Math" charset="0"/>
                        </a:rPr>
                        <m:t>𝑃</m:t>
                      </m:r>
                      <m:d>
                        <m:dPr>
                          <m:ctrlPr>
                            <a:rPr lang="en-US" altLang="zh-CN" b="0" i="1" dirty="0" smtClean="0">
                              <a:latin typeface="Cambria Math" charset="0"/>
                            </a:rPr>
                          </m:ctrlPr>
                        </m:dPr>
                        <m:e>
                          <m:r>
                            <a:rPr lang="en-US" altLang="zh-CN" b="0" i="1" dirty="0" smtClean="0">
                              <a:latin typeface="Cambria Math" charset="0"/>
                            </a:rPr>
                            <m:t>𝑅</m:t>
                          </m:r>
                          <m:r>
                            <a:rPr lang="en-US" altLang="zh-CN" b="0" i="1" dirty="0" smtClean="0">
                              <a:latin typeface="Cambria Math" charset="0"/>
                            </a:rPr>
                            <m:t>≤</m:t>
                          </m:r>
                          <m:r>
                            <a:rPr lang="en-US" altLang="zh-CN" b="0" i="1" dirty="0" smtClean="0">
                              <a:latin typeface="Cambria Math" charset="0"/>
                            </a:rPr>
                            <m:t>𝑟</m:t>
                          </m:r>
                        </m:e>
                      </m:d>
                      <m:r>
                        <a:rPr lang="en-US" altLang="zh-CN" b="0" i="1" dirty="0" smtClean="0">
                          <a:latin typeface="Cambria Math" charset="0"/>
                        </a:rPr>
                        <m:t>=</m:t>
                      </m:r>
                      <m:r>
                        <a:rPr lang="en-US" altLang="zh-CN" b="0" i="1" dirty="0" smtClean="0">
                          <a:latin typeface="Cambria Math" charset="0"/>
                        </a:rPr>
                        <m:t>𝐹</m:t>
                      </m:r>
                      <m:r>
                        <a:rPr lang="en-US" altLang="zh-CN" b="0" i="1" dirty="0" smtClean="0">
                          <a:latin typeface="Cambria Math" charset="0"/>
                        </a:rPr>
                        <m:t>(</m:t>
                      </m:r>
                      <m:r>
                        <a:rPr lang="en-US" altLang="zh-CN" b="0" i="1" dirty="0" smtClean="0">
                          <a:latin typeface="Cambria Math" charset="0"/>
                        </a:rPr>
                        <m:t>𝑟</m:t>
                      </m:r>
                      <m:r>
                        <a:rPr lang="en-US" altLang="zh-CN" b="0" i="1" dirty="0" smtClean="0">
                          <a:latin typeface="Cambria Math" charset="0"/>
                        </a:rPr>
                        <m:t>)</m:t>
                      </m:r>
                    </m:oMath>
                  </m:oMathPara>
                </a14:m>
                <a:endParaRPr lang="en-US" altLang="zh-CN" dirty="0" smtClean="0"/>
              </a:p>
              <a:p>
                <a:pPr marL="0" indent="0" algn="ctr">
                  <a:buNone/>
                </a:pPr>
                <a14:m>
                  <m:oMathPara xmlns:m="http://schemas.openxmlformats.org/officeDocument/2006/math">
                    <m:oMathParaPr>
                      <m:jc m:val="center"/>
                    </m:oMathParaPr>
                    <m:oMath xmlns:m="http://schemas.openxmlformats.org/officeDocument/2006/math">
                      <m:r>
                        <a:rPr lang="en-US" altLang="zh-CN" i="1" dirty="0">
                          <a:latin typeface="Cambria Math" charset="0"/>
                        </a:rPr>
                        <m:t>𝑃</m:t>
                      </m:r>
                      <m:d>
                        <m:dPr>
                          <m:ctrlPr>
                            <a:rPr lang="en-US" altLang="zh-CN" i="1" dirty="0">
                              <a:latin typeface="Cambria Math" charset="0"/>
                            </a:rPr>
                          </m:ctrlPr>
                        </m:dPr>
                        <m:e>
                          <m:r>
                            <a:rPr lang="en-US" altLang="zh-CN" b="0" i="1" dirty="0" smtClean="0">
                              <a:latin typeface="Cambria Math" charset="0"/>
                            </a:rPr>
                            <m:t>𝑆</m:t>
                          </m:r>
                          <m:r>
                            <a:rPr lang="en-US" altLang="zh-CN" i="1" dirty="0">
                              <a:latin typeface="Cambria Math" charset="0"/>
                            </a:rPr>
                            <m:t>≤</m:t>
                          </m:r>
                          <m:r>
                            <a:rPr lang="en-US" altLang="zh-CN" b="0" i="1" dirty="0" smtClean="0">
                              <a:latin typeface="Cambria Math" charset="0"/>
                            </a:rPr>
                            <m:t>𝐴</m:t>
                          </m:r>
                          <m:r>
                            <a:rPr lang="en-US" altLang="zh-CN" b="0" i="1" dirty="0" smtClean="0">
                              <a:latin typeface="Cambria Math" charset="0"/>
                            </a:rPr>
                            <m:t>(</m:t>
                          </m:r>
                          <m:r>
                            <a:rPr lang="en-US" altLang="zh-CN" b="0" i="1" dirty="0" smtClean="0">
                              <a:latin typeface="Cambria Math" charset="0"/>
                            </a:rPr>
                            <m:t>𝑟</m:t>
                          </m:r>
                          <m:r>
                            <a:rPr lang="en-US" altLang="zh-CN" b="0" i="1" dirty="0" smtClean="0">
                              <a:latin typeface="Cambria Math" charset="0"/>
                            </a:rPr>
                            <m:t>)</m:t>
                          </m:r>
                        </m:e>
                      </m:d>
                      <m:r>
                        <a:rPr lang="en-US" altLang="zh-CN" i="1" dirty="0">
                          <a:latin typeface="Cambria Math" charset="0"/>
                        </a:rPr>
                        <m:t>=</m:t>
                      </m:r>
                      <m:r>
                        <a:rPr lang="en-US" altLang="zh-CN" i="1" dirty="0">
                          <a:latin typeface="Cambria Math" charset="0"/>
                        </a:rPr>
                        <m:t>𝐹</m:t>
                      </m:r>
                      <m:d>
                        <m:dPr>
                          <m:ctrlPr>
                            <a:rPr lang="en-US" altLang="zh-CN" i="1" dirty="0">
                              <a:latin typeface="Cambria Math" charset="0"/>
                            </a:rPr>
                          </m:ctrlPr>
                        </m:dPr>
                        <m:e>
                          <m:r>
                            <a:rPr lang="en-US" altLang="zh-CN" i="1" dirty="0">
                              <a:latin typeface="Cambria Math" charset="0"/>
                            </a:rPr>
                            <m:t>𝑟</m:t>
                          </m:r>
                        </m:e>
                      </m:d>
                    </m:oMath>
                  </m:oMathPara>
                </a14:m>
                <a:endParaRPr lang="en-US" altLang="zh-CN" dirty="0" smtClean="0"/>
              </a:p>
              <a:p>
                <a:pPr lvl="1"/>
                <a:r>
                  <a:rPr lang="zh-CN" altLang="en-US" dirty="0" smtClean="0"/>
                  <a:t>显然</a:t>
                </a:r>
                <a:r>
                  <a:rPr lang="en-US" altLang="zh-CN" dirty="0" smtClean="0"/>
                  <a:t>A(r)</a:t>
                </a:r>
                <a:r>
                  <a:rPr lang="zh-CN" altLang="en-US" dirty="0" smtClean="0"/>
                  <a:t>是</a:t>
                </a:r>
                <a:r>
                  <a:rPr lang="en-US" altLang="zh-CN" dirty="0" smtClean="0"/>
                  <a:t>S</a:t>
                </a:r>
                <a:r>
                  <a:rPr lang="zh-CN" altLang="en-US" dirty="0" smtClean="0"/>
                  <a:t>的取值范围，故给定一个</a:t>
                </a:r>
                <a:r>
                  <a:rPr lang="en-US" altLang="zh-CN" dirty="0" smtClean="0"/>
                  <a:t>s=A(r)</a:t>
                </a:r>
                <a:r>
                  <a:rPr lang="zh-CN" altLang="en-US" dirty="0" smtClean="0"/>
                  <a:t>，有</a:t>
                </a:r>
                <a:endParaRPr lang="en-US" altLang="zh-CN" dirty="0" smtClean="0"/>
              </a:p>
              <a:p>
                <a:pPr marL="0" indent="0">
                  <a:buNone/>
                </a:pPr>
                <a14:m>
                  <m:oMathPara xmlns:m="http://schemas.openxmlformats.org/officeDocument/2006/math">
                    <m:oMathParaPr>
                      <m:jc m:val="center"/>
                    </m:oMathParaPr>
                    <m:oMath xmlns:m="http://schemas.openxmlformats.org/officeDocument/2006/math">
                      <m:r>
                        <a:rPr lang="en-US" altLang="zh-CN" i="1" dirty="0">
                          <a:latin typeface="Cambria Math" charset="0"/>
                        </a:rPr>
                        <m:t>𝑃</m:t>
                      </m:r>
                      <m:d>
                        <m:dPr>
                          <m:ctrlPr>
                            <a:rPr lang="en-US" altLang="zh-CN" i="1" dirty="0">
                              <a:latin typeface="Cambria Math" charset="0"/>
                            </a:rPr>
                          </m:ctrlPr>
                        </m:dPr>
                        <m:e>
                          <m:r>
                            <a:rPr lang="en-US" altLang="zh-CN" i="1" dirty="0">
                              <a:latin typeface="Cambria Math" charset="0"/>
                            </a:rPr>
                            <m:t>𝑆</m:t>
                          </m:r>
                          <m:r>
                            <a:rPr lang="en-US" altLang="zh-CN" i="1" dirty="0">
                              <a:latin typeface="Cambria Math" charset="0"/>
                            </a:rPr>
                            <m:t>≤</m:t>
                          </m:r>
                          <m:r>
                            <a:rPr lang="en-US" altLang="zh-CN" b="0" i="1" dirty="0" smtClean="0">
                              <a:latin typeface="Cambria Math" charset="0"/>
                            </a:rPr>
                            <m:t>𝑠</m:t>
                          </m:r>
                        </m:e>
                      </m:d>
                      <m:r>
                        <a:rPr lang="en-US" altLang="zh-CN" i="1" dirty="0">
                          <a:latin typeface="Cambria Math" charset="0"/>
                        </a:rPr>
                        <m:t>=</m:t>
                      </m:r>
                      <m:r>
                        <a:rPr lang="en-US" altLang="zh-CN" i="1" dirty="0">
                          <a:latin typeface="Cambria Math" charset="0"/>
                        </a:rPr>
                        <m:t>𝐹</m:t>
                      </m:r>
                      <m:r>
                        <a:rPr lang="en-US" altLang="zh-CN" i="1" dirty="0">
                          <a:latin typeface="Cambria Math" charset="0"/>
                        </a:rPr>
                        <m:t>(</m:t>
                      </m:r>
                      <m:sSup>
                        <m:sSupPr>
                          <m:ctrlPr>
                            <a:rPr lang="en-US" altLang="zh-CN" b="0" i="1" dirty="0" smtClean="0">
                              <a:latin typeface="Cambria Math" charset="0"/>
                            </a:rPr>
                          </m:ctrlPr>
                        </m:sSupPr>
                        <m:e>
                          <m:r>
                            <a:rPr lang="en-US" altLang="zh-CN" b="0" i="1" dirty="0" smtClean="0">
                              <a:latin typeface="Cambria Math" charset="0"/>
                            </a:rPr>
                            <m:t>𝐴</m:t>
                          </m:r>
                        </m:e>
                        <m:sup>
                          <m:r>
                            <a:rPr lang="en-US" altLang="zh-CN" b="0" i="1" dirty="0" smtClean="0">
                              <a:latin typeface="Cambria Math" charset="0"/>
                            </a:rPr>
                            <m:t>−1</m:t>
                          </m:r>
                        </m:sup>
                      </m:sSup>
                      <m:r>
                        <a:rPr lang="en-US" altLang="zh-CN" b="0" i="1" dirty="0" smtClean="0">
                          <a:latin typeface="Cambria Math" charset="0"/>
                        </a:rPr>
                        <m:t>(</m:t>
                      </m:r>
                      <m:r>
                        <a:rPr lang="en-US" altLang="zh-CN" b="0" i="1" dirty="0" smtClean="0">
                          <a:latin typeface="Cambria Math" charset="0"/>
                        </a:rPr>
                        <m:t>𝑠</m:t>
                      </m:r>
                      <m:r>
                        <a:rPr lang="en-US" altLang="zh-CN" b="0" i="1" dirty="0" smtClean="0">
                          <a:latin typeface="Cambria Math" charset="0"/>
                        </a:rPr>
                        <m:t>))</m:t>
                      </m:r>
                    </m:oMath>
                  </m:oMathPara>
                </a14:m>
                <a:endParaRPr lang="en-US" altLang="zh-CN" dirty="0"/>
              </a:p>
              <a:p>
                <a:pPr lvl="1"/>
                <a:r>
                  <a:rPr lang="zh-CN" altLang="en-US" dirty="0" smtClean="0"/>
                  <a:t>根据定义</a:t>
                </a:r>
                <a14:m>
                  <m:oMath xmlns:m="http://schemas.openxmlformats.org/officeDocument/2006/math">
                    <m:r>
                      <a:rPr lang="en-US" altLang="zh-CN" i="1" dirty="0">
                        <a:latin typeface="Cambria Math" charset="0"/>
                      </a:rPr>
                      <m:t>𝐹</m:t>
                    </m:r>
                    <m:d>
                      <m:dPr>
                        <m:ctrlPr>
                          <a:rPr lang="en-US" altLang="zh-CN" i="1" dirty="0">
                            <a:latin typeface="Cambria Math" charset="0"/>
                          </a:rPr>
                        </m:ctrlPr>
                      </m:dPr>
                      <m:e>
                        <m:sSup>
                          <m:sSupPr>
                            <m:ctrlPr>
                              <a:rPr lang="en-US" altLang="zh-CN" i="1" dirty="0">
                                <a:latin typeface="Cambria Math" charset="0"/>
                              </a:rPr>
                            </m:ctrlPr>
                          </m:sSupPr>
                          <m:e>
                            <m:r>
                              <a:rPr lang="en-US" altLang="zh-CN" i="1" dirty="0">
                                <a:latin typeface="Cambria Math" charset="0"/>
                              </a:rPr>
                              <m:t>𝐴</m:t>
                            </m:r>
                          </m:e>
                          <m:sup>
                            <m:r>
                              <a:rPr lang="en-US" altLang="zh-CN" i="1" dirty="0">
                                <a:latin typeface="Cambria Math" charset="0"/>
                              </a:rPr>
                              <m:t>−1</m:t>
                            </m:r>
                          </m:sup>
                        </m:sSup>
                        <m:r>
                          <a:rPr lang="en-US" altLang="zh-CN" i="1" dirty="0">
                            <a:latin typeface="Cambria Math" charset="0"/>
                          </a:rPr>
                          <m:t>𝑠</m:t>
                        </m:r>
                      </m:e>
                    </m:d>
                    <m:r>
                      <a:rPr lang="zh-CN" altLang="en-US" i="1" dirty="0" smtClean="0">
                        <a:latin typeface="Cambria Math" charset="0"/>
                      </a:rPr>
                      <m:t>就是</m:t>
                    </m:r>
                  </m:oMath>
                </a14:m>
                <a:r>
                  <a:rPr lang="en-US" altLang="zh-CN" dirty="0" smtClean="0"/>
                  <a:t>S</a:t>
                </a:r>
                <a:r>
                  <a:rPr lang="zh-CN" altLang="en-US" dirty="0" smtClean="0"/>
                  <a:t>的一个分布。</a:t>
                </a:r>
                <a:endParaRPr lang="en-US" altLang="zh-CN" dirty="0" smtClean="0"/>
              </a:p>
              <a:p>
                <a:pPr marL="0" indent="0">
                  <a:buNone/>
                </a:pPr>
                <a:endParaRPr lang="en-US" altLang="zh-CN" dirty="0"/>
              </a:p>
              <a:p>
                <a:endParaRPr lang="en-US" altLang="zh-CN" dirty="0"/>
              </a:p>
              <a:p>
                <a:endParaRPr lang="en-US" altLang="zh-C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96" t="-280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59F0E00-F99A-CD43-9FC0-8678B475E476}"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338575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p:sp>
        <p:nvSpPr>
          <p:cNvPr id="3" name="Content Placeholder 2"/>
          <p:cNvSpPr>
            <a:spLocks noGrp="1"/>
          </p:cNvSpPr>
          <p:nvPr>
            <p:ph idx="1"/>
          </p:nvPr>
        </p:nvSpPr>
        <p:spPr/>
        <p:txBody>
          <a:bodyPr/>
          <a:lstStyle/>
          <a:p>
            <a:r>
              <a:rPr lang="zh-CN" altLang="en-US" dirty="0" smtClean="0"/>
              <a:t>拒绝采样</a:t>
            </a:r>
            <a:endParaRPr lang="en-US" altLang="zh-CN" dirty="0" smtClean="0"/>
          </a:p>
          <a:p>
            <a:pPr lvl="1"/>
            <a:r>
              <a:rPr lang="zh-CN" altLang="en-US" dirty="0" smtClean="0"/>
              <a:t>约定概率密度函数记做</a:t>
            </a:r>
            <a:r>
              <a:rPr lang="en-US" altLang="zh-CN" dirty="0" err="1" smtClean="0"/>
              <a:t>p.d.f</a:t>
            </a:r>
            <a:r>
              <a:rPr lang="zh-CN" altLang="en-US" dirty="0" smtClean="0"/>
              <a:t>，用小写字母表示。</a:t>
            </a:r>
            <a:endParaRPr lang="en-US" dirty="0"/>
          </a:p>
        </p:txBody>
      </p:sp>
      <p:sp>
        <p:nvSpPr>
          <p:cNvPr id="4" name="Date Placeholder 3"/>
          <p:cNvSpPr>
            <a:spLocks noGrp="1"/>
          </p:cNvSpPr>
          <p:nvPr>
            <p:ph type="dt" sz="half" idx="10"/>
          </p:nvPr>
        </p:nvSpPr>
        <p:spPr/>
        <p:txBody>
          <a:bodyPr/>
          <a:lstStyle/>
          <a:p>
            <a:fld id="{359F0E00-F99A-CD43-9FC0-8678B475E476}"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07069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大纲 </a:t>
            </a:r>
            <a:endParaRPr lang="en-US" dirty="0"/>
          </a:p>
        </p:txBody>
      </p:sp>
      <p:sp>
        <p:nvSpPr>
          <p:cNvPr id="3" name="Content Placeholder 2"/>
          <p:cNvSpPr>
            <a:spLocks noGrp="1"/>
          </p:cNvSpPr>
          <p:nvPr>
            <p:ph idx="1"/>
          </p:nvPr>
        </p:nvSpPr>
        <p:spPr/>
        <p:txBody>
          <a:bodyPr>
            <a:normAutofit fontScale="32500" lnSpcReduction="20000"/>
          </a:bodyPr>
          <a:lstStyle/>
          <a:p>
            <a:r>
              <a:rPr lang="zh-CN" altLang="en-US" dirty="0" smtClean="0"/>
              <a:t>课程背景与目标</a:t>
            </a:r>
            <a:endParaRPr lang="en-US" altLang="zh-CN" dirty="0" smtClean="0"/>
          </a:p>
          <a:p>
            <a:r>
              <a:rPr lang="zh-CN" altLang="en-US" dirty="0" smtClean="0"/>
              <a:t>参考书籍与课程</a:t>
            </a:r>
            <a:endParaRPr lang="en-US" altLang="zh-CN" dirty="0" smtClean="0"/>
          </a:p>
          <a:p>
            <a:r>
              <a:rPr lang="zh-CN" altLang="en-US" dirty="0" smtClean="0"/>
              <a:t>第一部分 概率问题</a:t>
            </a:r>
            <a:endParaRPr lang="en-US" altLang="zh-CN" dirty="0" smtClean="0"/>
          </a:p>
          <a:p>
            <a:pPr lvl="1"/>
            <a:r>
              <a:rPr lang="zh-CN" altLang="en-US" dirty="0" smtClean="0"/>
              <a:t>概率问题定义</a:t>
            </a:r>
            <a:endParaRPr lang="en-US" altLang="zh-CN" dirty="0" smtClean="0"/>
          </a:p>
          <a:p>
            <a:pPr lvl="1"/>
            <a:r>
              <a:rPr lang="zh-CN" altLang="en-US" dirty="0" smtClean="0"/>
              <a:t>热身运动  </a:t>
            </a:r>
            <a:r>
              <a:rPr lang="en-US" altLang="zh-CN" dirty="0" smtClean="0"/>
              <a:t>--</a:t>
            </a:r>
            <a:r>
              <a:rPr lang="zh-CN" altLang="en-US" dirty="0" smtClean="0"/>
              <a:t> 分支语句改错 与 </a:t>
            </a:r>
            <a:r>
              <a:rPr lang="en-US" altLang="zh-CN" dirty="0" smtClean="0"/>
              <a:t>KMP</a:t>
            </a:r>
            <a:r>
              <a:rPr lang="zh-CN" altLang="en-US" dirty="0" smtClean="0"/>
              <a:t>算法（承接上次课程，并给出本次课程要解决的问题）</a:t>
            </a:r>
            <a:endParaRPr lang="en-US" altLang="zh-CN" dirty="0" smtClean="0"/>
          </a:p>
          <a:p>
            <a:pPr lvl="1"/>
            <a:r>
              <a:rPr lang="zh-CN" altLang="en-US" dirty="0" smtClean="0"/>
              <a:t>基本概念和定义</a:t>
            </a:r>
            <a:endParaRPr lang="en-US" altLang="zh-CN" dirty="0" smtClean="0"/>
          </a:p>
          <a:p>
            <a:pPr lvl="2"/>
            <a:r>
              <a:rPr lang="zh-CN" altLang="en-US" dirty="0" smtClean="0"/>
              <a:t>计算机和多次实验的随机变量</a:t>
            </a:r>
            <a:endParaRPr lang="en-US" altLang="zh-CN" dirty="0" smtClean="0"/>
          </a:p>
          <a:p>
            <a:pPr lvl="2"/>
            <a:r>
              <a:rPr lang="en-US" altLang="zh-CN" dirty="0" smtClean="0"/>
              <a:t>C++11</a:t>
            </a:r>
            <a:r>
              <a:rPr lang="zh-CN" altLang="en-US" dirty="0" smtClean="0"/>
              <a:t>，</a:t>
            </a:r>
            <a:r>
              <a:rPr lang="en-US" altLang="zh-CN" dirty="0" smtClean="0"/>
              <a:t>C99</a:t>
            </a:r>
            <a:r>
              <a:rPr lang="zh-CN" altLang="en-US" dirty="0" smtClean="0"/>
              <a:t>概率仿真运算</a:t>
            </a:r>
            <a:endParaRPr lang="en-US" altLang="zh-CN" dirty="0" smtClean="0"/>
          </a:p>
          <a:p>
            <a:pPr lvl="2"/>
            <a:r>
              <a:rPr lang="zh-CN" altLang="en-US" dirty="0" smtClean="0"/>
              <a:t>任意概率分布的重建与推导</a:t>
            </a:r>
            <a:endParaRPr lang="en-US" altLang="zh-CN" dirty="0" smtClean="0"/>
          </a:p>
          <a:p>
            <a:pPr lvl="3"/>
            <a:r>
              <a:rPr lang="en-US" altLang="zh-CN" dirty="0" err="1" smtClean="0"/>
              <a:t>Kmeans</a:t>
            </a:r>
            <a:r>
              <a:rPr lang="zh-CN" altLang="en-US" dirty="0" smtClean="0"/>
              <a:t> </a:t>
            </a:r>
            <a:r>
              <a:rPr lang="en-US" altLang="zh-CN" dirty="0" smtClean="0"/>
              <a:t>++</a:t>
            </a:r>
            <a:r>
              <a:rPr lang="zh-CN" altLang="en-US" dirty="0" smtClean="0"/>
              <a:t>种子分布推倒和书写</a:t>
            </a:r>
            <a:endParaRPr lang="en-US" altLang="zh-CN" dirty="0" smtClean="0"/>
          </a:p>
          <a:p>
            <a:pPr lvl="1"/>
            <a:r>
              <a:rPr lang="zh-CN" altLang="en-US" dirty="0" smtClean="0"/>
              <a:t>概率问题建模</a:t>
            </a:r>
            <a:endParaRPr lang="en-US" altLang="zh-CN" dirty="0" smtClean="0"/>
          </a:p>
          <a:p>
            <a:pPr lvl="2"/>
            <a:r>
              <a:rPr lang="zh-CN" altLang="en-US" dirty="0" smtClean="0"/>
              <a:t>均匀采样问题与计算机模拟</a:t>
            </a:r>
            <a:endParaRPr lang="en-US" altLang="zh-CN" dirty="0" smtClean="0"/>
          </a:p>
          <a:p>
            <a:pPr lvl="2"/>
            <a:r>
              <a:rPr lang="zh-CN" altLang="en-US" dirty="0" smtClean="0"/>
              <a:t>随机游走和概率问题的递归求解</a:t>
            </a:r>
            <a:endParaRPr lang="en-US" altLang="zh-CN" dirty="0" smtClean="0"/>
          </a:p>
          <a:p>
            <a:pPr lvl="1"/>
            <a:r>
              <a:rPr lang="zh-CN" altLang="en-US" dirty="0" smtClean="0"/>
              <a:t>练习</a:t>
            </a:r>
            <a:endParaRPr lang="en-US" altLang="zh-CN" dirty="0" smtClean="0"/>
          </a:p>
          <a:p>
            <a:r>
              <a:rPr lang="zh-CN" altLang="en-US" dirty="0" smtClean="0"/>
              <a:t>第二部分 统计问题</a:t>
            </a:r>
            <a:endParaRPr lang="en-US" altLang="zh-CN" dirty="0" smtClean="0"/>
          </a:p>
          <a:p>
            <a:pPr lvl="1"/>
            <a:r>
              <a:rPr lang="zh-CN" altLang="en-US" dirty="0" smtClean="0"/>
              <a:t>统计问题定义和意义</a:t>
            </a:r>
            <a:endParaRPr lang="en-US" altLang="zh-CN" dirty="0" smtClean="0"/>
          </a:p>
          <a:p>
            <a:pPr lvl="1"/>
            <a:r>
              <a:rPr lang="zh-CN" altLang="en-US" dirty="0" smtClean="0"/>
              <a:t>热身运动 </a:t>
            </a:r>
            <a:r>
              <a:rPr lang="mr-IN" altLang="zh-CN" dirty="0" smtClean="0"/>
              <a:t>–</a:t>
            </a:r>
            <a:r>
              <a:rPr lang="zh-CN" altLang="en-US" dirty="0" smtClean="0"/>
              <a:t> 工厂样品均匀采样（吸引同学们对于本课程进行深入学习）</a:t>
            </a:r>
            <a:endParaRPr lang="en-US" altLang="zh-CN" dirty="0" smtClean="0"/>
          </a:p>
          <a:p>
            <a:pPr lvl="1"/>
            <a:r>
              <a:rPr lang="zh-CN" altLang="en-US" dirty="0" smtClean="0"/>
              <a:t>采样对象与手段</a:t>
            </a:r>
            <a:endParaRPr lang="en-US" altLang="zh-CN" dirty="0" smtClean="0"/>
          </a:p>
          <a:p>
            <a:pPr lvl="1"/>
            <a:r>
              <a:rPr lang="zh-CN" altLang="en-US" dirty="0" smtClean="0"/>
              <a:t>统计指标分析</a:t>
            </a:r>
            <a:endParaRPr lang="en-US" altLang="zh-CN" dirty="0" smtClean="0"/>
          </a:p>
          <a:p>
            <a:pPr lvl="2"/>
            <a:r>
              <a:rPr lang="zh-CN" altLang="en-US" dirty="0" smtClean="0"/>
              <a:t>统计问题在面试中的目标</a:t>
            </a:r>
            <a:endParaRPr lang="en-US" altLang="zh-CN" dirty="0" smtClean="0"/>
          </a:p>
          <a:p>
            <a:pPr lvl="2"/>
            <a:r>
              <a:rPr lang="zh-CN" altLang="en-US" dirty="0" smtClean="0"/>
              <a:t>方差分析</a:t>
            </a:r>
            <a:endParaRPr lang="en-US" altLang="zh-CN" dirty="0" smtClean="0"/>
          </a:p>
          <a:p>
            <a:pPr lvl="3"/>
            <a:r>
              <a:rPr lang="en-US" altLang="zh-CN" dirty="0" smtClean="0"/>
              <a:t>PCA</a:t>
            </a:r>
            <a:r>
              <a:rPr lang="zh-CN" altLang="en-US" dirty="0" smtClean="0"/>
              <a:t>方法与运营决策</a:t>
            </a:r>
            <a:endParaRPr lang="en-US" altLang="zh-CN" dirty="0" smtClean="0"/>
          </a:p>
          <a:p>
            <a:pPr lvl="2"/>
            <a:r>
              <a:rPr lang="zh-CN" altLang="en-US" dirty="0" smtClean="0"/>
              <a:t>统计指标与最优化方法</a:t>
            </a:r>
            <a:endParaRPr lang="en-US" altLang="zh-CN" dirty="0" smtClean="0"/>
          </a:p>
          <a:p>
            <a:r>
              <a:rPr lang="zh-CN" altLang="en-US" dirty="0" smtClean="0"/>
              <a:t>第三部分 （单独购买服务）</a:t>
            </a:r>
            <a:endParaRPr lang="en-US" altLang="zh-CN" dirty="0" smtClean="0"/>
          </a:p>
          <a:p>
            <a:pPr lvl="1"/>
            <a:r>
              <a:rPr lang="zh-CN" altLang="en-US" dirty="0" smtClean="0"/>
              <a:t>测试专项服务</a:t>
            </a:r>
            <a:endParaRPr lang="en-US" altLang="zh-CN" dirty="0" smtClean="0"/>
          </a:p>
        </p:txBody>
      </p:sp>
      <p:sp>
        <p:nvSpPr>
          <p:cNvPr id="4" name="Date Placeholder 3"/>
          <p:cNvSpPr>
            <a:spLocks noGrp="1"/>
          </p:cNvSpPr>
          <p:nvPr>
            <p:ph type="dt" sz="half" idx="10"/>
          </p:nvPr>
        </p:nvSpPr>
        <p:spPr/>
        <p:txBody>
          <a:bodyPr/>
          <a:lstStyle/>
          <a:p>
            <a:fld id="{4A76FF2F-BA17-7C49-8A91-6731E63A1A5D}"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830564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任意分布生成</a:t>
            </a:r>
            <a:endParaRPr lang="en-US" dirty="0"/>
          </a:p>
        </p:txBody>
      </p:sp>
      <p:sp>
        <p:nvSpPr>
          <p:cNvPr id="3" name="Content Placeholder 2"/>
          <p:cNvSpPr>
            <a:spLocks noGrp="1"/>
          </p:cNvSpPr>
          <p:nvPr>
            <p:ph idx="1"/>
          </p:nvPr>
        </p:nvSpPr>
        <p:spPr/>
        <p:txBody>
          <a:bodyPr/>
          <a:lstStyle/>
          <a:p>
            <a:r>
              <a:rPr lang="zh-CN" altLang="en-US" dirty="0" smtClean="0"/>
              <a:t>给定均匀分布</a:t>
            </a:r>
            <a:r>
              <a:rPr lang="en-US" altLang="zh-CN" dirty="0" smtClean="0"/>
              <a:t>U,</a:t>
            </a:r>
            <a:r>
              <a:rPr lang="zh-CN" altLang="en-US" dirty="0" smtClean="0"/>
              <a:t>求正态分布</a:t>
            </a:r>
            <a:r>
              <a:rPr lang="en-US" altLang="zh-CN" dirty="0" smtClean="0"/>
              <a:t>E(</a:t>
            </a:r>
            <a:r>
              <a:rPr lang="en-US" altLang="zh-CN" dirty="0" err="1" smtClean="0"/>
              <a:t>miu</a:t>
            </a:r>
            <a:r>
              <a:rPr lang="en-US" altLang="zh-CN" dirty="0" smtClean="0"/>
              <a:t>,</a:t>
            </a:r>
            <a:r>
              <a:rPr lang="zh-CN" altLang="en-US" dirty="0" smtClean="0"/>
              <a:t> </a:t>
            </a:r>
            <a:r>
              <a:rPr lang="en-US" altLang="zh-CN" dirty="0" smtClean="0"/>
              <a:t>delta)?</a:t>
            </a:r>
          </a:p>
          <a:p>
            <a:r>
              <a:rPr lang="zh-CN" altLang="en-US" dirty="0" smtClean="0"/>
              <a:t>如前所述</a:t>
            </a:r>
            <a:r>
              <a:rPr lang="en-US" altLang="zh-CN" dirty="0" smtClean="0"/>
              <a:t>F</a:t>
            </a:r>
            <a:r>
              <a:rPr lang="zh-CN" altLang="en-US" dirty="0" smtClean="0"/>
              <a:t>既是可逆映射，又是均匀变量故，有一下策略</a:t>
            </a:r>
            <a:endParaRPr lang="en-US" altLang="zh-CN" dirty="0" smtClean="0"/>
          </a:p>
          <a:p>
            <a:pPr lvl="1"/>
            <a:r>
              <a:rPr lang="zh-CN" altLang="en-US" dirty="0" smtClean="0"/>
              <a:t>从</a:t>
            </a:r>
            <a:r>
              <a:rPr lang="en-US" altLang="zh-CN" dirty="0" smtClean="0"/>
              <a:t>U(0,1)</a:t>
            </a:r>
            <a:r>
              <a:rPr lang="zh-CN" altLang="en-US" dirty="0" smtClean="0"/>
              <a:t>采样</a:t>
            </a:r>
            <a:endParaRPr lang="en-US" altLang="zh-CN" dirty="0" smtClean="0"/>
          </a:p>
          <a:p>
            <a:pPr lvl="1"/>
            <a:r>
              <a:rPr lang="zh-CN" altLang="en-US" dirty="0" smtClean="0"/>
              <a:t>若</a:t>
            </a:r>
            <a:r>
              <a:rPr lang="en-US" altLang="zh-CN" dirty="0" smtClean="0"/>
              <a:t>F</a:t>
            </a:r>
            <a:r>
              <a:rPr lang="zh-CN" altLang="en-US" dirty="0" smtClean="0"/>
              <a:t>连续，取</a:t>
            </a:r>
            <a:r>
              <a:rPr lang="en-US" altLang="zh-CN" dirty="0" err="1" smtClean="0"/>
              <a:t>Finv</a:t>
            </a:r>
            <a:r>
              <a:rPr lang="zh-CN" altLang="en-US" dirty="0" smtClean="0"/>
              <a:t> </a:t>
            </a:r>
            <a:r>
              <a:rPr lang="en-US" altLang="zh-CN" dirty="0" smtClean="0"/>
              <a:t>=</a:t>
            </a:r>
            <a:r>
              <a:rPr lang="zh-CN" altLang="en-US" dirty="0" smtClean="0"/>
              <a:t> </a:t>
            </a:r>
            <a:r>
              <a:rPr lang="en-US" altLang="zh-CN" dirty="0" smtClean="0"/>
              <a:t>F</a:t>
            </a:r>
            <a:r>
              <a:rPr lang="zh-CN" altLang="en-US" dirty="0" smtClean="0"/>
              <a:t>的逆函数</a:t>
            </a:r>
            <a:endParaRPr lang="en-US" altLang="zh-CN" dirty="0" smtClean="0"/>
          </a:p>
          <a:p>
            <a:pPr lvl="1"/>
            <a:r>
              <a:rPr lang="zh-CN" altLang="en-US" dirty="0" smtClean="0"/>
              <a:t>否则，取 </a:t>
            </a:r>
            <a:r>
              <a:rPr lang="en-US" altLang="zh-CN" dirty="0" err="1" smtClean="0"/>
              <a:t>Finv</a:t>
            </a:r>
            <a:r>
              <a:rPr lang="zh-CN" altLang="en-US" dirty="0" smtClean="0"/>
              <a:t> </a:t>
            </a:r>
            <a:r>
              <a:rPr lang="en-US" altLang="zh-CN" dirty="0" smtClean="0"/>
              <a:t>(u)=</a:t>
            </a:r>
            <a:r>
              <a:rPr lang="zh-CN" altLang="en-US" dirty="0" smtClean="0"/>
              <a:t> </a:t>
            </a:r>
            <a:r>
              <a:rPr lang="en-US" altLang="zh-CN" dirty="0" smtClean="0"/>
              <a:t>min</a:t>
            </a:r>
            <a:r>
              <a:rPr lang="zh-CN" altLang="en-US" dirty="0" smtClean="0"/>
              <a:t> </a:t>
            </a:r>
            <a:r>
              <a:rPr lang="en-US" altLang="zh-CN" dirty="0" smtClean="0"/>
              <a:t>{x:</a:t>
            </a:r>
            <a:r>
              <a:rPr lang="zh-CN" altLang="en-US" dirty="0" smtClean="0"/>
              <a:t> </a:t>
            </a:r>
            <a:r>
              <a:rPr lang="en-US" altLang="zh-CN" dirty="0" smtClean="0"/>
              <a:t>F(x)</a:t>
            </a:r>
            <a:r>
              <a:rPr lang="zh-CN" altLang="en-US" dirty="0" smtClean="0"/>
              <a:t> </a:t>
            </a:r>
            <a:r>
              <a:rPr lang="en-US" altLang="zh-CN" dirty="0" smtClean="0"/>
              <a:t>&gt;=</a:t>
            </a:r>
            <a:r>
              <a:rPr lang="zh-CN" altLang="en-US" dirty="0" smtClean="0"/>
              <a:t> </a:t>
            </a:r>
            <a:r>
              <a:rPr lang="en-US" altLang="zh-CN" dirty="0" smtClean="0"/>
              <a:t>u}</a:t>
            </a:r>
          </a:p>
          <a:p>
            <a:pPr lvl="1"/>
            <a:r>
              <a:rPr lang="zh-CN" altLang="en-US" dirty="0" smtClean="0"/>
              <a:t>返回 </a:t>
            </a:r>
            <a:r>
              <a:rPr lang="en-US" altLang="zh-CN" dirty="0" err="1" smtClean="0"/>
              <a:t>Finv</a:t>
            </a:r>
            <a:r>
              <a:rPr lang="en-US" altLang="zh-CN" dirty="0" smtClean="0"/>
              <a:t>(U),</a:t>
            </a:r>
            <a:r>
              <a:rPr lang="zh-CN" altLang="en-US" dirty="0" smtClean="0"/>
              <a:t> 则是我们要求的任意分布</a:t>
            </a:r>
            <a:r>
              <a:rPr lang="en-US" altLang="zh-CN" dirty="0" smtClean="0"/>
              <a:t>F</a:t>
            </a:r>
            <a:r>
              <a:rPr lang="zh-CN" altLang="en-US" dirty="0" smtClean="0"/>
              <a:t>的随机变量。</a:t>
            </a:r>
            <a:endParaRPr lang="en-US" altLang="zh-CN" dirty="0" smtClean="0"/>
          </a:p>
          <a:p>
            <a:pPr lvl="1"/>
            <a:endParaRPr lang="en-US" dirty="0"/>
          </a:p>
        </p:txBody>
      </p:sp>
      <p:sp>
        <p:nvSpPr>
          <p:cNvPr id="4" name="Date Placeholder 3"/>
          <p:cNvSpPr>
            <a:spLocks noGrp="1"/>
          </p:cNvSpPr>
          <p:nvPr>
            <p:ph type="dt" sz="half" idx="10"/>
          </p:nvPr>
        </p:nvSpPr>
        <p:spPr/>
        <p:txBody>
          <a:bodyPr/>
          <a:lstStyle/>
          <a:p>
            <a:fld id="{359F0E00-F99A-CD43-9FC0-8678B475E476}"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193595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采样与统计</a:t>
            </a:r>
            <a:endParaRPr lang="en-US" dirty="0"/>
          </a:p>
        </p:txBody>
      </p:sp>
      <p:sp>
        <p:nvSpPr>
          <p:cNvPr id="3" name="Content Placeholder 2"/>
          <p:cNvSpPr>
            <a:spLocks noGrp="1"/>
          </p:cNvSpPr>
          <p:nvPr>
            <p:ph idx="1"/>
          </p:nvPr>
        </p:nvSpPr>
        <p:spPr/>
        <p:txBody>
          <a:bodyPr/>
          <a:lstStyle/>
          <a:p>
            <a:r>
              <a:rPr lang="zh-CN" altLang="en-US" dirty="0" smtClean="0"/>
              <a:t>通常实际工作中，我们</a:t>
            </a:r>
            <a:r>
              <a:rPr lang="zh-CN" altLang="en-US" dirty="0" smtClean="0"/>
              <a:t>是先有数据</a:t>
            </a:r>
            <a:r>
              <a:rPr lang="zh-CN" altLang="en-US" dirty="0" smtClean="0"/>
              <a:t>后有</a:t>
            </a:r>
            <a:r>
              <a:rPr lang="zh-CN" altLang="en-US" dirty="0" smtClean="0"/>
              <a:t>观测</a:t>
            </a:r>
            <a:r>
              <a:rPr lang="zh-CN" altLang="en-US" dirty="0" smtClean="0"/>
              <a:t>，我们希望通过</a:t>
            </a:r>
            <a:r>
              <a:rPr lang="zh-CN" altLang="en-US" dirty="0" smtClean="0"/>
              <a:t>数据观测（</a:t>
            </a:r>
            <a:r>
              <a:rPr lang="en-US" altLang="zh-CN" dirty="0" smtClean="0"/>
              <a:t>configuration</a:t>
            </a:r>
            <a:r>
              <a:rPr lang="zh-CN" altLang="en-US" dirty="0" smtClean="0"/>
              <a:t> </a:t>
            </a:r>
            <a:r>
              <a:rPr lang="en-US" altLang="zh-CN" dirty="0" smtClean="0"/>
              <a:t>observation</a:t>
            </a:r>
            <a:r>
              <a:rPr lang="zh-CN" altLang="en-US" dirty="0" smtClean="0"/>
              <a:t>）归纳</a:t>
            </a:r>
            <a:r>
              <a:rPr lang="zh-CN" altLang="en-US" dirty="0" smtClean="0"/>
              <a:t>出数据的概率规律。本课程是通识课程，主要讨论基本规律和方法。</a:t>
            </a:r>
            <a:endParaRPr lang="en-US" altLang="zh-CN" dirty="0" smtClean="0"/>
          </a:p>
          <a:p>
            <a:endParaRPr lang="en-US" dirty="0"/>
          </a:p>
          <a:p>
            <a:endParaRPr lang="en-US" dirty="0"/>
          </a:p>
        </p:txBody>
      </p:sp>
      <p:sp>
        <p:nvSpPr>
          <p:cNvPr id="4" name="Date Placeholder 3"/>
          <p:cNvSpPr>
            <a:spLocks noGrp="1"/>
          </p:cNvSpPr>
          <p:nvPr>
            <p:ph type="dt" sz="half" idx="10"/>
          </p:nvPr>
        </p:nvSpPr>
        <p:spPr/>
        <p:txBody>
          <a:bodyPr/>
          <a:lstStyle/>
          <a:p>
            <a:fld id="{359F0E00-F99A-CD43-9FC0-8678B475E476}"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49578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课程背景与目标</a:t>
            </a:r>
            <a:r>
              <a:rPr lang="zh-CN" altLang="en-US" sz="1000" dirty="0" smtClean="0"/>
              <a:t>掐表时间： </a:t>
            </a:r>
            <a:r>
              <a:rPr lang="en-US" altLang="zh-CN" sz="1000" dirty="0" smtClean="0"/>
              <a:t>x</a:t>
            </a:r>
            <a:r>
              <a:rPr lang="zh-CN" altLang="en-US" sz="1000" dirty="0" smtClean="0"/>
              <a:t> 分钟</a:t>
            </a:r>
            <a:endParaRPr lang="en-US" sz="1000" dirty="0"/>
          </a:p>
        </p:txBody>
      </p:sp>
      <p:sp>
        <p:nvSpPr>
          <p:cNvPr id="3" name="Content Placeholder 2"/>
          <p:cNvSpPr>
            <a:spLocks noGrp="1"/>
          </p:cNvSpPr>
          <p:nvPr>
            <p:ph idx="1"/>
          </p:nvPr>
        </p:nvSpPr>
        <p:spPr/>
        <p:txBody>
          <a:bodyPr>
            <a:normAutofit lnSpcReduction="10000"/>
          </a:bodyPr>
          <a:lstStyle/>
          <a:p>
            <a:r>
              <a:rPr lang="zh-CN" altLang="en-US" dirty="0" smtClean="0"/>
              <a:t>课程背景</a:t>
            </a:r>
            <a:endParaRPr lang="en-US" altLang="zh-CN" dirty="0" smtClean="0"/>
          </a:p>
          <a:p>
            <a:pPr lvl="1"/>
            <a:r>
              <a:rPr lang="zh-CN" altLang="en-US" dirty="0" smtClean="0"/>
              <a:t>作为和数学课程衔接的可以考察学生基础数学功底的手段</a:t>
            </a:r>
            <a:endParaRPr lang="en-US" altLang="zh-CN" dirty="0" smtClean="0"/>
          </a:p>
          <a:p>
            <a:pPr lvl="1"/>
            <a:r>
              <a:rPr lang="zh-CN" altLang="en-US" dirty="0" smtClean="0"/>
              <a:t>由于大数据技术的应用，各个公司加强了其运营，决策的手段；统计作为一门研究通过大量数据信息来获取数据产生规律的基础课程、知识，被广泛运用到</a:t>
            </a:r>
            <a:r>
              <a:rPr lang="en-US" altLang="zh-CN" dirty="0" smtClean="0"/>
              <a:t>It</a:t>
            </a:r>
            <a:r>
              <a:rPr lang="zh-CN" altLang="en-US" dirty="0" smtClean="0"/>
              <a:t>公司的生成过程中去了</a:t>
            </a:r>
            <a:endParaRPr lang="en-US" altLang="zh-CN" dirty="0" smtClean="0"/>
          </a:p>
          <a:p>
            <a:pPr lvl="1"/>
            <a:r>
              <a:rPr lang="zh-CN" altLang="en-US" dirty="0" smtClean="0"/>
              <a:t>大量经典的面试题目与其息息相关</a:t>
            </a:r>
            <a:endParaRPr lang="en-US" altLang="zh-CN" dirty="0" smtClean="0"/>
          </a:p>
          <a:p>
            <a:pPr lvl="1"/>
            <a:r>
              <a:rPr lang="zh-CN" altLang="en-US" dirty="0" smtClean="0"/>
              <a:t>本课程对</a:t>
            </a:r>
            <a:r>
              <a:rPr lang="en-US" altLang="zh-CN" dirty="0" smtClean="0"/>
              <a:t>X</a:t>
            </a:r>
            <a:r>
              <a:rPr lang="zh-CN" altLang="en-US" dirty="0" smtClean="0"/>
              <a:t>课程产生了复习作用</a:t>
            </a:r>
            <a:endParaRPr lang="en-US" altLang="zh-CN" dirty="0" smtClean="0"/>
          </a:p>
          <a:p>
            <a:endParaRPr lang="en-US" altLang="zh-CN" dirty="0" smtClean="0"/>
          </a:p>
          <a:p>
            <a:r>
              <a:rPr lang="zh-CN" altLang="en-US" dirty="0" smtClean="0"/>
              <a:t>课程目标</a:t>
            </a:r>
            <a:endParaRPr lang="en-US" altLang="zh-CN" dirty="0" smtClean="0"/>
          </a:p>
          <a:p>
            <a:pPr lvl="1"/>
            <a:r>
              <a:rPr lang="zh-CN" altLang="en-US" dirty="0" smtClean="0"/>
              <a:t>掌握常见概率题目在</a:t>
            </a:r>
            <a:r>
              <a:rPr lang="en-US" altLang="zh-CN" dirty="0" smtClean="0"/>
              <a:t>It</a:t>
            </a:r>
            <a:r>
              <a:rPr lang="zh-CN" altLang="en-US" dirty="0" smtClean="0"/>
              <a:t>公司出题套路并熟悉其解答思路</a:t>
            </a:r>
            <a:endParaRPr lang="en-US" altLang="zh-CN" dirty="0" smtClean="0"/>
          </a:p>
          <a:p>
            <a:pPr lvl="1"/>
            <a:r>
              <a:rPr lang="zh-CN" altLang="en-US" dirty="0" smtClean="0"/>
              <a:t>掌握本系列基于</a:t>
            </a:r>
            <a:r>
              <a:rPr lang="en-US" altLang="zh-CN" dirty="0" smtClean="0"/>
              <a:t>C99</a:t>
            </a:r>
            <a:r>
              <a:rPr lang="zh-CN" altLang="en-US" dirty="0" smtClean="0"/>
              <a:t>和</a:t>
            </a:r>
            <a:r>
              <a:rPr lang="en-US" altLang="zh-CN" dirty="0" err="1" smtClean="0"/>
              <a:t>c++</a:t>
            </a:r>
            <a:r>
              <a:rPr lang="en-US" altLang="zh-CN" dirty="0" smtClean="0"/>
              <a:t>11</a:t>
            </a:r>
            <a:r>
              <a:rPr lang="zh-CN" altLang="en-US" dirty="0" smtClean="0"/>
              <a:t>的概率统计问题书写方式，具备</a:t>
            </a:r>
            <a:r>
              <a:rPr lang="en-US" altLang="zh-CN" dirty="0" smtClean="0"/>
              <a:t>OJ</a:t>
            </a:r>
            <a:r>
              <a:rPr lang="zh-CN" altLang="en-US" dirty="0" smtClean="0"/>
              <a:t>解答能力。</a:t>
            </a:r>
            <a:endParaRPr lang="en-US" altLang="zh-CN" dirty="0" smtClean="0"/>
          </a:p>
          <a:p>
            <a:pPr lvl="1"/>
            <a:endParaRPr lang="en-US" altLang="zh-CN" dirty="0" smtClean="0"/>
          </a:p>
          <a:p>
            <a:pPr lvl="1"/>
            <a:endParaRPr lang="en-US" dirty="0"/>
          </a:p>
        </p:txBody>
      </p:sp>
      <p:sp>
        <p:nvSpPr>
          <p:cNvPr id="4" name="Date Placeholder 3"/>
          <p:cNvSpPr>
            <a:spLocks noGrp="1"/>
          </p:cNvSpPr>
          <p:nvPr>
            <p:ph type="dt" sz="half" idx="10"/>
          </p:nvPr>
        </p:nvSpPr>
        <p:spPr/>
        <p:txBody>
          <a:bodyPr/>
          <a:lstStyle/>
          <a:p>
            <a:fld id="{5F49D035-CA57-594C-9664-D023E14F6318}"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417829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参考书籍和课程</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smtClean="0"/>
              <a:t>书籍</a:t>
            </a:r>
            <a:endParaRPr lang="en-US" altLang="zh-CN" dirty="0" smtClean="0"/>
          </a:p>
          <a:p>
            <a:pPr lvl="1"/>
            <a:endParaRPr lang="en-US" dirty="0"/>
          </a:p>
          <a:p>
            <a:r>
              <a:rPr lang="zh-CN" altLang="en-US" dirty="0" smtClean="0"/>
              <a:t>课程</a:t>
            </a:r>
            <a:endParaRPr lang="en-US" altLang="zh-CN" dirty="0"/>
          </a:p>
          <a:p>
            <a:pPr lvl="1"/>
            <a:r>
              <a:rPr lang="zh-CN" altLang="en-US" dirty="0" smtClean="0"/>
              <a:t>本系列课程中，岗位定向的课程 </a:t>
            </a:r>
            <a:r>
              <a:rPr lang="en-US" altLang="zh-CN" dirty="0" smtClean="0"/>
              <a:t>《</a:t>
            </a:r>
            <a:r>
              <a:rPr lang="zh-CN" altLang="en-US" dirty="0" smtClean="0"/>
              <a:t>机器学习与面试</a:t>
            </a:r>
            <a:r>
              <a:rPr lang="en-US" altLang="zh-CN" dirty="0" smtClean="0"/>
              <a:t>》</a:t>
            </a:r>
            <a:r>
              <a:rPr lang="zh-CN" altLang="en-US" dirty="0" smtClean="0"/>
              <a:t>，本课程基础知识部分涵盖了包括</a:t>
            </a:r>
            <a:r>
              <a:rPr lang="en-US" altLang="zh-CN" dirty="0" smtClean="0"/>
              <a:t>VC</a:t>
            </a:r>
            <a:r>
              <a:rPr lang="zh-CN" altLang="en-US" dirty="0" smtClean="0"/>
              <a:t>维定理，一阶范数与稀疏优化的关系（含证明）等统计课程关注的知识点。本课程是机器学习与优化论的综合课程。本课程旨在奠定坚实的机器学习理论基础与机器学习模型方法的，面向面试的课程。</a:t>
            </a:r>
            <a:endParaRPr lang="en-US" altLang="zh-CN" dirty="0" smtClean="0"/>
          </a:p>
          <a:p>
            <a:pPr lvl="1"/>
            <a:r>
              <a:rPr lang="zh-CN" altLang="en-US" dirty="0" smtClean="0"/>
              <a:t>本系列课程中，项目教学</a:t>
            </a:r>
            <a:r>
              <a:rPr lang="en-US" altLang="zh-CN" dirty="0" smtClean="0"/>
              <a:t>《</a:t>
            </a:r>
            <a:r>
              <a:rPr lang="zh-CN" altLang="en-US" dirty="0" smtClean="0"/>
              <a:t>机器学习工程</a:t>
            </a:r>
            <a:r>
              <a:rPr lang="en-US" altLang="zh-CN" dirty="0" smtClean="0"/>
              <a:t>》</a:t>
            </a:r>
            <a:r>
              <a:rPr lang="zh-CN" altLang="en-US" dirty="0" smtClean="0"/>
              <a:t>。本课程旨在以项目的形式，系统为落地结果，研究“数据采集”</a:t>
            </a:r>
            <a:r>
              <a:rPr lang="en-US" altLang="zh-CN" dirty="0" smtClean="0"/>
              <a:t>-&gt;</a:t>
            </a:r>
            <a:r>
              <a:rPr lang="zh-CN" altLang="en-US" dirty="0" smtClean="0"/>
              <a:t> “数据存贮”</a:t>
            </a:r>
            <a:r>
              <a:rPr lang="en-US" altLang="zh-CN" dirty="0" smtClean="0"/>
              <a:t>-&gt;</a:t>
            </a:r>
            <a:r>
              <a:rPr lang="zh-CN" altLang="en-US" dirty="0" smtClean="0"/>
              <a:t> “评估指标”</a:t>
            </a:r>
            <a:r>
              <a:rPr lang="en-US" altLang="zh-CN" dirty="0" smtClean="0"/>
              <a:t>-&gt;</a:t>
            </a:r>
            <a:r>
              <a:rPr lang="zh-CN" altLang="en-US" dirty="0" smtClean="0"/>
              <a:t> “数据模型反推”</a:t>
            </a:r>
            <a:r>
              <a:rPr lang="en-US" altLang="zh-CN" dirty="0" smtClean="0"/>
              <a:t>-&gt;</a:t>
            </a:r>
            <a:r>
              <a:rPr lang="zh-CN" altLang="en-US" dirty="0" smtClean="0"/>
              <a:t> </a:t>
            </a:r>
            <a:r>
              <a:rPr lang="en-US" altLang="zh-CN" dirty="0" smtClean="0"/>
              <a:t>“</a:t>
            </a:r>
            <a:r>
              <a:rPr lang="zh-CN" altLang="en-US" dirty="0" smtClean="0"/>
              <a:t>可视化</a:t>
            </a:r>
            <a:r>
              <a:rPr lang="en-US" altLang="zh-CN" dirty="0" smtClean="0"/>
              <a:t>”</a:t>
            </a:r>
            <a:r>
              <a:rPr lang="zh-CN" altLang="en-US" dirty="0" smtClean="0"/>
              <a:t> 这一过程。一个班次随机从 </a:t>
            </a:r>
            <a:r>
              <a:rPr lang="en-US" altLang="zh-CN" dirty="0" err="1" smtClean="0"/>
              <a:t>xgboost</a:t>
            </a:r>
            <a:r>
              <a:rPr lang="zh-CN" altLang="en-US" dirty="0" smtClean="0"/>
              <a:t>，</a:t>
            </a:r>
            <a:r>
              <a:rPr lang="en-US" altLang="zh-CN" dirty="0" err="1" smtClean="0"/>
              <a:t>caffe</a:t>
            </a:r>
            <a:r>
              <a:rPr lang="en-US" altLang="zh-CN" dirty="0" smtClean="0"/>
              <a:t>,</a:t>
            </a:r>
            <a:r>
              <a:rPr lang="zh-CN" altLang="en-US" dirty="0" smtClean="0"/>
              <a:t> </a:t>
            </a:r>
            <a:r>
              <a:rPr lang="en-US" altLang="zh-CN" dirty="0" smtClean="0"/>
              <a:t>C5.0</a:t>
            </a:r>
            <a:r>
              <a:rPr lang="zh-CN" altLang="en-US" dirty="0" smtClean="0"/>
              <a:t>选择主流开源项目，并制定作业计划，和系统模板；学生跟随讲师完成从无到有的系统构建。</a:t>
            </a:r>
            <a:endParaRPr lang="en-US" altLang="zh-CN" dirty="0" smtClean="0"/>
          </a:p>
          <a:p>
            <a:pPr lvl="2"/>
            <a:r>
              <a:rPr lang="zh-CN" altLang="en-US" dirty="0" smtClean="0"/>
              <a:t>本课程，有两门后续课程，作为本课程优化论知识点的进阶版本</a:t>
            </a:r>
            <a:endParaRPr lang="en-US" altLang="zh-CN" dirty="0" smtClean="0"/>
          </a:p>
          <a:p>
            <a:pPr lvl="3"/>
            <a:r>
              <a:rPr lang="zh-CN" altLang="en-US" dirty="0" smtClean="0"/>
              <a:t>本系列课程中，项目教学</a:t>
            </a:r>
            <a:r>
              <a:rPr lang="en-US" altLang="zh-CN" dirty="0" smtClean="0"/>
              <a:t>《</a:t>
            </a:r>
            <a:r>
              <a:rPr lang="zh-CN" altLang="en-US" dirty="0" smtClean="0"/>
              <a:t>分布式计算</a:t>
            </a:r>
            <a:r>
              <a:rPr lang="en-US" altLang="zh-CN" dirty="0" smtClean="0"/>
              <a:t>》</a:t>
            </a:r>
          </a:p>
          <a:p>
            <a:pPr lvl="3"/>
            <a:r>
              <a:rPr lang="zh-CN" altLang="en-US" dirty="0" smtClean="0"/>
              <a:t>本系列课程中，项目教学</a:t>
            </a:r>
            <a:r>
              <a:rPr lang="en-US" altLang="zh-CN" dirty="0" smtClean="0"/>
              <a:t>《</a:t>
            </a:r>
            <a:r>
              <a:rPr lang="zh-CN" altLang="en-US" dirty="0" smtClean="0"/>
              <a:t>异构计算</a:t>
            </a:r>
            <a:r>
              <a:rPr lang="en-US" altLang="zh-CN" dirty="0" smtClean="0"/>
              <a:t>》</a:t>
            </a:r>
          </a:p>
          <a:p>
            <a:pPr lvl="1"/>
            <a:endParaRPr lang="en-US" altLang="zh-CN" dirty="0" smtClean="0"/>
          </a:p>
          <a:p>
            <a:pPr lvl="1"/>
            <a:endParaRPr lang="en-US" altLang="zh-CN" dirty="0" smtClean="0"/>
          </a:p>
          <a:p>
            <a:pPr lvl="1"/>
            <a:endParaRPr lang="en-US" dirty="0"/>
          </a:p>
        </p:txBody>
      </p:sp>
      <p:sp>
        <p:nvSpPr>
          <p:cNvPr id="4" name="Date Placeholder 3"/>
          <p:cNvSpPr>
            <a:spLocks noGrp="1"/>
          </p:cNvSpPr>
          <p:nvPr>
            <p:ph type="dt" sz="half" idx="10"/>
          </p:nvPr>
        </p:nvSpPr>
        <p:spPr/>
        <p:txBody>
          <a:bodyPr/>
          <a:lstStyle/>
          <a:p>
            <a:fld id="{ED03BA12-7352-7D46-ACA0-CF824E1FDA47}"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052842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第一部分 概率问题</a:t>
            </a:r>
            <a:r>
              <a:rPr lang="zh-CN" altLang="en-US" sz="1000" dirty="0" smtClean="0"/>
              <a:t>掐表时间： </a:t>
            </a:r>
            <a:r>
              <a:rPr lang="en-US" altLang="zh-CN" sz="1000" dirty="0" smtClean="0"/>
              <a:t>x</a:t>
            </a:r>
            <a:r>
              <a:rPr lang="zh-CN" altLang="en-US" sz="1000" dirty="0" smtClean="0"/>
              <a:t> 分钟</a:t>
            </a:r>
            <a:r>
              <a:rPr lang="en-US" sz="1000" dirty="0" smtClean="0"/>
              <a:t/>
            </a:r>
            <a:br>
              <a:rPr lang="en-US" sz="1000" dirty="0" smtClean="0"/>
            </a:br>
            <a:endParaRPr lang="en-US" sz="1000" dirty="0"/>
          </a:p>
        </p:txBody>
      </p:sp>
      <p:sp>
        <p:nvSpPr>
          <p:cNvPr id="3" name="Content Placeholder 2"/>
          <p:cNvSpPr>
            <a:spLocks noGrp="1"/>
          </p:cNvSpPr>
          <p:nvPr>
            <p:ph idx="1"/>
          </p:nvPr>
        </p:nvSpPr>
        <p:spPr/>
        <p:txBody>
          <a:bodyPr/>
          <a:lstStyle/>
          <a:p>
            <a:r>
              <a:rPr lang="zh-CN" altLang="en-US" dirty="0" smtClean="0"/>
              <a:t>概率问题定义</a:t>
            </a:r>
            <a:endParaRPr lang="en-US" altLang="zh-CN" dirty="0" smtClean="0"/>
          </a:p>
          <a:p>
            <a:pPr lvl="1"/>
            <a:r>
              <a:rPr lang="zh-CN" altLang="en-US" dirty="0" smtClean="0"/>
              <a:t>什么是概率问题？ </a:t>
            </a:r>
            <a:endParaRPr lang="en-US" altLang="zh-CN" dirty="0" smtClean="0"/>
          </a:p>
          <a:p>
            <a:pPr lvl="2"/>
            <a:r>
              <a:rPr lang="zh-CN" altLang="en-US" dirty="0" smtClean="0"/>
              <a:t>只有事件是有概率的，我们通常用符号来记录事件；在数学表示中，它就是一个集合中的子集</a:t>
            </a:r>
            <a:endParaRPr lang="en-US" altLang="zh-CN" dirty="0" smtClean="0"/>
          </a:p>
          <a:p>
            <a:pPr lvl="2"/>
            <a:r>
              <a:rPr lang="zh-CN" altLang="en-US" dirty="0" smtClean="0"/>
              <a:t>概率是极限意义下，某个事件发生，或者说集合中的子集出现的稳定数值观察机会</a:t>
            </a:r>
            <a:endParaRPr lang="en-US" altLang="zh-CN" dirty="0" smtClean="0"/>
          </a:p>
          <a:p>
            <a:pPr lvl="1"/>
            <a:r>
              <a:rPr lang="zh-CN" altLang="en-US" dirty="0" smtClean="0"/>
              <a:t>什么是概率方法？</a:t>
            </a:r>
            <a:endParaRPr lang="en-US" altLang="zh-CN" dirty="0" smtClean="0"/>
          </a:p>
          <a:p>
            <a:pPr lvl="2"/>
            <a:r>
              <a:rPr lang="zh-CN" altLang="en-US" dirty="0" smtClean="0"/>
              <a:t>举个例子：</a:t>
            </a:r>
            <a:endParaRPr lang="en-US" altLang="zh-CN" dirty="0" smtClean="0"/>
          </a:p>
          <a:p>
            <a:pPr lvl="3"/>
            <a:r>
              <a:rPr lang="zh-CN" altLang="en-US" dirty="0" smtClean="0"/>
              <a:t>计数的样本空间方法</a:t>
            </a:r>
            <a:endParaRPr lang="en-US" altLang="zh-CN" dirty="0"/>
          </a:p>
          <a:p>
            <a:pPr lvl="3"/>
            <a:r>
              <a:rPr lang="zh-CN" altLang="en-US" dirty="0" smtClean="0"/>
              <a:t>几何的面积方法</a:t>
            </a:r>
            <a:endParaRPr lang="en-US" altLang="zh-CN" dirty="0" smtClean="0"/>
          </a:p>
          <a:p>
            <a:pPr lvl="3"/>
            <a:r>
              <a:rPr lang="zh-CN" altLang="en-US" dirty="0" smtClean="0"/>
              <a:t>形式化的描述方法</a:t>
            </a:r>
            <a:endParaRPr lang="en-US" altLang="zh-CN" dirty="0" smtClean="0"/>
          </a:p>
          <a:p>
            <a:pPr lvl="4"/>
            <a:r>
              <a:rPr lang="zh-CN" altLang="en-US" dirty="0" smtClean="0"/>
              <a:t>具体来说就是依据以上定义产生的数学方法，一切数学方法，极限，数学归纳法，积分微分，都可以用</a:t>
            </a:r>
            <a:endParaRPr lang="en-US" dirty="0"/>
          </a:p>
        </p:txBody>
      </p:sp>
      <p:sp>
        <p:nvSpPr>
          <p:cNvPr id="4" name="Date Placeholder 3"/>
          <p:cNvSpPr>
            <a:spLocks noGrp="1"/>
          </p:cNvSpPr>
          <p:nvPr>
            <p:ph type="dt" sz="half" idx="10"/>
          </p:nvPr>
        </p:nvSpPr>
        <p:spPr/>
        <p:txBody>
          <a:bodyPr/>
          <a:lstStyle/>
          <a:p>
            <a:fld id="{69982556-B10B-5E4F-A557-AB928A6368F4}"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541338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Warm</a:t>
            </a:r>
            <a:r>
              <a:rPr lang="zh-CN" altLang="en-US" dirty="0" smtClean="0"/>
              <a:t> </a:t>
            </a:r>
            <a:r>
              <a:rPr lang="en-US" altLang="zh-CN" dirty="0" smtClean="0"/>
              <a:t>Up!</a:t>
            </a:r>
            <a:r>
              <a:rPr lang="zh-CN" altLang="en-US" sz="1000" dirty="0" smtClean="0"/>
              <a:t>掐表时间</a:t>
            </a:r>
            <a:r>
              <a:rPr lang="en-US" altLang="zh-CN" sz="2000" dirty="0" smtClean="0"/>
              <a:t>x</a:t>
            </a:r>
            <a:r>
              <a:rPr lang="zh-CN" altLang="en-US" sz="2000" dirty="0" smtClean="0"/>
              <a:t>分钟</a:t>
            </a:r>
            <a:endParaRPr lang="en-US" sz="2000" dirty="0"/>
          </a:p>
        </p:txBody>
      </p:sp>
      <p:sp>
        <p:nvSpPr>
          <p:cNvPr id="3" name="Content Placeholder 2"/>
          <p:cNvSpPr>
            <a:spLocks noGrp="1"/>
          </p:cNvSpPr>
          <p:nvPr>
            <p:ph idx="1"/>
          </p:nvPr>
        </p:nvSpPr>
        <p:spPr/>
        <p:txBody>
          <a:bodyPr>
            <a:normAutofit lnSpcReduction="10000"/>
          </a:bodyPr>
          <a:lstStyle/>
          <a:p>
            <a:r>
              <a:rPr lang="en-US" altLang="zh-CN" dirty="0" err="1" smtClean="0"/>
              <a:t>Goolge</a:t>
            </a:r>
            <a:r>
              <a:rPr lang="zh-CN" altLang="en-US" dirty="0" smtClean="0"/>
              <a:t> </a:t>
            </a:r>
            <a:r>
              <a:rPr lang="en-US" altLang="zh-CN" dirty="0" smtClean="0"/>
              <a:t>Test</a:t>
            </a:r>
            <a:r>
              <a:rPr lang="zh-CN" altLang="en-US" dirty="0" smtClean="0"/>
              <a:t>（本人</a:t>
            </a:r>
            <a:r>
              <a:rPr lang="en-US" altLang="zh-CN" dirty="0" smtClean="0"/>
              <a:t>2015</a:t>
            </a:r>
            <a:r>
              <a:rPr lang="zh-CN" altLang="en-US" dirty="0" smtClean="0"/>
              <a:t>年</a:t>
            </a:r>
            <a:r>
              <a:rPr lang="en-US" altLang="zh-CN" dirty="0" smtClean="0"/>
              <a:t>10</a:t>
            </a:r>
            <a:r>
              <a:rPr lang="zh-CN" altLang="en-US" dirty="0" smtClean="0"/>
              <a:t>月底的一道面试题</a:t>
            </a:r>
            <a:r>
              <a:rPr lang="en-US" altLang="zh-CN" dirty="0" smtClean="0"/>
              <a:t>, </a:t>
            </a:r>
            <a:r>
              <a:rPr lang="zh-CN" altLang="en-US" dirty="0" smtClean="0"/>
              <a:t>根据回忆内容原创题目）</a:t>
            </a:r>
            <a:r>
              <a:rPr lang="en-US" altLang="zh-CN" dirty="0" smtClean="0"/>
              <a:t>:</a:t>
            </a:r>
          </a:p>
          <a:p>
            <a:pPr lvl="1"/>
            <a:r>
              <a:rPr lang="zh-CN" altLang="en-US" dirty="0" smtClean="0">
                <a:hlinkClick r:id="rId2"/>
              </a:rPr>
              <a:t>改错题目</a:t>
            </a:r>
            <a:r>
              <a:rPr lang="en-US" altLang="zh-CN" dirty="0" smtClean="0"/>
              <a:t>(</a:t>
            </a:r>
            <a:r>
              <a:rPr lang="zh-CN" altLang="en-US" dirty="0" smtClean="0"/>
              <a:t>点击链接，跳转到</a:t>
            </a:r>
            <a:r>
              <a:rPr lang="en-US" altLang="zh-CN" dirty="0" err="1" smtClean="0"/>
              <a:t>Github</a:t>
            </a:r>
            <a:r>
              <a:rPr lang="zh-CN" altLang="en-US" dirty="0" smtClean="0"/>
              <a:t>题库</a:t>
            </a:r>
            <a:r>
              <a:rPr lang="en-US" altLang="zh-CN" dirty="0" smtClean="0"/>
              <a:t>)</a:t>
            </a:r>
            <a:r>
              <a:rPr lang="zh-CN" altLang="en-US" dirty="0" smtClean="0"/>
              <a:t>：</a:t>
            </a:r>
            <a:endParaRPr lang="en-US" altLang="zh-CN" dirty="0" smtClean="0"/>
          </a:p>
          <a:p>
            <a:pPr lvl="1"/>
            <a:r>
              <a:rPr lang="zh-CN" altLang="en-US" dirty="0" smtClean="0"/>
              <a:t>分析：</a:t>
            </a:r>
            <a:endParaRPr lang="en-US" altLang="zh-CN" dirty="0" smtClean="0"/>
          </a:p>
          <a:p>
            <a:pPr lvl="2"/>
            <a:r>
              <a:rPr lang="zh-CN" altLang="en-US" dirty="0" smtClean="0"/>
              <a:t>提示</a:t>
            </a:r>
            <a:r>
              <a:rPr lang="en-US" altLang="zh-CN" dirty="0" smtClean="0"/>
              <a:t>1</a:t>
            </a:r>
            <a:r>
              <a:rPr lang="zh-CN" altLang="en-US" dirty="0" smtClean="0"/>
              <a:t>：错误类型分析</a:t>
            </a:r>
            <a:endParaRPr lang="en-US" altLang="zh-CN" dirty="0" smtClean="0"/>
          </a:p>
          <a:p>
            <a:pPr lvl="2"/>
            <a:r>
              <a:rPr lang="zh-CN" altLang="en-US" dirty="0" smtClean="0"/>
              <a:t>提示</a:t>
            </a:r>
            <a:r>
              <a:rPr lang="en-US" altLang="zh-CN" dirty="0" smtClean="0"/>
              <a:t>2</a:t>
            </a:r>
            <a:r>
              <a:rPr lang="zh-CN" altLang="en-US" dirty="0" smtClean="0"/>
              <a:t>：事件类型分析</a:t>
            </a:r>
            <a:endParaRPr lang="en-US" altLang="zh-CN" dirty="0" smtClean="0"/>
          </a:p>
          <a:p>
            <a:pPr lvl="2"/>
            <a:r>
              <a:rPr lang="zh-CN" altLang="en-US" dirty="0" smtClean="0"/>
              <a:t>提示</a:t>
            </a:r>
            <a:r>
              <a:rPr lang="en-US" altLang="zh-CN" dirty="0" smtClean="0"/>
              <a:t>3</a:t>
            </a:r>
            <a:r>
              <a:rPr lang="zh-CN" altLang="en-US" dirty="0" smtClean="0"/>
              <a:t>：方法</a:t>
            </a:r>
            <a:endParaRPr lang="en-US" altLang="zh-CN" dirty="0"/>
          </a:p>
          <a:p>
            <a:pPr marL="228600" lvl="1">
              <a:spcBef>
                <a:spcPts val="1000"/>
              </a:spcBef>
            </a:pPr>
            <a:r>
              <a:rPr lang="zh-CN" altLang="en-US" dirty="0" smtClean="0"/>
              <a:t>跟定母串</a:t>
            </a:r>
            <a:r>
              <a:rPr lang="en-US" altLang="zh-CN" dirty="0" smtClean="0"/>
              <a:t>T</a:t>
            </a:r>
            <a:r>
              <a:rPr lang="zh-CN" altLang="en-US" dirty="0" smtClean="0"/>
              <a:t>长度</a:t>
            </a:r>
            <a:r>
              <a:rPr lang="en-US" altLang="zh-CN" dirty="0" smtClean="0"/>
              <a:t>l</a:t>
            </a:r>
            <a:r>
              <a:rPr lang="zh-CN" altLang="en-US" dirty="0" smtClean="0"/>
              <a:t>，和子串</a:t>
            </a:r>
            <a:r>
              <a:rPr lang="en-US" altLang="zh-CN" dirty="0" smtClean="0"/>
              <a:t>P</a:t>
            </a:r>
            <a:r>
              <a:rPr lang="zh-CN" altLang="en-US" dirty="0" smtClean="0"/>
              <a:t>，求</a:t>
            </a:r>
            <a:r>
              <a:rPr lang="en-US" altLang="zh-CN" dirty="0" smtClean="0"/>
              <a:t>P</a:t>
            </a:r>
            <a:r>
              <a:rPr lang="zh-CN" altLang="en-US" dirty="0" smtClean="0"/>
              <a:t>在</a:t>
            </a:r>
            <a:r>
              <a:rPr lang="en-US" altLang="zh-CN" dirty="0" smtClean="0"/>
              <a:t>T</a:t>
            </a:r>
            <a:r>
              <a:rPr lang="zh-CN" altLang="en-US" dirty="0" smtClean="0"/>
              <a:t>中出现的概率</a:t>
            </a:r>
            <a:r>
              <a:rPr lang="zh-CN" altLang="en-US" dirty="0"/>
              <a:t> </a:t>
            </a:r>
            <a:r>
              <a:rPr lang="en-US" altLang="zh-CN" dirty="0" smtClean="0"/>
              <a:t>----</a:t>
            </a:r>
            <a:r>
              <a:rPr lang="zh-CN" altLang="en-US" dirty="0" smtClean="0"/>
              <a:t> 网易测试 </a:t>
            </a:r>
            <a:r>
              <a:rPr lang="en-US" altLang="zh-CN" dirty="0" smtClean="0"/>
              <a:t>(</a:t>
            </a:r>
            <a:r>
              <a:rPr lang="zh-CN" altLang="en-US" dirty="0" smtClean="0"/>
              <a:t>本人</a:t>
            </a:r>
            <a:r>
              <a:rPr lang="en-US" altLang="zh-CN" dirty="0" smtClean="0"/>
              <a:t>2016</a:t>
            </a:r>
            <a:r>
              <a:rPr lang="zh-CN" altLang="en-US" dirty="0" smtClean="0"/>
              <a:t>年</a:t>
            </a:r>
            <a:r>
              <a:rPr lang="en-US" altLang="zh-CN" dirty="0" smtClean="0"/>
              <a:t>12</a:t>
            </a:r>
            <a:r>
              <a:rPr lang="zh-CN" altLang="en-US" dirty="0" smtClean="0"/>
              <a:t>月份底的一道面试题，这实际是一道经典问题</a:t>
            </a:r>
            <a:r>
              <a:rPr lang="en-US" altLang="zh-CN" dirty="0" smtClean="0"/>
              <a:t>)</a:t>
            </a:r>
            <a:r>
              <a:rPr lang="zh-CN" altLang="en-US" dirty="0" smtClean="0"/>
              <a:t>：</a:t>
            </a:r>
            <a:endParaRPr lang="en-US" altLang="zh-CN" dirty="0" smtClean="0"/>
          </a:p>
          <a:p>
            <a:pPr marL="685800" lvl="2">
              <a:spcBef>
                <a:spcPts val="1000"/>
              </a:spcBef>
            </a:pPr>
            <a:r>
              <a:rPr lang="zh-CN" altLang="en-US" dirty="0" smtClean="0"/>
              <a:t>回顾上</a:t>
            </a:r>
            <a:r>
              <a:rPr lang="en-US" altLang="zh-CN" dirty="0" smtClean="0"/>
              <a:t>X</a:t>
            </a:r>
            <a:r>
              <a:rPr lang="zh-CN" altLang="en-US" dirty="0" smtClean="0"/>
              <a:t>堂课程内容，模式匹配与串</a:t>
            </a:r>
            <a:r>
              <a:rPr lang="en-US" altLang="zh-CN" dirty="0" smtClean="0"/>
              <a:t>----</a:t>
            </a:r>
            <a:r>
              <a:rPr lang="zh-CN" altLang="en-US" dirty="0" smtClean="0"/>
              <a:t>查询表算法</a:t>
            </a:r>
            <a:endParaRPr lang="en-US" altLang="zh-CN" dirty="0" smtClean="0"/>
          </a:p>
          <a:p>
            <a:pPr lvl="1"/>
            <a:r>
              <a:rPr lang="zh-CN" altLang="en-US" dirty="0" smtClean="0"/>
              <a:t>相似问题 </a:t>
            </a:r>
            <a:r>
              <a:rPr lang="mr-IN" altLang="zh-CN" dirty="0" smtClean="0"/>
              <a:t>–</a:t>
            </a:r>
            <a:r>
              <a:rPr lang="zh-CN" altLang="en-US" dirty="0"/>
              <a:t> </a:t>
            </a:r>
            <a:r>
              <a:rPr lang="en-US" altLang="zh-CN" dirty="0" smtClean="0"/>
              <a:t>ACM</a:t>
            </a:r>
            <a:r>
              <a:rPr lang="zh-CN" altLang="en-US" dirty="0" smtClean="0"/>
              <a:t>训练题</a:t>
            </a:r>
            <a:endParaRPr lang="en-US" altLang="zh-CN" dirty="0" smtClean="0"/>
          </a:p>
          <a:p>
            <a:pPr lvl="1"/>
            <a:r>
              <a:rPr lang="zh-CN" altLang="en-US" dirty="0" smtClean="0"/>
              <a:t>分析</a:t>
            </a:r>
            <a:endParaRPr lang="en-US" altLang="zh-CN" dirty="0" smtClean="0"/>
          </a:p>
          <a:p>
            <a:pPr lvl="1"/>
            <a:endParaRPr lang="en-US" altLang="zh-CN" dirty="0" smtClean="0"/>
          </a:p>
        </p:txBody>
      </p:sp>
      <p:sp>
        <p:nvSpPr>
          <p:cNvPr id="4" name="Date Placeholder 3"/>
          <p:cNvSpPr>
            <a:spLocks noGrp="1"/>
          </p:cNvSpPr>
          <p:nvPr>
            <p:ph type="dt" sz="half" idx="10"/>
          </p:nvPr>
        </p:nvSpPr>
        <p:spPr/>
        <p:txBody>
          <a:bodyPr/>
          <a:lstStyle/>
          <a:p>
            <a:fld id="{359F0E00-F99A-CD43-9FC0-8678B475E476}"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423056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跟定母串</a:t>
            </a:r>
            <a:r>
              <a:rPr lang="en-US" altLang="zh-CN" dirty="0" smtClean="0"/>
              <a:t>T</a:t>
            </a:r>
            <a:r>
              <a:rPr lang="zh-CN" altLang="en-US" dirty="0" smtClean="0"/>
              <a:t>长度</a:t>
            </a:r>
            <a:r>
              <a:rPr lang="en-US" altLang="zh-CN" dirty="0" smtClean="0"/>
              <a:t>l</a:t>
            </a:r>
            <a:r>
              <a:rPr lang="zh-CN" altLang="en-US" dirty="0" smtClean="0"/>
              <a:t>，和子串</a:t>
            </a:r>
            <a:r>
              <a:rPr lang="en-US" altLang="zh-CN" dirty="0" smtClean="0"/>
              <a:t>P</a:t>
            </a:r>
            <a:r>
              <a:rPr lang="zh-CN" altLang="en-US" dirty="0" smtClean="0"/>
              <a:t>，求</a:t>
            </a:r>
            <a:r>
              <a:rPr lang="en-US" altLang="zh-CN" dirty="0" smtClean="0"/>
              <a:t>P</a:t>
            </a:r>
            <a:r>
              <a:rPr lang="zh-CN" altLang="en-US" dirty="0" smtClean="0"/>
              <a:t>在</a:t>
            </a:r>
            <a:r>
              <a:rPr lang="en-US" altLang="zh-CN" dirty="0" smtClean="0"/>
              <a:t>T</a:t>
            </a:r>
            <a:r>
              <a:rPr lang="zh-CN" altLang="en-US" dirty="0" smtClean="0"/>
              <a:t>中出现的概率</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r>
                  <a:rPr lang="en-US" altLang="zh-CN" dirty="0" smtClean="0"/>
                  <a:t>1.</a:t>
                </a:r>
                <a:r>
                  <a:rPr lang="zh-CN" altLang="en-US" dirty="0" smtClean="0"/>
                  <a:t> 一个简单的问题：</a:t>
                </a:r>
                <a:endParaRPr lang="en-US" altLang="zh-CN" dirty="0" smtClean="0"/>
              </a:p>
              <a:p>
                <a:pPr lvl="1"/>
                <a:r>
                  <a:rPr lang="zh-CN" altLang="en-US" dirty="0" smtClean="0"/>
                  <a:t>抛硬币</a:t>
                </a:r>
                <a:r>
                  <a:rPr lang="en-US" altLang="zh-CN" dirty="0" smtClean="0"/>
                  <a:t>3</a:t>
                </a:r>
                <a:r>
                  <a:rPr lang="zh-CN" altLang="en-US" dirty="0" smtClean="0"/>
                  <a:t>次有这样两种结果： 正正反， 反反正。求问他们结果一样吗？</a:t>
                </a:r>
                <a:endParaRPr lang="en-US" altLang="zh-CN" dirty="0" smtClean="0"/>
              </a:p>
              <a:p>
                <a:pPr lvl="1"/>
                <a:r>
                  <a:rPr lang="zh-CN" altLang="en-US" dirty="0" smtClean="0">
                    <a:hlinkClick r:id="rId2" invalidUrl="https://github.com/yiakwy/yiak.github.io/blob/develop/Computing Random Variables/Materials/simulating-0.1/src/main.cpp"/>
                  </a:rPr>
                  <a:t>计算机模拟</a:t>
                </a:r>
                <a:r>
                  <a:rPr lang="en-US" altLang="zh-CN" dirty="0" smtClean="0"/>
                  <a:t> (develop branch)</a:t>
                </a:r>
              </a:p>
              <a:p>
                <a:pPr lvl="2"/>
                <a:r>
                  <a:rPr lang="zh-CN" altLang="en-US" dirty="0" smtClean="0"/>
                  <a:t>我们希望通过大量，根据大数收敛定理来逼近理论概率值</a:t>
                </a:r>
                <a:endParaRPr lang="en-US" altLang="zh-CN" dirty="0"/>
              </a:p>
              <a:p>
                <a:pPr lvl="2"/>
                <a:r>
                  <a:rPr lang="zh-CN" altLang="en-US" dirty="0" smtClean="0"/>
                  <a:t>通过问题转换，用已知分布来推导 （</a:t>
                </a:r>
                <a:r>
                  <a:rPr lang="en-US" altLang="zh-CN" dirty="0" err="1" smtClean="0"/>
                  <a:t>Kmeans</a:t>
                </a:r>
                <a:r>
                  <a:rPr lang="en-US" altLang="zh-CN" dirty="0" smtClean="0"/>
                  <a:t>++</a:t>
                </a:r>
                <a:r>
                  <a:rPr lang="zh-CN" altLang="en-US" dirty="0" smtClean="0"/>
                  <a:t>）</a:t>
                </a:r>
                <a:endParaRPr lang="en-US" altLang="zh-CN" dirty="0"/>
              </a:p>
              <a:p>
                <a:pPr lvl="3"/>
                <a:r>
                  <a:rPr lang="zh-CN" altLang="en-US" dirty="0" smtClean="0"/>
                  <a:t>形式化的数学方法，递归，微分</a:t>
                </a:r>
                <a:r>
                  <a:rPr lang="mr-IN" altLang="zh-CN" dirty="0" smtClean="0"/>
                  <a:t>…</a:t>
                </a:r>
                <a:endParaRPr lang="en-US" altLang="zh-CN" dirty="0" smtClean="0"/>
              </a:p>
              <a:p>
                <a:pPr lvl="3"/>
                <a:endParaRPr lang="en-US" altLang="zh-CN" dirty="0" smtClean="0"/>
              </a:p>
              <a:p>
                <a:r>
                  <a:rPr lang="en-US" altLang="zh-CN" dirty="0" smtClean="0"/>
                  <a:t>2.</a:t>
                </a:r>
                <a:r>
                  <a:rPr lang="zh-CN" altLang="en-US" dirty="0" smtClean="0"/>
                  <a:t> 回顾查询表算法</a:t>
                </a:r>
                <a:r>
                  <a:rPr lang="en-US" altLang="zh-CN" dirty="0" smtClean="0"/>
                  <a:t>-KMP/Boyer</a:t>
                </a:r>
                <a:r>
                  <a:rPr lang="zh-CN" altLang="en-US" dirty="0" smtClean="0"/>
                  <a:t> </a:t>
                </a:r>
                <a:r>
                  <a:rPr lang="en-US" altLang="zh-CN" dirty="0" smtClean="0"/>
                  <a:t>Moore</a:t>
                </a:r>
                <a:r>
                  <a:rPr lang="zh-CN" altLang="en-US" dirty="0" smtClean="0"/>
                  <a:t>思路：</a:t>
                </a:r>
                <a:endParaRPr lang="en-US" altLang="zh-CN" dirty="0"/>
              </a:p>
              <a:p>
                <a:pPr lvl="1"/>
                <a:r>
                  <a:rPr lang="zh-CN" altLang="en-US" dirty="0" smtClean="0"/>
                  <a:t>这里仅举例子</a:t>
                </a:r>
                <a:r>
                  <a:rPr lang="en-US" altLang="zh-CN" dirty="0" smtClean="0"/>
                  <a:t>KMP</a:t>
                </a:r>
              </a:p>
              <a:p>
                <a:pPr lvl="1"/>
                <a:r>
                  <a:rPr lang="zh-CN" altLang="en-US" dirty="0" smtClean="0"/>
                  <a:t>当前串是</a:t>
                </a:r>
                <a:r>
                  <a:rPr lang="en-US" altLang="zh-CN" dirty="0" smtClean="0"/>
                  <a:t>T</a:t>
                </a:r>
                <a:r>
                  <a:rPr lang="zh-CN" altLang="en-US" dirty="0" smtClean="0"/>
                  <a:t>， 模式串是</a:t>
                </a:r>
                <a:r>
                  <a:rPr lang="en-US" altLang="zh-CN" dirty="0" smtClean="0"/>
                  <a:t>P</a:t>
                </a:r>
                <a:r>
                  <a:rPr lang="zh-CN" altLang="en-US" dirty="0" smtClean="0"/>
                  <a:t>，</a:t>
                </a:r>
                <a:r>
                  <a:rPr lang="en-US" altLang="zh-CN" dirty="0" smtClean="0"/>
                  <a:t>T</a:t>
                </a:r>
                <a:r>
                  <a:rPr lang="zh-CN" altLang="en-US" dirty="0" smtClean="0"/>
                  <a:t>匹配到位置</a:t>
                </a:r>
                <a:r>
                  <a:rPr lang="en-US" altLang="zh-CN" dirty="0" err="1" smtClean="0"/>
                  <a:t>i</a:t>
                </a:r>
                <a:r>
                  <a:rPr lang="zh-CN" altLang="en-US" dirty="0" smtClean="0"/>
                  <a:t> </a:t>
                </a:r>
                <a:r>
                  <a:rPr lang="en-US" altLang="zh-CN" dirty="0" smtClean="0"/>
                  <a:t>P</a:t>
                </a:r>
                <a:r>
                  <a:rPr lang="zh-CN" altLang="en-US" dirty="0" smtClean="0"/>
                  <a:t>匹配到未知</a:t>
                </a:r>
                <a:r>
                  <a:rPr lang="en-US" altLang="zh-CN" dirty="0" smtClean="0"/>
                  <a:t>j,</a:t>
                </a:r>
                <a:r>
                  <a:rPr lang="zh-CN" altLang="en-US" dirty="0" smtClean="0"/>
                  <a:t> 此时第一次发生 </a:t>
                </a:r>
                <a14:m>
                  <m:oMath xmlns:m="http://schemas.openxmlformats.org/officeDocument/2006/math">
                    <m:r>
                      <m:rPr>
                        <m:sty m:val="p"/>
                      </m:rPr>
                      <a:rPr lang="en-US" altLang="zh-CN" b="0" i="0" smtClean="0">
                        <a:latin typeface="Cambria Math" charset="0"/>
                        <a:ea typeface="Cambria Math" charset="0"/>
                        <a:cs typeface="Cambria Math" charset="0"/>
                      </a:rPr>
                      <m:t>T</m:t>
                    </m:r>
                    <m:d>
                      <m:dPr>
                        <m:begChr m:val="["/>
                        <m:endChr m:val="]"/>
                        <m:ctrlPr>
                          <a:rPr lang="en-US" altLang="zh-CN" b="0" i="1" smtClean="0">
                            <a:latin typeface="Cambria Math" charset="0"/>
                            <a:ea typeface="Cambria Math" charset="0"/>
                            <a:cs typeface="Cambria Math" charset="0"/>
                          </a:rPr>
                        </m:ctrlPr>
                      </m:dPr>
                      <m:e>
                        <m:r>
                          <m:rPr>
                            <m:sty m:val="p"/>
                          </m:rPr>
                          <a:rPr lang="en-US" altLang="zh-CN" b="0" i="0" smtClean="0">
                            <a:latin typeface="Cambria Math" charset="0"/>
                            <a:ea typeface="Cambria Math" charset="0"/>
                            <a:cs typeface="Cambria Math" charset="0"/>
                          </a:rPr>
                          <m:t>i</m:t>
                        </m:r>
                      </m:e>
                    </m:d>
                    <m:r>
                      <a:rPr lang="en-US" altLang="zh-CN"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𝑇</m:t>
                    </m:r>
                    <m:d>
                      <m:dPr>
                        <m:begChr m:val="["/>
                        <m:endChr m:val="]"/>
                        <m:ctrlPr>
                          <a:rPr lang="en-US" altLang="zh-CN" b="0" i="1" smtClean="0">
                            <a:latin typeface="Cambria Math" charset="0"/>
                            <a:ea typeface="Cambria Math" charset="0"/>
                            <a:cs typeface="Cambria Math" charset="0"/>
                          </a:rPr>
                        </m:ctrlPr>
                      </m:dPr>
                      <m:e>
                        <m:r>
                          <a:rPr lang="en-US" altLang="zh-CN" b="0" i="1" smtClean="0">
                            <a:latin typeface="Cambria Math" charset="0"/>
                            <a:ea typeface="Cambria Math" charset="0"/>
                            <a:cs typeface="Cambria Math" charset="0"/>
                          </a:rPr>
                          <m:t>𝑗</m:t>
                        </m:r>
                      </m:e>
                    </m:d>
                  </m:oMath>
                </a14:m>
                <a:r>
                  <a:rPr lang="zh-CN" altLang="en-US" dirty="0" smtClean="0"/>
                  <a:t>，考虑一个特殊情况，</a:t>
                </a:r>
                <a:r>
                  <a:rPr lang="en-US" altLang="zh-CN" dirty="0" smtClean="0"/>
                  <a:t>P</a:t>
                </a:r>
                <a:r>
                  <a:rPr lang="zh-CN" altLang="en-US" dirty="0" smtClean="0"/>
                  <a:t>串字符都不相同的先验信息，那么</a:t>
                </a:r>
                <a:r>
                  <a:rPr lang="en-US" altLang="zh-CN" dirty="0" smtClean="0"/>
                  <a:t>P</a:t>
                </a:r>
                <a:r>
                  <a:rPr lang="zh-CN" altLang="en-US" dirty="0" smtClean="0"/>
                  <a:t>串就可以相比较原始的暴力匹配，可以直接对齐</a:t>
                </a:r>
                <a:r>
                  <a:rPr lang="en-US" altLang="zh-CN" dirty="0" smtClean="0"/>
                  <a:t>T</a:t>
                </a:r>
                <a:r>
                  <a:rPr lang="zh-CN" altLang="en-US" dirty="0" smtClean="0"/>
                  <a:t>中</a:t>
                </a:r>
                <a:r>
                  <a:rPr lang="en-US" altLang="zh-CN" dirty="0" smtClean="0"/>
                  <a:t>i+1</a:t>
                </a:r>
                <a:r>
                  <a:rPr lang="zh-CN" altLang="en-US" dirty="0" smtClean="0"/>
                  <a:t>位置重新检索，前进</a:t>
                </a:r>
                <a:r>
                  <a:rPr lang="en-US" altLang="zh-CN" dirty="0" smtClean="0"/>
                  <a:t>j</a:t>
                </a:r>
                <a:r>
                  <a:rPr lang="zh-CN" altLang="en-US" dirty="0" smtClean="0"/>
                  <a:t>位。</a:t>
                </a:r>
                <a:endParaRPr lang="en-US" altLang="zh-CN" dirty="0" smtClean="0"/>
              </a:p>
              <a:p>
                <a:pPr lvl="1"/>
                <a:r>
                  <a:rPr lang="zh-CN" altLang="en-US" dirty="0" smtClean="0"/>
                  <a:t>于是考虑一般情况，若</a:t>
                </a:r>
                <a:r>
                  <a:rPr lang="en-US" altLang="zh-CN" dirty="0" smtClean="0"/>
                  <a:t>P</a:t>
                </a:r>
                <a:r>
                  <a:rPr lang="zh-CN" altLang="en-US" dirty="0" smtClean="0"/>
                  <a:t>串前进</a:t>
                </a:r>
                <a:r>
                  <a:rPr lang="en-US" altLang="zh-CN" dirty="0" smtClean="0"/>
                  <a:t>j-k</a:t>
                </a:r>
                <a:r>
                  <a:rPr lang="zh-CN" altLang="en-US" dirty="0" smtClean="0"/>
                  <a:t>位，进行匹配：</a:t>
                </a:r>
                <a:endParaRPr lang="en-US" altLang="zh-CN" dirty="0" smtClean="0"/>
              </a:p>
              <a:p>
                <a:pPr lvl="2"/>
                <a:r>
                  <a:rPr lang="zh-CN" altLang="en-US" dirty="0" smtClean="0"/>
                  <a:t>若其实有意义的，必须确保（必要条件）：</a:t>
                </a:r>
                <a:endParaRPr lang="en-US" altLang="zh-CN" dirty="0" smtClean="0"/>
              </a:p>
              <a:p>
                <a:pPr lvl="3"/>
                <a:r>
                  <a:rPr lang="en-US" altLang="zh-CN" dirty="0" smtClean="0"/>
                  <a:t>T[</a:t>
                </a:r>
                <a:r>
                  <a:rPr lang="en-US" altLang="zh-CN" dirty="0" err="1" smtClean="0"/>
                  <a:t>i</a:t>
                </a:r>
                <a:r>
                  <a:rPr lang="en-US" altLang="zh-CN" dirty="0" smtClean="0"/>
                  <a:t>-k..</a:t>
                </a:r>
                <a:r>
                  <a:rPr lang="en-US" altLang="zh-CN" dirty="0" err="1" smtClean="0"/>
                  <a:t>i</a:t>
                </a:r>
                <a:r>
                  <a:rPr lang="en-US" altLang="zh-CN" dirty="0" smtClean="0"/>
                  <a:t>]</a:t>
                </a:r>
                <a:r>
                  <a:rPr lang="zh-CN" altLang="en-US" dirty="0" smtClean="0"/>
                  <a:t> </a:t>
                </a:r>
                <a:r>
                  <a:rPr lang="en-US" altLang="zh-CN" dirty="0" smtClean="0"/>
                  <a:t>=</a:t>
                </a:r>
                <a:r>
                  <a:rPr lang="zh-CN" altLang="en-US" dirty="0" smtClean="0"/>
                  <a:t> </a:t>
                </a:r>
                <a:r>
                  <a:rPr lang="en-US" altLang="zh-CN" dirty="0" smtClean="0"/>
                  <a:t>P[0..k],</a:t>
                </a:r>
                <a:r>
                  <a:rPr lang="zh-CN" altLang="en-US" dirty="0" smtClean="0"/>
                  <a:t> 而我们已经知道了</a:t>
                </a:r>
                <a:r>
                  <a:rPr lang="en-US" altLang="zh-CN" dirty="0" smtClean="0"/>
                  <a:t>T[</a:t>
                </a:r>
                <a:r>
                  <a:rPr lang="en-US" altLang="zh-CN" dirty="0" err="1" smtClean="0"/>
                  <a:t>i</a:t>
                </a:r>
                <a:r>
                  <a:rPr lang="en-US" altLang="zh-CN" dirty="0" smtClean="0"/>
                  <a:t>-j,</a:t>
                </a:r>
                <a:r>
                  <a:rPr lang="zh-CN" altLang="en-US" dirty="0" smtClean="0"/>
                  <a:t> </a:t>
                </a:r>
                <a:r>
                  <a:rPr lang="en-US" altLang="zh-CN" dirty="0" smtClean="0"/>
                  <a:t>i-1]</a:t>
                </a:r>
                <a:r>
                  <a:rPr lang="zh-CN" altLang="en-US" dirty="0" smtClean="0"/>
                  <a:t> </a:t>
                </a:r>
                <a:r>
                  <a:rPr lang="en-US" altLang="zh-CN" dirty="0" smtClean="0"/>
                  <a:t>==</a:t>
                </a:r>
                <a:r>
                  <a:rPr lang="zh-CN" altLang="en-US" dirty="0" smtClean="0"/>
                  <a:t> </a:t>
                </a:r>
                <a:r>
                  <a:rPr lang="en-US" altLang="zh-CN" dirty="0" smtClean="0"/>
                  <a:t>P[0..j-1],</a:t>
                </a:r>
                <a:r>
                  <a:rPr lang="zh-CN" altLang="en-US" dirty="0" smtClean="0"/>
                  <a:t> </a:t>
                </a:r>
                <a:r>
                  <a:rPr lang="en-US" altLang="zh-CN" dirty="0" smtClean="0"/>
                  <a:t>T[</a:t>
                </a:r>
                <a:r>
                  <a:rPr lang="en-US" altLang="zh-CN" dirty="0" err="1" smtClean="0"/>
                  <a:t>i</a:t>
                </a:r>
                <a:r>
                  <a:rPr lang="en-US" altLang="zh-CN" dirty="0" smtClean="0"/>
                  <a:t>]</a:t>
                </a:r>
                <a14:m>
                  <m:oMath xmlns:m="http://schemas.openxmlformats.org/officeDocument/2006/math">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𝑇</m:t>
                    </m:r>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𝑗</m:t>
                    </m:r>
                    <m:r>
                      <a:rPr lang="en-US" altLang="zh-CN" b="0" i="1" smtClean="0">
                        <a:latin typeface="Cambria Math" charset="0"/>
                        <a:ea typeface="Cambria Math" charset="0"/>
                        <a:cs typeface="Cambria Math" charset="0"/>
                      </a:rPr>
                      <m:t>]</m:t>
                    </m:r>
                  </m:oMath>
                </a14:m>
                <a:r>
                  <a:rPr lang="zh-CN" altLang="en-US" dirty="0" smtClean="0"/>
                  <a:t>（标号通过相减验证步长）</a:t>
                </a:r>
                <a:endParaRPr lang="en-US" altLang="zh-CN" dirty="0" smtClean="0"/>
              </a:p>
              <a:p>
                <a:pPr lvl="3"/>
                <a:r>
                  <a:rPr lang="zh-CN" altLang="en-US" dirty="0" smtClean="0"/>
                  <a:t>因此，得到一个完全关于已知的</a:t>
                </a:r>
                <a:r>
                  <a:rPr lang="en-US" altLang="zh-CN" dirty="0" smtClean="0"/>
                  <a:t>P</a:t>
                </a:r>
                <a:r>
                  <a:rPr lang="zh-CN" altLang="en-US" dirty="0" smtClean="0"/>
                  <a:t>串信息：</a:t>
                </a:r>
                <a:endParaRPr lang="en-US" altLang="zh-CN" dirty="0" smtClean="0"/>
              </a:p>
              <a:p>
                <a:pPr lvl="4"/>
                <a:r>
                  <a:rPr lang="en-US" altLang="zh-CN" dirty="0" smtClean="0"/>
                  <a:t>T[</a:t>
                </a:r>
                <a:r>
                  <a:rPr lang="en-US" altLang="zh-CN" dirty="0" err="1" smtClean="0"/>
                  <a:t>i</a:t>
                </a:r>
                <a:r>
                  <a:rPr lang="en-US" altLang="zh-CN" dirty="0" smtClean="0"/>
                  <a:t>-k,</a:t>
                </a:r>
                <a:r>
                  <a:rPr lang="zh-CN" altLang="en-US" dirty="0" smtClean="0"/>
                  <a:t> </a:t>
                </a:r>
                <a:r>
                  <a:rPr lang="en-US" altLang="zh-CN" dirty="0" smtClean="0"/>
                  <a:t>i-1]</a:t>
                </a:r>
                <a:r>
                  <a:rPr lang="zh-CN" altLang="en-US" dirty="0" smtClean="0"/>
                  <a:t> </a:t>
                </a:r>
                <a:r>
                  <a:rPr lang="en-US" altLang="zh-CN" dirty="0" smtClean="0"/>
                  <a:t>=</a:t>
                </a:r>
                <a:r>
                  <a:rPr lang="zh-CN" altLang="en-US" dirty="0" smtClean="0"/>
                  <a:t> </a:t>
                </a:r>
                <a:r>
                  <a:rPr lang="en-US" altLang="zh-CN" dirty="0" smtClean="0"/>
                  <a:t>P[0..k-1]</a:t>
                </a:r>
                <a:r>
                  <a:rPr lang="zh-CN" altLang="en-US" dirty="0" smtClean="0"/>
                  <a:t> </a:t>
                </a:r>
                <a:r>
                  <a:rPr lang="en-US" altLang="zh-CN" dirty="0" smtClean="0"/>
                  <a:t>=</a:t>
                </a:r>
                <a:r>
                  <a:rPr lang="zh-CN" altLang="en-US" dirty="0" smtClean="0"/>
                  <a:t> </a:t>
                </a:r>
                <a:r>
                  <a:rPr lang="en-US" altLang="zh-CN" dirty="0" smtClean="0"/>
                  <a:t>P[(</a:t>
                </a:r>
                <a:r>
                  <a:rPr lang="en-US" altLang="zh-CN" dirty="0" err="1" smtClean="0"/>
                  <a:t>i</a:t>
                </a:r>
                <a:r>
                  <a:rPr lang="en-US" altLang="zh-CN" dirty="0" smtClean="0"/>
                  <a:t>-k)-(</a:t>
                </a:r>
                <a:r>
                  <a:rPr lang="en-US" altLang="zh-CN" dirty="0" err="1" smtClean="0"/>
                  <a:t>i</a:t>
                </a:r>
                <a:r>
                  <a:rPr lang="en-US" altLang="zh-CN" dirty="0" smtClean="0"/>
                  <a:t>-j)..j-1]</a:t>
                </a:r>
                <a:r>
                  <a:rPr lang="zh-CN" altLang="en-US" dirty="0" smtClean="0"/>
                  <a:t> </a:t>
                </a:r>
                <a:r>
                  <a:rPr lang="en-US" altLang="zh-CN" dirty="0" smtClean="0"/>
                  <a:t>==</a:t>
                </a:r>
                <a:r>
                  <a:rPr lang="zh-CN" altLang="en-US" dirty="0" smtClean="0"/>
                  <a:t> </a:t>
                </a:r>
                <a:r>
                  <a:rPr lang="en-US" altLang="zh-CN" dirty="0" smtClean="0"/>
                  <a:t>P[j-k..j-1]</a:t>
                </a:r>
                <a:r>
                  <a:rPr lang="zh-CN" altLang="en-US" dirty="0" smtClean="0"/>
                  <a:t> </a:t>
                </a:r>
                <a:r>
                  <a:rPr lang="en-US" altLang="zh-CN" dirty="0" err="1" smtClean="0"/>
                  <a:t>i.e</a:t>
                </a:r>
                <a:r>
                  <a:rPr lang="en-US" altLang="zh-CN" dirty="0" smtClean="0"/>
                  <a:t>:</a:t>
                </a:r>
                <a:r>
                  <a:rPr lang="zh-CN" altLang="en-US" dirty="0" smtClean="0"/>
                  <a:t>  </a:t>
                </a:r>
                <a:r>
                  <a:rPr lang="en-US" altLang="zh-CN" dirty="0" smtClean="0"/>
                  <a:t>P[0..k-1]</a:t>
                </a:r>
                <a:r>
                  <a:rPr lang="zh-CN" altLang="en-US" dirty="0" smtClean="0"/>
                  <a:t> </a:t>
                </a:r>
                <a:r>
                  <a:rPr lang="en-US" altLang="zh-CN" dirty="0" smtClean="0"/>
                  <a:t>=</a:t>
                </a:r>
                <a:r>
                  <a:rPr lang="zh-CN" altLang="en-US" dirty="0" smtClean="0"/>
                  <a:t> </a:t>
                </a:r>
                <a:r>
                  <a:rPr lang="en-US" altLang="zh-CN" dirty="0" smtClean="0"/>
                  <a:t>P[j-k..j-1]</a:t>
                </a:r>
                <a:r>
                  <a:rPr lang="zh-CN" altLang="en-US" dirty="0" smtClean="0"/>
                  <a:t>，其中</a:t>
                </a:r>
                <a:r>
                  <a:rPr lang="en-US" altLang="zh-CN" dirty="0" smtClean="0"/>
                  <a:t>k</a:t>
                </a:r>
                <a:r>
                  <a:rPr lang="zh-CN" altLang="en-US" dirty="0" smtClean="0"/>
                  <a:t>满足该条件若干种步长。因为这是必要条件，故我们考虑对改善算法的最弱情况，即最小步长就可以有效改进算法。</a:t>
                </a:r>
                <a:endParaRPr lang="en-US" altLang="zh-CN" dirty="0" smtClean="0"/>
              </a:p>
              <a:p>
                <a:pPr lvl="5"/>
                <a:endParaRPr lang="en-US" altLang="zh-CN" dirty="0"/>
              </a:p>
              <a:p>
                <a:pPr lvl="1"/>
                <a:r>
                  <a:rPr lang="zh-CN" altLang="en-US" dirty="0" smtClean="0"/>
                  <a:t>为什么称其为查询表算法，本质是挖掘先验信息的方法来解决概率问题！注意到上面，我们只是考虑到一定会出现的情况，而忽略了“可能会出现的情况”，因此本算法核心思路就是继续在挖掘先验信息的基础上，将多种情况以概率的形式表达出来。这里概率是未知的，我们按照方法的原则，尝试构建数学形式推理：</a:t>
                </a:r>
                <a:endParaRPr lang="en-US" altLang="zh-C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06" t="-224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59F0E00-F99A-CD43-9FC0-8678B475E476}"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649017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跟定母串</a:t>
            </a:r>
            <a:r>
              <a:rPr lang="en-US" altLang="zh-CN" dirty="0" smtClean="0"/>
              <a:t>T</a:t>
            </a:r>
            <a:r>
              <a:rPr lang="zh-CN" altLang="en-US" dirty="0" smtClean="0"/>
              <a:t>长度</a:t>
            </a:r>
            <a:r>
              <a:rPr lang="en-US" altLang="zh-CN" dirty="0" smtClean="0"/>
              <a:t>L</a:t>
            </a:r>
            <a:r>
              <a:rPr lang="zh-CN" altLang="en-US" dirty="0" smtClean="0"/>
              <a:t>，和模式串</a:t>
            </a:r>
            <a:r>
              <a:rPr lang="en-US" altLang="zh-CN" dirty="0" smtClean="0"/>
              <a:t>M,</a:t>
            </a:r>
            <a:r>
              <a:rPr lang="zh-CN" altLang="en-US" dirty="0" smtClean="0"/>
              <a:t> 长</a:t>
            </a:r>
            <a:r>
              <a:rPr lang="en-US" altLang="zh-CN" dirty="0" smtClean="0"/>
              <a:t>M_L</a:t>
            </a:r>
            <a:r>
              <a:rPr lang="zh-CN" altLang="en-US" dirty="0" smtClean="0"/>
              <a:t>，求</a:t>
            </a:r>
            <a:r>
              <a:rPr lang="en-US" altLang="zh-CN" dirty="0"/>
              <a:t>M</a:t>
            </a:r>
            <a:r>
              <a:rPr lang="zh-CN" altLang="en-US" dirty="0" smtClean="0"/>
              <a:t>在</a:t>
            </a:r>
            <a:r>
              <a:rPr lang="en-US" altLang="zh-CN" dirty="0" smtClean="0"/>
              <a:t>T</a:t>
            </a:r>
            <a:r>
              <a:rPr lang="zh-CN" altLang="en-US" dirty="0" smtClean="0"/>
              <a:t>中出现的概率</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55000" lnSpcReduction="20000"/>
              </a:bodyPr>
              <a:lstStyle/>
              <a:p>
                <a:r>
                  <a:rPr lang="en-US" altLang="zh-CN" dirty="0" smtClean="0"/>
                  <a:t>3</a:t>
                </a:r>
                <a:r>
                  <a:rPr lang="zh-CN" altLang="en-US" dirty="0" smtClean="0"/>
                  <a:t> 以</a:t>
                </a:r>
                <a:r>
                  <a:rPr lang="en-US" altLang="zh-CN" dirty="0" smtClean="0"/>
                  <a:t>KMP</a:t>
                </a:r>
                <a:r>
                  <a:rPr lang="zh-CN" altLang="en-US" dirty="0" smtClean="0"/>
                  <a:t>思路求解分析：</a:t>
                </a:r>
                <a:endParaRPr lang="en-US" altLang="zh-CN" dirty="0"/>
              </a:p>
              <a:p>
                <a:r>
                  <a:rPr lang="zh-CN" altLang="en-US" dirty="0" smtClean="0"/>
                  <a:t>母串为</a:t>
                </a:r>
                <a:r>
                  <a:rPr lang="en-US" altLang="zh-CN" dirty="0" smtClean="0"/>
                  <a:t>T</a:t>
                </a:r>
                <a:r>
                  <a:rPr lang="zh-CN" altLang="en-US" dirty="0" smtClean="0"/>
                  <a:t>，模式串为</a:t>
                </a:r>
                <a:r>
                  <a:rPr lang="en-US" altLang="zh-CN" dirty="0" smtClean="0"/>
                  <a:t>M,</a:t>
                </a:r>
                <a:r>
                  <a:rPr lang="zh-CN" altLang="en-US" dirty="0" smtClean="0"/>
                  <a:t> 我们要求的是匹配长度为</a:t>
                </a:r>
                <a:r>
                  <a:rPr lang="en-US" altLang="zh-CN" dirty="0" smtClean="0"/>
                  <a:t>L</a:t>
                </a:r>
                <a:r>
                  <a:rPr lang="zh-CN" altLang="en-US" dirty="0" smtClean="0"/>
                  <a:t>时候，模式串能出现在</a:t>
                </a:r>
                <a:r>
                  <a:rPr lang="en-US" altLang="zh-CN" dirty="0" smtClean="0"/>
                  <a:t>M_L</a:t>
                </a:r>
                <a:r>
                  <a:rPr lang="zh-CN" altLang="en-US" dirty="0" smtClean="0"/>
                  <a:t> 位置的概率。假定当前匹配到</a:t>
                </a:r>
                <a:r>
                  <a:rPr lang="en-US" altLang="zh-CN" dirty="0" smtClean="0"/>
                  <a:t>T</a:t>
                </a:r>
                <a:r>
                  <a:rPr lang="zh-CN" altLang="en-US" dirty="0" smtClean="0"/>
                  <a:t>位置</a:t>
                </a:r>
                <a:r>
                  <a:rPr lang="en-US" altLang="zh-CN" dirty="0" smtClean="0"/>
                  <a:t>I,</a:t>
                </a:r>
                <a:r>
                  <a:rPr lang="zh-CN" altLang="en-US" dirty="0" smtClean="0"/>
                  <a:t> 匹配到</a:t>
                </a:r>
                <a:r>
                  <a:rPr lang="en-US" altLang="zh-CN" dirty="0" smtClean="0"/>
                  <a:t>M</a:t>
                </a:r>
                <a:r>
                  <a:rPr lang="zh-CN" altLang="en-US" dirty="0" smtClean="0"/>
                  <a:t> 位置</a:t>
                </a:r>
                <a:r>
                  <a:rPr lang="en-US" altLang="zh-CN" dirty="0" smtClean="0"/>
                  <a:t>j(j</a:t>
                </a:r>
                <a:r>
                  <a:rPr lang="zh-CN" altLang="en-US" dirty="0" smtClean="0"/>
                  <a:t> </a:t>
                </a:r>
                <a:r>
                  <a:rPr lang="en-US" altLang="zh-CN" dirty="0" smtClean="0"/>
                  <a:t>&lt;</a:t>
                </a:r>
                <a:r>
                  <a:rPr lang="zh-CN" altLang="en-US" dirty="0" smtClean="0"/>
                  <a:t> </a:t>
                </a:r>
                <a:r>
                  <a:rPr lang="en-US" altLang="zh-CN" dirty="0" smtClean="0"/>
                  <a:t>M_L)</a:t>
                </a:r>
                <a:r>
                  <a:rPr lang="zh-CN" altLang="en-US" dirty="0" smtClean="0"/>
                  <a:t>，以概率</a:t>
                </a:r>
                <a:r>
                  <a:rPr lang="en-US" altLang="zh-CN" dirty="0" smtClean="0"/>
                  <a:t>Q(j)</a:t>
                </a:r>
                <a:r>
                  <a:rPr lang="zh-CN" altLang="en-US" dirty="0" smtClean="0"/>
                  <a:t>发生不匹配，则：</a:t>
                </a:r>
                <a:endParaRPr lang="en-US" altLang="zh-CN" dirty="0" smtClean="0"/>
              </a:p>
              <a:p>
                <a:pPr lvl="1"/>
                <a:r>
                  <a:rPr lang="zh-CN" altLang="en-US" dirty="0" smtClean="0"/>
                  <a:t>若不匹配发生，如前所述，我们会计算出一个</a:t>
                </a:r>
                <a:r>
                  <a:rPr lang="en-US" altLang="zh-CN" dirty="0" err="1" smtClean="0"/>
                  <a:t>next_step</a:t>
                </a:r>
                <a:r>
                  <a:rPr lang="zh-CN" altLang="en-US" dirty="0" smtClean="0"/>
                  <a:t>，然后移动</a:t>
                </a:r>
                <a:r>
                  <a:rPr lang="en-US" altLang="zh-CN" dirty="0" smtClean="0"/>
                  <a:t>M</a:t>
                </a:r>
                <a:r>
                  <a:rPr lang="zh-CN" altLang="en-US" dirty="0" smtClean="0"/>
                  <a:t>，从</a:t>
                </a:r>
                <a:r>
                  <a:rPr lang="en-US" altLang="zh-CN" dirty="0" err="1" smtClean="0"/>
                  <a:t>i+next_step</a:t>
                </a:r>
                <a:r>
                  <a:rPr lang="zh-CN" altLang="en-US" dirty="0" smtClean="0"/>
                  <a:t>位置继续匹配，相当于开始子问题 </a:t>
                </a:r>
                <a:r>
                  <a:rPr lang="en-US" altLang="zh-CN" dirty="0" smtClean="0"/>
                  <a:t>P(L-</a:t>
                </a:r>
                <a:r>
                  <a:rPr lang="en-US" altLang="zh-CN" dirty="0" err="1" smtClean="0"/>
                  <a:t>i</a:t>
                </a:r>
                <a:r>
                  <a:rPr lang="en-US" altLang="zh-CN" dirty="0" smtClean="0"/>
                  <a:t>-</a:t>
                </a:r>
                <a:r>
                  <a:rPr lang="en-US" altLang="zh-CN" dirty="0" err="1" smtClean="0"/>
                  <a:t>next_step</a:t>
                </a:r>
                <a:r>
                  <a:rPr lang="en-US" altLang="zh-CN" dirty="0" smtClean="0"/>
                  <a:t>(j)+1,</a:t>
                </a:r>
                <a:r>
                  <a:rPr lang="zh-CN" altLang="en-US" dirty="0" smtClean="0"/>
                  <a:t> </a:t>
                </a:r>
                <a:r>
                  <a:rPr lang="en-US" altLang="zh-CN" dirty="0" smtClean="0"/>
                  <a:t>M_L)</a:t>
                </a:r>
              </a:p>
              <a:p>
                <a:pPr lvl="1"/>
                <a:r>
                  <a:rPr lang="zh-CN" altLang="en-US" dirty="0" smtClean="0"/>
                  <a:t>若发生匹配，则我们进一步考虑</a:t>
                </a:r>
                <a:r>
                  <a:rPr lang="en-US" altLang="zh-CN" dirty="0" smtClean="0"/>
                  <a:t>i+1,</a:t>
                </a:r>
                <a:r>
                  <a:rPr lang="zh-CN" altLang="en-US" dirty="0" smtClean="0"/>
                  <a:t> </a:t>
                </a:r>
                <a:r>
                  <a:rPr lang="en-US" altLang="zh-CN" dirty="0" smtClean="0"/>
                  <a:t>j+1</a:t>
                </a:r>
                <a:r>
                  <a:rPr lang="zh-CN" altLang="en-US" dirty="0" smtClean="0"/>
                  <a:t>问题，知道</a:t>
                </a:r>
                <a:r>
                  <a:rPr lang="en-US" altLang="zh-CN" dirty="0" smtClean="0"/>
                  <a:t>j</a:t>
                </a:r>
                <a:r>
                  <a:rPr lang="zh-CN" altLang="en-US" dirty="0" smtClean="0"/>
                  <a:t> </a:t>
                </a:r>
                <a:r>
                  <a:rPr lang="en-US" altLang="zh-CN" dirty="0" smtClean="0"/>
                  <a:t>=</a:t>
                </a:r>
                <a:r>
                  <a:rPr lang="zh-CN" altLang="en-US" dirty="0" smtClean="0"/>
                  <a:t> </a:t>
                </a:r>
                <a:r>
                  <a:rPr lang="en-US" altLang="zh-CN" dirty="0" smtClean="0"/>
                  <a:t>M_L</a:t>
                </a:r>
                <a:r>
                  <a:rPr lang="zh-CN" altLang="en-US" dirty="0" smtClean="0"/>
                  <a:t>或不匹配发生：</a:t>
                </a:r>
                <a:endParaRPr lang="en-US" altLang="zh-CN" dirty="0" smtClean="0"/>
              </a:p>
              <a:p>
                <a:pPr lvl="2"/>
                <a:endParaRPr lang="en-US" altLang="zh-CN" dirty="0" smtClean="0"/>
              </a:p>
              <a:p>
                <a:pPr lvl="2"/>
                <a14:m>
                  <m:oMath xmlns:m="http://schemas.openxmlformats.org/officeDocument/2006/math">
                    <m:r>
                      <m:rPr>
                        <m:nor/>
                      </m:rPr>
                      <a:rPr lang="en-US" altLang="zh-CN" i="1" dirty="0" smtClean="0"/>
                      <m:t>P</m:t>
                    </m:r>
                    <m:r>
                      <m:rPr>
                        <m:nor/>
                      </m:rPr>
                      <a:rPr lang="en-US" altLang="zh-CN" i="1" dirty="0" smtClean="0"/>
                      <m:t>(</m:t>
                    </m:r>
                    <m:r>
                      <m:rPr>
                        <m:nor/>
                      </m:rPr>
                      <a:rPr lang="en-US" altLang="zh-CN" i="1" dirty="0" smtClean="0"/>
                      <m:t>i</m:t>
                    </m:r>
                    <m:r>
                      <m:rPr>
                        <m:nor/>
                      </m:rPr>
                      <a:rPr lang="en-US" altLang="zh-CN" i="1" dirty="0" smtClean="0"/>
                      <m:t>,</m:t>
                    </m:r>
                    <m:r>
                      <m:rPr>
                        <m:nor/>
                      </m:rPr>
                      <a:rPr lang="zh-CN" altLang="en-US" i="1" dirty="0" smtClean="0"/>
                      <m:t> </m:t>
                    </m:r>
                    <m:r>
                      <m:rPr>
                        <m:nor/>
                      </m:rPr>
                      <a:rPr lang="en-US" altLang="zh-CN" i="1" dirty="0" smtClean="0"/>
                      <m:t>j</m:t>
                    </m:r>
                    <m:r>
                      <m:rPr>
                        <m:nor/>
                      </m:rPr>
                      <a:rPr lang="en-US" altLang="zh-CN" i="1" dirty="0" smtClean="0"/>
                      <m:t>,</m:t>
                    </m:r>
                    <m:r>
                      <m:rPr>
                        <m:nor/>
                      </m:rPr>
                      <a:rPr lang="zh-CN" altLang="en-US" i="1" dirty="0" smtClean="0"/>
                      <m:t> </m:t>
                    </m:r>
                    <m:r>
                      <m:rPr>
                        <m:nor/>
                      </m:rPr>
                      <a:rPr lang="en-US" altLang="zh-CN" i="1" dirty="0" smtClean="0"/>
                      <m:t>L</m:t>
                    </m:r>
                    <m:r>
                      <m:rPr>
                        <m:nor/>
                      </m:rPr>
                      <a:rPr lang="en-US" altLang="zh-CN" i="1" dirty="0" smtClean="0"/>
                      <m:t>,</m:t>
                    </m:r>
                    <m:r>
                      <m:rPr>
                        <m:nor/>
                      </m:rPr>
                      <a:rPr lang="zh-CN" altLang="en-US" i="1" dirty="0" smtClean="0"/>
                      <m:t> </m:t>
                    </m:r>
                    <m:r>
                      <m:rPr>
                        <m:nor/>
                      </m:rPr>
                      <a:rPr lang="en-US" altLang="zh-CN" i="1" dirty="0" smtClean="0"/>
                      <m:t>M</m:t>
                    </m:r>
                    <m:r>
                      <m:rPr>
                        <m:nor/>
                      </m:rPr>
                      <a:rPr lang="en-US" altLang="zh-CN" b="0" i="1" dirty="0" smtClean="0"/>
                      <m:t>_</m:t>
                    </m:r>
                    <m:r>
                      <m:rPr>
                        <m:nor/>
                      </m:rPr>
                      <a:rPr lang="en-US" altLang="zh-CN" b="0" i="1" dirty="0" smtClean="0"/>
                      <m:t>L</m:t>
                    </m:r>
                    <m:r>
                      <m:rPr>
                        <m:nor/>
                      </m:rPr>
                      <a:rPr lang="en-US" altLang="zh-CN" i="1" dirty="0" smtClean="0"/>
                      <m:t>)</m:t>
                    </m:r>
                    <m:r>
                      <m:rPr>
                        <m:nor/>
                      </m:rPr>
                      <a:rPr lang="zh-CN" altLang="en-US" i="1" dirty="0" smtClean="0"/>
                      <m:t> </m:t>
                    </m:r>
                    <m:r>
                      <m:rPr>
                        <m:nor/>
                      </m:rPr>
                      <a:rPr lang="en-US" altLang="zh-CN" i="1" dirty="0" smtClean="0"/>
                      <m:t>=</m:t>
                    </m:r>
                    <m:r>
                      <m:rPr>
                        <m:nor/>
                      </m:rPr>
                      <a:rPr lang="zh-CN" altLang="en-US" i="1" dirty="0" smtClean="0"/>
                      <m:t> </m:t>
                    </m:r>
                    <m:r>
                      <m:rPr>
                        <m:nor/>
                      </m:rPr>
                      <a:rPr lang="en-US" altLang="zh-CN" i="1" dirty="0" smtClean="0"/>
                      <m:t>Q</m:t>
                    </m:r>
                    <m:r>
                      <m:rPr>
                        <m:nor/>
                      </m:rPr>
                      <a:rPr lang="en-US" altLang="zh-CN" i="1" dirty="0" smtClean="0"/>
                      <m:t>(</m:t>
                    </m:r>
                    <m:r>
                      <m:rPr>
                        <m:nor/>
                      </m:rPr>
                      <a:rPr lang="en-US" altLang="zh-CN" i="1" dirty="0" smtClean="0"/>
                      <m:t>j</m:t>
                    </m:r>
                    <m:r>
                      <m:rPr>
                        <m:nor/>
                      </m:rPr>
                      <a:rPr lang="en-US" altLang="zh-CN" i="1" dirty="0" smtClean="0"/>
                      <m:t>)</m:t>
                    </m:r>
                    <m:r>
                      <a:rPr lang="en-US" altLang="zh-CN" i="1" dirty="0" smtClean="0">
                        <a:latin typeface="Cambria Math" charset="0"/>
                        <a:ea typeface="Cambria Math" charset="0"/>
                        <a:cs typeface="Cambria Math" charset="0"/>
                      </a:rPr>
                      <m:t>∙</m:t>
                    </m:r>
                    <m:r>
                      <m:rPr>
                        <m:nor/>
                      </m:rPr>
                      <a:rPr lang="en-US" altLang="zh-CN" i="1" dirty="0" smtClean="0"/>
                      <m:t>P</m:t>
                    </m:r>
                    <m:r>
                      <m:rPr>
                        <m:nor/>
                      </m:rPr>
                      <a:rPr lang="en-US" altLang="zh-CN" i="1" dirty="0" smtClean="0"/>
                      <m:t>(0,</m:t>
                    </m:r>
                    <m:r>
                      <m:rPr>
                        <m:nor/>
                      </m:rPr>
                      <a:rPr lang="zh-CN" altLang="en-US" i="1" dirty="0" smtClean="0"/>
                      <m:t> </m:t>
                    </m:r>
                    <m:r>
                      <m:rPr>
                        <m:nor/>
                      </m:rPr>
                      <a:rPr lang="en-US" altLang="zh-CN" i="1" dirty="0" smtClean="0"/>
                      <m:t>0,</m:t>
                    </m:r>
                    <m:r>
                      <m:rPr>
                        <m:nor/>
                      </m:rPr>
                      <a:rPr lang="zh-CN" altLang="en-US" i="1" dirty="0" smtClean="0"/>
                      <m:t> </m:t>
                    </m:r>
                    <m:r>
                      <m:rPr>
                        <m:nor/>
                      </m:rPr>
                      <a:rPr lang="en-US" altLang="zh-CN" i="1" dirty="0" smtClean="0"/>
                      <m:t>L</m:t>
                    </m:r>
                    <m:r>
                      <m:rPr>
                        <m:nor/>
                      </m:rPr>
                      <a:rPr lang="en-US" altLang="zh-CN" i="1" dirty="0" smtClean="0"/>
                      <m:t>−</m:t>
                    </m:r>
                    <m:r>
                      <m:rPr>
                        <m:nor/>
                      </m:rPr>
                      <a:rPr lang="en-US" altLang="zh-CN" i="1" dirty="0" smtClean="0"/>
                      <m:t>i</m:t>
                    </m:r>
                    <m:r>
                      <m:rPr>
                        <m:nor/>
                      </m:rPr>
                      <a:rPr lang="en-US" altLang="zh-CN" i="1" dirty="0" smtClean="0"/>
                      <m:t>−</m:t>
                    </m:r>
                    <m:r>
                      <m:rPr>
                        <m:nor/>
                      </m:rPr>
                      <a:rPr lang="en-US" altLang="zh-CN" b="0" i="1" dirty="0" smtClean="0"/>
                      <m:t>next</m:t>
                    </m:r>
                    <m:r>
                      <m:rPr>
                        <m:nor/>
                      </m:rPr>
                      <a:rPr lang="en-US" altLang="zh-CN" b="0" i="1" dirty="0" smtClean="0"/>
                      <m:t>_</m:t>
                    </m:r>
                    <m:r>
                      <m:rPr>
                        <m:nor/>
                      </m:rPr>
                      <a:rPr lang="en-US" altLang="zh-CN" b="0" i="1" dirty="0" smtClean="0"/>
                      <m:t>step</m:t>
                    </m:r>
                    <m:r>
                      <m:rPr>
                        <m:nor/>
                      </m:rPr>
                      <a:rPr lang="en-US" altLang="zh-CN" b="0" i="1" dirty="0" smtClean="0"/>
                      <m:t>(</m:t>
                    </m:r>
                    <m:r>
                      <m:rPr>
                        <m:nor/>
                      </m:rPr>
                      <a:rPr lang="en-US" altLang="zh-CN" b="0" i="1" dirty="0" smtClean="0"/>
                      <m:t>j</m:t>
                    </m:r>
                    <m:r>
                      <m:rPr>
                        <m:nor/>
                      </m:rPr>
                      <a:rPr lang="en-US" altLang="zh-CN" b="0" i="1" dirty="0" smtClean="0"/>
                      <m:t>)+1,</m:t>
                    </m:r>
                    <m:r>
                      <m:rPr>
                        <m:nor/>
                      </m:rPr>
                      <a:rPr lang="zh-CN" altLang="en-US" i="1" dirty="0" smtClean="0"/>
                      <m:t> </m:t>
                    </m:r>
                    <m:r>
                      <m:rPr>
                        <m:nor/>
                      </m:rPr>
                      <a:rPr lang="en-US" altLang="zh-CN" i="1" dirty="0" smtClean="0"/>
                      <m:t>M</m:t>
                    </m:r>
                    <m:r>
                      <m:rPr>
                        <m:nor/>
                      </m:rPr>
                      <a:rPr lang="en-US" altLang="zh-CN" i="1" dirty="0" smtClean="0"/>
                      <m:t>_</m:t>
                    </m:r>
                    <m:r>
                      <m:rPr>
                        <m:nor/>
                      </m:rPr>
                      <a:rPr lang="en-US" altLang="zh-CN" i="1" dirty="0" smtClean="0"/>
                      <m:t>L</m:t>
                    </m:r>
                    <m:r>
                      <m:rPr>
                        <m:nor/>
                      </m:rPr>
                      <a:rPr lang="en-US" altLang="zh-CN" i="1" dirty="0" smtClean="0"/>
                      <m:t>)</m:t>
                    </m:r>
                    <m:r>
                      <m:rPr>
                        <m:nor/>
                      </m:rPr>
                      <a:rPr lang="zh-CN" altLang="en-US" i="1" dirty="0" smtClean="0"/>
                      <m:t> </m:t>
                    </m:r>
                    <m:r>
                      <m:rPr>
                        <m:nor/>
                      </m:rPr>
                      <a:rPr lang="en-US" altLang="zh-CN" i="1" dirty="0" smtClean="0"/>
                      <m:t>+</m:t>
                    </m:r>
                    <m:r>
                      <m:rPr>
                        <m:nor/>
                      </m:rPr>
                      <a:rPr lang="en-US" altLang="zh-CN" b="0" i="1" dirty="0" smtClean="0"/>
                      <m:t>(1−</m:t>
                    </m:r>
                    <m:r>
                      <m:rPr>
                        <m:nor/>
                      </m:rPr>
                      <a:rPr lang="en-US" altLang="zh-CN" b="0" i="1" dirty="0" smtClean="0"/>
                      <m:t>Q</m:t>
                    </m:r>
                    <m:r>
                      <m:rPr>
                        <m:nor/>
                      </m:rPr>
                      <a:rPr lang="en-US" altLang="zh-CN" b="0" i="1" dirty="0" smtClean="0"/>
                      <m:t>(</m:t>
                    </m:r>
                    <m:r>
                      <m:rPr>
                        <m:nor/>
                      </m:rPr>
                      <a:rPr lang="en-US" altLang="zh-CN" b="0" i="1" dirty="0" smtClean="0"/>
                      <m:t>j</m:t>
                    </m:r>
                    <m:r>
                      <m:rPr>
                        <m:nor/>
                      </m:rPr>
                      <a:rPr lang="en-US" altLang="zh-CN" b="0" i="1" dirty="0" smtClean="0"/>
                      <m:t>))</m:t>
                    </m:r>
                    <m:r>
                      <a:rPr lang="en-US" altLang="zh-CN" b="0" i="1" dirty="0" smtClean="0">
                        <a:latin typeface="Cambria Math" charset="0"/>
                        <a:ea typeface="Cambria Math" charset="0"/>
                        <a:cs typeface="Cambria Math" charset="0"/>
                      </a:rPr>
                      <m:t>∙</m:t>
                    </m:r>
                    <m:r>
                      <a:rPr lang="en-US" altLang="zh-CN" b="0" i="1" dirty="0" smtClean="0">
                        <a:latin typeface="Cambria Math" charset="0"/>
                        <a:ea typeface="Cambria Math" charset="0"/>
                        <a:cs typeface="Cambria Math" charset="0"/>
                      </a:rPr>
                      <m:t>𝑃</m:t>
                    </m:r>
                    <m:r>
                      <a:rPr lang="en-US" altLang="zh-CN" b="0" i="1" dirty="0" smtClean="0">
                        <a:latin typeface="Cambria Math" charset="0"/>
                        <a:ea typeface="Cambria Math" charset="0"/>
                        <a:cs typeface="Cambria Math" charset="0"/>
                      </a:rPr>
                      <m:t>(</m:t>
                    </m:r>
                    <m:r>
                      <a:rPr lang="en-US" altLang="zh-CN" b="0" i="1" dirty="0" smtClean="0">
                        <a:latin typeface="Cambria Math" charset="0"/>
                        <a:ea typeface="Cambria Math" charset="0"/>
                        <a:cs typeface="Cambria Math" charset="0"/>
                      </a:rPr>
                      <m:t>𝑖</m:t>
                    </m:r>
                    <m:r>
                      <a:rPr lang="en-US" altLang="zh-CN" b="0" i="1" dirty="0" smtClean="0">
                        <a:latin typeface="Cambria Math" charset="0"/>
                        <a:ea typeface="Cambria Math" charset="0"/>
                        <a:cs typeface="Cambria Math" charset="0"/>
                      </a:rPr>
                      <m:t>+1,</m:t>
                    </m:r>
                    <m:r>
                      <a:rPr lang="en-US" altLang="zh-CN" b="0" i="1" dirty="0" smtClean="0">
                        <a:latin typeface="Cambria Math" charset="0"/>
                        <a:ea typeface="Cambria Math" charset="0"/>
                        <a:cs typeface="Cambria Math" charset="0"/>
                      </a:rPr>
                      <m:t>𝑗</m:t>
                    </m:r>
                    <m:r>
                      <a:rPr lang="en-US" altLang="zh-CN" b="0" i="1" dirty="0" smtClean="0">
                        <a:latin typeface="Cambria Math" charset="0"/>
                        <a:ea typeface="Cambria Math" charset="0"/>
                        <a:cs typeface="Cambria Math" charset="0"/>
                      </a:rPr>
                      <m:t>+1,</m:t>
                    </m:r>
                    <m:r>
                      <a:rPr lang="en-US" altLang="zh-CN" b="0" i="1" dirty="0" smtClean="0">
                        <a:latin typeface="Cambria Math" charset="0"/>
                        <a:ea typeface="Cambria Math" charset="0"/>
                        <a:cs typeface="Cambria Math" charset="0"/>
                      </a:rPr>
                      <m:t>𝐿</m:t>
                    </m:r>
                    <m:r>
                      <a:rPr lang="en-US" altLang="zh-CN" b="0" i="1" dirty="0" smtClean="0">
                        <a:latin typeface="Cambria Math" charset="0"/>
                        <a:ea typeface="Cambria Math" charset="0"/>
                        <a:cs typeface="Cambria Math" charset="0"/>
                      </a:rPr>
                      <m:t>, </m:t>
                    </m:r>
                    <m:r>
                      <a:rPr lang="en-US" altLang="zh-CN" b="0" i="1" dirty="0" smtClean="0">
                        <a:latin typeface="Cambria Math" charset="0"/>
                        <a:ea typeface="Cambria Math" charset="0"/>
                        <a:cs typeface="Cambria Math" charset="0"/>
                      </a:rPr>
                      <m:t>𝑀</m:t>
                    </m:r>
                    <m:r>
                      <a:rPr lang="en-US" altLang="zh-CN" b="0" i="1" dirty="0" smtClean="0">
                        <a:latin typeface="Cambria Math" charset="0"/>
                        <a:ea typeface="Cambria Math" charset="0"/>
                        <a:cs typeface="Cambria Math" charset="0"/>
                      </a:rPr>
                      <m:t>_</m:t>
                    </m:r>
                    <m:r>
                      <a:rPr lang="en-US" altLang="zh-CN" b="0" i="1" dirty="0" smtClean="0">
                        <a:latin typeface="Cambria Math" charset="0"/>
                        <a:ea typeface="Cambria Math" charset="0"/>
                        <a:cs typeface="Cambria Math" charset="0"/>
                      </a:rPr>
                      <m:t>𝐿</m:t>
                    </m:r>
                    <m:r>
                      <a:rPr lang="en-US" altLang="zh-CN" b="0" i="1" dirty="0" smtClean="0">
                        <a:latin typeface="Cambria Math" charset="0"/>
                        <a:ea typeface="Cambria Math" charset="0"/>
                        <a:cs typeface="Cambria Math" charset="0"/>
                      </a:rPr>
                      <m:t>)</m:t>
                    </m:r>
                    <m:r>
                      <m:rPr>
                        <m:nor/>
                      </m:rPr>
                      <a:rPr lang="zh-CN" altLang="en-US" dirty="0" smtClean="0"/>
                      <m:t> </m:t>
                    </m:r>
                  </m:oMath>
                </a14:m>
                <a:endParaRPr lang="en-US" altLang="zh-CN" dirty="0" smtClean="0"/>
              </a:p>
              <a:p>
                <a:pPr lvl="2"/>
                <a:endParaRPr lang="en-US" altLang="zh-CN" dirty="0" smtClean="0"/>
              </a:p>
              <a:p>
                <a:r>
                  <a:rPr lang="zh-CN" altLang="en-US" dirty="0" smtClean="0"/>
                  <a:t>思考</a:t>
                </a:r>
                <a:r>
                  <a:rPr lang="en-US" altLang="zh-CN" dirty="0" smtClean="0"/>
                  <a:t>1</a:t>
                </a:r>
                <a:r>
                  <a:rPr lang="zh-CN" altLang="en-US" dirty="0" smtClean="0"/>
                  <a:t>，这个形式是否是合理的并帮助我们计算最终结果，是否还有其他形式？</a:t>
                </a:r>
                <a:endParaRPr lang="en-US" altLang="zh-CN" dirty="0" smtClean="0"/>
              </a:p>
              <a:p>
                <a:r>
                  <a:rPr lang="zh-CN" altLang="en-US" dirty="0" smtClean="0"/>
                  <a:t>思考</a:t>
                </a:r>
                <a:r>
                  <a:rPr lang="en-US" altLang="zh-CN" dirty="0" smtClean="0"/>
                  <a:t>2</a:t>
                </a:r>
                <a:r>
                  <a:rPr lang="zh-CN" altLang="en-US" dirty="0" smtClean="0"/>
                  <a:t>，位置</a:t>
                </a:r>
                <a:r>
                  <a:rPr lang="en-US" altLang="zh-CN" dirty="0" err="1" smtClean="0"/>
                  <a:t>i</a:t>
                </a:r>
                <a:r>
                  <a:rPr lang="zh-CN" altLang="en-US" dirty="0" smtClean="0"/>
                  <a:t>是否有用，如何定义子规模问题？</a:t>
                </a:r>
                <a:endParaRPr lang="en-US" altLang="zh-CN" dirty="0" smtClean="0"/>
              </a:p>
              <a:p>
                <a:r>
                  <a:rPr lang="zh-CN" altLang="en-US" dirty="0" smtClean="0"/>
                  <a:t>因此我们可以获得， </a:t>
                </a:r>
                <a:r>
                  <a:rPr lang="zh-CN" altLang="en-US" dirty="0" smtClean="0">
                    <a:solidFill>
                      <a:srgbClr val="FF0000"/>
                    </a:solidFill>
                  </a:rPr>
                  <a:t>正确 </a:t>
                </a:r>
                <a:r>
                  <a:rPr lang="en-US" altLang="zh-CN" dirty="0" smtClean="0">
                    <a:solidFill>
                      <a:srgbClr val="FF0000"/>
                    </a:solidFill>
                  </a:rPr>
                  <a:t>or</a:t>
                </a:r>
                <a:r>
                  <a:rPr lang="zh-CN" altLang="en-US" dirty="0" smtClean="0">
                    <a:solidFill>
                      <a:srgbClr val="FF0000"/>
                    </a:solidFill>
                  </a:rPr>
                  <a:t> 错误</a:t>
                </a:r>
                <a:r>
                  <a:rPr lang="zh-CN" altLang="en-US" dirty="0" smtClean="0"/>
                  <a:t>？：</a:t>
                </a:r>
                <a:endParaRPr lang="en-US" altLang="zh-CN" dirty="0" smtClean="0"/>
              </a:p>
              <a:p>
                <a:pPr lvl="1"/>
                <a14:m>
                  <m:oMath xmlns:m="http://schemas.openxmlformats.org/officeDocument/2006/math">
                    <m:r>
                      <m:rPr>
                        <m:nor/>
                      </m:rPr>
                      <a:rPr lang="en-US" altLang="zh-CN" i="1" dirty="0" smtClean="0"/>
                      <m:t>P</m:t>
                    </m:r>
                    <m:r>
                      <m:rPr>
                        <m:nor/>
                      </m:rPr>
                      <a:rPr lang="en-US" altLang="zh-CN" i="1" dirty="0" smtClean="0"/>
                      <m:t>(0,</m:t>
                    </m:r>
                    <m:r>
                      <m:rPr>
                        <m:nor/>
                      </m:rPr>
                      <a:rPr lang="zh-CN" altLang="en-US" i="1" dirty="0" smtClean="0"/>
                      <m:t> </m:t>
                    </m:r>
                    <m:r>
                      <m:rPr>
                        <m:nor/>
                      </m:rPr>
                      <a:rPr lang="en-US" altLang="zh-CN" b="0" i="1" dirty="0" smtClean="0"/>
                      <m:t>0</m:t>
                    </m:r>
                    <m:r>
                      <m:rPr>
                        <m:nor/>
                      </m:rPr>
                      <a:rPr lang="en-US" altLang="zh-CN" i="1" dirty="0" smtClean="0"/>
                      <m:t>,</m:t>
                    </m:r>
                    <m:r>
                      <m:rPr>
                        <m:nor/>
                      </m:rPr>
                      <a:rPr lang="zh-CN" altLang="en-US" i="1" dirty="0" smtClean="0"/>
                      <m:t> </m:t>
                    </m:r>
                    <m:r>
                      <m:rPr>
                        <m:nor/>
                      </m:rPr>
                      <a:rPr lang="en-US" altLang="zh-CN" i="1" dirty="0" smtClean="0"/>
                      <m:t>L</m:t>
                    </m:r>
                    <m:r>
                      <m:rPr>
                        <m:nor/>
                      </m:rPr>
                      <a:rPr lang="en-US" altLang="zh-CN" i="1" dirty="0" smtClean="0"/>
                      <m:t>)</m:t>
                    </m:r>
                    <m:r>
                      <m:rPr>
                        <m:nor/>
                      </m:rPr>
                      <a:rPr lang="zh-CN" altLang="en-US" i="1" dirty="0" smtClean="0"/>
                      <m:t> </m:t>
                    </m:r>
                    <m:r>
                      <m:rPr>
                        <m:nor/>
                      </m:rPr>
                      <a:rPr lang="en-US" altLang="zh-CN" i="1" dirty="0" smtClean="0"/>
                      <m:t>=</m:t>
                    </m:r>
                    <m:r>
                      <m:rPr>
                        <m:nor/>
                      </m:rPr>
                      <a:rPr lang="zh-CN" altLang="en-US" i="1" dirty="0" smtClean="0"/>
                      <m:t> </m:t>
                    </m:r>
                    <m:nary>
                      <m:naryPr>
                        <m:chr m:val="∑"/>
                        <m:ctrlPr>
                          <a:rPr lang="is-IS" altLang="zh-CN" i="1" dirty="0" smtClean="0">
                            <a:latin typeface="Cambria Math" charset="0"/>
                          </a:rPr>
                        </m:ctrlPr>
                      </m:naryPr>
                      <m:sub>
                        <m:r>
                          <m:rPr>
                            <m:brk m:alnAt="23"/>
                          </m:rPr>
                          <a:rPr lang="en-US" altLang="zh-CN" b="0" i="1" dirty="0" smtClean="0">
                            <a:latin typeface="Cambria Math" charset="0"/>
                          </a:rPr>
                          <m:t>𝑘</m:t>
                        </m:r>
                        <m:r>
                          <a:rPr lang="en-US" altLang="zh-CN" b="0" i="1" dirty="0" smtClean="0">
                            <a:latin typeface="Cambria Math" charset="0"/>
                          </a:rPr>
                          <m:t>=1</m:t>
                        </m:r>
                      </m:sub>
                      <m:sup>
                        <m:sSub>
                          <m:sSubPr>
                            <m:ctrlPr>
                              <a:rPr lang="en-US" altLang="zh-CN" b="0" i="1" dirty="0" smtClean="0">
                                <a:latin typeface="Cambria Math" charset="0"/>
                              </a:rPr>
                            </m:ctrlPr>
                          </m:sSubPr>
                          <m:e>
                            <m:r>
                              <a:rPr lang="en-US" altLang="zh-CN" b="0" i="1" dirty="0" smtClean="0">
                                <a:latin typeface="Cambria Math" charset="0"/>
                              </a:rPr>
                              <m:t>𝑀</m:t>
                            </m:r>
                          </m:e>
                          <m:sub>
                            <m:r>
                              <a:rPr lang="en-US" altLang="zh-CN" b="0" i="1" dirty="0" smtClean="0">
                                <a:latin typeface="Cambria Math" charset="0"/>
                              </a:rPr>
                              <m:t>𝐿</m:t>
                            </m:r>
                          </m:sub>
                        </m:sSub>
                      </m:sup>
                      <m:e>
                        <m:r>
                          <a:rPr lang="en-US" altLang="zh-CN" b="0" i="1" dirty="0" smtClean="0">
                            <a:latin typeface="Cambria Math" charset="0"/>
                          </a:rPr>
                          <m:t>(1−</m:t>
                        </m:r>
                        <m:sSub>
                          <m:sSubPr>
                            <m:ctrlPr>
                              <a:rPr lang="en-US" altLang="zh-CN" b="0" i="1" dirty="0" smtClean="0">
                                <a:latin typeface="Cambria Math" charset="0"/>
                              </a:rPr>
                            </m:ctrlPr>
                          </m:sSubPr>
                          <m:e>
                            <m:r>
                              <a:rPr lang="en-US" altLang="zh-CN" b="0" i="1" dirty="0" smtClean="0">
                                <a:latin typeface="Cambria Math" charset="0"/>
                              </a:rPr>
                              <m:t>𝑄</m:t>
                            </m:r>
                          </m:e>
                          <m:sub>
                            <m:r>
                              <a:rPr lang="en-US" altLang="zh-CN" b="0" i="1" dirty="0" smtClean="0">
                                <a:latin typeface="Cambria Math" charset="0"/>
                              </a:rPr>
                              <m:t>𝑘</m:t>
                            </m:r>
                            <m:r>
                              <a:rPr lang="en-US" altLang="zh-CN" b="0" i="1" dirty="0" smtClean="0">
                                <a:latin typeface="Cambria Math" charset="0"/>
                              </a:rPr>
                              <m:t>−1</m:t>
                            </m:r>
                          </m:sub>
                        </m:sSub>
                        <m:r>
                          <a:rPr lang="en-US" altLang="zh-CN" b="0" i="1" dirty="0" smtClean="0">
                            <a:latin typeface="Cambria Math" charset="0"/>
                          </a:rPr>
                          <m:t>)</m:t>
                        </m:r>
                        <m:sSub>
                          <m:sSubPr>
                            <m:ctrlPr>
                              <a:rPr lang="en-US" altLang="zh-CN" b="0" i="1" dirty="0" smtClean="0">
                                <a:latin typeface="Cambria Math" charset="0"/>
                              </a:rPr>
                            </m:ctrlPr>
                          </m:sSubPr>
                          <m:e>
                            <m:r>
                              <a:rPr lang="en-US" altLang="zh-CN" b="0" i="1" dirty="0" smtClean="0">
                                <a:latin typeface="Cambria Math" charset="0"/>
                              </a:rPr>
                              <m:t>𝑄</m:t>
                            </m:r>
                          </m:e>
                          <m:sub>
                            <m:r>
                              <a:rPr lang="en-US" altLang="zh-CN" b="0" i="1" dirty="0" smtClean="0">
                                <a:latin typeface="Cambria Math" charset="0"/>
                              </a:rPr>
                              <m:t>𝑘</m:t>
                            </m:r>
                          </m:sub>
                        </m:sSub>
                        <m:r>
                          <a:rPr lang="en-US" altLang="zh-CN" b="0" i="1" dirty="0" smtClean="0">
                            <a:latin typeface="Cambria Math" charset="0"/>
                            <a:ea typeface="Cambria Math" charset="0"/>
                            <a:cs typeface="Cambria Math" charset="0"/>
                          </a:rPr>
                          <m:t>∙</m:t>
                        </m:r>
                        <m:r>
                          <m:rPr>
                            <m:nor/>
                          </m:rPr>
                          <a:rPr lang="en-US" altLang="zh-CN" i="1" dirty="0" smtClean="0"/>
                          <m:t>P</m:t>
                        </m:r>
                        <m:r>
                          <m:rPr>
                            <m:nor/>
                          </m:rPr>
                          <a:rPr lang="en-US" altLang="zh-CN" i="1" dirty="0" smtClean="0"/>
                          <m:t>(0,</m:t>
                        </m:r>
                        <m:r>
                          <m:rPr>
                            <m:nor/>
                          </m:rPr>
                          <a:rPr lang="zh-CN" altLang="en-US" i="1" dirty="0" smtClean="0"/>
                          <m:t> </m:t>
                        </m:r>
                        <m:r>
                          <m:rPr>
                            <m:nor/>
                          </m:rPr>
                          <a:rPr lang="en-US" altLang="zh-CN" i="1" dirty="0" smtClean="0"/>
                          <m:t>0,</m:t>
                        </m:r>
                        <m:r>
                          <m:rPr>
                            <m:nor/>
                          </m:rPr>
                          <a:rPr lang="zh-CN" altLang="en-US" i="1" dirty="0" smtClean="0"/>
                          <m:t> </m:t>
                        </m:r>
                        <m:r>
                          <m:rPr>
                            <m:nor/>
                          </m:rPr>
                          <a:rPr lang="en-US" altLang="zh-CN" i="1" dirty="0" smtClean="0"/>
                          <m:t>L</m:t>
                        </m:r>
                        <m:r>
                          <m:rPr>
                            <m:nor/>
                          </m:rPr>
                          <a:rPr lang="en-US" altLang="zh-CN" i="1" dirty="0" smtClean="0"/>
                          <m:t>−</m:t>
                        </m:r>
                        <m:r>
                          <m:rPr>
                            <m:nor/>
                          </m:rPr>
                          <a:rPr lang="en-US" altLang="zh-CN" i="1" dirty="0" smtClean="0"/>
                          <m:t>i</m:t>
                        </m:r>
                        <m:r>
                          <m:rPr>
                            <m:nor/>
                          </m:rPr>
                          <a:rPr lang="en-US" altLang="zh-CN" i="1" dirty="0" smtClean="0"/>
                          <m:t>−</m:t>
                        </m:r>
                        <m:r>
                          <m:rPr>
                            <m:nor/>
                          </m:rPr>
                          <a:rPr lang="en-US" altLang="zh-CN" b="0" i="1" dirty="0" smtClean="0"/>
                          <m:t>next</m:t>
                        </m:r>
                        <m:r>
                          <m:rPr>
                            <m:nor/>
                          </m:rPr>
                          <a:rPr lang="en-US" altLang="zh-CN" b="0" i="1" dirty="0" smtClean="0"/>
                          <m:t>_</m:t>
                        </m:r>
                        <m:r>
                          <m:rPr>
                            <m:nor/>
                          </m:rPr>
                          <a:rPr lang="en-US" altLang="zh-CN" b="0" i="1" dirty="0" smtClean="0"/>
                          <m:t>step</m:t>
                        </m:r>
                        <m:r>
                          <m:rPr>
                            <m:nor/>
                          </m:rPr>
                          <a:rPr lang="en-US" altLang="zh-CN" b="0" i="1" dirty="0" smtClean="0"/>
                          <m:t>(</m:t>
                        </m:r>
                        <m:r>
                          <m:rPr>
                            <m:nor/>
                          </m:rPr>
                          <a:rPr lang="en-US" altLang="zh-CN" b="0" i="1" dirty="0" smtClean="0"/>
                          <m:t>k</m:t>
                        </m:r>
                        <m:r>
                          <m:rPr>
                            <m:nor/>
                          </m:rPr>
                          <a:rPr lang="en-US" altLang="zh-CN" b="0" i="1" dirty="0" smtClean="0"/>
                          <m:t>)+1)</m:t>
                        </m:r>
                      </m:e>
                    </m:nary>
                    <m:r>
                      <a:rPr lang="en-US" altLang="zh-CN" i="1" dirty="0" smtClean="0">
                        <a:latin typeface="Cambria Math" charset="0"/>
                        <a:ea typeface="Cambria Math" charset="0"/>
                        <a:cs typeface="Cambria Math" charset="0"/>
                      </a:rPr>
                      <m:t>∙</m:t>
                    </m:r>
                  </m:oMath>
                </a14:m>
                <a:r>
                  <a:rPr lang="en-US" altLang="zh-CN" dirty="0"/>
                  <a:t> </a:t>
                </a:r>
                <a14:m>
                  <m:oMath xmlns:m="http://schemas.openxmlformats.org/officeDocument/2006/math">
                    <m:r>
                      <m:rPr>
                        <m:nor/>
                      </m:rPr>
                      <a:rPr lang="en-US" altLang="zh-CN" i="1" dirty="0"/>
                      <m:t>+</m:t>
                    </m:r>
                    <m:nary>
                      <m:naryPr>
                        <m:chr m:val="∏"/>
                        <m:subHide m:val="on"/>
                        <m:supHide m:val="on"/>
                        <m:ctrlPr>
                          <a:rPr lang="en-US" altLang="zh-CN" i="1" dirty="0">
                            <a:latin typeface="Cambria Math" charset="0"/>
                          </a:rPr>
                        </m:ctrlPr>
                      </m:naryPr>
                      <m:sub/>
                      <m:sup/>
                      <m:e>
                        <m:r>
                          <a:rPr lang="en-US" altLang="zh-CN" i="1" dirty="0" smtClean="0">
                            <a:latin typeface="Cambria Math" charset="0"/>
                          </a:rPr>
                          <m:t> </m:t>
                        </m:r>
                        <m:r>
                          <m:rPr>
                            <m:nor/>
                          </m:rPr>
                          <a:rPr lang="en-US" altLang="zh-CN" b="0" i="1" dirty="0" smtClean="0">
                            <a:latin typeface="Cambria Math" charset="0"/>
                          </a:rPr>
                          <m:t>(</m:t>
                        </m:r>
                        <m:r>
                          <m:rPr>
                            <m:nor/>
                          </m:rPr>
                          <a:rPr lang="en-US" altLang="zh-CN" i="1" dirty="0"/>
                          <m:t>1−</m:t>
                        </m:r>
                        <m:sSub>
                          <m:sSubPr>
                            <m:ctrlPr>
                              <a:rPr lang="en-US" altLang="zh-CN" i="1" dirty="0">
                                <a:latin typeface="Cambria Math" charset="0"/>
                              </a:rPr>
                            </m:ctrlPr>
                          </m:sSubPr>
                          <m:e>
                            <m:r>
                              <a:rPr lang="en-US" altLang="zh-CN" i="1" dirty="0">
                                <a:latin typeface="Cambria Math" charset="0"/>
                              </a:rPr>
                              <m:t>𝑄</m:t>
                            </m:r>
                          </m:e>
                          <m:sub>
                            <m:r>
                              <a:rPr lang="en-US" altLang="zh-CN" b="0" i="1" dirty="0" smtClean="0">
                                <a:latin typeface="Cambria Math" charset="0"/>
                              </a:rPr>
                              <m:t>𝑘</m:t>
                            </m:r>
                          </m:sub>
                        </m:sSub>
                        <m:r>
                          <m:rPr>
                            <m:nor/>
                          </m:rPr>
                          <a:rPr lang="en-US" altLang="zh-CN" i="1" dirty="0"/>
                          <m:t>)</m:t>
                        </m:r>
                        <m:r>
                          <a:rPr lang="en-US" altLang="zh-CN" i="1" dirty="0">
                            <a:latin typeface="Cambria Math" charset="0"/>
                            <a:ea typeface="Cambria Math" charset="0"/>
                            <a:cs typeface="Cambria Math" charset="0"/>
                          </a:rPr>
                          <m:t>∙</m:t>
                        </m:r>
                        <m:r>
                          <a:rPr lang="en-US" altLang="zh-CN" i="1" dirty="0">
                            <a:latin typeface="Cambria Math" charset="0"/>
                            <a:ea typeface="Cambria Math" charset="0"/>
                            <a:cs typeface="Cambria Math" charset="0"/>
                          </a:rPr>
                          <m:t>𝑃</m:t>
                        </m:r>
                        <m:d>
                          <m:dPr>
                            <m:ctrlPr>
                              <a:rPr lang="en-US" altLang="zh-CN" i="1" dirty="0">
                                <a:latin typeface="Cambria Math" charset="0"/>
                                <a:ea typeface="Cambria Math" charset="0"/>
                                <a:cs typeface="Cambria Math" charset="0"/>
                              </a:rPr>
                            </m:ctrlPr>
                          </m:dPr>
                          <m:e>
                            <m:sSub>
                              <m:sSubPr>
                                <m:ctrlPr>
                                  <a:rPr lang="en-US" altLang="zh-CN" b="0" i="1" dirty="0" smtClean="0">
                                    <a:latin typeface="Cambria Math" charset="0"/>
                                    <a:ea typeface="Cambria Math" charset="0"/>
                                    <a:cs typeface="Cambria Math" charset="0"/>
                                  </a:rPr>
                                </m:ctrlPr>
                              </m:sSubPr>
                              <m:e>
                                <m:r>
                                  <a:rPr lang="en-US" altLang="zh-CN" b="0" i="1" dirty="0" smtClean="0">
                                    <a:latin typeface="Cambria Math" charset="0"/>
                                    <a:ea typeface="Cambria Math" charset="0"/>
                                    <a:cs typeface="Cambria Math" charset="0"/>
                                  </a:rPr>
                                  <m:t>𝑀</m:t>
                                </m:r>
                              </m:e>
                              <m:sub>
                                <m:r>
                                  <a:rPr lang="en-US" altLang="zh-CN" b="0" i="1" dirty="0" smtClean="0">
                                    <a:latin typeface="Cambria Math" charset="0"/>
                                    <a:ea typeface="Cambria Math" charset="0"/>
                                    <a:cs typeface="Cambria Math" charset="0"/>
                                  </a:rPr>
                                  <m:t>𝐿</m:t>
                                </m:r>
                              </m:sub>
                            </m:sSub>
                            <m:r>
                              <a:rPr lang="en-US" altLang="zh-CN" b="0" i="1" dirty="0" smtClean="0">
                                <a:latin typeface="Cambria Math" charset="0"/>
                                <a:ea typeface="Cambria Math" charset="0"/>
                                <a:cs typeface="Cambria Math" charset="0"/>
                              </a:rPr>
                              <m:t>−1</m:t>
                            </m:r>
                            <m:r>
                              <a:rPr lang="en-US" altLang="zh-CN" i="1" dirty="0">
                                <a:latin typeface="Cambria Math" charset="0"/>
                                <a:ea typeface="Cambria Math" charset="0"/>
                                <a:cs typeface="Cambria Math" charset="0"/>
                              </a:rPr>
                              <m:t>,</m:t>
                            </m:r>
                            <m:sSub>
                              <m:sSubPr>
                                <m:ctrlPr>
                                  <a:rPr lang="en-US" altLang="zh-CN" b="0" i="1" dirty="0" smtClean="0">
                                    <a:latin typeface="Cambria Math" charset="0"/>
                                    <a:ea typeface="Cambria Math" charset="0"/>
                                    <a:cs typeface="Cambria Math" charset="0"/>
                                  </a:rPr>
                                </m:ctrlPr>
                              </m:sSubPr>
                              <m:e>
                                <m:r>
                                  <a:rPr lang="en-US" altLang="zh-CN" b="0" i="1" dirty="0" smtClean="0">
                                    <a:latin typeface="Cambria Math" charset="0"/>
                                    <a:ea typeface="Cambria Math" charset="0"/>
                                    <a:cs typeface="Cambria Math" charset="0"/>
                                  </a:rPr>
                                  <m:t>𝑀</m:t>
                                </m:r>
                              </m:e>
                              <m:sub>
                                <m:r>
                                  <a:rPr lang="en-US" altLang="zh-CN" b="0" i="1" dirty="0" smtClean="0">
                                    <a:latin typeface="Cambria Math" charset="0"/>
                                    <a:ea typeface="Cambria Math" charset="0"/>
                                    <a:cs typeface="Cambria Math" charset="0"/>
                                  </a:rPr>
                                  <m:t>𝐿</m:t>
                                </m:r>
                              </m:sub>
                            </m:sSub>
                            <m:r>
                              <a:rPr lang="en-US" altLang="zh-CN" b="0" i="1" dirty="0" smtClean="0">
                                <a:latin typeface="Cambria Math" charset="0"/>
                                <a:ea typeface="Cambria Math" charset="0"/>
                                <a:cs typeface="Cambria Math" charset="0"/>
                              </a:rPr>
                              <m:t>−1</m:t>
                            </m:r>
                            <m:r>
                              <a:rPr lang="en-US" altLang="zh-CN" i="1" dirty="0">
                                <a:latin typeface="Cambria Math" charset="0"/>
                                <a:ea typeface="Cambria Math" charset="0"/>
                                <a:cs typeface="Cambria Math" charset="0"/>
                              </a:rPr>
                              <m:t>,</m:t>
                            </m:r>
                            <m:r>
                              <a:rPr lang="en-US" altLang="zh-CN" i="1" dirty="0">
                                <a:latin typeface="Cambria Math" charset="0"/>
                                <a:ea typeface="Cambria Math" charset="0"/>
                                <a:cs typeface="Cambria Math" charset="0"/>
                              </a:rPr>
                              <m:t>𝐿</m:t>
                            </m:r>
                          </m:e>
                        </m:d>
                      </m:e>
                    </m:nary>
                  </m:oMath>
                </a14:m>
                <a:endParaRPr lang="en-US" altLang="zh-CN" b="0" i="1" dirty="0" smtClean="0">
                  <a:latin typeface="Cambria Math" charset="0"/>
                  <a:ea typeface="Cambria Math" charset="0"/>
                  <a:cs typeface="Cambria Math" charset="0"/>
                </a:endParaRPr>
              </a:p>
              <a:p>
                <a:pPr lvl="1"/>
                <a14:m>
                  <m:oMath xmlns:m="http://schemas.openxmlformats.org/officeDocument/2006/math">
                    <m:sSub>
                      <m:sSubPr>
                        <m:ctrlPr>
                          <a:rPr lang="en-US" altLang="zh-CN" b="0" i="1" smtClean="0">
                            <a:latin typeface="Cambria Math" charset="0"/>
                          </a:rPr>
                        </m:ctrlPr>
                      </m:sSubPr>
                      <m:e>
                        <m:r>
                          <a:rPr lang="zh-CN" altLang="en-US" i="1" smtClean="0">
                            <a:latin typeface="Cambria Math" charset="0"/>
                          </a:rPr>
                          <m:t>定义</m:t>
                        </m:r>
                        <m:r>
                          <a:rPr lang="en-US" altLang="zh-CN" b="0" i="1" smtClean="0">
                            <a:latin typeface="Cambria Math" charset="0"/>
                          </a:rPr>
                          <m:t>𝑄</m:t>
                        </m:r>
                      </m:e>
                      <m:sub>
                        <m:r>
                          <a:rPr lang="en-US" altLang="zh-CN" b="0" i="1" smtClean="0">
                            <a:latin typeface="Cambria Math" charset="0"/>
                          </a:rPr>
                          <m:t>0</m:t>
                        </m:r>
                      </m:sub>
                    </m:sSub>
                    <m:r>
                      <a:rPr lang="en-US" altLang="zh-CN" b="0" i="1" smtClean="0">
                        <a:latin typeface="Cambria Math" charset="0"/>
                      </a:rPr>
                      <m:t>=0</m:t>
                    </m:r>
                  </m:oMath>
                </a14:m>
                <a:r>
                  <a:rPr lang="en-US" altLang="zh-CN" dirty="0" smtClean="0"/>
                  <a:t>,</a:t>
                </a:r>
                <a:r>
                  <a:rPr lang="zh-CN" altLang="en-US" dirty="0" smtClean="0"/>
                  <a:t> </a:t>
                </a:r>
                <a:r>
                  <a:rPr lang="en-US" altLang="zh-CN" dirty="0" err="1" smtClean="0"/>
                  <a:t>next_step</a:t>
                </a:r>
                <a:r>
                  <a:rPr lang="zh-CN" altLang="en-US" dirty="0" smtClean="0"/>
                  <a:t>是根据查询表规则可以获得的已知信息。</a:t>
                </a:r>
                <a:endParaRPr lang="en-US" altLang="zh-CN" dirty="0" smtClean="0"/>
              </a:p>
              <a:p>
                <a:r>
                  <a:rPr lang="en-US" altLang="zh-CN" dirty="0" smtClean="0"/>
                  <a:t>4</a:t>
                </a:r>
                <a:r>
                  <a:rPr lang="zh-CN" altLang="en-US" dirty="0" smtClean="0"/>
                  <a:t> 练习，以</a:t>
                </a:r>
                <a:r>
                  <a:rPr lang="en-US" altLang="zh-CN" dirty="0" smtClean="0">
                    <a:hlinkClick r:id="rId2"/>
                  </a:rPr>
                  <a:t>Boyer-Moore</a:t>
                </a:r>
                <a:r>
                  <a:rPr lang="zh-CN" altLang="en-US" dirty="0" smtClean="0"/>
                  <a:t>思路分析。并上机给出两种方法的优劣（单元测试标准）。教师提供部分测试样例。学生有权限注册新的测试样例，若通过机器审核，可以入库，根据其淘汰有效性定时更新其重要性。</a:t>
                </a:r>
                <a:endParaRPr lang="en-US" altLang="zh-CN" dirty="0" smtClean="0"/>
              </a:p>
              <a:p>
                <a:pPr lvl="1"/>
                <a:r>
                  <a:rPr lang="en-US" altLang="zh-CN" dirty="0" smtClean="0"/>
                  <a:t>Boyer-Moore/test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4" t="-154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59F0E00-F99A-CD43-9FC0-8678B475E476}"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805415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跟定母串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长</a:t>
            </a:r>
            <a:r>
              <a:rPr lang="en-US" altLang="zh-CN" dirty="0"/>
              <a:t>M_L</a:t>
            </a:r>
            <a:r>
              <a:rPr lang="zh-CN" altLang="en-US" dirty="0"/>
              <a:t>，求</a:t>
            </a:r>
            <a:r>
              <a:rPr lang="en-US" altLang="zh-CN" dirty="0"/>
              <a:t>M</a:t>
            </a:r>
            <a:r>
              <a:rPr lang="zh-CN" altLang="en-US" dirty="0"/>
              <a:t>在</a:t>
            </a:r>
            <a:r>
              <a:rPr lang="en-US" altLang="zh-CN" dirty="0"/>
              <a:t>T</a:t>
            </a:r>
            <a:r>
              <a:rPr lang="zh-CN" altLang="en-US" dirty="0"/>
              <a:t>中出现的概率</a:t>
            </a:r>
            <a:endParaRPr lang="en-US" dirty="0"/>
          </a:p>
        </p:txBody>
      </p:sp>
      <p:sp>
        <p:nvSpPr>
          <p:cNvPr id="3" name="Content Placeholder 2"/>
          <p:cNvSpPr>
            <a:spLocks noGrp="1"/>
          </p:cNvSpPr>
          <p:nvPr>
            <p:ph idx="1"/>
          </p:nvPr>
        </p:nvSpPr>
        <p:spPr/>
        <p:txBody>
          <a:bodyPr/>
          <a:lstStyle/>
          <a:p>
            <a:r>
              <a:rPr lang="zh-CN" altLang="en-US" dirty="0" smtClean="0">
                <a:hlinkClick r:id="rId2"/>
              </a:rPr>
              <a:t>代码</a:t>
            </a:r>
            <a:endParaRPr lang="en-US" altLang="zh-CN" dirty="0" smtClean="0"/>
          </a:p>
          <a:p>
            <a:endParaRPr lang="en-US" dirty="0"/>
          </a:p>
        </p:txBody>
      </p:sp>
      <p:sp>
        <p:nvSpPr>
          <p:cNvPr id="4" name="Date Placeholder 3"/>
          <p:cNvSpPr>
            <a:spLocks noGrp="1"/>
          </p:cNvSpPr>
          <p:nvPr>
            <p:ph type="dt" sz="half" idx="10"/>
          </p:nvPr>
        </p:nvSpPr>
        <p:spPr/>
        <p:txBody>
          <a:bodyPr/>
          <a:lstStyle/>
          <a:p>
            <a:fld id="{359F0E00-F99A-CD43-9FC0-8678B475E476}" type="datetime1">
              <a:rPr lang="en-SG" smtClean="0"/>
              <a:t>19/3/17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889523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4573</TotalTime>
  <Words>2940</Words>
  <Application>Microsoft Macintosh PowerPoint</Application>
  <PresentationFormat>Widescreen</PresentationFormat>
  <Paragraphs>268</Paragraphs>
  <Slides>21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Calibri</vt:lpstr>
      <vt:lpstr>Calibri Light</vt:lpstr>
      <vt:lpstr>Cambria Math</vt:lpstr>
      <vt:lpstr>DengXian</vt:lpstr>
      <vt:lpstr>DengXian Light</vt:lpstr>
      <vt:lpstr>Mangal</vt:lpstr>
      <vt:lpstr>Arial</vt:lpstr>
      <vt:lpstr>Office Theme</vt:lpstr>
      <vt:lpstr>计算概率变量</vt:lpstr>
      <vt:lpstr>大纲 </vt:lpstr>
      <vt:lpstr>课程背景与目标掐表时间： x 分钟</vt:lpstr>
      <vt:lpstr>参考书籍和课程</vt:lpstr>
      <vt:lpstr>第一部分 概率问题掐表时间： x 分钟 </vt:lpstr>
      <vt:lpstr>Warm Up!掐表时间x分钟</vt:lpstr>
      <vt:lpstr>跟定母串T长度l，和子串P，求P在T中出现的概率</vt:lpstr>
      <vt:lpstr>跟定母串T长度L，和模式串M, 长M_L，求M在T中出现的概率</vt:lpstr>
      <vt:lpstr>跟定母串T长度L，和模式串M, 长M_L，求M在T中出现的概率</vt:lpstr>
      <vt:lpstr>基本概念和方法</vt:lpstr>
      <vt:lpstr>基本概念和方法</vt:lpstr>
      <vt:lpstr>基本概念和方法</vt:lpstr>
      <vt:lpstr>基本概念和方法</vt:lpstr>
      <vt:lpstr>基本概念和方法</vt:lpstr>
      <vt:lpstr>基本概念和方法</vt:lpstr>
      <vt:lpstr>基本概念和方法</vt:lpstr>
      <vt:lpstr>均匀采样</vt:lpstr>
      <vt:lpstr>均匀采样方法</vt:lpstr>
      <vt:lpstr>均匀采样方法</vt:lpstr>
      <vt:lpstr>任意分布生成</vt:lpstr>
      <vt:lpstr>采样与统计</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计算概率变量</dc:title>
  <dc:creator>#WANG LEI#</dc:creator>
  <cp:lastModifiedBy>#WANG LEI#</cp:lastModifiedBy>
  <cp:revision>198</cp:revision>
  <dcterms:created xsi:type="dcterms:W3CDTF">2017-03-17T04:02:31Z</dcterms:created>
  <dcterms:modified xsi:type="dcterms:W3CDTF">2017-03-20T12:33:53Z</dcterms:modified>
</cp:coreProperties>
</file>