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57" r:id="rId3"/>
    <p:sldId id="283" r:id="rId4"/>
    <p:sldId id="258" r:id="rId5"/>
    <p:sldId id="259" r:id="rId6"/>
    <p:sldId id="284" r:id="rId7"/>
    <p:sldId id="260" r:id="rId8"/>
    <p:sldId id="261" r:id="rId9"/>
    <p:sldId id="267" r:id="rId10"/>
    <p:sldId id="282" r:id="rId11"/>
    <p:sldId id="268" r:id="rId12"/>
    <p:sldId id="277" r:id="rId13"/>
    <p:sldId id="278" r:id="rId14"/>
    <p:sldId id="269" r:id="rId15"/>
    <p:sldId id="279" r:id="rId16"/>
    <p:sldId id="280" r:id="rId17"/>
    <p:sldId id="285" r:id="rId18"/>
    <p:sldId id="262" r:id="rId19"/>
    <p:sldId id="281" r:id="rId20"/>
    <p:sldId id="264" r:id="rId21"/>
    <p:sldId id="265" r:id="rId22"/>
    <p:sldId id="286" r:id="rId23"/>
    <p:sldId id="266" r:id="rId24"/>
    <p:sldId id="270" r:id="rId25"/>
    <p:sldId id="271" r:id="rId26"/>
    <p:sldId id="287" r:id="rId27"/>
    <p:sldId id="288" r:id="rId28"/>
    <p:sldId id="289" r:id="rId29"/>
    <p:sldId id="290" r:id="rId30"/>
    <p:sldId id="291" r:id="rId31"/>
    <p:sldId id="272" r:id="rId32"/>
    <p:sldId id="273" r:id="rId33"/>
    <p:sldId id="276" r:id="rId34"/>
    <p:sldId id="274" r:id="rId35"/>
    <p:sldId id="27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75"/>
    <p:restoredTop sz="93692"/>
  </p:normalViewPr>
  <p:slideViewPr>
    <p:cSldViewPr snapToGrid="0" snapToObjects="1">
      <p:cViewPr>
        <p:scale>
          <a:sx n="100" d="100"/>
          <a:sy n="100" d="100"/>
        </p:scale>
        <p:origin x="144" y="-360"/>
      </p:cViewPr>
      <p:guideLst/>
    </p:cSldViewPr>
  </p:slideViewPr>
  <p:outlineViewPr>
    <p:cViewPr>
      <p:scale>
        <a:sx n="33" d="100"/>
        <a:sy n="33" d="100"/>
      </p:scale>
      <p:origin x="0" y="-1500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78B61A-9D36-CF47-98EF-C95C99C43905}" type="datetimeFigureOut">
              <a:rPr lang="en-US" smtClean="0"/>
              <a:t>4/4/17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BE8430-89AC-6D44-8319-956B163E62F2}" type="slidenum">
              <a:rPr lang="en-US" smtClean="0"/>
              <a:t>‹#›</a:t>
            </a:fld>
            <a:endParaRPr lang="en-US"/>
          </a:p>
        </p:txBody>
      </p:sp>
    </p:spTree>
    <p:extLst>
      <p:ext uri="{BB962C8B-B14F-4D97-AF65-F5344CB8AC3E}">
        <p14:creationId xmlns:p14="http://schemas.microsoft.com/office/powerpoint/2010/main" val="1896018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1</a:t>
            </a:fld>
            <a:endParaRPr lang="en-US"/>
          </a:p>
        </p:txBody>
      </p:sp>
    </p:spTree>
    <p:extLst>
      <p:ext uri="{BB962C8B-B14F-4D97-AF65-F5344CB8AC3E}">
        <p14:creationId xmlns:p14="http://schemas.microsoft.com/office/powerpoint/2010/main" val="201287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旁白：</a:t>
            </a:r>
            <a:endParaRPr lang="en-US" altLang="zh-CN" dirty="0" smtClean="0"/>
          </a:p>
          <a:p>
            <a:r>
              <a:rPr lang="en-US" altLang="zh-CN" dirty="0" smtClean="0"/>
              <a:t>&lt;</a:t>
            </a:r>
            <a:r>
              <a:rPr lang="zh-CN" altLang="en-US" dirty="0" smtClean="0"/>
              <a:t>风趣幽默衔接点</a:t>
            </a:r>
            <a:r>
              <a:rPr lang="en-US" altLang="zh-CN" dirty="0" smtClean="0"/>
              <a:t>&gt;</a:t>
            </a:r>
            <a:r>
              <a:rPr lang="zh-CN" altLang="en-US" dirty="0" smtClean="0"/>
              <a:t>：</a:t>
            </a:r>
            <a:endParaRPr lang="en-US" altLang="zh-CN" dirty="0" smtClean="0"/>
          </a:p>
          <a:p>
            <a:r>
              <a:rPr lang="en-US" altLang="zh-CN" dirty="0" smtClean="0"/>
              <a:t>&lt;</a:t>
            </a:r>
            <a:r>
              <a:rPr lang="zh-CN" altLang="en-US" dirty="0" smtClean="0"/>
              <a:t>逻辑直线</a:t>
            </a:r>
            <a:r>
              <a:rPr lang="en-US" altLang="zh-CN" dirty="0" smtClean="0"/>
              <a:t>&gt;</a:t>
            </a:r>
            <a:endParaRPr lang="en-US" dirty="0" smtClean="0"/>
          </a:p>
        </p:txBody>
      </p:sp>
      <p:sp>
        <p:nvSpPr>
          <p:cNvPr id="4" name="Slide Number Placeholder 3"/>
          <p:cNvSpPr>
            <a:spLocks noGrp="1"/>
          </p:cNvSpPr>
          <p:nvPr>
            <p:ph type="sldNum" sz="quarter" idx="10"/>
          </p:nvPr>
        </p:nvSpPr>
        <p:spPr/>
        <p:txBody>
          <a:bodyPr/>
          <a:lstStyle/>
          <a:p>
            <a:fld id="{EFBE8430-89AC-6D44-8319-956B163E62F2}" type="slidenum">
              <a:rPr lang="en-US" smtClean="0"/>
              <a:t>4</a:t>
            </a:fld>
            <a:endParaRPr lang="en-US"/>
          </a:p>
        </p:txBody>
      </p:sp>
    </p:spTree>
    <p:extLst>
      <p:ext uri="{BB962C8B-B14F-4D97-AF65-F5344CB8AC3E}">
        <p14:creationId xmlns:p14="http://schemas.microsoft.com/office/powerpoint/2010/main" val="1028656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BE8430-89AC-6D44-8319-956B163E62F2}" type="slidenum">
              <a:rPr lang="en-US" smtClean="0"/>
              <a:t>7</a:t>
            </a:fld>
            <a:endParaRPr lang="en-US"/>
          </a:p>
        </p:txBody>
      </p:sp>
    </p:spTree>
    <p:extLst>
      <p:ext uri="{BB962C8B-B14F-4D97-AF65-F5344CB8AC3E}">
        <p14:creationId xmlns:p14="http://schemas.microsoft.com/office/powerpoint/2010/main" val="2077068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1" kern="1200" dirty="0" smtClean="0">
                <a:solidFill>
                  <a:schemeClr val="tx1"/>
                </a:solidFill>
                <a:effectLst/>
                <a:latin typeface="+mn-lt"/>
                <a:ea typeface="+mn-ea"/>
                <a:cs typeface="+mn-cs"/>
              </a:rPr>
              <a:t>/dev/random</a:t>
            </a:r>
            <a:r>
              <a:rPr lang="en-US" sz="1200" b="0" i="0" kern="1200" dirty="0" smtClean="0">
                <a:solidFill>
                  <a:schemeClr val="tx1"/>
                </a:solidFill>
                <a:effectLst/>
                <a:latin typeface="+mn-lt"/>
                <a:ea typeface="+mn-ea"/>
                <a:cs typeface="+mn-cs"/>
              </a:rPr>
              <a:t> device will only return random bytes within the estimated number of bits of noise in the entropy pool</a:t>
            </a:r>
          </a:p>
          <a:p>
            <a:pPr marL="228600" indent="-228600">
              <a:buAutoNum type="arabicPeriod"/>
            </a:pPr>
            <a:r>
              <a:rPr lang="en-US" altLang="zh-CN"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cryptographic pseudo-random number generator</a:t>
            </a:r>
            <a:r>
              <a:rPr lang="en-US" altLang="zh-CN"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(CPRNG)</a:t>
            </a:r>
            <a:endParaRPr lang="en-US" sz="1200" b="0" i="0" kern="1200" noProof="0" dirty="0" smtClean="0">
              <a:solidFill>
                <a:schemeClr val="tx1"/>
              </a:solidFill>
              <a:effectLst/>
              <a:latin typeface="+mn-lt"/>
              <a:ea typeface="+mn-ea"/>
              <a:cs typeface="+mn-cs"/>
            </a:endParaRPr>
          </a:p>
          <a:p>
            <a:pPr marL="228600" indent="-228600">
              <a:buAutoNum type="arabicPeriod"/>
            </a:pPr>
            <a:r>
              <a:rPr lang="en-US" sz="1200" b="0" i="0" kern="1200" dirty="0" smtClean="0">
                <a:solidFill>
                  <a:schemeClr val="tx1"/>
                </a:solidFill>
                <a:effectLst/>
                <a:latin typeface="+mn-lt"/>
                <a:ea typeface="+mn-ea"/>
                <a:cs typeface="+mn-cs"/>
              </a:rPr>
              <a:t>Yarrow pseudo random number generator algorithm</a:t>
            </a:r>
          </a:p>
          <a:p>
            <a:pPr marL="228600" indent="-228600">
              <a:buAutoNum type="arabicPeriod"/>
            </a:pPr>
            <a:r>
              <a:rPr lang="zh-CN" altLang="en-US" sz="1200" b="0" i="0" kern="1200" dirty="0" smtClean="0">
                <a:solidFill>
                  <a:schemeClr val="tx1"/>
                </a:solidFill>
                <a:effectLst/>
                <a:latin typeface="+mn-lt"/>
                <a:ea typeface="+mn-ea"/>
                <a:cs typeface="+mn-cs"/>
              </a:rPr>
              <a:t>当你</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不同意</a:t>
            </a:r>
            <a:r>
              <a:rPr lang="en-US" altLang="zh-CN" sz="1200" b="0" i="0" kern="1200" dirty="0" smtClean="0">
                <a:solidFill>
                  <a:schemeClr val="tx1"/>
                </a:solidFill>
                <a:effectLst/>
                <a:latin typeface="+mn-lt"/>
                <a:ea typeface="+mn-ea"/>
                <a:cs typeface="+mn-cs"/>
              </a:rPr>
              <a:t>Jobs</a:t>
            </a:r>
            <a:r>
              <a:rPr lang="zh-CN" altLang="en-US" sz="1200" b="0" i="0" kern="1200" dirty="0" smtClean="0">
                <a:solidFill>
                  <a:schemeClr val="tx1"/>
                </a:solidFill>
                <a:effectLst/>
                <a:latin typeface="+mn-lt"/>
                <a:ea typeface="+mn-ea"/>
                <a:cs typeface="+mn-cs"/>
              </a:rPr>
              <a:t>使用</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Jobs</a:t>
            </a:r>
            <a:r>
              <a:rPr lang="zh-CN" altLang="en-US" sz="1200" b="0" i="0" kern="1200" dirty="0" smtClean="0">
                <a:solidFill>
                  <a:schemeClr val="tx1"/>
                </a:solidFill>
                <a:effectLst/>
                <a:latin typeface="+mn-lt"/>
                <a:ea typeface="+mn-ea"/>
                <a:cs typeface="+mn-cs"/>
              </a:rPr>
              <a:t>转向其他操作系统并使用了大量</a:t>
            </a:r>
            <a:r>
              <a:rPr lang="en-US" altLang="zh-CN" sz="1200" b="0" i="0" kern="1200" dirty="0" smtClean="0">
                <a:solidFill>
                  <a:schemeClr val="tx1"/>
                </a:solidFill>
                <a:effectLst/>
                <a:latin typeface="+mn-lt"/>
                <a:ea typeface="+mn-ea"/>
                <a:cs typeface="+mn-cs"/>
              </a:rPr>
              <a:t>FreeBSD</a:t>
            </a:r>
            <a:r>
              <a:rPr lang="zh-CN" altLang="en-US" sz="1200" b="0" i="0" kern="1200" dirty="0" smtClean="0">
                <a:solidFill>
                  <a:schemeClr val="tx1"/>
                </a:solidFill>
                <a:effectLst/>
                <a:latin typeface="+mn-lt"/>
                <a:ea typeface="+mn-ea"/>
                <a:cs typeface="+mn-cs"/>
              </a:rPr>
              <a:t>代码作为内核来支撑</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系统</a:t>
            </a:r>
            <a:endParaRPr lang="en-US" dirty="0"/>
          </a:p>
        </p:txBody>
      </p:sp>
      <p:sp>
        <p:nvSpPr>
          <p:cNvPr id="4" name="Slide Number Placeholder 3"/>
          <p:cNvSpPr>
            <a:spLocks noGrp="1"/>
          </p:cNvSpPr>
          <p:nvPr>
            <p:ph type="sldNum" sz="quarter" idx="10"/>
          </p:nvPr>
        </p:nvSpPr>
        <p:spPr/>
        <p:txBody>
          <a:bodyPr/>
          <a:lstStyle/>
          <a:p>
            <a:fld id="{EFBE8430-89AC-6D44-8319-956B163E62F2}" type="slidenum">
              <a:rPr lang="en-US" smtClean="0"/>
              <a:t>21</a:t>
            </a:fld>
            <a:endParaRPr lang="en-US"/>
          </a:p>
        </p:txBody>
      </p:sp>
    </p:spTree>
    <p:extLst>
      <p:ext uri="{BB962C8B-B14F-4D97-AF65-F5344CB8AC3E}">
        <p14:creationId xmlns:p14="http://schemas.microsoft.com/office/powerpoint/2010/main" val="331367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1" kern="1200" dirty="0" smtClean="0">
                <a:solidFill>
                  <a:schemeClr val="tx1"/>
                </a:solidFill>
                <a:effectLst/>
                <a:latin typeface="+mn-lt"/>
                <a:ea typeface="+mn-ea"/>
                <a:cs typeface="+mn-cs"/>
              </a:rPr>
              <a:t>/dev/random</a:t>
            </a:r>
            <a:r>
              <a:rPr lang="en-US" sz="1200" b="0" i="0" kern="1200" dirty="0" smtClean="0">
                <a:solidFill>
                  <a:schemeClr val="tx1"/>
                </a:solidFill>
                <a:effectLst/>
                <a:latin typeface="+mn-lt"/>
                <a:ea typeface="+mn-ea"/>
                <a:cs typeface="+mn-cs"/>
              </a:rPr>
              <a:t> device will only return random bytes within the estimated number of bits of noise in the entropy pool</a:t>
            </a:r>
          </a:p>
          <a:p>
            <a:pPr marL="228600" indent="-228600">
              <a:buAutoNum type="arabicPeriod"/>
            </a:pPr>
            <a:r>
              <a:rPr lang="en-US" altLang="zh-CN"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cryptographic pseudo-random number generator</a:t>
            </a:r>
            <a:r>
              <a:rPr lang="en-US" altLang="zh-CN"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(CPRNG)</a:t>
            </a:r>
            <a:endParaRPr lang="en-US" sz="1200" b="0" i="0" kern="1200" noProof="0" dirty="0" smtClean="0">
              <a:solidFill>
                <a:schemeClr val="tx1"/>
              </a:solidFill>
              <a:effectLst/>
              <a:latin typeface="+mn-lt"/>
              <a:ea typeface="+mn-ea"/>
              <a:cs typeface="+mn-cs"/>
            </a:endParaRPr>
          </a:p>
          <a:p>
            <a:pPr marL="228600" indent="-228600">
              <a:buAutoNum type="arabicPeriod"/>
            </a:pPr>
            <a:r>
              <a:rPr lang="en-US" sz="1200" b="0" i="0" kern="1200" dirty="0" smtClean="0">
                <a:solidFill>
                  <a:schemeClr val="tx1"/>
                </a:solidFill>
                <a:effectLst/>
                <a:latin typeface="+mn-lt"/>
                <a:ea typeface="+mn-ea"/>
                <a:cs typeface="+mn-cs"/>
              </a:rPr>
              <a:t>Yarrow pseudo random number generator algorithm</a:t>
            </a:r>
          </a:p>
          <a:p>
            <a:pPr marL="228600" indent="-228600">
              <a:buAutoNum type="arabicPeriod"/>
            </a:pPr>
            <a:r>
              <a:rPr lang="zh-CN" altLang="en-US" sz="1200" b="0" i="0" kern="1200" dirty="0" smtClean="0">
                <a:solidFill>
                  <a:schemeClr val="tx1"/>
                </a:solidFill>
                <a:effectLst/>
                <a:latin typeface="+mn-lt"/>
                <a:ea typeface="+mn-ea"/>
                <a:cs typeface="+mn-cs"/>
              </a:rPr>
              <a:t>当你</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不同意</a:t>
            </a:r>
            <a:r>
              <a:rPr lang="en-US" altLang="zh-CN" sz="1200" b="0" i="0" kern="1200" dirty="0" smtClean="0">
                <a:solidFill>
                  <a:schemeClr val="tx1"/>
                </a:solidFill>
                <a:effectLst/>
                <a:latin typeface="+mn-lt"/>
                <a:ea typeface="+mn-ea"/>
                <a:cs typeface="+mn-cs"/>
              </a:rPr>
              <a:t>Jobs</a:t>
            </a:r>
            <a:r>
              <a:rPr lang="zh-CN" altLang="en-US" sz="1200" b="0" i="0" kern="1200" dirty="0" smtClean="0">
                <a:solidFill>
                  <a:schemeClr val="tx1"/>
                </a:solidFill>
                <a:effectLst/>
                <a:latin typeface="+mn-lt"/>
                <a:ea typeface="+mn-ea"/>
                <a:cs typeface="+mn-cs"/>
              </a:rPr>
              <a:t>使用</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Jobs</a:t>
            </a:r>
            <a:r>
              <a:rPr lang="zh-CN" altLang="en-US" sz="1200" b="0" i="0" kern="1200" dirty="0" smtClean="0">
                <a:solidFill>
                  <a:schemeClr val="tx1"/>
                </a:solidFill>
                <a:effectLst/>
                <a:latin typeface="+mn-lt"/>
                <a:ea typeface="+mn-ea"/>
                <a:cs typeface="+mn-cs"/>
              </a:rPr>
              <a:t>转向其他操作系统并使用了大量</a:t>
            </a:r>
            <a:r>
              <a:rPr lang="en-US" altLang="zh-CN" sz="1200" b="0" i="0" kern="1200" dirty="0" smtClean="0">
                <a:solidFill>
                  <a:schemeClr val="tx1"/>
                </a:solidFill>
                <a:effectLst/>
                <a:latin typeface="+mn-lt"/>
                <a:ea typeface="+mn-ea"/>
                <a:cs typeface="+mn-cs"/>
              </a:rPr>
              <a:t>FreeBSD</a:t>
            </a:r>
            <a:r>
              <a:rPr lang="zh-CN" altLang="en-US" sz="1200" b="0" i="0" kern="1200" dirty="0" smtClean="0">
                <a:solidFill>
                  <a:schemeClr val="tx1"/>
                </a:solidFill>
                <a:effectLst/>
                <a:latin typeface="+mn-lt"/>
                <a:ea typeface="+mn-ea"/>
                <a:cs typeface="+mn-cs"/>
              </a:rPr>
              <a:t>代码作为内核来支撑</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系统</a:t>
            </a:r>
            <a:endParaRPr lang="en-US" dirty="0"/>
          </a:p>
        </p:txBody>
      </p:sp>
      <p:sp>
        <p:nvSpPr>
          <p:cNvPr id="4" name="Slide Number Placeholder 3"/>
          <p:cNvSpPr>
            <a:spLocks noGrp="1"/>
          </p:cNvSpPr>
          <p:nvPr>
            <p:ph type="sldNum" sz="quarter" idx="10"/>
          </p:nvPr>
        </p:nvSpPr>
        <p:spPr/>
        <p:txBody>
          <a:bodyPr/>
          <a:lstStyle/>
          <a:p>
            <a:fld id="{EFBE8430-89AC-6D44-8319-956B163E62F2}" type="slidenum">
              <a:rPr lang="en-US" smtClean="0"/>
              <a:t>22</a:t>
            </a:fld>
            <a:endParaRPr lang="en-US"/>
          </a:p>
        </p:txBody>
      </p:sp>
    </p:spTree>
    <p:extLst>
      <p:ext uri="{BB962C8B-B14F-4D97-AF65-F5344CB8AC3E}">
        <p14:creationId xmlns:p14="http://schemas.microsoft.com/office/powerpoint/2010/main" val="514079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t>2013</a:t>
            </a:r>
            <a:r>
              <a:rPr lang="zh-CN" altLang="en-US"/>
              <a:t>秋，我在写一段小程序用来实现，内存外部双层并归排序算法。我需要大概</a:t>
            </a:r>
            <a:r>
              <a:rPr lang="en-US" altLang="zh-CN"/>
              <a:t>1</a:t>
            </a:r>
            <a:r>
              <a:rPr lang="zh-CN" altLang="en-US"/>
              <a:t>亿左右的用户数据，来佐证我新学到的想法（感谢在弗罗里达读书的学长轩哥给我关于数据库施工的一本参考书</a:t>
            </a:r>
            <a:r>
              <a:rPr lang="en-US" altLang="zh-CN"/>
              <a:t>Advanced</a:t>
            </a:r>
            <a:r>
              <a:rPr lang="zh-CN" altLang="en-US" baseline="0"/>
              <a:t> </a:t>
            </a:r>
            <a:r>
              <a:rPr lang="en-US" altLang="zh-CN"/>
              <a:t>Databse</a:t>
            </a:r>
            <a:r>
              <a:rPr lang="zh-CN" altLang="en-US"/>
              <a:t>）。于是我采用随机数来生产大数据，我惊奇的发现了两个现象</a:t>
            </a:r>
            <a:r>
              <a:rPr lang="zh-CN" altLang="en-US">
                <a:sym typeface="Wingdings"/>
              </a:rPr>
              <a:t>（</a:t>
            </a:r>
            <a:r>
              <a:rPr lang="en-US" altLang="zh-CN">
                <a:sym typeface="Wingdings"/>
              </a:rPr>
              <a:t>1</a:t>
            </a:r>
            <a:r>
              <a:rPr lang="zh-CN" altLang="en-US">
                <a:sym typeface="Wingdings"/>
              </a:rPr>
              <a:t>）</a:t>
            </a:r>
            <a:r>
              <a:rPr lang="zh-CN" altLang="en-US"/>
              <a:t>数据大规模的重复，使得我的用户数据频发出发开放地址查找函数，由于我使用</a:t>
            </a:r>
            <a:r>
              <a:rPr lang="en-US" altLang="zh-CN"/>
              <a:t>C</a:t>
            </a:r>
            <a:r>
              <a:rPr lang="zh-CN" altLang="en-US"/>
              <a:t>写的</a:t>
            </a:r>
            <a:r>
              <a:rPr lang="en-US" altLang="zh-CN"/>
              <a:t>Hash</a:t>
            </a:r>
            <a:r>
              <a:rPr lang="zh-CN" altLang="en-US"/>
              <a:t>表，还比较初级，所以非常缓慢</a:t>
            </a:r>
            <a:r>
              <a:rPr lang="zh-CN" altLang="en-US" baseline="0"/>
              <a:t> （</a:t>
            </a:r>
            <a:r>
              <a:rPr lang="en-US" altLang="zh-CN" baseline="0"/>
              <a:t>2</a:t>
            </a:r>
            <a:r>
              <a:rPr lang="zh-CN" altLang="en-US" baseline="0"/>
              <a:t>）对时间种子不够敏感，会连续重复的出现。</a:t>
            </a:r>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27</a:t>
            </a:fld>
            <a:endParaRPr lang="en-US"/>
          </a:p>
        </p:txBody>
      </p:sp>
    </p:spTree>
    <p:extLst>
      <p:ext uri="{BB962C8B-B14F-4D97-AF65-F5344CB8AC3E}">
        <p14:creationId xmlns:p14="http://schemas.microsoft.com/office/powerpoint/2010/main" val="202526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EEB8FA-BE23-5545-BF4A-6EB8D4816639}" type="datetime1">
              <a:t>4/4/17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6" name="Slide Number Placeholder 5"/>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76885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2B2D94-AA8A-6144-AB64-0E78ECCA573B}" type="datetime1">
              <a:t>4/4/17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6" name="Slide Number Placeholder 5"/>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904658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0A30F-AEA5-5943-B006-9F408C60A252}" type="datetime1">
              <a:t>4/4/17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6" name="Slide Number Placeholder 5"/>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41495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C3EEF9-5A0F-084C-8318-ED7902D27402}" type="datetime1">
              <a:t>4/4/17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6" name="Slide Number Placeholder 5"/>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1585279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C9B718-1C3B-5E43-986F-7E905CFFE73C}" type="datetime1">
              <a:t>4/4/17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6" name="Slide Number Placeholder 5"/>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2114331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36EED9-90A3-8B40-B811-55B8279FA5F5}" type="datetime1">
              <a:t>4/4/17</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
        <p:nvSpPr>
          <p:cNvPr id="7" name="Slide Number Placeholder 6"/>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114991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BE899A-0FA6-2D41-AC3F-9C984AEBE645}" type="datetime1">
              <a:t>4/4/17</a:t>
            </a:fld>
            <a:endParaRPr lang="en-US"/>
          </a:p>
        </p:txBody>
      </p:sp>
      <p:sp>
        <p:nvSpPr>
          <p:cNvPr id="8" name="Footer Placeholder 7"/>
          <p:cNvSpPr>
            <a:spLocks noGrp="1"/>
          </p:cNvSpPr>
          <p:nvPr>
            <p:ph type="ftr" sz="quarter" idx="11"/>
          </p:nvPr>
        </p:nvSpPr>
        <p:spPr/>
        <p:txBody>
          <a:bodyPr/>
          <a:lstStyle/>
          <a:p>
            <a:r>
              <a:rPr lang="en-US" smtClean="0"/>
              <a:t>王翼 yiak.wy@gmail.com All Rights Resevered</a:t>
            </a:r>
            <a:endParaRPr lang="en-US"/>
          </a:p>
        </p:txBody>
      </p:sp>
      <p:sp>
        <p:nvSpPr>
          <p:cNvPr id="9" name="Slide Number Placeholder 8"/>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1432620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9CEF58-CC2B-0148-B304-8BC3FFA6F8F3}" type="datetime1">
              <a:t>4/4/17</a:t>
            </a:fld>
            <a:endParaRPr lang="en-US"/>
          </a:p>
        </p:txBody>
      </p:sp>
      <p:sp>
        <p:nvSpPr>
          <p:cNvPr id="4" name="Footer Placeholder 3"/>
          <p:cNvSpPr>
            <a:spLocks noGrp="1"/>
          </p:cNvSpPr>
          <p:nvPr>
            <p:ph type="ftr" sz="quarter" idx="11"/>
          </p:nvPr>
        </p:nvSpPr>
        <p:spPr/>
        <p:txBody>
          <a:bodyPr/>
          <a:lstStyle/>
          <a:p>
            <a:r>
              <a:rPr lang="en-US" smtClean="0"/>
              <a:t>王翼 yiak.wy@gmail.com All Rights Resevered</a:t>
            </a:r>
            <a:endParaRPr lang="en-US"/>
          </a:p>
        </p:txBody>
      </p:sp>
      <p:sp>
        <p:nvSpPr>
          <p:cNvPr id="5" name="Slide Number Placeholder 4"/>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466799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C13A98-66B9-4740-853B-9FECF8E3A193}" type="datetime1">
              <a:t>4/4/17</a:t>
            </a:fld>
            <a:endParaRPr lang="en-US"/>
          </a:p>
        </p:txBody>
      </p:sp>
      <p:sp>
        <p:nvSpPr>
          <p:cNvPr id="3" name="Footer Placeholder 2"/>
          <p:cNvSpPr>
            <a:spLocks noGrp="1"/>
          </p:cNvSpPr>
          <p:nvPr>
            <p:ph type="ftr" sz="quarter" idx="11"/>
          </p:nvPr>
        </p:nvSpPr>
        <p:spPr/>
        <p:txBody>
          <a:bodyPr/>
          <a:lstStyle/>
          <a:p>
            <a:r>
              <a:rPr lang="en-US" smtClean="0"/>
              <a:t>王翼 yiak.wy@gmail.com All Rights Resevered</a:t>
            </a:r>
            <a:endParaRPr lang="en-US"/>
          </a:p>
        </p:txBody>
      </p:sp>
      <p:sp>
        <p:nvSpPr>
          <p:cNvPr id="4" name="Slide Number Placeholder 3"/>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736896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281DAD-D2ED-1242-B8A8-16820E15CD5D}" type="datetime1">
              <a:t>4/4/17</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
        <p:nvSpPr>
          <p:cNvPr id="7" name="Slide Number Placeholder 6"/>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474879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F0487D-8E58-474C-86E7-E691EBA52C1E}" type="datetime1">
              <a:t>4/4/17</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
        <p:nvSpPr>
          <p:cNvPr id="7" name="Slide Number Placeholder 6"/>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12552974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45B1B6-826F-8447-B352-85686634A5E2}" type="datetime1">
              <a:t>4/4/17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王翼 yiak.wy@gmail.com All Rights Resevered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3867DB-395D-6243-9A0F-22BA266FC1B3}" type="slidenum">
              <a:rPr lang="en-US" smtClean="0"/>
              <a:t>‹#›</a:t>
            </a:fld>
            <a:endParaRPr lang="en-US"/>
          </a:p>
        </p:txBody>
      </p:sp>
    </p:spTree>
    <p:extLst>
      <p:ext uri="{BB962C8B-B14F-4D97-AF65-F5344CB8AC3E}">
        <p14:creationId xmlns:p14="http://schemas.microsoft.com/office/powerpoint/2010/main" val="1378421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yiakwy/Onsite-Blackboard-Code-Interview/blob/master/KMP-Probability/src/programming.cpp" TargetMode="Externa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yiakwy/Onsite-Blackboard-Code-Interview/blob/master/KMP-Probability/src/programming.cp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Theodore_Ts'o"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hyperlink" Target="file:///usr/include/linux/random.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hyperlink" Target="https://ja.wikipedia.org/wiki/%E6%9D%BE%E6%9C%AC%E7%9C%9E" TargetMode="External"/><Relationship Id="rId4" Type="http://schemas.openxmlformats.org/officeDocument/2006/relationships/hyperlink" Target="https://en.wikipedia.org/wiki/Help:Installing_Japanese_character_sets" TargetMode="External"/><Relationship Id="rId5" Type="http://schemas.openxmlformats.org/officeDocument/2006/relationships/hyperlink" Target="https://en.wikipedia.org/w/index.php?title=Takuji_Nishimura&amp;action=edit&amp;redlink=1" TargetMode="External"/><Relationship Id="rId6" Type="http://schemas.openxmlformats.org/officeDocument/2006/relationships/hyperlink" Target="https://en.wikipedia.org/wiki/Mersenne_Twister#cite_note-2" TargetMode="External"/><Relationship Id="rId1" Type="http://schemas.openxmlformats.org/officeDocument/2006/relationships/slideLayout" Target="../slideLayouts/slideLayout8.xml"/><Relationship Id="rId2" Type="http://schemas.openxmlformats.org/officeDocument/2006/relationships/hyperlink" Target="https://en.wikipedia.org/w/index.php?title=Makoto_Matsumoto&amp;action=edit&amp;redlink=1"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yiakwy/Onsite-Blackboard-Code-Interview/blob/master/findErrors201510-Google/Description.md"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NULL" TargetMode="External"/><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hyperlink" Target="NUL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计算概率变量</a:t>
            </a:r>
            <a:endParaRPr lang="en-US" dirty="0"/>
          </a:p>
        </p:txBody>
      </p:sp>
      <p:sp>
        <p:nvSpPr>
          <p:cNvPr id="3" name="Subtitle 2"/>
          <p:cNvSpPr>
            <a:spLocks noGrp="1"/>
          </p:cNvSpPr>
          <p:nvPr>
            <p:ph type="subTitle" idx="1"/>
          </p:nvPr>
        </p:nvSpPr>
        <p:spPr/>
        <p:txBody>
          <a:bodyPr>
            <a:normAutofit lnSpcReduction="10000"/>
          </a:bodyPr>
          <a:lstStyle/>
          <a:p>
            <a:r>
              <a:rPr lang="en-US" altLang="zh-CN" dirty="0" smtClean="0"/>
              <a:t>Computing</a:t>
            </a:r>
            <a:r>
              <a:rPr lang="zh-CN" altLang="en-US" dirty="0" smtClean="0"/>
              <a:t> </a:t>
            </a:r>
            <a:r>
              <a:rPr lang="en-US" altLang="zh-CN" dirty="0" smtClean="0"/>
              <a:t>random</a:t>
            </a:r>
            <a:r>
              <a:rPr lang="zh-CN" altLang="en-US" dirty="0" smtClean="0"/>
              <a:t> </a:t>
            </a:r>
            <a:r>
              <a:rPr lang="en-US" altLang="zh-CN" dirty="0" smtClean="0"/>
              <a:t>variables</a:t>
            </a:r>
          </a:p>
          <a:p>
            <a:r>
              <a:rPr lang="zh-CN" altLang="en-US" dirty="0" smtClean="0"/>
              <a:t>分类：通识课程 </a:t>
            </a:r>
            <a:r>
              <a:rPr lang="mr-IN" altLang="zh-CN" dirty="0" smtClean="0"/>
              <a:t>–</a:t>
            </a:r>
            <a:r>
              <a:rPr lang="zh-CN" altLang="en-US" dirty="0" smtClean="0"/>
              <a:t> 面试算法</a:t>
            </a:r>
            <a:endParaRPr lang="en-US" altLang="zh-CN" dirty="0" smtClean="0"/>
          </a:p>
          <a:p>
            <a:endParaRPr lang="en-US" altLang="zh-CN" dirty="0" smtClean="0"/>
          </a:p>
        </p:txBody>
      </p:sp>
      <p:sp>
        <p:nvSpPr>
          <p:cNvPr id="6" name="Date Placeholder 5"/>
          <p:cNvSpPr>
            <a:spLocks noGrp="1"/>
          </p:cNvSpPr>
          <p:nvPr>
            <p:ph type="dt" sz="half" idx="10"/>
          </p:nvPr>
        </p:nvSpPr>
        <p:spPr/>
        <p:txBody>
          <a:bodyPr/>
          <a:lstStyle/>
          <a:p>
            <a:fld id="{D3E65EC7-DA03-374F-BA80-106FF62C6660}" type="datetime1">
              <a:t>4/4/17</a:t>
            </a:fld>
            <a:endParaRPr lang="en-US"/>
          </a:p>
        </p:txBody>
      </p:sp>
      <p:sp>
        <p:nvSpPr>
          <p:cNvPr id="7" name="Footer Placeholder 6"/>
          <p:cNvSpPr>
            <a:spLocks noGrp="1"/>
          </p:cNvSpPr>
          <p:nvPr>
            <p:ph type="ftr" sz="quarter" idx="11"/>
          </p:nvPr>
        </p:nvSpPr>
        <p:spPr/>
        <p:txBody>
          <a:bodyPr/>
          <a:lstStyle/>
          <a:p>
            <a:r>
              <a:rPr lang="zh-CN" altLang="en-US" dirty="0" smtClean="0"/>
              <a:t>王翼 </a:t>
            </a:r>
            <a:r>
              <a:rPr lang="en-US" altLang="zh-CN" dirty="0" smtClean="0"/>
              <a:t>yiak.wy@gmail.com All Rights Resevered</a:t>
            </a:r>
          </a:p>
        </p:txBody>
      </p:sp>
    </p:spTree>
    <p:extLst>
      <p:ext uri="{BB962C8B-B14F-4D97-AF65-F5344CB8AC3E}">
        <p14:creationId xmlns:p14="http://schemas.microsoft.com/office/powerpoint/2010/main" val="1244207147"/>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回顾“栈与模式匹配”一节 </a:t>
            </a:r>
            <a:r>
              <a:rPr lang="mr-IN" altLang="zh-CN"/>
              <a:t>–</a:t>
            </a:r>
            <a:r>
              <a:rPr lang="zh-CN" altLang="en-US"/>
              <a:t> </a:t>
            </a:r>
            <a:r>
              <a:rPr lang="en-US" altLang="zh-CN"/>
              <a:t>KMP</a:t>
            </a:r>
            <a:r>
              <a:rPr lang="zh-CN" altLang="en-US"/>
              <a:t>思路 </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pPr marL="971550" lvl="1" indent="-514350">
                  <a:buFont typeface="+mj-lt"/>
                  <a:buAutoNum type="romanUcPeriod"/>
                </a:pPr>
                <a:r>
                  <a:rPr lang="zh-CN" altLang="en-US" sz="2000" dirty="0">
                    <a:solidFill>
                      <a:schemeClr val="bg1">
                        <a:lumMod val="65000"/>
                      </a:schemeClr>
                    </a:solidFill>
                    <a:latin typeface="Abadi MT Condensed Extra Bold" charset="0"/>
                    <a:ea typeface="Abadi MT Condensed Extra Bold" charset="0"/>
                    <a:cs typeface="Abadi MT Condensed Extra Bold" charset="0"/>
                  </a:rPr>
                  <a:t>于是考虑一般情况，若</a:t>
                </a:r>
                <a:r>
                  <a:rPr lang="en-US" altLang="zh-CN" sz="2000" dirty="0">
                    <a:solidFill>
                      <a:schemeClr val="bg1">
                        <a:lumMod val="65000"/>
                      </a:schemeClr>
                    </a:solidFill>
                    <a:latin typeface="Abadi MT Condensed Extra Bold" charset="0"/>
                    <a:ea typeface="Abadi MT Condensed Extra Bold" charset="0"/>
                    <a:cs typeface="Abadi MT Condensed Extra Bold" charset="0"/>
                  </a:rPr>
                  <a:t>P</a:t>
                </a:r>
                <a:r>
                  <a:rPr lang="zh-CN" altLang="en-US" sz="2000" dirty="0">
                    <a:solidFill>
                      <a:schemeClr val="bg1">
                        <a:lumMod val="65000"/>
                      </a:schemeClr>
                    </a:solidFill>
                    <a:latin typeface="Abadi MT Condensed Extra Bold" charset="0"/>
                    <a:ea typeface="Abadi MT Condensed Extra Bold" charset="0"/>
                    <a:cs typeface="Abadi MT Condensed Extra Bold" charset="0"/>
                  </a:rPr>
                  <a:t>串前进</a:t>
                </a:r>
                <a:r>
                  <a:rPr lang="en-US" altLang="zh-CN" sz="2000" dirty="0">
                    <a:solidFill>
                      <a:schemeClr val="bg1">
                        <a:lumMod val="65000"/>
                      </a:schemeClr>
                    </a:solidFill>
                    <a:latin typeface="Abadi MT Condensed Extra Bold" charset="0"/>
                    <a:ea typeface="Abadi MT Condensed Extra Bold" charset="0"/>
                    <a:cs typeface="Abadi MT Condensed Extra Bold" charset="0"/>
                  </a:rPr>
                  <a:t>j-k</a:t>
                </a:r>
                <a:r>
                  <a:rPr lang="zh-CN" altLang="en-US" sz="2000" dirty="0">
                    <a:solidFill>
                      <a:schemeClr val="bg1">
                        <a:lumMod val="65000"/>
                      </a:schemeClr>
                    </a:solidFill>
                    <a:latin typeface="Abadi MT Condensed Extra Bold" charset="0"/>
                    <a:ea typeface="Abadi MT Condensed Extra Bold" charset="0"/>
                    <a:cs typeface="Abadi MT Condensed Extra Bold" charset="0"/>
                  </a:rPr>
                  <a:t>位，进行匹配：</a:t>
                </a:r>
                <a:endParaRPr lang="en-US" altLang="zh-CN" sz="2000" dirty="0">
                  <a:solidFill>
                    <a:schemeClr val="bg1">
                      <a:lumMod val="65000"/>
                    </a:schemeClr>
                  </a:solidFill>
                  <a:latin typeface="Abadi MT Condensed Extra Bold" charset="0"/>
                  <a:ea typeface="Abadi MT Condensed Extra Bold" charset="0"/>
                  <a:cs typeface="Abadi MT Condensed Extra Bold" charset="0"/>
                </a:endParaRPr>
              </a:p>
              <a:p>
                <a:pPr marL="971550" lvl="1" indent="-514350">
                  <a:buFont typeface="+mj-lt"/>
                  <a:buAutoNum type="romanUcPeriod"/>
                </a:pPr>
                <a:r>
                  <a:rPr lang="zh-CN" altLang="en-US" sz="2000" dirty="0">
                    <a:solidFill>
                      <a:schemeClr val="bg1">
                        <a:lumMod val="65000"/>
                      </a:schemeClr>
                    </a:solidFill>
                    <a:latin typeface="Abadi MT Condensed Extra Bold" charset="0"/>
                    <a:ea typeface="Abadi MT Condensed Extra Bold" charset="0"/>
                    <a:cs typeface="Abadi MT Condensed Extra Bold" charset="0"/>
                  </a:rPr>
                  <a:t>若匹配过程有意义的，必须确保（</a:t>
                </a:r>
                <a:r>
                  <a:rPr lang="zh-CN" altLang="en-US" sz="2000" dirty="0">
                    <a:latin typeface="Abadi MT Condensed Extra Bold" charset="0"/>
                    <a:ea typeface="Abadi MT Condensed Extra Bold" charset="0"/>
                    <a:cs typeface="Abadi MT Condensed Extra Bold" charset="0"/>
                  </a:rPr>
                  <a:t>必要条件</a:t>
                </a:r>
                <a:r>
                  <a:rPr lang="zh-CN" altLang="en-US" sz="2000" dirty="0">
                    <a:solidFill>
                      <a:schemeClr val="bg1">
                        <a:lumMod val="65000"/>
                      </a:schemeClr>
                    </a:solidFill>
                    <a:latin typeface="Abadi MT Condensed Extra Bold" charset="0"/>
                    <a:ea typeface="Abadi MT Condensed Extra Bold" charset="0"/>
                    <a:cs typeface="Abadi MT Condensed Extra Bold" charset="0"/>
                  </a:rPr>
                  <a:t>）：</a:t>
                </a:r>
                <a:endParaRPr lang="en-US" altLang="zh-CN" sz="2000" dirty="0">
                  <a:solidFill>
                    <a:schemeClr val="bg1">
                      <a:lumMod val="65000"/>
                    </a:schemeClr>
                  </a:solidFill>
                  <a:latin typeface="Abadi MT Condensed Extra Bold" charset="0"/>
                  <a:ea typeface="Abadi MT Condensed Extra Bold" charset="0"/>
                  <a:cs typeface="Abadi MT Condensed Extra Bold" charset="0"/>
                </a:endParaRPr>
              </a:p>
              <a:p>
                <a:pPr marL="971550" lvl="1" indent="-514350">
                  <a:buFont typeface="+mj-lt"/>
                  <a:buAutoNum type="romanUcPeriod"/>
                </a:pPr>
                <a:endParaRPr lang="en-US" altLang="zh-CN" sz="2000" dirty="0">
                  <a:latin typeface="Abadi MT Condensed Extra Bold" charset="0"/>
                  <a:ea typeface="Abadi MT Condensed Extra Bold" charset="0"/>
                  <a:cs typeface="Abadi MT Condensed Extra Bold" charset="0"/>
                </a:endParaRPr>
              </a:p>
              <a:p>
                <a:pPr marL="1428750" lvl="2" indent="-514350">
                  <a:buFont typeface="+mj-lt"/>
                  <a:buAutoNum type="romanUcPeriod"/>
                </a:pPr>
                <a:r>
                  <a:rPr lang="en-US" altLang="zh-CN" sz="1600" dirty="0">
                    <a:solidFill>
                      <a:schemeClr val="tx1"/>
                    </a:solidFill>
                    <a:latin typeface="Abadi MT Condensed Extra Bold" charset="0"/>
                    <a:ea typeface="Abadi MT Condensed Extra Bold" charset="0"/>
                    <a:cs typeface="Abadi MT Condensed Extra Bold" charset="0"/>
                  </a:rPr>
                  <a:t>T[</a:t>
                </a:r>
                <a:r>
                  <a:rPr lang="en-US" altLang="zh-CN" sz="1600" dirty="0" err="1">
                    <a:solidFill>
                      <a:schemeClr val="tx1"/>
                    </a:solidFill>
                    <a:latin typeface="Abadi MT Condensed Extra Bold" charset="0"/>
                    <a:ea typeface="Abadi MT Condensed Extra Bold" charset="0"/>
                    <a:cs typeface="Abadi MT Condensed Extra Bold" charset="0"/>
                  </a:rPr>
                  <a:t>i</a:t>
                </a:r>
                <a:r>
                  <a:rPr lang="en-US" altLang="zh-CN" sz="1600" dirty="0">
                    <a:solidFill>
                      <a:schemeClr val="tx1"/>
                    </a:solidFill>
                    <a:latin typeface="Abadi MT Condensed Extra Bold" charset="0"/>
                    <a:ea typeface="Abadi MT Condensed Extra Bold" charset="0"/>
                    <a:cs typeface="Abadi MT Condensed Extra Bold" charset="0"/>
                  </a:rPr>
                  <a:t>-k..</a:t>
                </a:r>
                <a:r>
                  <a:rPr lang="en-US" altLang="zh-CN" sz="1600" dirty="0" err="1">
                    <a:solidFill>
                      <a:schemeClr val="tx1"/>
                    </a:solidFill>
                    <a:latin typeface="Abadi MT Condensed Extra Bold" charset="0"/>
                    <a:ea typeface="Abadi MT Condensed Extra Bold" charset="0"/>
                    <a:cs typeface="Abadi MT Condensed Extra Bold" charset="0"/>
                  </a:rPr>
                  <a:t>i</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P[0..k],</a:t>
                </a:r>
                <a:r>
                  <a:rPr lang="zh-CN" altLang="en-US" sz="1600" dirty="0">
                    <a:solidFill>
                      <a:schemeClr val="tx1"/>
                    </a:solidFill>
                    <a:latin typeface="Abadi MT Condensed Extra Bold" charset="0"/>
                    <a:ea typeface="Abadi MT Condensed Extra Bold" charset="0"/>
                    <a:cs typeface="Abadi MT Condensed Extra Bold" charset="0"/>
                  </a:rPr>
                  <a:t> 而我们已经知道了</a:t>
                </a:r>
                <a:r>
                  <a:rPr lang="en-US" altLang="zh-CN" sz="1600" dirty="0">
                    <a:solidFill>
                      <a:schemeClr val="tx1"/>
                    </a:solidFill>
                    <a:latin typeface="Abadi MT Condensed Extra Bold" charset="0"/>
                    <a:ea typeface="Abadi MT Condensed Extra Bold" charset="0"/>
                    <a:cs typeface="Abadi MT Condensed Extra Bold" charset="0"/>
                  </a:rPr>
                  <a:t>T[</a:t>
                </a:r>
                <a:r>
                  <a:rPr lang="en-US" altLang="zh-CN" sz="1600" dirty="0" err="1">
                    <a:solidFill>
                      <a:schemeClr val="tx1"/>
                    </a:solidFill>
                    <a:latin typeface="Abadi MT Condensed Extra Bold" charset="0"/>
                    <a:ea typeface="Abadi MT Condensed Extra Bold" charset="0"/>
                    <a:cs typeface="Abadi MT Condensed Extra Bold" charset="0"/>
                  </a:rPr>
                  <a:t>i</a:t>
                </a:r>
                <a:r>
                  <a:rPr lang="en-US" altLang="zh-CN" sz="1600" dirty="0">
                    <a:solidFill>
                      <a:schemeClr val="tx1"/>
                    </a:solidFill>
                    <a:latin typeface="Abadi MT Condensed Extra Bold" charset="0"/>
                    <a:ea typeface="Abadi MT Condensed Extra Bold" charset="0"/>
                    <a:cs typeface="Abadi MT Condensed Extra Bold" charset="0"/>
                  </a:rPr>
                  <a:t>-j,</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i-1]</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P[0..j-1],</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T[</a:t>
                </a:r>
                <a:r>
                  <a:rPr lang="en-US" altLang="zh-CN" sz="1600" dirty="0" err="1">
                    <a:solidFill>
                      <a:schemeClr val="tx1"/>
                    </a:solidFill>
                    <a:latin typeface="Abadi MT Condensed Extra Bold" charset="0"/>
                    <a:ea typeface="Abadi MT Condensed Extra Bold" charset="0"/>
                    <a:cs typeface="Abadi MT Condensed Extra Bold" charset="0"/>
                  </a:rPr>
                  <a:t>i</a:t>
                </a:r>
                <a:r>
                  <a:rPr lang="en-US" altLang="zh-CN" sz="1600" dirty="0">
                    <a:solidFill>
                      <a:schemeClr val="tx1"/>
                    </a:solidFill>
                    <a:latin typeface="Abadi MT Condensed Extra Bold" charset="0"/>
                    <a:ea typeface="Abadi MT Condensed Extra Bold" charset="0"/>
                    <a:cs typeface="Abadi MT Condensed Extra Bold" charset="0"/>
                  </a:rPr>
                  <a:t>]</a:t>
                </a:r>
                <a14:m>
                  <m:oMath xmlns:m="http://schemas.openxmlformats.org/officeDocument/2006/math">
                    <m:r>
                      <a:rPr lang="en-US" altLang="zh-CN" sz="1600" i="1">
                        <a:solidFill>
                          <a:schemeClr val="tx1"/>
                        </a:solidFill>
                        <a:latin typeface="Abadi MT Condensed Extra Bold" charset="0"/>
                        <a:ea typeface="Abadi MT Condensed Extra Bold" charset="0"/>
                        <a:cs typeface="Abadi MT Condensed Extra Bold" charset="0"/>
                      </a:rPr>
                      <m:t>≠</m:t>
                    </m:r>
                    <m:r>
                      <a:rPr lang="en-US" altLang="zh-CN" sz="1600" i="1">
                        <a:solidFill>
                          <a:schemeClr val="tx1"/>
                        </a:solidFill>
                        <a:latin typeface="Abadi MT Condensed Extra Bold" charset="0"/>
                        <a:ea typeface="Abadi MT Condensed Extra Bold" charset="0"/>
                        <a:cs typeface="Abadi MT Condensed Extra Bold" charset="0"/>
                      </a:rPr>
                      <m:t>𝑇</m:t>
                    </m:r>
                    <m:r>
                      <a:rPr lang="en-US" altLang="zh-CN" sz="1600" i="1">
                        <a:solidFill>
                          <a:schemeClr val="tx1"/>
                        </a:solidFill>
                        <a:latin typeface="Abadi MT Condensed Extra Bold" charset="0"/>
                        <a:ea typeface="Abadi MT Condensed Extra Bold" charset="0"/>
                        <a:cs typeface="Abadi MT Condensed Extra Bold" charset="0"/>
                      </a:rPr>
                      <m:t>[</m:t>
                    </m:r>
                    <m:r>
                      <a:rPr lang="en-US" altLang="zh-CN" sz="1600" i="1">
                        <a:solidFill>
                          <a:schemeClr val="tx1"/>
                        </a:solidFill>
                        <a:latin typeface="Abadi MT Condensed Extra Bold" charset="0"/>
                        <a:ea typeface="Abadi MT Condensed Extra Bold" charset="0"/>
                        <a:cs typeface="Abadi MT Condensed Extra Bold" charset="0"/>
                      </a:rPr>
                      <m:t>𝑗</m:t>
                    </m:r>
                    <m:r>
                      <a:rPr lang="en-US" altLang="zh-CN" sz="1600" i="1">
                        <a:solidFill>
                          <a:schemeClr val="tx1"/>
                        </a:solidFill>
                        <a:latin typeface="Abadi MT Condensed Extra Bold" charset="0"/>
                        <a:ea typeface="Abadi MT Condensed Extra Bold" charset="0"/>
                        <a:cs typeface="Abadi MT Condensed Extra Bold" charset="0"/>
                      </a:rPr>
                      <m:t>]</m:t>
                    </m:r>
                  </m:oMath>
                </a14:m>
                <a:r>
                  <a:rPr lang="zh-CN" altLang="en-US" sz="1600" dirty="0">
                    <a:solidFill>
                      <a:schemeClr val="tx1"/>
                    </a:solidFill>
                    <a:latin typeface="Abadi MT Condensed Extra Bold" charset="0"/>
                    <a:ea typeface="Abadi MT Condensed Extra Bold" charset="0"/>
                    <a:cs typeface="Abadi MT Condensed Extra Bold" charset="0"/>
                  </a:rPr>
                  <a:t>（标号通过相减验证步长）。因此，得到一个完全关于已知的</a:t>
                </a:r>
                <a:r>
                  <a:rPr lang="en-US" altLang="zh-CN" sz="1600" dirty="0">
                    <a:solidFill>
                      <a:schemeClr val="tx1"/>
                    </a:solidFill>
                    <a:latin typeface="Abadi MT Condensed Extra Bold" charset="0"/>
                    <a:ea typeface="Abadi MT Condensed Extra Bold" charset="0"/>
                    <a:cs typeface="Abadi MT Condensed Extra Bold" charset="0"/>
                  </a:rPr>
                  <a:t>P</a:t>
                </a:r>
                <a:r>
                  <a:rPr lang="zh-CN" altLang="en-US" sz="1600" dirty="0">
                    <a:solidFill>
                      <a:schemeClr val="tx1"/>
                    </a:solidFill>
                    <a:latin typeface="Abadi MT Condensed Extra Bold" charset="0"/>
                    <a:ea typeface="Abadi MT Condensed Extra Bold" charset="0"/>
                    <a:cs typeface="Abadi MT Condensed Extra Bold" charset="0"/>
                  </a:rPr>
                  <a:t>串信息：</a:t>
                </a:r>
                <a:endParaRPr lang="en-US" altLang="zh-CN" sz="1600" dirty="0">
                  <a:solidFill>
                    <a:schemeClr val="tx1"/>
                  </a:solidFill>
                  <a:latin typeface="Abadi MT Condensed Extra Bold" charset="0"/>
                  <a:ea typeface="Abadi MT Condensed Extra Bold" charset="0"/>
                  <a:cs typeface="Abadi MT Condensed Extra Bold" charset="0"/>
                </a:endParaRPr>
              </a:p>
              <a:p>
                <a:pPr marL="1428750" lvl="2" indent="-514350">
                  <a:buFont typeface="+mj-lt"/>
                  <a:buAutoNum type="romanUcPeriod"/>
                </a:pPr>
                <a:r>
                  <a:rPr lang="en-US" altLang="zh-CN" sz="1600" dirty="0">
                    <a:solidFill>
                      <a:schemeClr val="tx1"/>
                    </a:solidFill>
                    <a:latin typeface="Abadi MT Condensed Extra Bold" charset="0"/>
                    <a:ea typeface="Abadi MT Condensed Extra Bold" charset="0"/>
                    <a:cs typeface="Abadi MT Condensed Extra Bold" charset="0"/>
                  </a:rPr>
                  <a:t>T[</a:t>
                </a:r>
                <a:r>
                  <a:rPr lang="en-US" altLang="zh-CN" sz="1600" dirty="0" err="1">
                    <a:solidFill>
                      <a:schemeClr val="tx1"/>
                    </a:solidFill>
                    <a:latin typeface="Abadi MT Condensed Extra Bold" charset="0"/>
                    <a:ea typeface="Abadi MT Condensed Extra Bold" charset="0"/>
                    <a:cs typeface="Abadi MT Condensed Extra Bold" charset="0"/>
                  </a:rPr>
                  <a:t>i</a:t>
                </a:r>
                <a:r>
                  <a:rPr lang="en-US" altLang="zh-CN" sz="1600" dirty="0">
                    <a:solidFill>
                      <a:schemeClr val="tx1"/>
                    </a:solidFill>
                    <a:latin typeface="Abadi MT Condensed Extra Bold" charset="0"/>
                    <a:ea typeface="Abadi MT Condensed Extra Bold" charset="0"/>
                    <a:cs typeface="Abadi MT Condensed Extra Bold" charset="0"/>
                  </a:rPr>
                  <a:t>-k,</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i-1]</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P[0..k-1]</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P[(</a:t>
                </a:r>
                <a:r>
                  <a:rPr lang="en-US" altLang="zh-CN" sz="1600" dirty="0" err="1">
                    <a:solidFill>
                      <a:schemeClr val="tx1"/>
                    </a:solidFill>
                    <a:latin typeface="Abadi MT Condensed Extra Bold" charset="0"/>
                    <a:ea typeface="Abadi MT Condensed Extra Bold" charset="0"/>
                    <a:cs typeface="Abadi MT Condensed Extra Bold" charset="0"/>
                  </a:rPr>
                  <a:t>i</a:t>
                </a:r>
                <a:r>
                  <a:rPr lang="en-US" altLang="zh-CN" sz="1600" dirty="0">
                    <a:solidFill>
                      <a:schemeClr val="tx1"/>
                    </a:solidFill>
                    <a:latin typeface="Abadi MT Condensed Extra Bold" charset="0"/>
                    <a:ea typeface="Abadi MT Condensed Extra Bold" charset="0"/>
                    <a:cs typeface="Abadi MT Condensed Extra Bold" charset="0"/>
                  </a:rPr>
                  <a:t>-k)-(</a:t>
                </a:r>
                <a:r>
                  <a:rPr lang="en-US" altLang="zh-CN" sz="1600" dirty="0" err="1">
                    <a:solidFill>
                      <a:schemeClr val="tx1"/>
                    </a:solidFill>
                    <a:latin typeface="Abadi MT Condensed Extra Bold" charset="0"/>
                    <a:ea typeface="Abadi MT Condensed Extra Bold" charset="0"/>
                    <a:cs typeface="Abadi MT Condensed Extra Bold" charset="0"/>
                  </a:rPr>
                  <a:t>i</a:t>
                </a:r>
                <a:r>
                  <a:rPr lang="en-US" altLang="zh-CN" sz="1600" dirty="0">
                    <a:solidFill>
                      <a:schemeClr val="tx1"/>
                    </a:solidFill>
                    <a:latin typeface="Abadi MT Condensed Extra Bold" charset="0"/>
                    <a:ea typeface="Abadi MT Condensed Extra Bold" charset="0"/>
                    <a:cs typeface="Abadi MT Condensed Extra Bold" charset="0"/>
                  </a:rPr>
                  <a:t>-j)..j-1]</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P[j-k..j-1]</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err="1">
                    <a:solidFill>
                      <a:schemeClr val="tx1"/>
                    </a:solidFill>
                    <a:latin typeface="Abadi MT Condensed Extra Bold" charset="0"/>
                    <a:ea typeface="Abadi MT Condensed Extra Bold" charset="0"/>
                    <a:cs typeface="Abadi MT Condensed Extra Bold" charset="0"/>
                  </a:rPr>
                  <a:t>i.e</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P[0..k-1]</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a:t>
                </a:r>
                <a:r>
                  <a:rPr lang="zh-CN" altLang="en-US" sz="1600" dirty="0">
                    <a:solidFill>
                      <a:schemeClr val="tx1"/>
                    </a:solidFill>
                    <a:latin typeface="Abadi MT Condensed Extra Bold" charset="0"/>
                    <a:ea typeface="Abadi MT Condensed Extra Bold" charset="0"/>
                    <a:cs typeface="Abadi MT Condensed Extra Bold" charset="0"/>
                  </a:rPr>
                  <a:t> </a:t>
                </a:r>
                <a:r>
                  <a:rPr lang="en-US" altLang="zh-CN" sz="1600" dirty="0">
                    <a:solidFill>
                      <a:schemeClr val="tx1"/>
                    </a:solidFill>
                    <a:latin typeface="Abadi MT Condensed Extra Bold" charset="0"/>
                    <a:ea typeface="Abadi MT Condensed Extra Bold" charset="0"/>
                    <a:cs typeface="Abadi MT Condensed Extra Bold" charset="0"/>
                  </a:rPr>
                  <a:t>P[j-k..j-1]</a:t>
                </a:r>
                <a:r>
                  <a:rPr lang="zh-CN" altLang="en-US" sz="1600" dirty="0">
                    <a:solidFill>
                      <a:schemeClr val="tx1"/>
                    </a:solidFill>
                    <a:latin typeface="Abadi MT Condensed Extra Bold" charset="0"/>
                    <a:ea typeface="Abadi MT Condensed Extra Bold" charset="0"/>
                    <a:cs typeface="Abadi MT Condensed Extra Bold" charset="0"/>
                  </a:rPr>
                  <a:t>，其中</a:t>
                </a:r>
                <a:r>
                  <a:rPr lang="en-US" altLang="zh-CN" sz="1600" dirty="0">
                    <a:solidFill>
                      <a:schemeClr val="tx1"/>
                    </a:solidFill>
                    <a:latin typeface="Abadi MT Condensed Extra Bold" charset="0"/>
                    <a:ea typeface="Abadi MT Condensed Extra Bold" charset="0"/>
                    <a:cs typeface="Abadi MT Condensed Extra Bold" charset="0"/>
                  </a:rPr>
                  <a:t>k</a:t>
                </a:r>
                <a:r>
                  <a:rPr lang="zh-CN" altLang="en-US" sz="1600" dirty="0">
                    <a:solidFill>
                      <a:schemeClr val="tx1"/>
                    </a:solidFill>
                    <a:latin typeface="Abadi MT Condensed Extra Bold" charset="0"/>
                    <a:ea typeface="Abadi MT Condensed Extra Bold" charset="0"/>
                    <a:cs typeface="Abadi MT Condensed Extra Bold" charset="0"/>
                  </a:rPr>
                  <a:t>满足该条件若干种步长。因为这是必要条件，故我们考虑对改善算法的最弱情况，即最小步长就可以有效改进算法。</a:t>
                </a:r>
                <a:endParaRPr lang="en-US" altLang="zh-CN" sz="1600" dirty="0">
                  <a:solidFill>
                    <a:schemeClr val="tx1"/>
                  </a:solidFill>
                  <a:latin typeface="Abadi MT Condensed Extra Bold" charset="0"/>
                  <a:ea typeface="Abadi MT Condensed Extra Bold" charset="0"/>
                  <a:cs typeface="Abadi MT Condensed Extra Bold" charset="0"/>
                </a:endParaRPr>
              </a:p>
              <a:p>
                <a:pPr marL="2286000" lvl="5" indent="0">
                  <a:buNone/>
                </a:pPr>
                <a:endParaRPr lang="en-US" altLang="zh-CN" sz="2000" dirty="0">
                  <a:latin typeface="Abadi MT Condensed Extra Bold" charset="0"/>
                  <a:ea typeface="Abadi MT Condensed Extra Bold" charset="0"/>
                  <a:cs typeface="Abadi MT Condensed Extra Bold" charset="0"/>
                </a:endParaRPr>
              </a:p>
              <a:p>
                <a:pPr marL="457200" lvl="1" indent="0">
                  <a:buNone/>
                </a:pPr>
                <a:r>
                  <a:rPr lang="zh-CN" altLang="en-US" sz="2000" b="1" dirty="0">
                    <a:latin typeface="Abadi MT Condensed Extra Bold" charset="0"/>
                    <a:ea typeface="Abadi MT Condensed Extra Bold" charset="0"/>
                    <a:cs typeface="Abadi MT Condensed Extra Bold" charset="0"/>
                  </a:rPr>
                  <a:t>为什么称其为查询表算法，本质是挖掘先验信息节省算力来解决概率问题！</a:t>
                </a:r>
                <a:endParaRPr lang="en-US" altLang="zh-CN" sz="2000" b="1" dirty="0">
                  <a:latin typeface="Abadi MT Condensed Extra Bold" charset="0"/>
                  <a:ea typeface="Abadi MT Condensed Extra Bold" charset="0"/>
                  <a:cs typeface="Abadi MT Condensed Extra Bold" charset="0"/>
                </a:endParaRPr>
              </a:p>
              <a:p>
                <a:pPr marL="457200" lvl="1" indent="0">
                  <a:buNone/>
                </a:pPr>
                <a:endParaRPr lang="en-US" altLang="zh-CN" sz="2000" dirty="0">
                  <a:latin typeface="Abadi MT Condensed Extra Bold" charset="0"/>
                  <a:ea typeface="Abadi MT Condensed Extra Bold" charset="0"/>
                  <a:cs typeface="Abadi MT Condensed Extra Bold" charset="0"/>
                </a:endParaRPr>
              </a:p>
              <a:p>
                <a:pPr marL="457200" lvl="1" indent="0">
                  <a:buNone/>
                </a:pPr>
                <a:r>
                  <a:rPr lang="zh-CN" altLang="en-US" sz="2000" dirty="0">
                    <a:solidFill>
                      <a:schemeClr val="bg1">
                        <a:lumMod val="65000"/>
                      </a:schemeClr>
                    </a:solidFill>
                    <a:latin typeface="Abadi MT Condensed Extra Bold" charset="0"/>
                    <a:ea typeface="Abadi MT Condensed Extra Bold" charset="0"/>
                    <a:cs typeface="Abadi MT Condensed Extra Bold" charset="0"/>
                  </a:rPr>
                  <a:t>注意到上面，我们只是考虑到一定会出现的情况，</a:t>
                </a:r>
                <a:r>
                  <a:rPr lang="zh-CN" altLang="en-US" sz="2000" b="1" u="sng" dirty="0">
                    <a:solidFill>
                      <a:schemeClr val="bg1">
                        <a:lumMod val="65000"/>
                      </a:schemeClr>
                    </a:solidFill>
                    <a:latin typeface="Abadi MT Condensed Extra Bold" charset="0"/>
                    <a:ea typeface="Abadi MT Condensed Extra Bold" charset="0"/>
                    <a:cs typeface="Abadi MT Condensed Extra Bold" charset="0"/>
                  </a:rPr>
                  <a:t>而忽略了</a:t>
                </a:r>
                <a:r>
                  <a:rPr lang="zh-CN" altLang="en-US" sz="2000" b="1" u="sng" dirty="0">
                    <a:latin typeface="Abadi MT Condensed Extra Bold" charset="0"/>
                    <a:ea typeface="Abadi MT Condensed Extra Bold" charset="0"/>
                    <a:cs typeface="Abadi MT Condensed Extra Bold" charset="0"/>
                  </a:rPr>
                  <a:t>“可能会出现的情况”</a:t>
                </a:r>
                <a:r>
                  <a:rPr lang="zh-CN" altLang="en-US" sz="2000" dirty="0">
                    <a:solidFill>
                      <a:schemeClr val="bg1">
                        <a:lumMod val="65000"/>
                      </a:schemeClr>
                    </a:solidFill>
                    <a:latin typeface="Abadi MT Condensed Extra Bold" charset="0"/>
                    <a:ea typeface="Abadi MT Condensed Extra Bold" charset="0"/>
                    <a:cs typeface="Abadi MT Condensed Extra Bold" charset="0"/>
                  </a:rPr>
                  <a:t>，因此本算法核心思路就是继续在挖掘先验信息的基础上，将多种情况以概率的形式表达出来。这里概率是未知的，我们按照</a:t>
                </a:r>
                <a:r>
                  <a:rPr lang="zh-CN" altLang="en-US" sz="2000" b="1" u="sng" dirty="0">
                    <a:latin typeface="Abadi MT Condensed Extra Bold" charset="0"/>
                    <a:ea typeface="Abadi MT Condensed Extra Bold" charset="0"/>
                    <a:cs typeface="Abadi MT Condensed Extra Bold" charset="0"/>
                  </a:rPr>
                  <a:t>方法的原则</a:t>
                </a:r>
                <a:r>
                  <a:rPr lang="zh-CN" altLang="en-US" sz="2000" dirty="0">
                    <a:solidFill>
                      <a:schemeClr val="bg1">
                        <a:lumMod val="65000"/>
                      </a:schemeClr>
                    </a:solidFill>
                    <a:latin typeface="Abadi MT Condensed Extra Bold" charset="0"/>
                    <a:ea typeface="Abadi MT Condensed Extra Bold" charset="0"/>
                    <a:cs typeface="Abadi MT Condensed Extra Bold" charset="0"/>
                  </a:rPr>
                  <a:t>，尝试构建数学形式推理：</a:t>
                </a:r>
                <a:endParaRPr lang="en-US" altLang="zh-CN" sz="2000" dirty="0">
                  <a:solidFill>
                    <a:schemeClr val="bg1">
                      <a:lumMod val="65000"/>
                    </a:schemeClr>
                  </a:solidFill>
                  <a:latin typeface="Abadi MT Condensed Extra Bold" charset="0"/>
                  <a:ea typeface="Abadi MT Condensed Extra Bold" charset="0"/>
                  <a:cs typeface="Abadi MT Condensed Extra Bold" charset="0"/>
                </a:endParaRPr>
              </a:p>
              <a:p>
                <a:pPr marL="0" indent="0">
                  <a:buNone/>
                </a:pPr>
                <a:endParaRPr lang="en-US" sz="20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961" r="-87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99916043-67F5-3041-ADEE-D089CE4A8CF6}" type="datetime1">
              <a:t>4/4/17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1707278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给定</a:t>
            </a:r>
            <a:r>
              <a:rPr lang="zh-CN" altLang="en-US" dirty="0" smtClean="0"/>
              <a:t>母串</a:t>
            </a:r>
            <a:r>
              <a:rPr lang="en-US" altLang="zh-CN" dirty="0" smtClean="0"/>
              <a:t>T</a:t>
            </a:r>
            <a:r>
              <a:rPr lang="zh-CN" altLang="en-US" dirty="0" smtClean="0"/>
              <a:t>长度</a:t>
            </a:r>
            <a:r>
              <a:rPr lang="en-US" altLang="zh-CN" dirty="0" smtClean="0"/>
              <a:t>L</a:t>
            </a:r>
            <a:r>
              <a:rPr lang="zh-CN" altLang="en-US" dirty="0" smtClean="0"/>
              <a:t>，和模式串</a:t>
            </a:r>
            <a:r>
              <a:rPr lang="en-US" altLang="zh-CN" dirty="0" smtClean="0"/>
              <a:t>M,</a:t>
            </a:r>
            <a:r>
              <a:rPr lang="zh-CN" altLang="en-US" dirty="0" smtClean="0"/>
              <a:t> 长</a:t>
            </a:r>
            <a:r>
              <a:rPr lang="en-US" altLang="zh-CN" dirty="0" err="1" smtClean="0"/>
              <a:t>pttn_len</a:t>
            </a:r>
            <a:r>
              <a:rPr lang="zh-CN" altLang="en-US" dirty="0" smtClean="0"/>
              <a:t>，求</a:t>
            </a:r>
            <a:r>
              <a:rPr lang="en-US" altLang="zh-CN" dirty="0"/>
              <a:t>M</a:t>
            </a:r>
            <a:r>
              <a:rPr lang="zh-CN" altLang="en-US" dirty="0" smtClean="0"/>
              <a:t>在</a:t>
            </a:r>
            <a:r>
              <a:rPr lang="en-US" altLang="zh-CN" dirty="0" smtClean="0"/>
              <a:t>T</a:t>
            </a:r>
            <a:r>
              <a:rPr lang="zh-CN" altLang="en-US" dirty="0" smtClean="0"/>
              <a:t>中出现的概率</a:t>
            </a:r>
            <a:endParaRPr lang="en-US" dirty="0"/>
          </a:p>
        </p:txBody>
      </p:sp>
      <p:sp>
        <p:nvSpPr>
          <p:cNvPr id="3" name="Content Placeholder 2"/>
          <p:cNvSpPr>
            <a:spLocks noGrp="1"/>
          </p:cNvSpPr>
          <p:nvPr>
            <p:ph idx="1"/>
          </p:nvPr>
        </p:nvSpPr>
        <p:spPr/>
        <p:txBody>
          <a:bodyPr>
            <a:normAutofit/>
          </a:bodyPr>
          <a:lstStyle/>
          <a:p>
            <a:r>
              <a:rPr lang="en-US" altLang="zh-CN" sz="2000" b="1" dirty="0" smtClean="0">
                <a:latin typeface="Abadi MT Condensed Light" charset="0"/>
                <a:ea typeface="Abadi MT Condensed Light" charset="0"/>
                <a:cs typeface="Abadi MT Condensed Light" charset="0"/>
              </a:rPr>
              <a:t>3</a:t>
            </a:r>
            <a:r>
              <a:rPr lang="zh-CN" altLang="en-US" sz="2000" b="1" dirty="0" smtClean="0">
                <a:latin typeface="Abadi MT Condensed Light" charset="0"/>
                <a:ea typeface="Abadi MT Condensed Light" charset="0"/>
                <a:cs typeface="Abadi MT Condensed Light" charset="0"/>
              </a:rPr>
              <a:t>  以</a:t>
            </a:r>
            <a:r>
              <a:rPr lang="en-US" altLang="zh-CN" sz="2000" b="1" dirty="0" smtClean="0">
                <a:latin typeface="Abadi MT Condensed Light" charset="0"/>
                <a:ea typeface="Abadi MT Condensed Light" charset="0"/>
                <a:cs typeface="Abadi MT Condensed Light" charset="0"/>
              </a:rPr>
              <a:t>KMP</a:t>
            </a:r>
            <a:r>
              <a:rPr lang="zh-CN" altLang="en-US" sz="2000" b="1" dirty="0" smtClean="0">
                <a:latin typeface="Abadi MT Condensed Light" charset="0"/>
                <a:ea typeface="Abadi MT Condensed Light" charset="0"/>
                <a:cs typeface="Abadi MT Condensed Light" charset="0"/>
              </a:rPr>
              <a:t>思路求解分析： </a:t>
            </a:r>
            <a:endParaRPr lang="en-US" altLang="zh-CN" sz="2000" b="1" dirty="0" smtClean="0">
              <a:latin typeface="Abadi MT Condensed Light" charset="0"/>
              <a:ea typeface="Abadi MT Condensed Light" charset="0"/>
              <a:cs typeface="Abadi MT Condensed Light" charset="0"/>
            </a:endParaRPr>
          </a:p>
          <a:p>
            <a:pPr lvl="1"/>
            <a:endParaRPr lang="en-US" altLang="zh-CN" sz="1600" dirty="0" smtClean="0"/>
          </a:p>
          <a:p>
            <a:pPr lvl="1"/>
            <a:r>
              <a:rPr lang="zh-CN" altLang="en-US" sz="1600" dirty="0" smtClean="0"/>
              <a:t>母串</a:t>
            </a:r>
            <a:r>
              <a:rPr lang="zh-CN" altLang="en-US" sz="1600" dirty="0"/>
              <a:t>为</a:t>
            </a:r>
            <a:r>
              <a:rPr lang="en-US" altLang="zh-CN" sz="1600" dirty="0">
                <a:latin typeface="Abadi MT Condensed Extra Bold" charset="0"/>
                <a:ea typeface="Abadi MT Condensed Extra Bold" charset="0"/>
                <a:cs typeface="Abadi MT Condensed Extra Bold" charset="0"/>
              </a:rPr>
              <a:t>T</a:t>
            </a:r>
            <a:r>
              <a:rPr lang="zh-CN" altLang="en-US" sz="1600" dirty="0"/>
              <a:t>，模式串为</a:t>
            </a:r>
            <a:r>
              <a:rPr lang="en-US" altLang="zh-CN" sz="1600" dirty="0"/>
              <a:t>M, </a:t>
            </a:r>
            <a:r>
              <a:rPr lang="zh-CN" altLang="en-US" sz="1600" dirty="0"/>
              <a:t>我们要求的是匹配长度为</a:t>
            </a:r>
            <a:r>
              <a:rPr lang="en-US" altLang="zh-CN" sz="1600" dirty="0"/>
              <a:t>L</a:t>
            </a:r>
            <a:r>
              <a:rPr lang="zh-CN" altLang="en-US" sz="1600" dirty="0"/>
              <a:t>时候，模式串</a:t>
            </a:r>
            <a:r>
              <a:rPr lang="zh-CN" altLang="en-US" sz="1600" dirty="0" smtClean="0"/>
              <a:t>能匹配到 </a:t>
            </a:r>
            <a:r>
              <a:rPr lang="en-US" altLang="zh-CN" sz="1600" dirty="0" err="1" smtClean="0">
                <a:latin typeface="Abadi MT Condensed Extra Bold" charset="0"/>
                <a:ea typeface="Abadi MT Condensed Extra Bold" charset="0"/>
                <a:cs typeface="Abadi MT Condensed Extra Bold" charset="0"/>
              </a:rPr>
              <a:t>pttn_len</a:t>
            </a:r>
            <a:r>
              <a:rPr lang="zh-CN" altLang="en-US" sz="1600" dirty="0" smtClean="0"/>
              <a:t> 位置</a:t>
            </a:r>
            <a:r>
              <a:rPr lang="zh-CN" altLang="en-US" sz="1600" dirty="0"/>
              <a:t>的概率。假定当前匹配到</a:t>
            </a:r>
            <a:r>
              <a:rPr lang="en-US" altLang="zh-CN" sz="1600" dirty="0"/>
              <a:t>T</a:t>
            </a:r>
            <a:r>
              <a:rPr lang="zh-CN" altLang="en-US" sz="1600" dirty="0" smtClean="0"/>
              <a:t>位置 </a:t>
            </a:r>
            <a:r>
              <a:rPr lang="en-US" altLang="zh-CN" sz="1600" b="1" dirty="0" err="1" smtClean="0">
                <a:latin typeface="Abadi MT Condensed Extra Bold" charset="0"/>
                <a:ea typeface="Abadi MT Condensed Extra Bold" charset="0"/>
                <a:cs typeface="Abadi MT Condensed Extra Bold" charset="0"/>
              </a:rPr>
              <a:t>i</a:t>
            </a:r>
            <a:r>
              <a:rPr lang="zh-CN" altLang="en-US" sz="1600" dirty="0" smtClean="0"/>
              <a:t> </a:t>
            </a:r>
            <a:r>
              <a:rPr lang="en-US" altLang="zh-CN" sz="1600" dirty="0" smtClean="0"/>
              <a:t>,</a:t>
            </a:r>
            <a:r>
              <a:rPr lang="en-US" altLang="zh-CN" sz="1600" dirty="0"/>
              <a:t> </a:t>
            </a:r>
            <a:r>
              <a:rPr lang="zh-CN" altLang="en-US" sz="1600" dirty="0"/>
              <a:t>匹配</a:t>
            </a:r>
            <a:r>
              <a:rPr lang="zh-CN" altLang="en-US" sz="1600" dirty="0" smtClean="0"/>
              <a:t>到 </a:t>
            </a:r>
            <a:r>
              <a:rPr lang="en-US" altLang="zh-CN" sz="1600" dirty="0" smtClean="0">
                <a:latin typeface="Abadi MT Condensed Extra Bold" charset="0"/>
                <a:ea typeface="Abadi MT Condensed Extra Bold" charset="0"/>
                <a:cs typeface="Abadi MT Condensed Extra Bold" charset="0"/>
              </a:rPr>
              <a:t>M</a:t>
            </a:r>
            <a:r>
              <a:rPr lang="en-US" altLang="zh-CN" sz="1600" dirty="0"/>
              <a:t> </a:t>
            </a:r>
            <a:r>
              <a:rPr lang="zh-CN" altLang="en-US" sz="1600" dirty="0"/>
              <a:t>位置 </a:t>
            </a:r>
            <a:r>
              <a:rPr lang="en-US" altLang="zh-CN" sz="1600" dirty="0" err="1">
                <a:latin typeface="Abadi MT Condensed Extra Bold" charset="0"/>
                <a:ea typeface="Abadi MT Condensed Extra Bold" charset="0"/>
                <a:cs typeface="Abadi MT Condensed Extra Bold" charset="0"/>
              </a:rPr>
              <a:t>mtched</a:t>
            </a:r>
            <a:r>
              <a:rPr lang="en-US" altLang="zh-CN" sz="1600" dirty="0">
                <a:latin typeface="Abadi MT Condensed Extra Bold" charset="0"/>
                <a:ea typeface="Abadi MT Condensed Extra Bold" charset="0"/>
                <a:cs typeface="Abadi MT Condensed Extra Bold" charset="0"/>
              </a:rPr>
              <a:t> (</a:t>
            </a:r>
            <a:r>
              <a:rPr lang="en-US" altLang="zh-CN" sz="1600" dirty="0" err="1">
                <a:latin typeface="Abadi MT Condensed Extra Bold" charset="0"/>
                <a:ea typeface="Abadi MT Condensed Extra Bold" charset="0"/>
                <a:cs typeface="Abadi MT Condensed Extra Bold" charset="0"/>
              </a:rPr>
              <a:t>mtched</a:t>
            </a:r>
            <a:r>
              <a:rPr lang="en-US" altLang="zh-CN" sz="1600" dirty="0">
                <a:latin typeface="Abadi MT Condensed Extra Bold" charset="0"/>
                <a:ea typeface="Abadi MT Condensed Extra Bold" charset="0"/>
                <a:cs typeface="Abadi MT Condensed Extra Bold" charset="0"/>
              </a:rPr>
              <a:t> &lt; </a:t>
            </a:r>
            <a:r>
              <a:rPr lang="en-US" altLang="zh-CN" sz="1600" dirty="0" err="1">
                <a:latin typeface="Abadi MT Condensed Extra Bold" charset="0"/>
                <a:ea typeface="Abadi MT Condensed Extra Bold" charset="0"/>
                <a:cs typeface="Abadi MT Condensed Extra Bold" charset="0"/>
              </a:rPr>
              <a:t>pttn_len</a:t>
            </a:r>
            <a:r>
              <a:rPr lang="en-US" altLang="zh-CN" sz="1600" dirty="0">
                <a:latin typeface="Abadi MT Condensed Extra Bold" charset="0"/>
                <a:ea typeface="Abadi MT Condensed Extra Bold" charset="0"/>
                <a:cs typeface="Abadi MT Condensed Extra Bold" charset="0"/>
              </a:rPr>
              <a:t>)</a:t>
            </a:r>
            <a:r>
              <a:rPr lang="zh-CN" altLang="en-US" sz="1600" dirty="0">
                <a:latin typeface="Abadi MT Condensed Extra Bold" charset="0"/>
                <a:ea typeface="Abadi MT Condensed Extra Bold" charset="0"/>
                <a:cs typeface="Abadi MT Condensed Extra Bold" charset="0"/>
              </a:rPr>
              <a:t>，以</a:t>
            </a:r>
            <a:r>
              <a:rPr lang="zh-CN" altLang="en-US" sz="1600" dirty="0" smtClean="0">
                <a:latin typeface="Abadi MT Condensed Extra Bold" charset="0"/>
                <a:ea typeface="Abadi MT Condensed Extra Bold" charset="0"/>
                <a:cs typeface="Abadi MT Condensed Extra Bold" charset="0"/>
              </a:rPr>
              <a:t>概率 </a:t>
            </a:r>
            <a:r>
              <a:rPr lang="en-US" altLang="zh-CN" sz="1600" dirty="0" smtClean="0">
                <a:latin typeface="Abadi MT Condensed Extra Bold" charset="0"/>
                <a:ea typeface="Abadi MT Condensed Extra Bold" charset="0"/>
                <a:cs typeface="Abadi MT Condensed Extra Bold" charset="0"/>
              </a:rPr>
              <a:t>Q(</a:t>
            </a:r>
            <a:r>
              <a:rPr lang="en-US" altLang="zh-CN" sz="1600" dirty="0" err="1" smtClean="0">
                <a:latin typeface="Abadi MT Condensed Extra Bold" charset="0"/>
                <a:ea typeface="Abadi MT Condensed Extra Bold" charset="0"/>
                <a:cs typeface="Abadi MT Condensed Extra Bold" charset="0"/>
              </a:rPr>
              <a:t>mtched</a:t>
            </a:r>
            <a:r>
              <a:rPr lang="en-US" altLang="zh-CN" sz="1600" dirty="0" smtClean="0">
                <a:latin typeface="Abadi MT Condensed Extra Bold" charset="0"/>
                <a:ea typeface="Abadi MT Condensed Extra Bold" charset="0"/>
                <a:cs typeface="Abadi MT Condensed Extra Bold" charset="0"/>
              </a:rPr>
              <a:t>)</a:t>
            </a:r>
            <a:r>
              <a:rPr lang="zh-CN" altLang="en-US" sz="1600" dirty="0" smtClean="0">
                <a:latin typeface="Abadi MT Condensed Extra Bold" charset="0"/>
                <a:ea typeface="Abadi MT Condensed Extra Bold" charset="0"/>
                <a:cs typeface="Abadi MT Condensed Extra Bold" charset="0"/>
              </a:rPr>
              <a:t> 发生</a:t>
            </a:r>
            <a:r>
              <a:rPr lang="zh-CN" altLang="en-US" sz="1600" dirty="0">
                <a:latin typeface="Abadi MT Condensed Extra Bold" charset="0"/>
                <a:ea typeface="Abadi MT Condensed Extra Bold" charset="0"/>
                <a:cs typeface="Abadi MT Condensed Extra Bold" charset="0"/>
              </a:rPr>
              <a:t>不匹配，则：</a:t>
            </a:r>
          </a:p>
          <a:p>
            <a:pPr lvl="1"/>
            <a:endParaRPr lang="en-US" altLang="zh-CN" sz="1200" dirty="0" smtClean="0">
              <a:latin typeface="Abadi MT Condensed Extra Bold" charset="0"/>
              <a:ea typeface="Abadi MT Condensed Extra Bold" charset="0"/>
              <a:cs typeface="Abadi MT Condensed Extra Bold" charset="0"/>
            </a:endParaRPr>
          </a:p>
          <a:p>
            <a:pPr lvl="1"/>
            <a:r>
              <a:rPr lang="zh-CN" altLang="en-US" sz="1600" dirty="0" smtClean="0">
                <a:latin typeface="Abadi MT Condensed Extra Bold" charset="0"/>
                <a:ea typeface="Abadi MT Condensed Extra Bold" charset="0"/>
                <a:cs typeface="Abadi MT Condensed Extra Bold" charset="0"/>
              </a:rPr>
              <a:t>若</a:t>
            </a:r>
            <a:r>
              <a:rPr lang="zh-CN" altLang="en-US" sz="1600" dirty="0">
                <a:latin typeface="Abadi MT Condensed Extra Bold" charset="0"/>
                <a:ea typeface="Abadi MT Condensed Extra Bold" charset="0"/>
                <a:cs typeface="Abadi MT Condensed Extra Bold" charset="0"/>
              </a:rPr>
              <a:t>不匹配发生，如前所述，</a:t>
            </a:r>
            <a:r>
              <a:rPr lang="zh-CN" altLang="en-US" sz="1600" dirty="0"/>
              <a:t>我们会计算出一个</a:t>
            </a:r>
            <a:r>
              <a:rPr lang="en-US" altLang="zh-CN" sz="1600" dirty="0" err="1" smtClean="0">
                <a:latin typeface="Abadi MT Condensed Extra Bold" charset="0"/>
                <a:ea typeface="Abadi MT Condensed Extra Bold" charset="0"/>
                <a:cs typeface="Abadi MT Condensed Extra Bold" charset="0"/>
              </a:rPr>
              <a:t>next_step</a:t>
            </a:r>
            <a:r>
              <a:rPr lang="zh-CN" altLang="en-US" sz="1600" dirty="0"/>
              <a:t>，然后移动</a:t>
            </a:r>
            <a:r>
              <a:rPr lang="en-US" altLang="zh-CN" sz="1600" dirty="0">
                <a:latin typeface="Abadi MT Condensed Extra Bold" charset="0"/>
                <a:ea typeface="Abadi MT Condensed Extra Bold" charset="0"/>
                <a:cs typeface="Abadi MT Condensed Extra Bold" charset="0"/>
              </a:rPr>
              <a:t>M</a:t>
            </a:r>
            <a:r>
              <a:rPr lang="zh-CN" altLang="en-US" sz="1600" dirty="0"/>
              <a:t>，从</a:t>
            </a:r>
            <a:r>
              <a:rPr lang="en-US" altLang="zh-CN" sz="1600" dirty="0" err="1">
                <a:latin typeface="Abadi MT Condensed Extra Bold" charset="0"/>
                <a:ea typeface="Abadi MT Condensed Extra Bold" charset="0"/>
                <a:cs typeface="Abadi MT Condensed Extra Bold" charset="0"/>
              </a:rPr>
              <a:t>i-next_step</a:t>
            </a:r>
            <a:r>
              <a:rPr lang="zh-CN" altLang="en-US" sz="1600" dirty="0"/>
              <a:t>位置继续匹配，相当于开始子问题 </a:t>
            </a:r>
            <a:r>
              <a:rPr lang="en-US" altLang="zh-CN" sz="1600" dirty="0" smtClean="0">
                <a:latin typeface="Abadi MT Condensed Extra Bold" charset="0"/>
                <a:ea typeface="Abadi MT Condensed Extra Bold" charset="0"/>
                <a:cs typeface="Abadi MT Condensed Extra Bold" charset="0"/>
              </a:rPr>
              <a:t>P(</a:t>
            </a:r>
            <a:r>
              <a:rPr lang="en-US" altLang="zh-CN" sz="1600" dirty="0" err="1" smtClean="0">
                <a:latin typeface="Abadi MT Condensed Extra Bold" charset="0"/>
                <a:ea typeface="Abadi MT Condensed Extra Bold" charset="0"/>
                <a:cs typeface="Abadi MT Condensed Extra Bold" charset="0"/>
              </a:rPr>
              <a:t>next_step</a:t>
            </a:r>
            <a:r>
              <a:rPr lang="en-US" altLang="zh-CN" sz="1600" dirty="0" smtClean="0">
                <a:latin typeface="Abadi MT Condensed Extra Bold" charset="0"/>
                <a:ea typeface="Abadi MT Condensed Extra Bold" charset="0"/>
                <a:cs typeface="Abadi MT Condensed Extra Bold" charset="0"/>
              </a:rPr>
              <a:t>(</a:t>
            </a:r>
            <a:r>
              <a:rPr lang="en-US" altLang="zh-CN" sz="1600" dirty="0" err="1" smtClean="0">
                <a:latin typeface="Abadi MT Condensed Extra Bold" charset="0"/>
                <a:ea typeface="Abadi MT Condensed Extra Bold" charset="0"/>
                <a:cs typeface="Abadi MT Condensed Extra Bold" charset="0"/>
              </a:rPr>
              <a:t>mtched</a:t>
            </a:r>
            <a:r>
              <a:rPr lang="en-US" altLang="zh-CN" sz="1600" dirty="0" smtClean="0">
                <a:latin typeface="Abadi MT Condensed Extra Bold" charset="0"/>
                <a:ea typeface="Abadi MT Condensed Extra Bold" charset="0"/>
                <a:cs typeface="Abadi MT Condensed Extra Bold" charset="0"/>
              </a:rPr>
              <a:t>),</a:t>
            </a:r>
            <a:r>
              <a:rPr lang="zh-CN" altLang="en-US" sz="1600" dirty="0" smtClean="0">
                <a:latin typeface="Abadi MT Condensed Extra Bold" charset="0"/>
                <a:ea typeface="Abadi MT Condensed Extra Bold" charset="0"/>
                <a:cs typeface="Abadi MT Condensed Extra Bold" charset="0"/>
              </a:rPr>
              <a:t> </a:t>
            </a:r>
            <a:r>
              <a:rPr lang="en-US" altLang="zh-CN" sz="1600" dirty="0" err="1" smtClean="0">
                <a:latin typeface="Abadi MT Condensed Extra Bold" charset="0"/>
                <a:ea typeface="Abadi MT Condensed Extra Bold" charset="0"/>
                <a:cs typeface="Abadi MT Condensed Extra Bold" charset="0"/>
              </a:rPr>
              <a:t>next_step</a:t>
            </a:r>
            <a:r>
              <a:rPr lang="en-US" altLang="zh-CN" sz="1600" dirty="0" smtClean="0">
                <a:latin typeface="Abadi MT Condensed Extra Bold" charset="0"/>
                <a:ea typeface="Abadi MT Condensed Extra Bold" charset="0"/>
                <a:cs typeface="Abadi MT Condensed Extra Bold" charset="0"/>
              </a:rPr>
              <a:t>(</a:t>
            </a:r>
            <a:r>
              <a:rPr lang="en-US" altLang="zh-CN" sz="1600" dirty="0" err="1" smtClean="0">
                <a:latin typeface="Abadi MT Condensed Extra Bold" charset="0"/>
                <a:ea typeface="Abadi MT Condensed Extra Bold" charset="0"/>
                <a:cs typeface="Abadi MT Condensed Extra Bold" charset="0"/>
              </a:rPr>
              <a:t>mtched</a:t>
            </a:r>
            <a:r>
              <a:rPr lang="en-US" altLang="zh-CN" sz="1600" dirty="0" smtClean="0">
                <a:latin typeface="Abadi MT Condensed Extra Bold" charset="0"/>
                <a:ea typeface="Abadi MT Condensed Extra Bold" charset="0"/>
                <a:cs typeface="Abadi MT Condensed Extra Bold" charset="0"/>
              </a:rPr>
              <a:t>),</a:t>
            </a:r>
            <a:r>
              <a:rPr lang="zh-CN" altLang="en-US" sz="1600" dirty="0" smtClean="0">
                <a:latin typeface="Abadi MT Condensed Extra Bold" charset="0"/>
                <a:ea typeface="Abadi MT Condensed Extra Bold" charset="0"/>
                <a:cs typeface="Abadi MT Condensed Extra Bold" charset="0"/>
              </a:rPr>
              <a:t> </a:t>
            </a:r>
            <a:r>
              <a:rPr lang="en-US" altLang="zh-CN" sz="1600" dirty="0" err="1" smtClean="0">
                <a:latin typeface="Abadi MT Condensed Extra Bold" charset="0"/>
                <a:ea typeface="Abadi MT Condensed Extra Bold" charset="0"/>
                <a:cs typeface="Abadi MT Condensed Extra Bold" charset="0"/>
              </a:rPr>
              <a:t>L-i+next_step</a:t>
            </a:r>
            <a:r>
              <a:rPr lang="en-US" altLang="zh-CN" sz="1600" dirty="0" smtClean="0">
                <a:latin typeface="Abadi MT Condensed Extra Bold" charset="0"/>
                <a:ea typeface="Abadi MT Condensed Extra Bold" charset="0"/>
                <a:cs typeface="Abadi MT Condensed Extra Bold" charset="0"/>
              </a:rPr>
              <a:t>(</a:t>
            </a:r>
            <a:r>
              <a:rPr lang="en-US" altLang="zh-CN" sz="1600" dirty="0" err="1" smtClean="0">
                <a:latin typeface="Abadi MT Condensed Extra Bold" charset="0"/>
                <a:ea typeface="Abadi MT Condensed Extra Bold" charset="0"/>
                <a:cs typeface="Abadi MT Condensed Extra Bold" charset="0"/>
              </a:rPr>
              <a:t>mtched</a:t>
            </a:r>
            <a:r>
              <a:rPr lang="en-US" altLang="zh-CN" sz="1600" dirty="0" smtClean="0">
                <a:latin typeface="Abadi MT Condensed Extra Bold" charset="0"/>
                <a:ea typeface="Abadi MT Condensed Extra Bold" charset="0"/>
                <a:cs typeface="Abadi MT Condensed Extra Bold" charset="0"/>
              </a:rPr>
              <a:t>)).</a:t>
            </a:r>
            <a:r>
              <a:rPr lang="zh-CN" altLang="en-US" sz="1600" dirty="0" smtClean="0">
                <a:latin typeface="Abadi MT Condensed Extra Bold" charset="0"/>
                <a:ea typeface="Abadi MT Condensed Extra Bold" charset="0"/>
                <a:cs typeface="Abadi MT Condensed Extra Bold" charset="0"/>
              </a:rPr>
              <a:t> 其中</a:t>
            </a:r>
            <a:r>
              <a:rPr lang="en-US" altLang="zh-CN" sz="1600" dirty="0" err="1" smtClean="0">
                <a:latin typeface="Abadi MT Condensed Extra Bold" charset="0"/>
                <a:ea typeface="Abadi MT Condensed Extra Bold" charset="0"/>
                <a:cs typeface="Abadi MT Condensed Extra Bold" charset="0"/>
              </a:rPr>
              <a:t>next_step</a:t>
            </a:r>
            <a:r>
              <a:rPr lang="zh-CN" altLang="en-US" sz="1600" dirty="0" smtClean="0">
                <a:latin typeface="Abadi MT Condensed Extra Bold" charset="0"/>
                <a:ea typeface="Abadi MT Condensed Extra Bold" charset="0"/>
                <a:cs typeface="Abadi MT Condensed Extra Bold" charset="0"/>
              </a:rPr>
              <a:t>就是</a:t>
            </a:r>
            <a:r>
              <a:rPr lang="en-US" altLang="zh-CN" sz="1600" dirty="0" smtClean="0">
                <a:latin typeface="Abadi MT Condensed Extra Bold" charset="0"/>
                <a:ea typeface="Abadi MT Condensed Extra Bold" charset="0"/>
                <a:cs typeface="Abadi MT Condensed Extra Bold" charset="0"/>
              </a:rPr>
              <a:t>KMP</a:t>
            </a:r>
            <a:r>
              <a:rPr lang="zh-CN" altLang="en-US" sz="1600" dirty="0" smtClean="0">
                <a:latin typeface="Abadi MT Condensed Extra Bold" charset="0"/>
                <a:ea typeface="Abadi MT Condensed Extra Bold" charset="0"/>
                <a:cs typeface="Abadi MT Condensed Extra Bold" charset="0"/>
              </a:rPr>
              <a:t> 或者 其他算法中提供的位移转换方程，这是一个已经计算过的查询表。我们这里很自然就联想到了</a:t>
            </a:r>
            <a:r>
              <a:rPr lang="en-US" altLang="zh-CN" sz="1600" dirty="0" smtClean="0">
                <a:latin typeface="Abadi MT Condensed Extra Bold" charset="0"/>
                <a:ea typeface="Abadi MT Condensed Extra Bold" charset="0"/>
                <a:cs typeface="Abadi MT Condensed Extra Bold" charset="0"/>
              </a:rPr>
              <a:t>KMP</a:t>
            </a:r>
            <a:r>
              <a:rPr lang="zh-CN" altLang="en-US" sz="1600" dirty="0" smtClean="0">
                <a:latin typeface="Abadi MT Condensed Extra Bold" charset="0"/>
                <a:ea typeface="Abadi MT Condensed Extra Bold" charset="0"/>
                <a:cs typeface="Abadi MT Condensed Extra Bold" charset="0"/>
              </a:rPr>
              <a:t>等经典搜索算法，但是他们只是考虑了确定的情形，我们需要把不确定的情形书面化。</a:t>
            </a:r>
            <a:endParaRPr lang="en-US" altLang="zh-CN" sz="1600" dirty="0" smtClean="0">
              <a:latin typeface="Abadi MT Condensed Extra Bold" charset="0"/>
              <a:ea typeface="Abadi MT Condensed Extra Bold" charset="0"/>
              <a:cs typeface="Abadi MT Condensed Extra Bold" charset="0"/>
            </a:endParaRPr>
          </a:p>
          <a:p>
            <a:pPr lvl="1"/>
            <a:endParaRPr lang="en-US" altLang="zh-CN" sz="1600" dirty="0">
              <a:latin typeface="Abadi MT Condensed Extra Bold" charset="0"/>
              <a:ea typeface="Abadi MT Condensed Extra Bold" charset="0"/>
              <a:cs typeface="Abadi MT Condensed Extra Bold" charset="0"/>
            </a:endParaRPr>
          </a:p>
          <a:p>
            <a:pPr lvl="1"/>
            <a:r>
              <a:rPr lang="zh-CN" altLang="en-US" sz="1600" dirty="0" smtClean="0">
                <a:latin typeface="Abadi MT Condensed Extra Bold" charset="0"/>
                <a:ea typeface="Abadi MT Condensed Extra Bold" charset="0"/>
                <a:cs typeface="Abadi MT Condensed Extra Bold" charset="0"/>
              </a:rPr>
              <a:t>因此，我们希望构建一个“分治策略”的算法，形式上可以归得到动态规划，我们需要考虑以下几个问题</a:t>
            </a:r>
            <a:endParaRPr lang="en-US" altLang="zh-CN" sz="1600" dirty="0" smtClean="0">
              <a:latin typeface="Abadi MT Condensed Extra Bold" charset="0"/>
              <a:ea typeface="Abadi MT Condensed Extra Bold" charset="0"/>
              <a:cs typeface="Abadi MT Condensed Extra Bold" charset="0"/>
            </a:endParaRPr>
          </a:p>
          <a:p>
            <a:pPr lvl="2"/>
            <a:endParaRPr lang="en-US" altLang="zh-CN" sz="1600" dirty="0" smtClean="0">
              <a:latin typeface="Abadi MT Condensed Extra Bold" charset="0"/>
              <a:ea typeface="Abadi MT Condensed Extra Bold" charset="0"/>
              <a:cs typeface="Abadi MT Condensed Extra Bold" charset="0"/>
            </a:endParaRPr>
          </a:p>
          <a:p>
            <a:pPr lvl="2"/>
            <a:r>
              <a:rPr lang="zh-CN" altLang="en-US" sz="1600" dirty="0" smtClean="0">
                <a:latin typeface="Abadi MT Condensed Extra Bold" charset="0"/>
                <a:ea typeface="Abadi MT Condensed Extra Bold" charset="0"/>
                <a:cs typeface="Abadi MT Condensed Extra Bold" charset="0"/>
              </a:rPr>
              <a:t>概率状态形式与目标关系</a:t>
            </a:r>
            <a:endParaRPr lang="en-US" altLang="zh-CN" sz="1600" dirty="0" smtClean="0">
              <a:latin typeface="Abadi MT Condensed Extra Bold" charset="0"/>
              <a:ea typeface="Abadi MT Condensed Extra Bold" charset="0"/>
              <a:cs typeface="Abadi MT Condensed Extra Bold" charset="0"/>
            </a:endParaRPr>
          </a:p>
          <a:p>
            <a:pPr lvl="2"/>
            <a:r>
              <a:rPr lang="zh-CN" altLang="en-US" sz="1600" dirty="0" smtClean="0">
                <a:latin typeface="Abadi MT Condensed Extra Bold" charset="0"/>
                <a:ea typeface="Abadi MT Condensed Extra Bold" charset="0"/>
                <a:cs typeface="Abadi MT Condensed Extra Bold" charset="0"/>
              </a:rPr>
              <a:t>和其他数学问题一样，我们需要定义边界条件，从而推倒出函数全貌</a:t>
            </a:r>
            <a:endParaRPr lang="en-US" altLang="zh-CN" sz="1600" dirty="0" smtClean="0">
              <a:latin typeface="Abadi MT Condensed Extra Bold" charset="0"/>
              <a:ea typeface="Abadi MT Condensed Extra Bold" charset="0"/>
              <a:cs typeface="Abadi MT Condensed Extra Bold" charset="0"/>
            </a:endParaRPr>
          </a:p>
          <a:p>
            <a:pPr lvl="2"/>
            <a:r>
              <a:rPr lang="zh-CN" altLang="en-US" sz="1600" dirty="0" smtClean="0">
                <a:latin typeface="Abadi MT Condensed Extra Bold" charset="0"/>
                <a:ea typeface="Abadi MT Condensed Extra Bold" charset="0"/>
                <a:cs typeface="Abadi MT Condensed Extra Bold" charset="0"/>
              </a:rPr>
              <a:t>是否可解</a:t>
            </a:r>
            <a:endParaRPr lang="en-US" altLang="zh-CN" sz="1600" dirty="0" smtClean="0">
              <a:latin typeface="Abadi MT Condensed Extra Bold" charset="0"/>
              <a:ea typeface="Abadi MT Condensed Extra Bold" charset="0"/>
              <a:cs typeface="Abadi MT Condensed Extra Bold" charset="0"/>
            </a:endParaRPr>
          </a:p>
          <a:p>
            <a:pPr lvl="2"/>
            <a:r>
              <a:rPr lang="zh-CN" altLang="en-US" sz="1600" dirty="0">
                <a:latin typeface="Abadi MT Condensed Extra Bold" charset="0"/>
                <a:ea typeface="Abadi MT Condensed Extra Bold" charset="0"/>
                <a:cs typeface="Abadi MT Condensed Extra Bold" charset="0"/>
              </a:rPr>
              <a:t>数学上，这个问题是对称的</a:t>
            </a:r>
            <a:endParaRPr lang="en-US" altLang="zh-CN" sz="1600" dirty="0" smtClean="0">
              <a:latin typeface="Abadi MT Condensed Extra Bold" charset="0"/>
              <a:ea typeface="Abadi MT Condensed Extra Bold" charset="0"/>
              <a:cs typeface="Abadi MT Condensed Extra Bold" charset="0"/>
            </a:endParaRPr>
          </a:p>
          <a:p>
            <a:pPr lvl="1"/>
            <a:endParaRPr lang="en-US" altLang="zh-CN" sz="1600" dirty="0" smtClean="0">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0FC07689-FDCA-9F49-A823-E31EE766DE66}" type="datetime1">
              <a:t>4/4/17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8054152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跟定母串</a:t>
            </a:r>
            <a:r>
              <a:rPr lang="en-US" altLang="zh-CN" dirty="0"/>
              <a:t>T</a:t>
            </a:r>
            <a:r>
              <a:rPr lang="zh-CN" altLang="en-US" dirty="0"/>
              <a:t>长度</a:t>
            </a:r>
            <a:r>
              <a:rPr lang="en-US" altLang="zh-CN" dirty="0"/>
              <a:t>L</a:t>
            </a:r>
            <a:r>
              <a:rPr lang="zh-CN" altLang="en-US" dirty="0"/>
              <a:t>，和模式串</a:t>
            </a:r>
            <a:r>
              <a:rPr lang="en-US" altLang="zh-CN" dirty="0"/>
              <a:t>M,</a:t>
            </a:r>
            <a:r>
              <a:rPr lang="zh-CN" altLang="en-US" dirty="0"/>
              <a:t> 长</a:t>
            </a:r>
            <a:r>
              <a:rPr lang="en-US" altLang="zh-CN" dirty="0" err="1"/>
              <a:t>pttn_len</a:t>
            </a:r>
            <a:r>
              <a:rPr lang="zh-CN" altLang="en-US" dirty="0"/>
              <a:t>，求</a:t>
            </a:r>
            <a:r>
              <a:rPr lang="en-US" altLang="zh-CN" dirty="0"/>
              <a:t>M</a:t>
            </a:r>
            <a:r>
              <a:rPr lang="zh-CN" altLang="en-US" dirty="0"/>
              <a:t>在</a:t>
            </a:r>
            <a:r>
              <a:rPr lang="en-US" altLang="zh-CN" dirty="0"/>
              <a:t>T</a:t>
            </a:r>
            <a:r>
              <a:rPr lang="zh-CN" altLang="en-US" dirty="0"/>
              <a:t>中出现的概率</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549092327"/>
              </p:ext>
            </p:extLst>
          </p:nvPr>
        </p:nvGraphicFramePr>
        <p:xfrm>
          <a:off x="838200" y="1696085"/>
          <a:ext cx="10515600" cy="471424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401870">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b="1" dirty="0">
                          <a:solidFill>
                            <a:srgbClr val="000000"/>
                          </a:solidFill>
                          <a:effectLst/>
                          <a:latin typeface="Abadi MT Condensed Extra Bold" charset="0"/>
                          <a:ea typeface="Abadi MT Condensed Extra Bold" charset="0"/>
                          <a:cs typeface="Abadi MT Condensed Extra Bold" charset="0"/>
                        </a:rPr>
                        <a:t>问题</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b="1">
                          <a:solidFill>
                            <a:srgbClr val="000000"/>
                          </a:solidFill>
                          <a:effectLst/>
                          <a:latin typeface="Abadi MT Condensed Extra Bold" charset="0"/>
                          <a:ea typeface="Abadi MT Condensed Extra Bold" charset="0"/>
                          <a:cs typeface="Abadi MT Condensed Extra Bold" charset="0"/>
                        </a:rPr>
                        <a:t>表达式</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b="1">
                          <a:solidFill>
                            <a:srgbClr val="000000"/>
                          </a:solidFill>
                          <a:effectLst/>
                          <a:latin typeface="Abadi MT Condensed Extra Bold" charset="0"/>
                          <a:ea typeface="Abadi MT Condensed Extra Bold" charset="0"/>
                          <a:cs typeface="Abadi MT Condensed Extra Bold" charset="0"/>
                        </a:rPr>
                        <a:t>结论</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b="1">
                          <a:solidFill>
                            <a:srgbClr val="000000"/>
                          </a:solidFill>
                          <a:effectLst/>
                          <a:latin typeface="Abadi MT Condensed Extra Bold" charset="0"/>
                          <a:ea typeface="Abadi MT Condensed Extra Bold" charset="0"/>
                          <a:cs typeface="Abadi MT Condensed Extra Bold" charset="0"/>
                        </a:rPr>
                        <a:t>注释</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r>
              <a:tr h="595323">
                <a:tc>
                  <a:txBody>
                    <a:bodyPr/>
                    <a:lstStyle/>
                    <a:p>
                      <a:r>
                        <a:rPr lang="zh-CN" altLang="en-US" sz="1200" b="1" dirty="0">
                          <a:solidFill>
                            <a:srgbClr val="000000"/>
                          </a:solidFill>
                          <a:effectLst/>
                          <a:latin typeface="Abadi MT Condensed Extra Bold" charset="0"/>
                          <a:ea typeface="Abadi MT Condensed Extra Bold" charset="0"/>
                          <a:cs typeface="Abadi MT Condensed Extra Bold" charset="0"/>
                        </a:rPr>
                        <a:t>状态函数与目标</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定义</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solidFill>
                            <a:srgbClr val="000000"/>
                          </a:solidFill>
                          <a:effectLst/>
                          <a:latin typeface="Abadi MT Condensed Extra Bold" charset="0"/>
                          <a:ea typeface="Abadi MT Condensed Extra Bold" charset="0"/>
                          <a:cs typeface="Abadi MT Condensed Extra Bold" charset="0"/>
                        </a:rPr>
                        <a:t>P(</a:t>
                      </a:r>
                      <a:r>
                        <a:rPr lang="en-US" sz="1200" dirty="0" err="1">
                          <a:solidFill>
                            <a:srgbClr val="000000"/>
                          </a:solidFill>
                          <a:effectLst/>
                          <a:latin typeface="Abadi MT Condensed Extra Bold" charset="0"/>
                          <a:ea typeface="Abadi MT Condensed Extra Bold" charset="0"/>
                          <a:cs typeface="Abadi MT Condensed Extra Bold" charset="0"/>
                        </a:rPr>
                        <a:t>curr_pos</a:t>
                      </a:r>
                      <a:r>
                        <a:rPr lang="en-US" sz="1200" dirty="0">
                          <a:solidFill>
                            <a:srgbClr val="000000"/>
                          </a:solidFill>
                          <a:effectLst/>
                          <a:latin typeface="Abadi MT Condensed Extra Bold" charset="0"/>
                          <a:ea typeface="Abadi MT Condensed Extra Bold" charset="0"/>
                          <a:cs typeface="Abadi MT Condensed Extra Bold" charset="0"/>
                        </a:rPr>
                        <a:t>, </a:t>
                      </a:r>
                      <a:r>
                        <a:rPr lang="en-US" sz="1200" dirty="0" err="1">
                          <a:solidFill>
                            <a:srgbClr val="000000"/>
                          </a:solidFill>
                          <a:effectLst/>
                          <a:latin typeface="Abadi MT Condensed Extra Bold" charset="0"/>
                          <a:ea typeface="Abadi MT Condensed Extra Bold" charset="0"/>
                          <a:cs typeface="Abadi MT Condensed Extra Bold" charset="0"/>
                        </a:rPr>
                        <a:t>mtched</a:t>
                      </a:r>
                      <a:r>
                        <a:rPr lang="en-US" sz="1200" dirty="0">
                          <a:solidFill>
                            <a:srgbClr val="000000"/>
                          </a:solidFill>
                          <a:effectLst/>
                          <a:latin typeface="Abadi MT Condensed Extra Bold" charset="0"/>
                          <a:ea typeface="Abadi MT Condensed Extra Bold" charset="0"/>
                          <a:cs typeface="Abadi MT Condensed Extra Bold" charset="0"/>
                        </a:rPr>
                        <a:t>, </a:t>
                      </a:r>
                      <a:r>
                        <a:rPr lang="en-US" altLang="zh-CN" sz="1200" dirty="0">
                          <a:solidFill>
                            <a:srgbClr val="000000"/>
                          </a:solidFill>
                          <a:effectLst/>
                          <a:latin typeface="Abadi MT Condensed Extra Bold" charset="0"/>
                          <a:ea typeface="Abadi MT Condensed Extra Bold" charset="0"/>
                          <a:cs typeface="Abadi MT Condensed Extra Bold" charset="0"/>
                        </a:rPr>
                        <a:t>l</a:t>
                      </a:r>
                      <a:r>
                        <a:rPr lang="en-US" sz="1200" dirty="0">
                          <a:solidFill>
                            <a:srgbClr val="000000"/>
                          </a:solidFill>
                          <a:effectLst/>
                          <a:latin typeface="Abadi MT Condensed Extra Bold" charset="0"/>
                          <a:ea typeface="Abadi MT Condensed Extra Bold" charset="0"/>
                          <a:cs typeface="Abadi MT Condensed Extra Bold" charset="0"/>
                        </a:rPr>
                        <a:t>)</a:t>
                      </a: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匹配到主串位置</a:t>
                      </a:r>
                      <a:r>
                        <a:rPr lang="en-US" altLang="zh-CN" sz="1200" dirty="0" err="1">
                          <a:solidFill>
                            <a:srgbClr val="000000"/>
                          </a:solidFill>
                          <a:effectLst/>
                          <a:latin typeface="Abadi MT Condensed Extra Bold" charset="0"/>
                          <a:ea typeface="Abadi MT Condensed Extra Bold" charset="0"/>
                          <a:cs typeface="Abadi MT Condensed Extra Bold" charset="0"/>
                        </a:rPr>
                        <a:t>curr_pos</a:t>
                      </a:r>
                      <a:r>
                        <a:rPr lang="zh-CN" altLang="en-US" sz="1200" dirty="0">
                          <a:solidFill>
                            <a:srgbClr val="000000"/>
                          </a:solidFill>
                          <a:effectLst/>
                          <a:latin typeface="Abadi MT Condensed Extra Bold" charset="0"/>
                          <a:ea typeface="Abadi MT Condensed Extra Bold" charset="0"/>
                          <a:cs typeface="Abadi MT Condensed Extra Bold" charset="0"/>
                        </a:rPr>
                        <a:t>， 有</a:t>
                      </a:r>
                      <a:r>
                        <a:rPr lang="en-US" altLang="zh-CN" sz="1200" dirty="0" err="1">
                          <a:solidFill>
                            <a:srgbClr val="000000"/>
                          </a:solidFill>
                          <a:effectLst/>
                          <a:latin typeface="Abadi MT Condensed Extra Bold" charset="0"/>
                          <a:ea typeface="Abadi MT Condensed Extra Bold" charset="0"/>
                          <a:cs typeface="Abadi MT Condensed Extra Bold" charset="0"/>
                        </a:rPr>
                        <a:t>mtched</a:t>
                      </a:r>
                      <a:r>
                        <a:rPr lang="zh-CN" altLang="en-US" sz="1200" dirty="0">
                          <a:solidFill>
                            <a:srgbClr val="000000"/>
                          </a:solidFill>
                          <a:effectLst/>
                          <a:latin typeface="Abadi MT Condensed Extra Bold" charset="0"/>
                          <a:ea typeface="Abadi MT Condensed Extra Bold" charset="0"/>
                          <a:cs typeface="Abadi MT Condensed Extra Bold" charset="0"/>
                        </a:rPr>
                        <a:t>匹配成功，主串长度为</a:t>
                      </a:r>
                      <a:r>
                        <a:rPr lang="en-US" altLang="zh-CN" sz="1200" dirty="0">
                          <a:solidFill>
                            <a:srgbClr val="000000"/>
                          </a:solidFill>
                          <a:effectLst/>
                          <a:latin typeface="Abadi MT Condensed Extra Bold" charset="0"/>
                          <a:ea typeface="Abadi MT Condensed Extra Bold" charset="0"/>
                          <a:cs typeface="Abadi MT Condensed Extra Bold" charset="0"/>
                        </a:rPr>
                        <a:t>L</a:t>
                      </a:r>
                      <a:r>
                        <a:rPr lang="zh-CN" altLang="en-US" sz="1200" dirty="0">
                          <a:solidFill>
                            <a:srgbClr val="000000"/>
                          </a:solidFill>
                          <a:effectLst/>
                          <a:latin typeface="Abadi MT Condensed Extra Bold" charset="0"/>
                          <a:ea typeface="Abadi MT Condensed Extra Bold" charset="0"/>
                          <a:cs typeface="Abadi MT Condensed Extra Bold" charset="0"/>
                        </a:rPr>
                        <a:t>的情况下，</a:t>
                      </a:r>
                      <a:r>
                        <a:rPr lang="en-US" altLang="zh-CN" sz="1200" dirty="0">
                          <a:solidFill>
                            <a:srgbClr val="000000"/>
                          </a:solidFill>
                          <a:effectLst/>
                          <a:latin typeface="Abadi MT Condensed Extra Bold" charset="0"/>
                          <a:ea typeface="Abadi MT Condensed Extra Bold" charset="0"/>
                          <a:cs typeface="Abadi MT Condensed Extra Bold" charset="0"/>
                        </a:rPr>
                        <a:t>M in T</a:t>
                      </a:r>
                      <a:r>
                        <a:rPr lang="zh-CN" altLang="en-US" sz="1200" dirty="0">
                          <a:solidFill>
                            <a:srgbClr val="000000"/>
                          </a:solidFill>
                          <a:effectLst/>
                          <a:latin typeface="Abadi MT Condensed Extra Bold" charset="0"/>
                          <a:ea typeface="Abadi MT Condensed Extra Bold" charset="0"/>
                          <a:cs typeface="Abadi MT Condensed Extra Bold" charset="0"/>
                        </a:rPr>
                        <a:t>的概率 </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r>
              <a:tr h="401870">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a:solidFill>
                            <a:srgbClr val="000000"/>
                          </a:solidFill>
                          <a:effectLst/>
                          <a:latin typeface="Abadi MT Condensed Extra Bold" charset="0"/>
                          <a:ea typeface="Abadi MT Condensed Extra Bold" charset="0"/>
                          <a:cs typeface="Abadi MT Condensed Extra Bold" charset="0"/>
                        </a:rPr>
                        <a:t>与目标关系</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mr-IN" sz="1200" dirty="0" err="1">
                          <a:solidFill>
                            <a:srgbClr val="000000"/>
                          </a:solidFill>
                          <a:effectLst/>
                          <a:latin typeface="Abadi MT Condensed Extra Bold" charset="0"/>
                          <a:ea typeface="Abadi MT Condensed Extra Bold" charset="0"/>
                          <a:cs typeface="Abadi MT Condensed Extra Bold" charset="0"/>
                        </a:rPr>
                        <a:t>P</a:t>
                      </a:r>
                      <a:r>
                        <a:rPr lang="mr-IN" sz="1200" dirty="0">
                          <a:solidFill>
                            <a:srgbClr val="000000"/>
                          </a:solidFill>
                          <a:effectLst/>
                          <a:latin typeface="Abadi MT Condensed Extra Bold" charset="0"/>
                          <a:ea typeface="Abadi MT Condensed Extra Bold" charset="0"/>
                          <a:cs typeface="Abadi MT Condensed Extra Bold" charset="0"/>
                        </a:rPr>
                        <a:t>(0, 0, L)</a:t>
                      </a:r>
                      <a:endParaRPr lang="mr-IN"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这就是待求值</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r>
              <a:tr h="401870">
                <a:tc>
                  <a:txBody>
                    <a:bodyPr/>
                    <a:lstStyle/>
                    <a:p>
                      <a:r>
                        <a:rPr lang="en-US" sz="1200" b="1">
                          <a:solidFill>
                            <a:srgbClr val="000000"/>
                          </a:solidFill>
                          <a:effectLst/>
                          <a:latin typeface="Abadi MT Condensed Extra Bold" charset="0"/>
                          <a:ea typeface="Abadi MT Condensed Extra Bold" charset="0"/>
                          <a:cs typeface="Abadi MT Condensed Extra Bold" charset="0"/>
                        </a:rPr>
                        <a:t>边界条件 (KMP 提供 next_step)</a:t>
                      </a: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a:solidFill>
                            <a:srgbClr val="000000"/>
                          </a:solidFill>
                          <a:effectLst/>
                          <a:latin typeface="Abadi MT Condensed Extra Bold" charset="0"/>
                          <a:ea typeface="Abadi MT Condensed Extra Bold" charset="0"/>
                          <a:cs typeface="Abadi MT Condensed Extra Bold" charset="0"/>
                        </a:rPr>
                        <a:t>问题规模制约变量 </a:t>
                      </a:r>
                      <a:r>
                        <a:rPr lang="en-US" altLang="zh-CN" sz="1200">
                          <a:solidFill>
                            <a:srgbClr val="000000"/>
                          </a:solidFill>
                          <a:effectLst/>
                          <a:latin typeface="Abadi MT Condensed Extra Bold" charset="0"/>
                          <a:ea typeface="Abadi MT Condensed Extra Bold" charset="0"/>
                          <a:cs typeface="Abadi MT Condensed Extra Bold" charset="0"/>
                        </a:rPr>
                        <a:t>L </a:t>
                      </a:r>
                      <a:r>
                        <a:rPr lang="zh-CN" altLang="en-US" sz="1200">
                          <a:solidFill>
                            <a:srgbClr val="000000"/>
                          </a:solidFill>
                          <a:effectLst/>
                          <a:latin typeface="Abadi MT Condensed Extra Bold" charset="0"/>
                          <a:ea typeface="Abadi MT Condensed Extra Bold" charset="0"/>
                          <a:cs typeface="Abadi MT Condensed Extra Bold" charset="0"/>
                        </a:rPr>
                        <a:t>的边界方差 </a:t>
                      </a:r>
                      <a:r>
                        <a:rPr lang="en-US" altLang="zh-CN" sz="1200">
                          <a:solidFill>
                            <a:srgbClr val="000000"/>
                          </a:solidFill>
                          <a:effectLst/>
                          <a:latin typeface="Abadi MT Condensed Extra Bold" charset="0"/>
                          <a:ea typeface="Abadi MT Condensed Extra Bold" charset="0"/>
                          <a:cs typeface="Abadi MT Condensed Extra Bold" charset="0"/>
                        </a:rPr>
                        <a:t>(</a:t>
                      </a:r>
                      <a:r>
                        <a:rPr lang="zh-CN" altLang="en-US" sz="1200">
                          <a:solidFill>
                            <a:srgbClr val="000000"/>
                          </a:solidFill>
                          <a:effectLst/>
                          <a:latin typeface="Abadi MT Condensed Extra Bold" charset="0"/>
                          <a:ea typeface="Abadi MT Condensed Extra Bold" charset="0"/>
                          <a:cs typeface="Abadi MT Condensed Extra Bold" charset="0"/>
                        </a:rPr>
                        <a:t>一级优先</a:t>
                      </a:r>
                      <a:r>
                        <a:rPr lang="en-US" altLang="zh-CN" sz="1200">
                          <a:solidFill>
                            <a:srgbClr val="000000"/>
                          </a:solidFill>
                          <a:effectLst/>
                          <a:latin typeface="Abadi MT Condensed Extra Bold" charset="0"/>
                          <a:ea typeface="Abadi MT Condensed Extra Bold" charset="0"/>
                          <a:cs typeface="Abadi MT Condensed Extra Bold" charset="0"/>
                        </a:rPr>
                        <a:t>)</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sk-SK" sz="1200">
                          <a:solidFill>
                            <a:srgbClr val="000000"/>
                          </a:solidFill>
                          <a:effectLst/>
                          <a:latin typeface="Abadi MT Condensed Extra Bold" charset="0"/>
                          <a:ea typeface="Abadi MT Condensed Extra Bold" charset="0"/>
                          <a:cs typeface="Abadi MT Condensed Extra Bold" charset="0"/>
                        </a:rPr>
                        <a:t> </a:t>
                      </a:r>
                      <a:endParaRPr lang="sk-SK"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r>
              <a:tr h="401870">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altLang="zh-CN" sz="1200" dirty="0">
                          <a:solidFill>
                            <a:srgbClr val="000000"/>
                          </a:solidFill>
                          <a:effectLst/>
                          <a:latin typeface="Abadi MT Condensed Extra Bold" charset="0"/>
                          <a:ea typeface="Abadi MT Condensed Extra Bold" charset="0"/>
                          <a:cs typeface="Abadi MT Condensed Extra Bold" charset="0"/>
                        </a:rPr>
                        <a:t>l</a:t>
                      </a:r>
                      <a:r>
                        <a:rPr lang="en-US" sz="1200" dirty="0">
                          <a:solidFill>
                            <a:srgbClr val="000000"/>
                          </a:solidFill>
                          <a:effectLst/>
                          <a:latin typeface="Abadi MT Condensed Extra Bold" charset="0"/>
                          <a:ea typeface="Abadi MT Condensed Extra Bold" charset="0"/>
                          <a:cs typeface="Abadi MT Condensed Extra Bold" charset="0"/>
                        </a:rPr>
                        <a:t> == </a:t>
                      </a:r>
                      <a:r>
                        <a:rPr lang="en-US" sz="1200" dirty="0" err="1">
                          <a:solidFill>
                            <a:srgbClr val="000000"/>
                          </a:solidFill>
                          <a:effectLst/>
                          <a:latin typeface="Abadi MT Condensed Extra Bold" charset="0"/>
                          <a:ea typeface="Abadi MT Condensed Extra Bold" charset="0"/>
                          <a:cs typeface="Abadi MT Condensed Extra Bold" charset="0"/>
                        </a:rPr>
                        <a:t>pttn_len</a:t>
                      </a:r>
                      <a:r>
                        <a:rPr lang="en-US" sz="1200" dirty="0">
                          <a:solidFill>
                            <a:srgbClr val="000000"/>
                          </a:solidFill>
                          <a:effectLst/>
                          <a:latin typeface="Abadi MT Condensed Extra Bold" charset="0"/>
                          <a:ea typeface="Abadi MT Condensed Extra Bold" charset="0"/>
                          <a:cs typeface="Abadi MT Condensed Extra Bold" charset="0"/>
                        </a:rPr>
                        <a:t>:  pow(base, freedom)</a:t>
                      </a: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这种情况就可以直接枚举了</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r>
              <a:tr h="401870">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altLang="zh-CN" sz="1200" dirty="0">
                          <a:solidFill>
                            <a:srgbClr val="000000"/>
                          </a:solidFill>
                          <a:effectLst/>
                          <a:latin typeface="Abadi MT Condensed Extra Bold" charset="0"/>
                          <a:ea typeface="Abadi MT Condensed Extra Bold" charset="0"/>
                          <a:cs typeface="Abadi MT Condensed Extra Bold" charset="0"/>
                        </a:rPr>
                        <a:t>l</a:t>
                      </a:r>
                      <a:r>
                        <a:rPr lang="de-DE" sz="1200" dirty="0">
                          <a:solidFill>
                            <a:srgbClr val="000000"/>
                          </a:solidFill>
                          <a:effectLst/>
                          <a:latin typeface="Abadi MT Condensed Extra Bold" charset="0"/>
                          <a:ea typeface="Abadi MT Condensed Extra Bold" charset="0"/>
                          <a:cs typeface="Abadi MT Condensed Extra Bold" charset="0"/>
                        </a:rPr>
                        <a:t> &lt; </a:t>
                      </a:r>
                      <a:r>
                        <a:rPr lang="de-DE" sz="1200" dirty="0" err="1">
                          <a:solidFill>
                            <a:srgbClr val="000000"/>
                          </a:solidFill>
                          <a:effectLst/>
                          <a:latin typeface="Abadi MT Condensed Extra Bold" charset="0"/>
                          <a:ea typeface="Abadi MT Condensed Extra Bold" charset="0"/>
                          <a:cs typeface="Abadi MT Condensed Extra Bold" charset="0"/>
                        </a:rPr>
                        <a:t>pttn_len</a:t>
                      </a:r>
                      <a:r>
                        <a:rPr lang="de-DE" sz="1200" dirty="0">
                          <a:solidFill>
                            <a:srgbClr val="000000"/>
                          </a:solidFill>
                          <a:effectLst/>
                          <a:latin typeface="Abadi MT Condensed Extra Bold" charset="0"/>
                          <a:ea typeface="Abadi MT Condensed Extra Bold" charset="0"/>
                          <a:cs typeface="Abadi MT Condensed Extra Bold" charset="0"/>
                        </a:rPr>
                        <a:t>: 0</a:t>
                      </a:r>
                      <a:endParaRPr lang="de-DE"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r>
              <a:tr h="401870">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altLang="zh-CN" sz="1200">
                          <a:solidFill>
                            <a:srgbClr val="000000"/>
                          </a:solidFill>
                          <a:effectLst/>
                          <a:latin typeface="Abadi MT Condensed Extra Bold" charset="0"/>
                          <a:ea typeface="Abadi MT Condensed Extra Bold" charset="0"/>
                          <a:cs typeface="Abadi MT Condensed Extra Bold" charset="0"/>
                        </a:rPr>
                        <a:t>KMP </a:t>
                      </a:r>
                      <a:r>
                        <a:rPr lang="zh-CN" altLang="en-US" sz="1200">
                          <a:solidFill>
                            <a:srgbClr val="000000"/>
                          </a:solidFill>
                          <a:effectLst/>
                          <a:latin typeface="Abadi MT Condensed Extra Bold" charset="0"/>
                          <a:ea typeface="Abadi MT Condensed Extra Bold" charset="0"/>
                          <a:cs typeface="Abadi MT Condensed Extra Bold" charset="0"/>
                        </a:rPr>
                        <a:t>搜索量的 边界方程</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err="1">
                          <a:solidFill>
                            <a:srgbClr val="000000"/>
                          </a:solidFill>
                          <a:effectLst/>
                          <a:latin typeface="Abadi MT Condensed Extra Bold" charset="0"/>
                          <a:ea typeface="Abadi MT Condensed Extra Bold" charset="0"/>
                          <a:cs typeface="Abadi MT Condensed Extra Bold" charset="0"/>
                        </a:rPr>
                        <a:t>mtched</a:t>
                      </a:r>
                      <a:r>
                        <a:rPr lang="en-US" sz="1200" dirty="0">
                          <a:solidFill>
                            <a:srgbClr val="000000"/>
                          </a:solidFill>
                          <a:effectLst/>
                          <a:latin typeface="Abadi MT Condensed Extra Bold" charset="0"/>
                          <a:ea typeface="Abadi MT Condensed Extra Bold" charset="0"/>
                          <a:cs typeface="Abadi MT Condensed Extra Bold" charset="0"/>
                        </a:rPr>
                        <a:t> = 0: </a:t>
                      </a: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刚开始匹配，按照</a:t>
                      </a:r>
                      <a:r>
                        <a:rPr lang="en-US" altLang="zh-CN" sz="1200" dirty="0">
                          <a:solidFill>
                            <a:srgbClr val="000000"/>
                          </a:solidFill>
                          <a:effectLst/>
                          <a:latin typeface="Abadi MT Condensed Extra Bold" charset="0"/>
                          <a:ea typeface="Abadi MT Condensed Extra Bold" charset="0"/>
                          <a:cs typeface="Abadi MT Condensed Extra Bold" charset="0"/>
                        </a:rPr>
                        <a:t>KMP</a:t>
                      </a:r>
                      <a:r>
                        <a:rPr lang="zh-CN" altLang="en-US" sz="1200" dirty="0">
                          <a:solidFill>
                            <a:srgbClr val="000000"/>
                          </a:solidFill>
                          <a:effectLst/>
                          <a:latin typeface="Abadi MT Condensed Extra Bold" charset="0"/>
                          <a:ea typeface="Abadi MT Condensed Extra Bold" charset="0"/>
                          <a:cs typeface="Abadi MT Condensed Extra Bold" charset="0"/>
                        </a:rPr>
                        <a:t>运行结果</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r>
              <a:tr h="578301">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solidFill>
                            <a:srgbClr val="000000"/>
                          </a:solidFill>
                          <a:effectLst/>
                          <a:latin typeface="Abadi MT Condensed Extra Bold" charset="0"/>
                          <a:ea typeface="Abadi MT Condensed Extra Bold" charset="0"/>
                          <a:cs typeface="Abadi MT Condensed Extra Bold" charset="0"/>
                        </a:rPr>
                        <a:t>mtched = pttn_len (二级退出条件)</a:t>
                      </a: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根据定义，考虑此时的样本空间无论如何都是</a:t>
                      </a:r>
                      <a:r>
                        <a:rPr lang="en-US" altLang="zh-CN" sz="1200" dirty="0">
                          <a:solidFill>
                            <a:srgbClr val="000000"/>
                          </a:solidFill>
                          <a:effectLst/>
                          <a:latin typeface="Abadi MT Condensed Extra Bold" charset="0"/>
                          <a:ea typeface="Abadi MT Condensed Extra Bold" charset="0"/>
                          <a:cs typeface="Abadi MT Condensed Extra Bold" charset="0"/>
                        </a:rPr>
                        <a:t>100%</a:t>
                      </a:r>
                      <a:r>
                        <a:rPr lang="zh-CN" altLang="en-US" sz="1200" dirty="0">
                          <a:solidFill>
                            <a:srgbClr val="000000"/>
                          </a:solidFill>
                          <a:effectLst/>
                          <a:latin typeface="Abadi MT Condensed Extra Bold" charset="0"/>
                          <a:ea typeface="Abadi MT Condensed Extra Bold" charset="0"/>
                          <a:cs typeface="Abadi MT Condensed Extra Bold" charset="0"/>
                        </a:rPr>
                        <a:t>完成事件，故概率为 </a:t>
                      </a:r>
                      <a:r>
                        <a:rPr lang="en-US" altLang="zh-CN" sz="1200" dirty="0">
                          <a:solidFill>
                            <a:srgbClr val="000000"/>
                          </a:solidFill>
                          <a:effectLst/>
                          <a:latin typeface="Abadi MT Condensed Extra Bold" charset="0"/>
                          <a:ea typeface="Abadi MT Condensed Extra Bold" charset="0"/>
                          <a:cs typeface="Abadi MT Condensed Extra Bold" charset="0"/>
                        </a:rPr>
                        <a:t>1</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r>
              <a:tr h="578301">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a:solidFill>
                            <a:srgbClr val="000000"/>
                          </a:solidFill>
                          <a:effectLst/>
                          <a:latin typeface="Abadi MT Condensed Extra Bold" charset="0"/>
                          <a:ea typeface="Abadi MT Condensed Extra Bold" charset="0"/>
                          <a:cs typeface="Abadi MT Condensed Extra Bold" charset="0"/>
                        </a:rPr>
                        <a:t>新问题分解</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a:solidFill>
                            <a:srgbClr val="000000"/>
                          </a:solidFill>
                          <a:effectLst/>
                          <a:latin typeface="Abadi MT Condensed Extra Bold" charset="0"/>
                          <a:ea typeface="Abadi MT Condensed Extra Bold" charset="0"/>
                          <a:cs typeface="Abadi MT Condensed Extra Bold" charset="0"/>
                        </a:rPr>
                        <a:t>在完成</a:t>
                      </a:r>
                      <a:r>
                        <a:rPr lang="en-US" altLang="zh-CN" sz="1200">
                          <a:solidFill>
                            <a:srgbClr val="000000"/>
                          </a:solidFill>
                          <a:effectLst/>
                          <a:latin typeface="Abadi MT Condensed Extra Bold" charset="0"/>
                          <a:ea typeface="Abadi MT Condensed Extra Bold" charset="0"/>
                          <a:cs typeface="Abadi MT Condensed Extra Bold" charset="0"/>
                        </a:rPr>
                        <a:t>next_step</a:t>
                      </a:r>
                      <a:r>
                        <a:rPr lang="zh-CN" altLang="en-US" sz="1200">
                          <a:solidFill>
                            <a:srgbClr val="000000"/>
                          </a:solidFill>
                          <a:effectLst/>
                          <a:latin typeface="Abadi MT Condensed Extra Bold" charset="0"/>
                          <a:ea typeface="Abadi MT Condensed Extra Bold" charset="0"/>
                          <a:cs typeface="Abadi MT Condensed Extra Bold" charset="0"/>
                        </a:rPr>
                        <a:t>之后，我们还需要考虑新串头之前的位置是否可以参与样本空间</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r>
              <a:tr h="401870">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solidFill>
                            <a:srgbClr val="000000"/>
                          </a:solidFill>
                          <a:effectLst/>
                          <a:latin typeface="Abadi MT Condensed Extra Bold" charset="0"/>
                          <a:ea typeface="Abadi MT Condensed Extra Bold" charset="0"/>
                          <a:cs typeface="Abadi MT Condensed Extra Bold" charset="0"/>
                        </a:rPr>
                        <a:t>curr_pos - next_step(mtched)&gt;= pttn_len</a:t>
                      </a: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可以参与， 否则不可以参与</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r>
            </a:tbl>
          </a:graphicData>
        </a:graphic>
      </p:graphicFrame>
      <p:sp>
        <p:nvSpPr>
          <p:cNvPr id="4" name="Date Placeholder 3"/>
          <p:cNvSpPr>
            <a:spLocks noGrp="1"/>
          </p:cNvSpPr>
          <p:nvPr>
            <p:ph type="dt" sz="half" idx="10"/>
          </p:nvPr>
        </p:nvSpPr>
        <p:spPr/>
        <p:txBody>
          <a:bodyPr/>
          <a:lstStyle/>
          <a:p>
            <a:fld id="{4D2093E3-756D-F642-AA99-D12FB13C4B46}" type="datetime1">
              <a:t>4/4/17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629691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给定母串</a:t>
            </a:r>
            <a:r>
              <a:rPr lang="en-US" altLang="zh-CN" dirty="0"/>
              <a:t>T</a:t>
            </a:r>
            <a:r>
              <a:rPr lang="zh-CN" altLang="en-US" dirty="0"/>
              <a:t>长度</a:t>
            </a:r>
            <a:r>
              <a:rPr lang="en-US" altLang="zh-CN" dirty="0"/>
              <a:t>L</a:t>
            </a:r>
            <a:r>
              <a:rPr lang="zh-CN" altLang="en-US" dirty="0"/>
              <a:t>，和模式串</a:t>
            </a:r>
            <a:r>
              <a:rPr lang="en-US" altLang="zh-CN" dirty="0"/>
              <a:t>M,</a:t>
            </a:r>
            <a:r>
              <a:rPr lang="zh-CN" altLang="en-US" dirty="0"/>
              <a:t> </a:t>
            </a:r>
            <a:r>
              <a:rPr lang="zh-CN" altLang="en-US" dirty="0"/>
              <a:t>长</a:t>
            </a:r>
            <a:r>
              <a:rPr lang="en-US" altLang="zh-CN" dirty="0" err="1"/>
              <a:t>pttn_len</a:t>
            </a:r>
            <a:r>
              <a:rPr lang="zh-CN" altLang="en-US" dirty="0"/>
              <a:t>，</a:t>
            </a:r>
            <a:r>
              <a:rPr lang="zh-CN" altLang="en-US" dirty="0"/>
              <a:t>求</a:t>
            </a:r>
            <a:r>
              <a:rPr lang="en-US" altLang="zh-CN" dirty="0"/>
              <a:t>M</a:t>
            </a:r>
            <a:r>
              <a:rPr lang="zh-CN" altLang="en-US" dirty="0"/>
              <a:t>在</a:t>
            </a:r>
            <a:r>
              <a:rPr lang="en-US" altLang="zh-CN" dirty="0"/>
              <a:t>T</a:t>
            </a:r>
            <a:r>
              <a:rPr lang="zh-CN" altLang="en-US" dirty="0"/>
              <a:t>中出现的概率</a:t>
            </a:r>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069147515"/>
              </p:ext>
            </p:extLst>
          </p:nvPr>
        </p:nvGraphicFramePr>
        <p:xfrm>
          <a:off x="838200" y="1825625"/>
          <a:ext cx="10515600" cy="161544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370840">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问题</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a:solidFill>
                            <a:srgbClr val="000000"/>
                          </a:solidFill>
                          <a:effectLst/>
                          <a:latin typeface="Abadi MT Condensed Extra Bold" charset="0"/>
                          <a:ea typeface="Abadi MT Condensed Extra Bold" charset="0"/>
                          <a:cs typeface="Abadi MT Condensed Extra Bold" charset="0"/>
                        </a:rPr>
                        <a:t>表达式</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a:solidFill>
                            <a:srgbClr val="000000"/>
                          </a:solidFill>
                          <a:effectLst/>
                          <a:latin typeface="Abadi MT Condensed Extra Bold" charset="0"/>
                          <a:ea typeface="Abadi MT Condensed Extra Bold" charset="0"/>
                          <a:cs typeface="Abadi MT Condensed Extra Bold" charset="0"/>
                        </a:rPr>
                        <a:t>结论</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dirty="0">
                          <a:solidFill>
                            <a:srgbClr val="000000"/>
                          </a:solidFill>
                          <a:effectLst/>
                          <a:latin typeface="Abadi MT Condensed Extra Bold" charset="0"/>
                          <a:ea typeface="Abadi MT Condensed Extra Bold" charset="0"/>
                          <a:cs typeface="Abadi MT Condensed Extra Bold" charset="0"/>
                        </a:rPr>
                        <a:t>注释</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r>
              <a:tr h="370840">
                <a:tc>
                  <a:txBody>
                    <a:bodyPr/>
                    <a:lstStyle/>
                    <a:p>
                      <a:r>
                        <a:rPr lang="zh-CN" altLang="en-US" sz="1200" b="1" dirty="0">
                          <a:solidFill>
                            <a:srgbClr val="000000"/>
                          </a:solidFill>
                          <a:effectLst/>
                          <a:latin typeface="Abadi MT Condensed Extra Bold" charset="0"/>
                          <a:ea typeface="Abadi MT Condensed Extra Bold" charset="0"/>
                          <a:cs typeface="Abadi MT Condensed Extra Bold" charset="0"/>
                        </a:rPr>
                        <a:t>状态转移是否为</a:t>
                      </a:r>
                      <a:r>
                        <a:rPr lang="en-US" altLang="zh-CN" sz="1200" b="1" dirty="0">
                          <a:solidFill>
                            <a:srgbClr val="000000"/>
                          </a:solidFill>
                          <a:effectLst/>
                          <a:latin typeface="Abadi MT Condensed Extra Bold" charset="0"/>
                          <a:ea typeface="Abadi MT Condensed Extra Bold" charset="0"/>
                          <a:cs typeface="Abadi MT Condensed Extra Bold" charset="0"/>
                        </a:rPr>
                        <a:t>DAG</a:t>
                      </a:r>
                      <a:r>
                        <a:rPr lang="zh-CN" altLang="en-US" sz="1200" b="1" dirty="0">
                          <a:solidFill>
                            <a:srgbClr val="000000"/>
                          </a:solidFill>
                          <a:effectLst/>
                          <a:latin typeface="Abadi MT Condensed Extra Bold" charset="0"/>
                          <a:ea typeface="Abadi MT Condensed Extra Bold" charset="0"/>
                          <a:cs typeface="Abadi MT Condensed Extra Bold" charset="0"/>
                        </a:rPr>
                        <a:t>，即是否有环路，保证收敛</a:t>
                      </a:r>
                      <a:endParaRPr lang="zh-CN" alt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a:solidFill>
                            <a:srgbClr val="000000"/>
                          </a:solidFill>
                          <a:effectLst/>
                          <a:latin typeface="Abadi MT Condensed Extra Bold" charset="0"/>
                          <a:ea typeface="Abadi MT Condensed Extra Bold" charset="0"/>
                          <a:cs typeface="Abadi MT Condensed Extra Bold" charset="0"/>
                        </a:rPr>
                        <a:t>状态是一个三维变量，即搜索空间为三维空间。但含有隐含的约束条件</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err="1">
                          <a:solidFill>
                            <a:srgbClr val="000000"/>
                          </a:solidFill>
                          <a:effectLst/>
                          <a:latin typeface="Abadi MT Condensed Extra Bold" charset="0"/>
                          <a:ea typeface="Abadi MT Condensed Extra Bold" charset="0"/>
                          <a:cs typeface="Abadi MT Condensed Extra Bold" charset="0"/>
                        </a:rPr>
                        <a:t>curr_pos</a:t>
                      </a:r>
                      <a:r>
                        <a:rPr lang="en-US" sz="1200" dirty="0">
                          <a:solidFill>
                            <a:srgbClr val="000000"/>
                          </a:solidFill>
                          <a:effectLst/>
                          <a:latin typeface="Abadi MT Condensed Extra Bold" charset="0"/>
                          <a:ea typeface="Abadi MT Condensed Extra Bold" charset="0"/>
                          <a:cs typeface="Abadi MT Condensed Extra Bold" charset="0"/>
                        </a:rPr>
                        <a:t> &lt;= L</a:t>
                      </a:r>
                    </a:p>
                    <a:p>
                      <a:r>
                        <a:rPr lang="en-US" altLang="zh-CN" sz="1200" dirty="0">
                          <a:solidFill>
                            <a:srgbClr val="000000"/>
                          </a:solidFill>
                          <a:effectLst/>
                          <a:latin typeface="Abadi MT Condensed Extra Bold" charset="0"/>
                          <a:ea typeface="Abadi MT Condensed Extra Bold" charset="0"/>
                          <a:cs typeface="Abadi MT Condensed Extra Bold" charset="0"/>
                        </a:rPr>
                        <a:t>pttn_len</a:t>
                      </a:r>
                      <a:r>
                        <a:rPr lang="zh-CN" altLang="en-US" sz="1200" dirty="0">
                          <a:solidFill>
                            <a:srgbClr val="000000"/>
                          </a:solidFill>
                          <a:effectLst/>
                          <a:latin typeface="Abadi MT Condensed Extra Bold" charset="0"/>
                          <a:ea typeface="Abadi MT Condensed Extra Bold" charset="0"/>
                          <a:cs typeface="Abadi MT Condensed Extra Bold" charset="0"/>
                        </a:rPr>
                        <a:t> </a:t>
                      </a:r>
                      <a:r>
                        <a:rPr lang="en-US" altLang="zh-CN" sz="1200" dirty="0">
                          <a:solidFill>
                            <a:srgbClr val="000000"/>
                          </a:solidFill>
                          <a:effectLst/>
                          <a:latin typeface="Abadi MT Condensed Extra Bold" charset="0"/>
                          <a:ea typeface="Abadi MT Condensed Extra Bold" charset="0"/>
                          <a:cs typeface="Abadi MT Condensed Extra Bold" charset="0"/>
                        </a:rPr>
                        <a:t>&gt;=</a:t>
                      </a:r>
                      <a:r>
                        <a:rPr lang="zh-CN" altLang="en-US" sz="1200" dirty="0">
                          <a:solidFill>
                            <a:srgbClr val="000000"/>
                          </a:solidFill>
                          <a:effectLst/>
                          <a:latin typeface="Abadi MT Condensed Extra Bold" charset="0"/>
                          <a:ea typeface="Abadi MT Condensed Extra Bold" charset="0"/>
                          <a:cs typeface="Abadi MT Condensed Extra Bold" charset="0"/>
                        </a:rPr>
                        <a:t> </a:t>
                      </a:r>
                      <a:r>
                        <a:rPr lang="en-US" altLang="zh-CN" sz="1200" dirty="0">
                          <a:solidFill>
                            <a:srgbClr val="000000"/>
                          </a:solidFill>
                          <a:effectLst/>
                          <a:latin typeface="Abadi MT Condensed Extra Bold" charset="0"/>
                          <a:ea typeface="Abadi MT Condensed Extra Bold" charset="0"/>
                          <a:cs typeface="Abadi MT Condensed Extra Bold" charset="0"/>
                        </a:rPr>
                        <a:t>mtched</a:t>
                      </a:r>
                      <a:r>
                        <a:rPr lang="zh-CN" altLang="en-US" sz="1200" dirty="0">
                          <a:solidFill>
                            <a:srgbClr val="000000"/>
                          </a:solidFill>
                          <a:effectLst/>
                          <a:latin typeface="Abadi MT Condensed Extra Bold" charset="0"/>
                          <a:ea typeface="Abadi MT Condensed Extra Bold" charset="0"/>
                          <a:cs typeface="Abadi MT Condensed Extra Bold" charset="0"/>
                        </a:rPr>
                        <a:t> </a:t>
                      </a:r>
                      <a:r>
                        <a:rPr lang="en-US" altLang="zh-CN" sz="1200" dirty="0">
                          <a:solidFill>
                            <a:srgbClr val="000000"/>
                          </a:solidFill>
                          <a:effectLst/>
                          <a:latin typeface="Abadi MT Condensed Extra Bold" charset="0"/>
                          <a:ea typeface="Abadi MT Condensed Extra Bold" charset="0"/>
                          <a:cs typeface="Abadi MT Condensed Extra Bold" charset="0"/>
                        </a:rPr>
                        <a:t>&gt;=</a:t>
                      </a:r>
                      <a:r>
                        <a:rPr lang="zh-CN" altLang="en-US" sz="1200" dirty="0">
                          <a:solidFill>
                            <a:srgbClr val="000000"/>
                          </a:solidFill>
                          <a:effectLst/>
                          <a:latin typeface="Abadi MT Condensed Extra Bold" charset="0"/>
                          <a:ea typeface="Abadi MT Condensed Extra Bold" charset="0"/>
                          <a:cs typeface="Abadi MT Condensed Extra Bold" charset="0"/>
                        </a:rPr>
                        <a:t> </a:t>
                      </a:r>
                      <a:r>
                        <a:rPr lang="en-US" altLang="zh-CN" sz="1200" dirty="0">
                          <a:solidFill>
                            <a:srgbClr val="000000"/>
                          </a:solidFill>
                          <a:effectLst/>
                          <a:latin typeface="Abadi MT Condensed Extra Bold" charset="0"/>
                          <a:ea typeface="Abadi MT Condensed Extra Bold" charset="0"/>
                          <a:cs typeface="Abadi MT Condensed Extra Bold" charset="0"/>
                        </a:rPr>
                        <a:t>0</a:t>
                      </a:r>
                    </a:p>
                    <a:p>
                      <a:r>
                        <a:rPr lang="en-US" altLang="zh-CN" sz="1200" dirty="0">
                          <a:solidFill>
                            <a:srgbClr val="000000"/>
                          </a:solidFill>
                          <a:effectLst/>
                          <a:latin typeface="Abadi MT Condensed Extra Bold" charset="0"/>
                          <a:ea typeface="Abadi MT Condensed Extra Bold" charset="0"/>
                          <a:cs typeface="Abadi MT Condensed Extra Bold" charset="0"/>
                        </a:rPr>
                        <a:t>curr_pos</a:t>
                      </a:r>
                      <a:r>
                        <a:rPr lang="zh-CN" altLang="en-US" sz="1200" dirty="0">
                          <a:solidFill>
                            <a:srgbClr val="000000"/>
                          </a:solidFill>
                          <a:effectLst/>
                          <a:latin typeface="Abadi MT Condensed Extra Bold" charset="0"/>
                          <a:ea typeface="Abadi MT Condensed Extra Bold" charset="0"/>
                          <a:cs typeface="Abadi MT Condensed Extra Bold" charset="0"/>
                        </a:rPr>
                        <a:t> </a:t>
                      </a:r>
                      <a:r>
                        <a:rPr lang="mr-IN" altLang="zh-CN" sz="1200" dirty="0">
                          <a:solidFill>
                            <a:srgbClr val="000000"/>
                          </a:solidFill>
                          <a:effectLst/>
                          <a:latin typeface="Abadi MT Condensed Extra Bold" charset="0"/>
                          <a:ea typeface="Abadi MT Condensed Extra Bold" charset="0"/>
                          <a:cs typeface="Abadi MT Condensed Extra Bold" charset="0"/>
                        </a:rPr>
                        <a:t>–</a:t>
                      </a:r>
                      <a:r>
                        <a:rPr lang="zh-CN" altLang="en-US" sz="1200" baseline="0" dirty="0">
                          <a:solidFill>
                            <a:srgbClr val="000000"/>
                          </a:solidFill>
                          <a:effectLst/>
                          <a:latin typeface="Abadi MT Condensed Extra Bold" charset="0"/>
                          <a:ea typeface="Abadi MT Condensed Extra Bold" charset="0"/>
                          <a:cs typeface="Abadi MT Condensed Extra Bold" charset="0"/>
                        </a:rPr>
                        <a:t> </a:t>
                      </a:r>
                      <a:r>
                        <a:rPr lang="en-US" altLang="zh-CN" sz="1200" baseline="0" dirty="0">
                          <a:solidFill>
                            <a:srgbClr val="000000"/>
                          </a:solidFill>
                          <a:effectLst/>
                          <a:latin typeface="Abadi MT Condensed Extra Bold" charset="0"/>
                          <a:ea typeface="Abadi MT Condensed Extra Bold" charset="0"/>
                          <a:cs typeface="Abadi MT Condensed Extra Bold" charset="0"/>
                        </a:rPr>
                        <a:t>mtched</a:t>
                      </a:r>
                      <a:r>
                        <a:rPr lang="zh-CN" altLang="en-US" sz="1200" baseline="0" dirty="0">
                          <a:solidFill>
                            <a:srgbClr val="000000"/>
                          </a:solidFill>
                          <a:effectLst/>
                          <a:latin typeface="Abadi MT Condensed Extra Bold" charset="0"/>
                          <a:ea typeface="Abadi MT Condensed Extra Bold" charset="0"/>
                          <a:cs typeface="Abadi MT Condensed Extra Bold" charset="0"/>
                        </a:rPr>
                        <a:t> </a:t>
                      </a:r>
                      <a:r>
                        <a:rPr lang="en-US" altLang="zh-CN" sz="1200" baseline="0" dirty="0">
                          <a:solidFill>
                            <a:srgbClr val="000000"/>
                          </a:solidFill>
                          <a:effectLst/>
                          <a:latin typeface="Abadi MT Condensed Extra Bold" charset="0"/>
                          <a:ea typeface="Abadi MT Condensed Extra Bold" charset="0"/>
                          <a:cs typeface="Abadi MT Condensed Extra Bold" charset="0"/>
                        </a:rPr>
                        <a:t>&gt;</a:t>
                      </a:r>
                      <a:r>
                        <a:rPr lang="zh-CN" altLang="en-US" sz="1200" baseline="0" dirty="0">
                          <a:solidFill>
                            <a:srgbClr val="000000"/>
                          </a:solidFill>
                          <a:effectLst/>
                          <a:latin typeface="Abadi MT Condensed Extra Bold" charset="0"/>
                          <a:ea typeface="Abadi MT Condensed Extra Bold" charset="0"/>
                          <a:cs typeface="Abadi MT Condensed Extra Bold" charset="0"/>
                        </a:rPr>
                        <a:t> </a:t>
                      </a:r>
                      <a:r>
                        <a:rPr lang="en-US" altLang="zh-CN" sz="1200" baseline="0" dirty="0">
                          <a:solidFill>
                            <a:srgbClr val="000000"/>
                          </a:solidFill>
                          <a:effectLst/>
                          <a:latin typeface="Abadi MT Condensed Extra Bold" charset="0"/>
                          <a:ea typeface="Abadi MT Condensed Extra Bold" charset="0"/>
                          <a:cs typeface="Abadi MT Condensed Extra Bold" charset="0"/>
                        </a:rPr>
                        <a:t>0</a:t>
                      </a:r>
                    </a:p>
                    <a:p>
                      <a:r>
                        <a:rPr lang="en-US" altLang="zh-CN" sz="1200" baseline="0" dirty="0">
                          <a:solidFill>
                            <a:srgbClr val="000000"/>
                          </a:solidFill>
                          <a:effectLst/>
                          <a:latin typeface="Abadi MT Condensed Extra Bold" charset="0"/>
                          <a:ea typeface="Abadi MT Condensed Extra Bold" charset="0"/>
                          <a:cs typeface="Abadi MT Condensed Extra Bold" charset="0"/>
                        </a:rPr>
                        <a:t>L</a:t>
                      </a:r>
                      <a:r>
                        <a:rPr lang="zh-CN" altLang="en-US" sz="1200" baseline="0" dirty="0">
                          <a:solidFill>
                            <a:srgbClr val="000000"/>
                          </a:solidFill>
                          <a:effectLst/>
                          <a:latin typeface="Abadi MT Condensed Extra Bold" charset="0"/>
                          <a:ea typeface="Abadi MT Condensed Extra Bold" charset="0"/>
                          <a:cs typeface="Abadi MT Condensed Extra Bold" charset="0"/>
                        </a:rPr>
                        <a:t> </a:t>
                      </a:r>
                      <a:r>
                        <a:rPr lang="en-US" altLang="zh-CN" sz="1200" baseline="0" dirty="0">
                          <a:solidFill>
                            <a:srgbClr val="000000"/>
                          </a:solidFill>
                          <a:effectLst/>
                          <a:latin typeface="Abadi MT Condensed Extra Bold" charset="0"/>
                          <a:ea typeface="Abadi MT Condensed Extra Bold" charset="0"/>
                          <a:cs typeface="Abadi MT Condensed Extra Bold" charset="0"/>
                        </a:rPr>
                        <a:t>&gt;=</a:t>
                      </a:r>
                      <a:r>
                        <a:rPr lang="zh-CN" altLang="en-US" sz="1200" baseline="0" dirty="0">
                          <a:solidFill>
                            <a:srgbClr val="000000"/>
                          </a:solidFill>
                          <a:effectLst/>
                          <a:latin typeface="Abadi MT Condensed Extra Bold" charset="0"/>
                          <a:ea typeface="Abadi MT Condensed Extra Bold" charset="0"/>
                          <a:cs typeface="Abadi MT Condensed Extra Bold" charset="0"/>
                        </a:rPr>
                        <a:t> </a:t>
                      </a:r>
                      <a:r>
                        <a:rPr lang="en-US" altLang="zh-CN" sz="1200" baseline="0" dirty="0">
                          <a:solidFill>
                            <a:srgbClr val="000000"/>
                          </a:solidFill>
                          <a:effectLst/>
                          <a:latin typeface="Abadi MT Condensed Extra Bold" charset="0"/>
                          <a:ea typeface="Abadi MT Condensed Extra Bold" charset="0"/>
                          <a:cs typeface="Abadi MT Condensed Extra Bold" charset="0"/>
                        </a:rPr>
                        <a:t>l</a:t>
                      </a:r>
                      <a:r>
                        <a:rPr lang="zh-CN" altLang="en-US" sz="1200" baseline="0" dirty="0">
                          <a:solidFill>
                            <a:srgbClr val="000000"/>
                          </a:solidFill>
                          <a:effectLst/>
                          <a:latin typeface="Abadi MT Condensed Extra Bold" charset="0"/>
                          <a:ea typeface="Abadi MT Condensed Extra Bold" charset="0"/>
                          <a:cs typeface="Abadi MT Condensed Extra Bold" charset="0"/>
                        </a:rPr>
                        <a:t> </a:t>
                      </a:r>
                      <a:r>
                        <a:rPr lang="en-US" altLang="zh-CN" sz="1200" baseline="0" dirty="0">
                          <a:solidFill>
                            <a:srgbClr val="000000"/>
                          </a:solidFill>
                          <a:effectLst/>
                          <a:latin typeface="Abadi MT Condensed Extra Bold" charset="0"/>
                          <a:ea typeface="Abadi MT Condensed Extra Bold" charset="0"/>
                          <a:cs typeface="Abadi MT Condensed Extra Bold" charset="0"/>
                        </a:rPr>
                        <a:t>&gt;=</a:t>
                      </a:r>
                      <a:r>
                        <a:rPr lang="zh-CN" altLang="en-US" sz="1200" baseline="0" dirty="0">
                          <a:solidFill>
                            <a:srgbClr val="000000"/>
                          </a:solidFill>
                          <a:effectLst/>
                          <a:latin typeface="Abadi MT Condensed Extra Bold" charset="0"/>
                          <a:ea typeface="Abadi MT Condensed Extra Bold" charset="0"/>
                          <a:cs typeface="Abadi MT Condensed Extra Bold" charset="0"/>
                        </a:rPr>
                        <a:t> </a:t>
                      </a:r>
                      <a:r>
                        <a:rPr lang="en-US" altLang="zh-CN" sz="1200" baseline="0" dirty="0">
                          <a:solidFill>
                            <a:srgbClr val="000000"/>
                          </a:solidFill>
                          <a:effectLst/>
                          <a:latin typeface="Abadi MT Condensed Extra Bold" charset="0"/>
                          <a:ea typeface="Abadi MT Condensed Extra Bold" charset="0"/>
                          <a:cs typeface="Abadi MT Condensed Extra Bold" charset="0"/>
                        </a:rPr>
                        <a:t>0</a:t>
                      </a: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zh-CN" altLang="en-US" sz="1200" b="1">
                          <a:solidFill>
                            <a:srgbClr val="000000"/>
                          </a:solidFill>
                          <a:effectLst/>
                          <a:latin typeface="Abadi MT Condensed Extra Bold" charset="0"/>
                          <a:ea typeface="Abadi MT Condensed Extra Bold" charset="0"/>
                          <a:cs typeface="Abadi MT Condensed Extra Bold" charset="0"/>
                        </a:rPr>
                        <a:t>上述条件成立的情况下，可以先简单实验运行几次看看效果；如果上述条件不成立，则在某个规模的子问题中失败</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r>
              <a:tr h="370840">
                <a:tc>
                  <a:txBody>
                    <a:bodyPr/>
                    <a:lstStyle/>
                    <a:p>
                      <a:r>
                        <a:rPr lang="zh-CN" altLang="en-US" sz="1200" b="1">
                          <a:solidFill>
                            <a:srgbClr val="000000"/>
                          </a:solidFill>
                          <a:effectLst/>
                          <a:latin typeface="Abadi MT Condensed Extra Bold" charset="0"/>
                          <a:ea typeface="Abadi MT Condensed Extra Bold" charset="0"/>
                          <a:cs typeface="Abadi MT Condensed Extra Bold" charset="0"/>
                        </a:rPr>
                        <a:t>计算速度是否可行</a:t>
                      </a:r>
                      <a:endParaRPr lang="zh-CN" alt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a:effectLst/>
                          <a:latin typeface="Abadi MT Condensed Extra Bold" charset="0"/>
                          <a:ea typeface="Abadi MT Condensed Extra Bold" charset="0"/>
                          <a:cs typeface="Abadi MT Condensed Extra Bold" charset="0"/>
                        </a:rPr>
                        <a:t/>
                      </a:r>
                      <a:br>
                        <a:rPr lang="en-US" sz="1200">
                          <a:effectLst/>
                          <a:latin typeface="Abadi MT Condensed Extra Bold" charset="0"/>
                          <a:ea typeface="Abadi MT Condensed Extra Bold" charset="0"/>
                          <a:cs typeface="Abadi MT Condensed Extra Bold" charset="0"/>
                        </a:rPr>
                      </a:br>
                      <a:endParaRPr lang="en-US" sz="120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c>
                  <a:txBody>
                    <a:bodyPr/>
                    <a:lstStyle/>
                    <a:p>
                      <a:r>
                        <a:rPr lang="en-US" sz="1200" dirty="0">
                          <a:effectLst/>
                          <a:latin typeface="Abadi MT Condensed Extra Bold" charset="0"/>
                          <a:ea typeface="Abadi MT Condensed Extra Bold" charset="0"/>
                          <a:cs typeface="Abadi MT Condensed Extra Bold" charset="0"/>
                        </a:rPr>
                        <a:t/>
                      </a:r>
                      <a:br>
                        <a:rPr lang="en-US" sz="1200" dirty="0">
                          <a:effectLst/>
                          <a:latin typeface="Abadi MT Condensed Extra Bold" charset="0"/>
                          <a:ea typeface="Abadi MT Condensed Extra Bold" charset="0"/>
                          <a:cs typeface="Abadi MT Condensed Extra Bold" charset="0"/>
                        </a:rPr>
                      </a:br>
                      <a:endParaRPr lang="en-US" sz="1200" dirty="0">
                        <a:effectLst/>
                        <a:latin typeface="Abadi MT Condensed Extra Bold" charset="0"/>
                        <a:ea typeface="Abadi MT Condensed Extra Bold" charset="0"/>
                        <a:cs typeface="Abadi MT Condensed Extra Bold" charset="0"/>
                      </a:endParaRPr>
                    </a:p>
                  </a:txBody>
                  <a:tcPr marL="25400" marR="25400" marT="25400" marB="25400"/>
                </a:tc>
              </a:tr>
            </a:tbl>
          </a:graphicData>
        </a:graphic>
      </p:graphicFrame>
      <p:sp>
        <p:nvSpPr>
          <p:cNvPr id="4" name="Date Placeholder 3"/>
          <p:cNvSpPr>
            <a:spLocks noGrp="1"/>
          </p:cNvSpPr>
          <p:nvPr>
            <p:ph type="dt" sz="half" idx="10"/>
          </p:nvPr>
        </p:nvSpPr>
        <p:spPr/>
        <p:txBody>
          <a:bodyPr/>
          <a:lstStyle/>
          <a:p>
            <a:fld id="{FCC97558-B1E2-F24F-89ED-263A13F37908}" type="datetime1">
              <a:t>4/4/17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7199013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343900" y="2463800"/>
            <a:ext cx="1536700" cy="800100"/>
          </a:xfrm>
          <a:prstGeom prst="rect">
            <a:avLst/>
          </a:prstGeom>
          <a:ln>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12700">
                <a:solidFill>
                  <a:schemeClr val="tx1"/>
                </a:solidFill>
                <a:prstDash val="dashDot"/>
              </a:ln>
            </a:endParaRPr>
          </a:p>
        </p:txBody>
      </p:sp>
      <p:sp>
        <p:nvSpPr>
          <p:cNvPr id="2" name="Title 1"/>
          <p:cNvSpPr>
            <a:spLocks noGrp="1"/>
          </p:cNvSpPr>
          <p:nvPr>
            <p:ph type="title"/>
          </p:nvPr>
        </p:nvSpPr>
        <p:spPr/>
        <p:txBody>
          <a:bodyPr/>
          <a:lstStyle/>
          <a:p>
            <a:r>
              <a:rPr lang="zh-CN" altLang="en-US" dirty="0"/>
              <a:t>给定母串</a:t>
            </a:r>
            <a:r>
              <a:rPr lang="en-US" altLang="zh-CN" dirty="0"/>
              <a:t>T</a:t>
            </a:r>
            <a:r>
              <a:rPr lang="zh-CN" altLang="en-US" dirty="0"/>
              <a:t>长度</a:t>
            </a:r>
            <a:r>
              <a:rPr lang="en-US" altLang="zh-CN" dirty="0"/>
              <a:t>L</a:t>
            </a:r>
            <a:r>
              <a:rPr lang="zh-CN" altLang="en-US" dirty="0"/>
              <a:t>，和模式串</a:t>
            </a:r>
            <a:r>
              <a:rPr lang="en-US" altLang="zh-CN" dirty="0"/>
              <a:t>M,</a:t>
            </a:r>
            <a:r>
              <a:rPr lang="zh-CN" altLang="en-US" dirty="0"/>
              <a:t> </a:t>
            </a:r>
            <a:r>
              <a:rPr lang="zh-CN" altLang="en-US" dirty="0" smtClean="0"/>
              <a:t>长</a:t>
            </a:r>
            <a:r>
              <a:rPr lang="en-US" altLang="zh-CN" dirty="0" err="1" smtClean="0"/>
              <a:t>pttn_len</a:t>
            </a:r>
            <a:r>
              <a:rPr lang="zh-CN" altLang="en-US" dirty="0" smtClean="0"/>
              <a:t>，</a:t>
            </a:r>
            <a:r>
              <a:rPr lang="zh-CN" altLang="en-US" dirty="0"/>
              <a:t>求</a:t>
            </a:r>
            <a:r>
              <a:rPr lang="en-US" altLang="zh-CN" dirty="0"/>
              <a:t>M</a:t>
            </a:r>
            <a:r>
              <a:rPr lang="zh-CN" altLang="en-US" dirty="0"/>
              <a:t>在</a:t>
            </a:r>
            <a:r>
              <a:rPr lang="en-US" altLang="zh-CN" dirty="0"/>
              <a:t>T</a:t>
            </a:r>
            <a:r>
              <a:rPr lang="zh-CN" altLang="en-US" dirty="0"/>
              <a:t>中出现的概率 </a:t>
            </a:r>
            <a:r>
              <a:rPr lang="mr-IN" altLang="zh-CN" dirty="0"/>
              <a:t>–</a:t>
            </a:r>
            <a:r>
              <a:rPr lang="zh-CN" altLang="en-US" dirty="0"/>
              <a:t> </a:t>
            </a:r>
            <a:r>
              <a:rPr lang="en-US" altLang="zh-CN" dirty="0"/>
              <a:t>case</a:t>
            </a:r>
            <a:r>
              <a:rPr lang="zh-CN" altLang="en-US" dirty="0"/>
              <a:t> 分析</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20000"/>
              </a:bodyPr>
              <a:lstStyle/>
              <a:p>
                <a:pPr marL="0" indent="0">
                  <a:buNone/>
                </a:pPr>
                <a:r>
                  <a:rPr lang="en-US" altLang="zh-CN" sz="2400" dirty="0" smtClean="0">
                    <a:latin typeface="Abadi MT Condensed Extra Bold" charset="0"/>
                    <a:ea typeface="Abadi MT Condensed Extra Bold" charset="0"/>
                    <a:cs typeface="Abadi MT Condensed Extra Bold" charset="0"/>
                  </a:rPr>
                  <a:t>(1)</a:t>
                </a:r>
                <a:r>
                  <a:rPr lang="zh-CN" altLang="en-US" sz="2400" dirty="0" smtClean="0">
                    <a:latin typeface="Abadi MT Condensed Extra Bold" charset="0"/>
                    <a:ea typeface="Abadi MT Condensed Extra Bold" charset="0"/>
                    <a:cs typeface="Abadi MT Condensed Extra Bold" charset="0"/>
                  </a:rPr>
                  <a:t> 考虑一般情形，</a:t>
                </a:r>
                <a14:m>
                  <m:oMath xmlns:m="http://schemas.openxmlformats.org/officeDocument/2006/math">
                    <m:r>
                      <m:rPr>
                        <m:nor/>
                      </m:rPr>
                      <a:rPr lang="en-US" altLang="zh-CN" sz="2400" b="0" i="0" smtClean="0">
                        <a:latin typeface="Abadi MT Condensed Extra Bold" charset="0"/>
                        <a:ea typeface="Abadi MT Condensed Extra Bold" charset="0"/>
                        <a:cs typeface="Abadi MT Condensed Extra Bold" charset="0"/>
                      </a:rPr>
                      <m:t>curr</m:t>
                    </m:r>
                    <m:r>
                      <m:rPr>
                        <m:nor/>
                      </m:rPr>
                      <a:rPr lang="zh-CN" altLang="en-US" sz="2400" b="0" i="0" smtClean="0">
                        <a:latin typeface="Abadi MT Condensed Extra Bold" charset="0"/>
                        <a:ea typeface="Abadi MT Condensed Extra Bold" charset="0"/>
                        <a:cs typeface="Abadi MT Condensed Extra Bold" charset="0"/>
                      </a:rPr>
                      <m:t> </m:t>
                    </m:r>
                    <m:r>
                      <m:rPr>
                        <m:nor/>
                      </m:rPr>
                      <a:rPr lang="en-US" altLang="zh-CN" sz="2400" b="0" i="0" smtClean="0">
                        <a:latin typeface="Abadi MT Condensed Extra Bold" charset="0"/>
                        <a:ea typeface="Abadi MT Condensed Extra Bold" charset="0"/>
                        <a:cs typeface="Abadi MT Condensed Extra Bold" charset="0"/>
                      </a:rPr>
                      <m:t>≥</m:t>
                    </m:r>
                    <m:r>
                      <m:rPr>
                        <m:nor/>
                      </m:rPr>
                      <a:rPr lang="zh-CN" altLang="en-US" sz="2400" b="0" i="0" smtClean="0">
                        <a:latin typeface="Abadi MT Condensed Extra Bold" charset="0"/>
                        <a:ea typeface="Abadi MT Condensed Extra Bold" charset="0"/>
                        <a:cs typeface="Abadi MT Condensed Extra Bold" charset="0"/>
                      </a:rPr>
                      <m:t> </m:t>
                    </m:r>
                    <m:r>
                      <m:rPr>
                        <m:nor/>
                      </m:rPr>
                      <a:rPr lang="en-US" altLang="zh-CN" sz="2400" b="0" i="0" smtClean="0">
                        <a:latin typeface="Abadi MT Condensed Extra Bold" charset="0"/>
                        <a:ea typeface="Abadi MT Condensed Extra Bold" charset="0"/>
                        <a:cs typeface="Abadi MT Condensed Extra Bold" charset="0"/>
                      </a:rPr>
                      <m:t>pttn</m:t>
                    </m:r>
                    <m:r>
                      <m:rPr>
                        <m:nor/>
                      </m:rPr>
                      <a:rPr lang="en-US" altLang="zh-CN" sz="2400" b="0" i="0" smtClean="0">
                        <a:latin typeface="Abadi MT Condensed Extra Bold" charset="0"/>
                        <a:ea typeface="Abadi MT Condensed Extra Bold" charset="0"/>
                        <a:cs typeface="Abadi MT Condensed Extra Bold" charset="0"/>
                      </a:rPr>
                      <m:t>_</m:t>
                    </m:r>
                    <m:r>
                      <m:rPr>
                        <m:nor/>
                      </m:rPr>
                      <a:rPr lang="en-US" altLang="zh-CN" sz="2400" b="0" i="0" smtClean="0">
                        <a:latin typeface="Abadi MT Condensed Extra Bold" charset="0"/>
                        <a:ea typeface="Abadi MT Condensed Extra Bold" charset="0"/>
                        <a:cs typeface="Abadi MT Condensed Extra Bold" charset="0"/>
                      </a:rPr>
                      <m:t>len</m:t>
                    </m:r>
                  </m:oMath>
                </a14:m>
                <a:r>
                  <a:rPr lang="is-IS" sz="2400" dirty="0">
                    <a:latin typeface="Abadi MT Condensed Extra Bold" charset="0"/>
                    <a:ea typeface="Abadi MT Condensed Extra Bold" charset="0"/>
                    <a:cs typeface="Abadi MT Condensed Extra Bold" charset="0"/>
                  </a:rPr>
                  <a:t> </a:t>
                </a:r>
                <a:r>
                  <a:rPr lang="zh-CN" altLang="en-US" sz="2400" dirty="0">
                    <a:latin typeface="Abadi MT Condensed Extra Bold" charset="0"/>
                    <a:ea typeface="Abadi MT Condensed Extra Bold" charset="0"/>
                    <a:cs typeface="Abadi MT Condensed Extra Bold" charset="0"/>
                  </a:rPr>
                  <a:t> </a:t>
                </a:r>
                <a:r>
                  <a:rPr lang="en-US" altLang="zh-CN" sz="2400" dirty="0">
                    <a:latin typeface="Abadi MT Condensed Extra Bold" charset="0"/>
                    <a:ea typeface="Abadi MT Condensed Extra Bold" charset="0"/>
                    <a:cs typeface="Abadi MT Condensed Extra Bold" charset="0"/>
                  </a:rPr>
                  <a:t>(</a:t>
                </a:r>
                <a:r>
                  <a:rPr lang="zh-CN" altLang="en-US" sz="2400" dirty="0">
                    <a:latin typeface="Abadi MT Condensed Extra Bold" charset="0"/>
                    <a:ea typeface="Abadi MT Condensed Extra Bold" charset="0"/>
                    <a:cs typeface="Abadi MT Condensed Extra Bold" charset="0"/>
                  </a:rPr>
                  <a:t>最长后缀反向传播分析</a:t>
                </a:r>
                <a:r>
                  <a:rPr lang="en-US" altLang="zh-CN" sz="2400" dirty="0">
                    <a:latin typeface="Abadi MT Condensed Extra Bold" charset="0"/>
                    <a:ea typeface="Abadi MT Condensed Extra Bold" charset="0"/>
                    <a:cs typeface="Abadi MT Condensed Extra Bold" charset="0"/>
                  </a:rPr>
                  <a:t>)</a:t>
                </a:r>
                <a:endParaRPr lang="is-IS" sz="2400" dirty="0" smtClean="0">
                  <a:latin typeface="Abadi MT Condensed Extra Bold" charset="0"/>
                  <a:ea typeface="Abadi MT Condensed Extra Bold" charset="0"/>
                  <a:cs typeface="Abadi MT Condensed Extra Bold" charset="0"/>
                </a:endParaRPr>
              </a:p>
              <a:p>
                <a:pPr marL="0" indent="0">
                  <a:buNone/>
                </a:pPr>
                <a:endParaRPr lang="is-IS" dirty="0" smtClean="0"/>
              </a:p>
              <a:p>
                <a:pPr marL="0" indent="0">
                  <a:buNone/>
                </a:pPr>
                <a:r>
                  <a:rPr lang="en-US" altLang="zh-CN" sz="2600" dirty="0" smtClean="0">
                    <a:latin typeface="Abadi MT Condensed Extra Bold" charset="0"/>
                    <a:ea typeface="Abadi MT Condensed Extra Bold" charset="0"/>
                    <a:cs typeface="Abadi MT Condensed Extra Bold" charset="0"/>
                  </a:rPr>
                  <a:t> </a:t>
                </a:r>
                <a:r>
                  <a:rPr lang="is-IS" altLang="zh-CN" sz="2600" dirty="0" smtClean="0">
                    <a:latin typeface="Abadi MT Condensed Extra Bold" charset="0"/>
                    <a:ea typeface="Abadi MT Condensed Extra Bold" charset="0"/>
                    <a:cs typeface="Abadi MT Condensed Extra Bold" charset="0"/>
                  </a:rPr>
                  <a:t>???</a:t>
                </a:r>
                <a:r>
                  <a:rPr lang="is-IS" sz="2600" dirty="0" smtClean="0">
                    <a:latin typeface="Abadi MT Condensed Extra Bold" charset="0"/>
                    <a:ea typeface="Abadi MT Condensed Extra Bold" charset="0"/>
                    <a:cs typeface="Abadi MT Condensed Extra Bold" charset="0"/>
                  </a:rPr>
                  <a:t> </a:t>
                </a:r>
                <a:r>
                  <a:rPr lang="is-IS" sz="2600" dirty="0">
                    <a:latin typeface="Abadi MT Condensed Extra Bold" charset="0"/>
                    <a:ea typeface="Abadi MT Condensed Extra Bold" charset="0"/>
                    <a:cs typeface="Abadi MT Condensed Extra Bold" charset="0"/>
                  </a:rPr>
                  <a:t>... </a:t>
                </a:r>
                <a:r>
                  <a:rPr lang="en-US" sz="2600" dirty="0">
                    <a:latin typeface="Abadi MT Condensed Extra Bold" charset="0"/>
                    <a:ea typeface="Abadi MT Condensed Extra Bold" charset="0"/>
                    <a:cs typeface="Abadi MT Condensed Extra Bold" charset="0"/>
                  </a:rPr>
                  <a:t>?</a:t>
                </a:r>
                <a:r>
                  <a:rPr lang="is-IS" sz="2600" dirty="0" smtClean="0">
                    <a:latin typeface="Abadi MT Condensed Extra Bold" charset="0"/>
                    <a:ea typeface="Abadi MT Condensed Extra Bold" charset="0"/>
                    <a:cs typeface="Abadi MT Condensed Extra Bold" charset="0"/>
                  </a:rPr>
                  <a:t>??abcefgabc</a:t>
                </a:r>
                <a:r>
                  <a:rPr lang="is-IS" sz="2600" dirty="0" smtClean="0">
                    <a:solidFill>
                      <a:srgbClr val="FF0000"/>
                    </a:solidFill>
                    <a:latin typeface="Abadi MT Condensed Extra Bold" charset="0"/>
                    <a:ea typeface="Abadi MT Condensed Extra Bold" charset="0"/>
                    <a:cs typeface="Abadi MT Condensed Extra Bold" charset="0"/>
                  </a:rPr>
                  <a:t>?</a:t>
                </a:r>
                <a:r>
                  <a:rPr lang="is-IS" sz="2600" dirty="0" smtClean="0">
                    <a:latin typeface="Abadi MT Condensed Extra Bold" charset="0"/>
                    <a:ea typeface="Abadi MT Condensed Extra Bold" charset="0"/>
                    <a:cs typeface="Abadi MT Condensed Extra Bold" charset="0"/>
                  </a:rPr>
                  <a:t>?? ... </a:t>
                </a:r>
                <a:r>
                  <a:rPr lang="en-US" sz="2600" dirty="0" smtClean="0">
                    <a:latin typeface="Abadi MT Condensed Extra Bold" charset="0"/>
                    <a:ea typeface="Abadi MT Condensed Extra Bold" charset="0"/>
                    <a:cs typeface="Abadi MT Condensed Extra Bold" charset="0"/>
                  </a:rPr>
                  <a:t>???</a:t>
                </a:r>
                <a:r>
                  <a:rPr lang="en-US" sz="2600" dirty="0">
                    <a:latin typeface="Abadi MT Condensed Extra Bold" charset="0"/>
                    <a:ea typeface="Abadi MT Condensed Extra Bold" charset="0"/>
                    <a:cs typeface="Abadi MT Condensed Extra Bold" charset="0"/>
                  </a:rPr>
                  <a:t>			</a:t>
                </a:r>
                <a:r>
                  <a:rPr lang="is-IS" altLang="zh-CN" sz="2600" dirty="0">
                    <a:latin typeface="Abadi MT Condensed Extra Bold" charset="0"/>
                    <a:ea typeface="Abadi MT Condensed Extra Bold" charset="0"/>
                    <a:cs typeface="Abadi MT Condensed Extra Bold" charset="0"/>
                  </a:rPr>
                  <a:t> ???</a:t>
                </a:r>
                <a:r>
                  <a:rPr lang="is-IS" sz="2600" dirty="0">
                    <a:latin typeface="Abadi MT Condensed Extra Bold" charset="0"/>
                    <a:ea typeface="Abadi MT Condensed Extra Bold" charset="0"/>
                    <a:cs typeface="Abadi MT Condensed Extra Bold" charset="0"/>
                  </a:rPr>
                  <a:t> </a:t>
                </a:r>
                <a:r>
                  <a:rPr lang="is-IS" sz="2600" dirty="0">
                    <a:latin typeface="Abadi MT Condensed Extra Bold" charset="0"/>
                    <a:ea typeface="Abadi MT Condensed Extra Bold" charset="0"/>
                    <a:cs typeface="Abadi MT Condensed Extra Bold" charset="0"/>
                  </a:rPr>
                  <a:t>... </a:t>
                </a:r>
                <a:r>
                  <a:rPr lang="en-US" sz="2600" dirty="0">
                    <a:latin typeface="Abadi MT Condensed Extra Bold" charset="0"/>
                    <a:ea typeface="Abadi MT Condensed Extra Bold" charset="0"/>
                    <a:cs typeface="Abadi MT Condensed Extra Bold" charset="0"/>
                  </a:rPr>
                  <a:t>?</a:t>
                </a:r>
                <a:r>
                  <a:rPr lang="is-IS" sz="2600" dirty="0">
                    <a:latin typeface="Abadi MT Condensed Extra Bold" charset="0"/>
                    <a:ea typeface="Abadi MT Condensed Extra Bold" charset="0"/>
                    <a:cs typeface="Abadi MT Condensed Extra Bold" charset="0"/>
                  </a:rPr>
                  <a:t>??abcefgabc</a:t>
                </a:r>
                <a:r>
                  <a:rPr lang="is-IS" sz="2600" dirty="0">
                    <a:solidFill>
                      <a:srgbClr val="FF0000"/>
                    </a:solidFill>
                    <a:latin typeface="Abadi MT Condensed Extra Bold" charset="0"/>
                    <a:ea typeface="Abadi MT Condensed Extra Bold" charset="0"/>
                    <a:cs typeface="Abadi MT Condensed Extra Bold" charset="0"/>
                  </a:rPr>
                  <a:t>?</a:t>
                </a:r>
                <a:r>
                  <a:rPr lang="is-IS" sz="2600" dirty="0">
                    <a:latin typeface="Abadi MT Condensed Extra Bold" charset="0"/>
                    <a:ea typeface="Abadi MT Condensed Extra Bold" charset="0"/>
                    <a:cs typeface="Abadi MT Condensed Extra Bold" charset="0"/>
                  </a:rPr>
                  <a:t>?? ... </a:t>
                </a:r>
                <a:r>
                  <a:rPr lang="en-US" sz="2600" dirty="0">
                    <a:latin typeface="Abadi MT Condensed Extra Bold" charset="0"/>
                    <a:ea typeface="Abadi MT Condensed Extra Bold" charset="0"/>
                    <a:cs typeface="Abadi MT Condensed Extra Bold" charset="0"/>
                  </a:rPr>
                  <a:t>???</a:t>
                </a:r>
                <a:endParaRPr lang="is-IS" sz="2600" dirty="0">
                  <a:latin typeface="Abadi MT Condensed Extra Bold" charset="0"/>
                  <a:ea typeface="Abadi MT Condensed Extra Bold" charset="0"/>
                  <a:cs typeface="Abadi MT Condensed Extra Bold" charset="0"/>
                </a:endParaRPr>
              </a:p>
              <a:p>
                <a:pPr marL="0" indent="0">
                  <a:buNone/>
                </a:pPr>
                <a:r>
                  <a:rPr lang="zh-CN" altLang="en-US" sz="2600" dirty="0" smtClean="0">
                    <a:latin typeface="Abadi MT Condensed Extra Bold" charset="0"/>
                    <a:ea typeface="Abadi MT Condensed Extra Bold" charset="0"/>
                    <a:cs typeface="Abadi MT Condensed Extra Bold" charset="0"/>
                  </a:rPr>
                  <a:t>                </a:t>
                </a:r>
                <a:r>
                  <a:rPr lang="en-US" altLang="zh-CN" sz="2600" dirty="0" smtClean="0">
                    <a:latin typeface="Abadi MT Condensed Extra Bold" charset="0"/>
                    <a:ea typeface="Abadi MT Condensed Extra Bold" charset="0"/>
                    <a:cs typeface="Abadi MT Condensed Extra Bold" charset="0"/>
                  </a:rPr>
                  <a:t> </a:t>
                </a:r>
                <a:r>
                  <a:rPr lang="is-IS" sz="2600" dirty="0" smtClean="0">
                    <a:latin typeface="Abadi MT Condensed Extra Bold" charset="0"/>
                    <a:ea typeface="Abadi MT Condensed Extra Bold" charset="0"/>
                    <a:cs typeface="Abadi MT Condensed Extra Bold" charset="0"/>
                  </a:rPr>
                  <a:t>abcefgabc</a:t>
                </a:r>
                <a:r>
                  <a:rPr lang="is-IS" sz="2600" dirty="0" smtClean="0">
                    <a:solidFill>
                      <a:srgbClr val="FF0000"/>
                    </a:solidFill>
                    <a:latin typeface="Abadi MT Condensed Extra Bold" charset="0"/>
                    <a:ea typeface="Abadi MT Condensed Extra Bold" charset="0"/>
                    <a:cs typeface="Abadi MT Condensed Extra Bold" charset="0"/>
                  </a:rPr>
                  <a:t>k</a:t>
                </a:r>
                <a:r>
                  <a:rPr lang="is-IS" sz="2600" dirty="0" smtClean="0">
                    <a:latin typeface="Abadi MT Condensed Extra Bold" charset="0"/>
                    <a:ea typeface="Abadi MT Condensed Extra Bold" charset="0"/>
                    <a:cs typeface="Abadi MT Condensed Extra Bold" charset="0"/>
                  </a:rPr>
                  <a:t>??           			</a:t>
                </a:r>
                <a:r>
                  <a:rPr lang="en-US" altLang="zh-CN" sz="2600" dirty="0">
                    <a:latin typeface="Abadi MT Condensed Extra Bold" charset="0"/>
                    <a:ea typeface="Abadi MT Condensed Extra Bold" charset="0"/>
                    <a:cs typeface="Abadi MT Condensed Extra Bold" charset="0"/>
                  </a:rPr>
                  <a:t> </a:t>
                </a:r>
                <a:r>
                  <a:rPr lang="zh-CN" altLang="en-US" sz="2600" dirty="0">
                    <a:latin typeface="Abadi MT Condensed Extra Bold" charset="0"/>
                    <a:ea typeface="Abadi MT Condensed Extra Bold" charset="0"/>
                    <a:cs typeface="Abadi MT Condensed Extra Bold" charset="0"/>
                  </a:rPr>
                  <a:t>                          </a:t>
                </a:r>
                <a:r>
                  <a:rPr lang="is-IS" sz="2600" dirty="0">
                    <a:latin typeface="Abadi MT Condensed Extra Bold" charset="0"/>
                    <a:ea typeface="Abadi MT Condensed Extra Bold" charset="0"/>
                    <a:cs typeface="Abadi MT Condensed Extra Bold" charset="0"/>
                  </a:rPr>
                  <a:t>abc</a:t>
                </a:r>
                <a:r>
                  <a:rPr lang="is-IS" sz="2600" dirty="0">
                    <a:solidFill>
                      <a:srgbClr val="FF0000"/>
                    </a:solidFill>
                    <a:latin typeface="Abadi MT Condensed Extra Bold" charset="0"/>
                    <a:ea typeface="Abadi MT Condensed Extra Bold" charset="0"/>
                    <a:cs typeface="Abadi MT Condensed Extra Bold" charset="0"/>
                  </a:rPr>
                  <a:t>e</a:t>
                </a:r>
                <a:r>
                  <a:rPr lang="is-IS" sz="2600" dirty="0">
                    <a:latin typeface="Abadi MT Condensed Extra Bold" charset="0"/>
                    <a:ea typeface="Abadi MT Condensed Extra Bold" charset="0"/>
                    <a:cs typeface="Abadi MT Condensed Extra Bold" charset="0"/>
                  </a:rPr>
                  <a:t>fgabck??  </a:t>
                </a:r>
              </a:p>
              <a:p>
                <a:pPr marL="0" indent="0">
                  <a:buNone/>
                </a:pPr>
                <a:r>
                  <a:rPr lang="is-IS" sz="2600" dirty="0">
                    <a:latin typeface="Abadi MT Condensed Extra Bold" charset="0"/>
                    <a:ea typeface="Abadi MT Condensed Extra Bold" charset="0"/>
                    <a:cs typeface="Abadi MT Condensed Extra Bold" charset="0"/>
                  </a:rPr>
                  <a:t> </a:t>
                </a:r>
                <a:r>
                  <a:rPr lang="is-IS" sz="2600" dirty="0" smtClean="0">
                    <a:latin typeface="Abadi MT Condensed Extra Bold" charset="0"/>
                    <a:ea typeface="Abadi MT Condensed Extra Bold" charset="0"/>
                    <a:cs typeface="Abadi MT Condensed Extra Bold" charset="0"/>
                  </a:rPr>
                  <a:t>                ^</a:t>
                </a:r>
                <a:r>
                  <a:rPr lang="zh-CN" altLang="en-US" sz="2600" dirty="0" smtClean="0">
                    <a:latin typeface="Abadi MT Condensed Extra Bold" charset="0"/>
                    <a:ea typeface="Abadi MT Condensed Extra Bold" charset="0"/>
                    <a:cs typeface="Abadi MT Condensed Extra Bold" charset="0"/>
                  </a:rPr>
                  <a:t> </a:t>
                </a:r>
                <a:r>
                  <a:rPr lang="en-US" altLang="zh-CN" sz="2600" dirty="0" smtClean="0">
                    <a:latin typeface="Abadi MT Condensed Extra Bold" charset="0"/>
                    <a:ea typeface="Abadi MT Condensed Extra Bold" charset="0"/>
                    <a:cs typeface="Abadi MT Condensed Extra Bold" charset="0"/>
                  </a:rPr>
                  <a:t>						</a:t>
                </a:r>
                <a:r>
                  <a:rPr lang="is-IS" sz="2600" dirty="0">
                    <a:latin typeface="Abadi MT Condensed Extra Bold" charset="0"/>
                    <a:ea typeface="Abadi MT Condensed Extra Bold" charset="0"/>
                    <a:cs typeface="Abadi MT Condensed Extra Bold" charset="0"/>
                  </a:rPr>
                  <a:t> </a:t>
                </a:r>
                <a:r>
                  <a:rPr lang="zh-CN" altLang="en-US" sz="2600" dirty="0">
                    <a:latin typeface="Abadi MT Condensed Extra Bold" charset="0"/>
                    <a:ea typeface="Abadi MT Condensed Extra Bold" charset="0"/>
                    <a:cs typeface="Abadi MT Condensed Extra Bold" charset="0"/>
                  </a:rPr>
                  <a:t>   </a:t>
                </a:r>
                <a:r>
                  <a:rPr lang="is-IS" sz="2600" u="dash" dirty="0">
                    <a:solidFill>
                      <a:schemeClr val="bg1">
                        <a:lumMod val="85000"/>
                      </a:schemeClr>
                    </a:solidFill>
                    <a:uFill>
                      <a:solidFill>
                        <a:schemeClr val="bg1">
                          <a:lumMod val="85000"/>
                        </a:schemeClr>
                      </a:solidFill>
                    </a:uFill>
                    <a:latin typeface="Abadi MT Condensed Extra Bold" charset="0"/>
                    <a:ea typeface="Abadi MT Condensed Extra Bold" charset="0"/>
                    <a:cs typeface="Abadi MT Condensed Extra Bold" charset="0"/>
                  </a:rPr>
                  <a:t>^</a:t>
                </a:r>
                <a:r>
                  <a:rPr lang="is-IS" sz="2600" dirty="0">
                    <a:latin typeface="Abadi MT Condensed Extra Bold" charset="0"/>
                    <a:ea typeface="Abadi MT Condensed Extra Bold" charset="0"/>
                    <a:cs typeface="Abadi MT Condensed Extra Bold" charset="0"/>
                  </a:rPr>
                  <a:t> </a:t>
                </a:r>
                <a:r>
                  <a:rPr lang="en-US" altLang="zh-CN" sz="2600" dirty="0" smtClean="0">
                    <a:latin typeface="Abadi MT Condensed Extra Bold" charset="0"/>
                    <a:ea typeface="Abadi MT Condensed Extra Bold" charset="0"/>
                    <a:cs typeface="Abadi MT Condensed Extra Bold" charset="0"/>
                  </a:rPr>
                  <a:t>	</a:t>
                </a:r>
                <a:r>
                  <a:rPr lang="zh-CN" altLang="en-US" sz="2600" dirty="0" smtClean="0">
                    <a:latin typeface="Abadi MT Condensed Extra Bold" charset="0"/>
                    <a:ea typeface="Abadi MT Condensed Extra Bold" charset="0"/>
                    <a:cs typeface="Abadi MT Condensed Extra Bold" charset="0"/>
                  </a:rPr>
                  <a:t> </a:t>
                </a:r>
                <a:r>
                  <a:rPr lang="is-IS" sz="2600" dirty="0">
                    <a:latin typeface="Abadi MT Condensed Extra Bold" charset="0"/>
                    <a:ea typeface="Abadi MT Condensed Extra Bold" charset="0"/>
                    <a:cs typeface="Abadi MT Condensed Extra Bold" charset="0"/>
                  </a:rPr>
                  <a:t>^</a:t>
                </a:r>
                <a:endParaRPr lang="is-IS" dirty="0"/>
              </a:p>
              <a:p>
                <a:pPr marL="0" indent="0">
                  <a:buNone/>
                </a:pPr>
                <a:endParaRPr lang="is-IS" dirty="0"/>
              </a:p>
              <a:p>
                <a:pPr marL="0" indent="0">
                  <a:buNone/>
                </a:pPr>
                <a:r>
                  <a:rPr lang="is-IS" sz="2600" dirty="0">
                    <a:latin typeface="Abadi MT Condensed Extra Bold" charset="0"/>
                    <a:ea typeface="Abadi MT Condensed Extra Bold" charset="0"/>
                    <a:cs typeface="Abadi MT Condensed Extra Bold" charset="0"/>
                  </a:rPr>
                  <a:t> </a:t>
                </a:r>
                <a:r>
                  <a:rPr lang="is-IS" sz="1900" dirty="0">
                    <a:latin typeface="Abadi MT Condensed Extra Bold" charset="0"/>
                    <a:ea typeface="Abadi MT Condensed Extra Bold" charset="0"/>
                    <a:cs typeface="Abadi MT Condensed Extra Bold" charset="0"/>
                  </a:rPr>
                  <a:t> i.e : P(curr, 9, L</a:t>
                </a:r>
                <a:r>
                  <a:rPr lang="is-IS" sz="1900" dirty="0" smtClean="0">
                    <a:latin typeface="Abadi MT Condensed Extra Bold" charset="0"/>
                    <a:ea typeface="Abadi MT Condensed Extra Bold" charset="0"/>
                    <a:cs typeface="Abadi MT Condensed Extra Bold" charset="0"/>
                  </a:rPr>
                  <a:t>) </a:t>
                </a:r>
              </a:p>
              <a:p>
                <a:pPr marL="0" indent="0">
                  <a:buNone/>
                </a:pPr>
                <a:endParaRPr lang="is-IS" sz="1900" i="0" dirty="0">
                  <a:latin typeface="Abadi MT Condensed Extra Bold" charset="0"/>
                  <a:ea typeface="Abadi MT Condensed Extra Bold" charset="0"/>
                  <a:cs typeface="Abadi MT Condensed Extra Bold" charset="0"/>
                </a:endParaRPr>
              </a:p>
              <a:p>
                <a:pPr marL="0" indent="0">
                  <a:buNone/>
                </a:pPr>
                <a14:m>
                  <m:oMathPara xmlns:m="http://schemas.openxmlformats.org/officeDocument/2006/math">
                    <m:oMathParaPr>
                      <m:jc m:val="centerGroup"/>
                    </m:oMathParaPr>
                    <m:oMath xmlns:m="http://schemas.openxmlformats.org/officeDocument/2006/math">
                      <m:r>
                        <m:rPr>
                          <m:nor/>
                        </m:rPr>
                        <a:rPr lang="is-IS" sz="1900" i="0" dirty="0" smtClean="0">
                          <a:latin typeface="Abadi MT Condensed Extra Bold" charset="0"/>
                          <a:ea typeface="Abadi MT Condensed Extra Bold" charset="0"/>
                          <a:cs typeface="Abadi MT Condensed Extra Bold" charset="0"/>
                        </a:rPr>
                        <m:t>Q</m:t>
                      </m:r>
                      <m:d>
                        <m:dPr>
                          <m:ctrlPr>
                            <a:rPr lang="is-IS" sz="1900" i="1" dirty="0" smtClean="0">
                              <a:latin typeface="Cambria Math" charset="0"/>
                              <a:ea typeface="Abadi MT Condensed Extra Bold" charset="0"/>
                              <a:cs typeface="Abadi MT Condensed Extra Bold" charset="0"/>
                            </a:rPr>
                          </m:ctrlPr>
                        </m:dPr>
                        <m:e>
                          <m:r>
                            <m:rPr>
                              <m:nor/>
                            </m:rPr>
                            <a:rPr lang="is-IS" sz="1900" i="0" dirty="0" smtClean="0">
                              <a:latin typeface="Abadi MT Condensed Extra Bold" charset="0"/>
                              <a:ea typeface="Abadi MT Condensed Extra Bold" charset="0"/>
                              <a:cs typeface="Abadi MT Condensed Extra Bold" charset="0"/>
                            </a:rPr>
                            <m:t>9</m:t>
                          </m:r>
                        </m:e>
                      </m:d>
                      <m:r>
                        <m:rPr>
                          <m:nor/>
                        </m:rPr>
                        <a:rPr lang="en-US" altLang="zh-CN" sz="1900" b="0" i="0" dirty="0" smtClean="0">
                          <a:latin typeface="Abadi MT Condensed Extra Bold" charset="0"/>
                          <a:ea typeface="Abadi MT Condensed Extra Bold" charset="0"/>
                          <a:cs typeface="Abadi MT Condensed Extra Bold" charset="0"/>
                        </a:rPr>
                        <m:t>+</m:t>
                      </m:r>
                      <m:f>
                        <m:fPr>
                          <m:ctrlPr>
                            <a:rPr lang="mr-IN" altLang="zh-CN" sz="1900" b="0" i="1" dirty="0" smtClean="0">
                              <a:latin typeface="Cambria Math" charset="0"/>
                              <a:ea typeface="Abadi MT Condensed Extra Bold" charset="0"/>
                              <a:cs typeface="Abadi MT Condensed Extra Bold" charset="0"/>
                            </a:rPr>
                          </m:ctrlPr>
                        </m:fPr>
                        <m:num>
                          <m:r>
                            <m:rPr>
                              <m:nor/>
                            </m:rPr>
                            <a:rPr lang="en-US" altLang="zh-CN" sz="1900" b="0" i="0" dirty="0" smtClean="0">
                              <a:latin typeface="Abadi MT Condensed Extra Bold" charset="0"/>
                              <a:ea typeface="Abadi MT Condensed Extra Bold" charset="0"/>
                              <a:cs typeface="Abadi MT Condensed Extra Bold" charset="0"/>
                            </a:rPr>
                            <m:t>card</m:t>
                          </m:r>
                          <m:r>
                            <m:rPr>
                              <m:nor/>
                            </m:rPr>
                            <a:rPr lang="en-US" altLang="zh-CN" sz="1900" b="0" i="0" dirty="0" smtClean="0">
                              <a:latin typeface="Abadi MT Condensed Extra Bold" charset="0"/>
                              <a:ea typeface="Abadi MT Condensed Extra Bold" charset="0"/>
                              <a:cs typeface="Abadi MT Condensed Extra Bold" charset="0"/>
                            </a:rPr>
                            <m:t>{</m:t>
                          </m:r>
                          <m:sSub>
                            <m:sSubPr>
                              <m:ctrlPr>
                                <a:rPr lang="en-US" altLang="zh-CN" sz="1900" b="0" i="1" dirty="0" smtClean="0">
                                  <a:latin typeface="Cambria Math" charset="0"/>
                                  <a:ea typeface="Abadi MT Condensed Extra Bold" charset="0"/>
                                  <a:cs typeface="Abadi MT Condensed Extra Bold" charset="0"/>
                                </a:rPr>
                              </m:ctrlPr>
                            </m:sSubPr>
                            <m:e>
                              <m:r>
                                <m:rPr>
                                  <m:nor/>
                                </m:rPr>
                                <a:rPr lang="en-US" altLang="zh-CN" sz="1900" b="0" i="0" dirty="0" smtClean="0">
                                  <a:latin typeface="Abadi MT Condensed Extra Bold" charset="0"/>
                                  <a:ea typeface="Abadi MT Condensed Extra Bold" charset="0"/>
                                  <a:cs typeface="Abadi MT Condensed Extra Bold" charset="0"/>
                                </a:rPr>
                                <m:t>S</m:t>
                              </m:r>
                            </m:e>
                            <m:sub>
                              <m:r>
                                <m:rPr>
                                  <m:nor/>
                                </m:rPr>
                                <a:rPr lang="en-US" altLang="zh-CN" sz="1900" b="0" i="0" dirty="0" smtClean="0">
                                  <a:latin typeface="Abadi MT Condensed Extra Bold" charset="0"/>
                                  <a:ea typeface="Abadi MT Condensed Extra Bold" charset="0"/>
                                  <a:cs typeface="Abadi MT Condensed Extra Bold" charset="0"/>
                                </a:rPr>
                                <m:t>curr</m:t>
                              </m:r>
                              <m:r>
                                <m:rPr>
                                  <m:nor/>
                                </m:rPr>
                                <a:rPr lang="en-US" altLang="zh-CN" sz="1900" b="0" i="0" dirty="0" smtClean="0">
                                  <a:latin typeface="Abadi MT Condensed Extra Bold" charset="0"/>
                                  <a:ea typeface="Abadi MT Condensed Extra Bold" charset="0"/>
                                  <a:cs typeface="Abadi MT Condensed Extra Bold" charset="0"/>
                                </a:rPr>
                                <m:t>−</m:t>
                              </m:r>
                              <m:r>
                                <m:rPr>
                                  <m:nor/>
                                </m:rPr>
                                <a:rPr lang="en-US" altLang="zh-CN" sz="1900" b="0" i="0" dirty="0" smtClean="0">
                                  <a:latin typeface="Abadi MT Condensed Extra Bold" charset="0"/>
                                  <a:ea typeface="Abadi MT Condensed Extra Bold" charset="0"/>
                                  <a:cs typeface="Abadi MT Condensed Extra Bold" charset="0"/>
                                </a:rPr>
                                <m:t>next</m:t>
                              </m:r>
                              <m:r>
                                <m:rPr>
                                  <m:lit/>
                                  <m:nor/>
                                </m:rPr>
                                <a:rPr lang="en-US" altLang="zh-CN" sz="1900" b="0" i="0" dirty="0" smtClean="0">
                                  <a:latin typeface="Abadi MT Condensed Extra Bold" charset="0"/>
                                  <a:ea typeface="Abadi MT Condensed Extra Bold" charset="0"/>
                                  <a:cs typeface="Abadi MT Condensed Extra Bold" charset="0"/>
                                </a:rPr>
                                <m:t>_</m:t>
                              </m:r>
                              <m:r>
                                <m:rPr>
                                  <m:nor/>
                                </m:rPr>
                                <a:rPr lang="en-US" altLang="zh-CN" sz="1900" b="0" i="0" dirty="0" smtClean="0">
                                  <a:latin typeface="Abadi MT Condensed Extra Bold" charset="0"/>
                                  <a:ea typeface="Abadi MT Condensed Extra Bold" charset="0"/>
                                  <a:cs typeface="Abadi MT Condensed Extra Bold" charset="0"/>
                                </a:rPr>
                                <m:t>step</m:t>
                              </m:r>
                              <m:d>
                                <m:dPr>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mtched</m:t>
                                  </m:r>
                                </m:e>
                              </m:d>
                            </m:sub>
                          </m:sSub>
                          <m:r>
                            <m:rPr>
                              <m:nor/>
                            </m:rPr>
                            <a:rPr lang="en-US" altLang="zh-CN" sz="1900" b="0" i="0" dirty="0" smtClean="0">
                              <a:latin typeface="Abadi MT Condensed Extra Bold" charset="0"/>
                              <a:ea typeface="Abadi MT Condensed Extra Bold" charset="0"/>
                              <a:cs typeface="Abadi MT Condensed Extra Bold" charset="0"/>
                            </a:rPr>
                            <m:t>|</m:t>
                          </m:r>
                          <m:r>
                            <m:rPr>
                              <m:nor/>
                            </m:rPr>
                            <a:rPr lang="en-US" altLang="zh-CN" sz="1900" b="0" i="0" dirty="0" smtClean="0">
                              <a:latin typeface="Abadi MT Condensed Extra Bold" charset="0"/>
                              <a:ea typeface="Abadi MT Condensed Extra Bold" charset="0"/>
                              <a:cs typeface="Abadi MT Condensed Extra Bold" charset="0"/>
                            </a:rPr>
                            <m:t>S</m:t>
                          </m:r>
                          <m:d>
                            <m:dPr>
                              <m:begChr m:val="["/>
                              <m:endChr m:val="]"/>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i</m:t>
                              </m:r>
                            </m:e>
                          </m:d>
                          <m:r>
                            <m:rPr>
                              <m:nor/>
                            </m:rPr>
                            <a:rPr lang="en-US" altLang="zh-CN" sz="1900" b="0" i="0" dirty="0" smtClean="0">
                              <a:latin typeface="Abadi MT Condensed Extra Bold" charset="0"/>
                              <a:ea typeface="Abadi MT Condensed Extra Bold" charset="0"/>
                              <a:cs typeface="Abadi MT Condensed Extra Bold" charset="0"/>
                            </a:rPr>
                            <m:t>ϵAlphabet</m:t>
                          </m:r>
                          <m:r>
                            <m:rPr>
                              <m:nor/>
                            </m:rPr>
                            <a:rPr lang="zh-CN" altLang="en-US" sz="1900" b="0" i="0" dirty="0" smtClean="0">
                              <a:latin typeface="Abadi MT Condensed Extra Bold" charset="0"/>
                              <a:ea typeface="Abadi MT Condensed Extra Bold" charset="0"/>
                              <a:cs typeface="Abadi MT Condensed Extra Bold" charset="0"/>
                            </a:rPr>
                            <m:t> </m:t>
                          </m:r>
                          <m:r>
                            <m:rPr>
                              <m:nor/>
                            </m:rPr>
                            <a:rPr lang="en-US" altLang="zh-CN" sz="1900" b="0" i="0" dirty="0" smtClean="0">
                              <a:latin typeface="Abadi MT Condensed Extra Bold" charset="0"/>
                              <a:ea typeface="Abadi MT Condensed Extra Bold" charset="0"/>
                              <a:cs typeface="Abadi MT Condensed Extra Bold" charset="0"/>
                            </a:rPr>
                            <m:t>&amp;</m:t>
                          </m:r>
                          <m:r>
                            <m:rPr>
                              <m:nor/>
                            </m:rPr>
                            <a:rPr lang="zh-CN" altLang="en-US" sz="1900" b="0" i="0" dirty="0" smtClean="0">
                              <a:latin typeface="Abadi MT Condensed Extra Bold" charset="0"/>
                              <a:ea typeface="Abadi MT Condensed Extra Bold" charset="0"/>
                              <a:cs typeface="Abadi MT Condensed Extra Bold" charset="0"/>
                            </a:rPr>
                            <m:t> </m:t>
                          </m:r>
                          <m:r>
                            <m:rPr>
                              <m:nor/>
                            </m:rPr>
                            <a:rPr lang="en-US" altLang="zh-CN" sz="1900" b="0" i="0" dirty="0" smtClean="0">
                              <a:latin typeface="Abadi MT Condensed Extra Bold" charset="0"/>
                              <a:ea typeface="Abadi MT Condensed Extra Bold" charset="0"/>
                              <a:cs typeface="Abadi MT Condensed Extra Bold" charset="0"/>
                            </a:rPr>
                            <m:t>}</m:t>
                          </m:r>
                        </m:num>
                        <m:den>
                          <m:r>
                            <m:rPr>
                              <m:nor/>
                            </m:rPr>
                            <a:rPr lang="en-US" altLang="zh-CN" sz="1900" b="0" i="0" dirty="0" smtClean="0">
                              <a:latin typeface="Abadi MT Condensed Extra Bold" charset="0"/>
                              <a:ea typeface="Abadi MT Condensed Extra Bold" charset="0"/>
                              <a:cs typeface="Abadi MT Condensed Extra Bold" charset="0"/>
                            </a:rPr>
                            <m:t>card</m:t>
                          </m:r>
                          <m:d>
                            <m:dPr>
                              <m:begChr m:val="{"/>
                              <m:endChr m:val="}"/>
                              <m:ctrlPr>
                                <a:rPr lang="en-US" altLang="zh-CN" sz="1900" b="0" i="1" dirty="0" smtClean="0">
                                  <a:latin typeface="Cambria Math" charset="0"/>
                                  <a:ea typeface="Abadi MT Condensed Extra Bold" charset="0"/>
                                  <a:cs typeface="Abadi MT Condensed Extra Bold" charset="0"/>
                                </a:rPr>
                              </m:ctrlPr>
                            </m:dPr>
                            <m:e>
                              <m:sSub>
                                <m:sSubPr>
                                  <m:ctrlPr>
                                    <a:rPr lang="en-US" altLang="zh-CN" sz="1900" b="0" i="1" dirty="0" smtClean="0">
                                      <a:latin typeface="Cambria Math" charset="0"/>
                                      <a:ea typeface="Abadi MT Condensed Extra Bold" charset="0"/>
                                      <a:cs typeface="Abadi MT Condensed Extra Bold" charset="0"/>
                                    </a:rPr>
                                  </m:ctrlPr>
                                </m:sSubPr>
                                <m:e>
                                  <m:r>
                                    <m:rPr>
                                      <m:nor/>
                                    </m:rPr>
                                    <a:rPr lang="en-US" altLang="zh-CN" sz="1900" b="0" i="0" dirty="0" smtClean="0">
                                      <a:latin typeface="Abadi MT Condensed Extra Bold" charset="0"/>
                                      <a:ea typeface="Abadi MT Condensed Extra Bold" charset="0"/>
                                      <a:cs typeface="Abadi MT Condensed Extra Bold" charset="0"/>
                                    </a:rPr>
                                    <m:t>S</m:t>
                                  </m:r>
                                </m:e>
                                <m:sub>
                                  <m:r>
                                    <m:rPr>
                                      <m:nor/>
                                    </m:rPr>
                                    <a:rPr lang="en-US" altLang="zh-CN" sz="1900" b="0" i="0" dirty="0" smtClean="0">
                                      <a:latin typeface="Abadi MT Condensed Extra Bold" charset="0"/>
                                      <a:ea typeface="Abadi MT Condensed Extra Bold" charset="0"/>
                                      <a:cs typeface="Abadi MT Condensed Extra Bold" charset="0"/>
                                    </a:rPr>
                                    <m:t>curr</m:t>
                                  </m:r>
                                  <m:r>
                                    <m:rPr>
                                      <m:nor/>
                                    </m:rPr>
                                    <a:rPr lang="en-US" altLang="zh-CN" sz="1900" b="0" i="0" dirty="0" smtClean="0">
                                      <a:latin typeface="Abadi MT Condensed Extra Bold" charset="0"/>
                                      <a:ea typeface="Abadi MT Condensed Extra Bold" charset="0"/>
                                      <a:cs typeface="Abadi MT Condensed Extra Bold" charset="0"/>
                                    </a:rPr>
                                    <m:t>−</m:t>
                                  </m:r>
                                  <m:r>
                                    <m:rPr>
                                      <m:nor/>
                                    </m:rPr>
                                    <a:rPr lang="en-US" altLang="zh-CN" sz="1900" b="0" i="0" dirty="0" smtClean="0">
                                      <a:latin typeface="Abadi MT Condensed Extra Bold" charset="0"/>
                                      <a:ea typeface="Abadi MT Condensed Extra Bold" charset="0"/>
                                      <a:cs typeface="Abadi MT Condensed Extra Bold" charset="0"/>
                                    </a:rPr>
                                    <m:t>next</m:t>
                                  </m:r>
                                  <m:r>
                                    <m:rPr>
                                      <m:lit/>
                                      <m:nor/>
                                    </m:rPr>
                                    <a:rPr lang="en-US" altLang="zh-CN" sz="1900" b="0" i="0" dirty="0" smtClean="0">
                                      <a:latin typeface="Abadi MT Condensed Extra Bold" charset="0"/>
                                      <a:ea typeface="Abadi MT Condensed Extra Bold" charset="0"/>
                                      <a:cs typeface="Abadi MT Condensed Extra Bold" charset="0"/>
                                    </a:rPr>
                                    <m:t>_</m:t>
                                  </m:r>
                                  <m:r>
                                    <m:rPr>
                                      <m:nor/>
                                    </m:rPr>
                                    <a:rPr lang="en-US" altLang="zh-CN" sz="1900" b="0" i="0" dirty="0" smtClean="0">
                                      <a:latin typeface="Abadi MT Condensed Extra Bold" charset="0"/>
                                      <a:ea typeface="Abadi MT Condensed Extra Bold" charset="0"/>
                                      <a:cs typeface="Abadi MT Condensed Extra Bold" charset="0"/>
                                    </a:rPr>
                                    <m:t>step</m:t>
                                  </m:r>
                                  <m:d>
                                    <m:dPr>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mtched</m:t>
                                      </m:r>
                                    </m:e>
                                  </m:d>
                                </m:sub>
                              </m:sSub>
                            </m:e>
                            <m:e>
                              <m:r>
                                <m:rPr>
                                  <m:nor/>
                                </m:rPr>
                                <a:rPr lang="en-US" altLang="zh-CN" sz="1900" b="0" i="0" dirty="0" smtClean="0">
                                  <a:latin typeface="Abadi MT Condensed Extra Bold" charset="0"/>
                                  <a:ea typeface="Abadi MT Condensed Extra Bold" charset="0"/>
                                  <a:cs typeface="Abadi MT Condensed Extra Bold" charset="0"/>
                                </a:rPr>
                                <m:t>S</m:t>
                              </m:r>
                              <m:d>
                                <m:dPr>
                                  <m:begChr m:val="["/>
                                  <m:endChr m:val="]"/>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i</m:t>
                                  </m:r>
                                </m:e>
                              </m:d>
                              <m:r>
                                <m:rPr>
                                  <m:nor/>
                                </m:rPr>
                                <a:rPr lang="en-US" altLang="zh-CN" sz="1900" b="0" i="0" dirty="0" smtClean="0">
                                  <a:latin typeface="Abadi MT Condensed Extra Bold" charset="0"/>
                                  <a:ea typeface="Abadi MT Condensed Extra Bold" charset="0"/>
                                  <a:cs typeface="Abadi MT Condensed Extra Bold" charset="0"/>
                                </a:rPr>
                                <m:t>ϵAlphabet</m:t>
                              </m:r>
                            </m:e>
                          </m:d>
                        </m:den>
                      </m:f>
                      <m:r>
                        <m:rPr>
                          <m:nor/>
                        </m:rPr>
                        <a:rPr lang="is-IS" sz="1900" i="0" dirty="0" smtClean="0">
                          <a:latin typeface="Abadi MT Condensed Extra Bold" charset="0"/>
                          <a:ea typeface="Abadi MT Condensed Extra Bold" charset="0"/>
                          <a:cs typeface="Abadi MT Condensed Extra Bold" charset="0"/>
                        </a:rPr>
                        <m:t>∙</m:t>
                      </m:r>
                      <m:r>
                        <m:rPr>
                          <m:nor/>
                        </m:rPr>
                        <a:rPr lang="en-US" altLang="zh-CN" sz="1900" b="0" i="0" dirty="0" smtClean="0">
                          <a:latin typeface="Abadi MT Condensed Extra Bold" charset="0"/>
                          <a:ea typeface="Abadi MT Condensed Extra Bold" charset="0"/>
                          <a:cs typeface="Abadi MT Condensed Extra Bold" charset="0"/>
                        </a:rPr>
                        <m:t>P</m:t>
                      </m:r>
                      <m:d>
                        <m:dPr>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0,0,</m:t>
                          </m:r>
                          <m:r>
                            <m:rPr>
                              <m:nor/>
                            </m:rPr>
                            <a:rPr lang="en-US" altLang="zh-CN" sz="1900" b="0" i="0" dirty="0" smtClean="0">
                              <a:latin typeface="Abadi MT Condensed Extra Bold" charset="0"/>
                              <a:ea typeface="Abadi MT Condensed Extra Bold" charset="0"/>
                              <a:cs typeface="Abadi MT Condensed Extra Bold" charset="0"/>
                            </a:rPr>
                            <m:t>L</m:t>
                          </m:r>
                          <m:r>
                            <m:rPr>
                              <m:nor/>
                            </m:rPr>
                            <a:rPr lang="en-US" altLang="zh-CN" sz="1900" b="0" i="0" dirty="0" smtClean="0">
                              <a:latin typeface="Abadi MT Condensed Extra Bold" charset="0"/>
                              <a:ea typeface="Abadi MT Condensed Extra Bold" charset="0"/>
                              <a:cs typeface="Abadi MT Condensed Extra Bold" charset="0"/>
                            </a:rPr>
                            <m:t>−</m:t>
                          </m:r>
                          <m:r>
                            <m:rPr>
                              <m:nor/>
                            </m:rPr>
                            <a:rPr lang="en-US" altLang="zh-CN" sz="1900" b="0" i="0" dirty="0" smtClean="0">
                              <a:latin typeface="Abadi MT Condensed Extra Bold" charset="0"/>
                              <a:ea typeface="Abadi MT Condensed Extra Bold" charset="0"/>
                              <a:cs typeface="Abadi MT Condensed Extra Bold" charset="0"/>
                            </a:rPr>
                            <m:t>curr</m:t>
                          </m:r>
                          <m:r>
                            <m:rPr>
                              <m:nor/>
                            </m:rPr>
                            <a:rPr lang="en-US" altLang="zh-CN" sz="1900" b="0" i="0" dirty="0" smtClean="0">
                              <a:latin typeface="Abadi MT Condensed Extra Bold" charset="0"/>
                              <a:ea typeface="Abadi MT Condensed Extra Bold" charset="0"/>
                              <a:cs typeface="Abadi MT Condensed Extra Bold" charset="0"/>
                            </a:rPr>
                            <m:t>+</m:t>
                          </m:r>
                          <m:r>
                            <m:rPr>
                              <m:nor/>
                            </m:rPr>
                            <a:rPr lang="en-US" altLang="zh-CN" sz="1900" b="0" i="0" dirty="0" smtClean="0">
                              <a:latin typeface="Abadi MT Condensed Extra Bold" charset="0"/>
                              <a:ea typeface="Abadi MT Condensed Extra Bold" charset="0"/>
                              <a:cs typeface="Abadi MT Condensed Extra Bold" charset="0"/>
                            </a:rPr>
                            <m:t>next</m:t>
                          </m:r>
                          <m:r>
                            <m:rPr>
                              <m:lit/>
                              <m:nor/>
                            </m:rPr>
                            <a:rPr lang="en-US" altLang="zh-CN" sz="1900" b="0" i="0" dirty="0" smtClean="0">
                              <a:latin typeface="Abadi MT Condensed Extra Bold" charset="0"/>
                              <a:ea typeface="Abadi MT Condensed Extra Bold" charset="0"/>
                              <a:cs typeface="Abadi MT Condensed Extra Bold" charset="0"/>
                            </a:rPr>
                            <m:t>_</m:t>
                          </m:r>
                          <m:r>
                            <m:rPr>
                              <m:nor/>
                            </m:rPr>
                            <a:rPr lang="en-US" altLang="zh-CN" sz="1900" b="0" i="0" dirty="0" smtClean="0">
                              <a:latin typeface="Abadi MT Condensed Extra Bold" charset="0"/>
                              <a:ea typeface="Abadi MT Condensed Extra Bold" charset="0"/>
                              <a:cs typeface="Abadi MT Condensed Extra Bold" charset="0"/>
                            </a:rPr>
                            <m:t>step</m:t>
                          </m:r>
                          <m:d>
                            <m:dPr>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mtched</m:t>
                              </m:r>
                            </m:e>
                          </m:d>
                        </m:e>
                      </m:d>
                      <m:r>
                        <m:rPr>
                          <m:nor/>
                        </m:rPr>
                        <a:rPr lang="zh-CN" altLang="en-US" sz="1900" b="0" i="0" dirty="0" smtClean="0">
                          <a:latin typeface="Abadi MT Condensed Extra Bold" charset="0"/>
                          <a:ea typeface="Abadi MT Condensed Extra Bold" charset="0"/>
                          <a:cs typeface="Abadi MT Condensed Extra Bold" charset="0"/>
                        </a:rPr>
                        <m:t> </m:t>
                      </m:r>
                      <m:r>
                        <m:rPr>
                          <m:nor/>
                        </m:rPr>
                        <a:rPr lang="en-US" altLang="zh-CN" sz="1900" b="0" i="0" dirty="0" smtClean="0">
                          <a:latin typeface="Abadi MT Condensed Extra Bold" charset="0"/>
                          <a:ea typeface="Abadi MT Condensed Extra Bold" charset="0"/>
                          <a:cs typeface="Abadi MT Condensed Extra Bold" charset="0"/>
                        </a:rPr>
                        <m:t>+</m:t>
                      </m:r>
                      <m:r>
                        <a:rPr lang="zh-CN" altLang="en-US" sz="1900" b="0" i="1" dirty="0" smtClean="0">
                          <a:latin typeface="Cambria Math" charset="0"/>
                          <a:ea typeface="Abadi MT Condensed Extra Bold" charset="0"/>
                          <a:cs typeface="Abadi MT Condensed Extra Bold" charset="0"/>
                        </a:rPr>
                        <m:t> </m:t>
                      </m:r>
                      <m:d>
                        <m:dPr>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1−</m:t>
                          </m:r>
                          <m:r>
                            <m:rPr>
                              <m:nor/>
                            </m:rPr>
                            <a:rPr lang="en-US" altLang="zh-CN" sz="1900" b="0" i="0" dirty="0" smtClean="0">
                              <a:latin typeface="Abadi MT Condensed Extra Bold" charset="0"/>
                              <a:ea typeface="Abadi MT Condensed Extra Bold" charset="0"/>
                              <a:cs typeface="Abadi MT Condensed Extra Bold" charset="0"/>
                            </a:rPr>
                            <m:t>Q</m:t>
                          </m:r>
                          <m:d>
                            <m:dPr>
                              <m:ctrlPr>
                                <a:rPr lang="en-US" altLang="zh-CN" sz="1900" b="0" i="1" dirty="0" smtClean="0">
                                  <a:latin typeface="Cambria Math" charset="0"/>
                                  <a:ea typeface="Abadi MT Condensed Extra Bold" charset="0"/>
                                  <a:cs typeface="Abadi MT Condensed Extra Bold" charset="0"/>
                                </a:rPr>
                              </m:ctrlPr>
                            </m:dPr>
                            <m:e>
                              <m:r>
                                <m:rPr>
                                  <m:nor/>
                                </m:rPr>
                                <a:rPr lang="en-US" altLang="zh-CN" sz="1900" b="0" i="0" dirty="0" smtClean="0">
                                  <a:latin typeface="Abadi MT Condensed Extra Bold" charset="0"/>
                                  <a:ea typeface="Abadi MT Condensed Extra Bold" charset="0"/>
                                  <a:cs typeface="Abadi MT Condensed Extra Bold" charset="0"/>
                                </a:rPr>
                                <m:t>9</m:t>
                              </m:r>
                            </m:e>
                          </m:d>
                        </m:e>
                      </m:d>
                      <m:r>
                        <m:rPr>
                          <m:nor/>
                        </m:rPr>
                        <a:rPr lang="en-US" altLang="zh-CN" sz="1900" b="0" i="0" dirty="0" smtClean="0">
                          <a:latin typeface="Abadi MT Condensed Extra Bold" charset="0"/>
                          <a:ea typeface="Abadi MT Condensed Extra Bold" charset="0"/>
                          <a:cs typeface="Abadi MT Condensed Extra Bold" charset="0"/>
                        </a:rPr>
                        <m:t>P</m:t>
                      </m:r>
                      <m:r>
                        <m:rPr>
                          <m:nor/>
                        </m:rPr>
                        <a:rPr lang="en-US" altLang="zh-CN" sz="1900" b="0" i="0" dirty="0" smtClean="0">
                          <a:latin typeface="Abadi MT Condensed Extra Bold" charset="0"/>
                          <a:ea typeface="Abadi MT Condensed Extra Bold" charset="0"/>
                          <a:cs typeface="Abadi MT Condensed Extra Bold" charset="0"/>
                        </a:rPr>
                        <m:t>(</m:t>
                      </m:r>
                      <m:r>
                        <m:rPr>
                          <m:nor/>
                        </m:rPr>
                        <a:rPr lang="en-US" altLang="zh-CN" sz="1900" b="0" i="0" dirty="0" smtClean="0">
                          <a:latin typeface="Abadi MT Condensed Extra Bold" charset="0"/>
                          <a:ea typeface="Abadi MT Condensed Extra Bold" charset="0"/>
                          <a:cs typeface="Abadi MT Condensed Extra Bold" charset="0"/>
                        </a:rPr>
                        <m:t>curr</m:t>
                      </m:r>
                      <m:r>
                        <m:rPr>
                          <m:nor/>
                        </m:rPr>
                        <a:rPr lang="en-US" altLang="zh-CN" sz="1900" b="0" i="0" dirty="0" smtClean="0">
                          <a:latin typeface="Abadi MT Condensed Extra Bold" charset="0"/>
                          <a:ea typeface="Abadi MT Condensed Extra Bold" charset="0"/>
                          <a:cs typeface="Abadi MT Condensed Extra Bold" charset="0"/>
                        </a:rPr>
                        <m:t>+1,</m:t>
                      </m:r>
                      <m:r>
                        <m:rPr>
                          <m:nor/>
                        </m:rPr>
                        <a:rPr lang="en-US" altLang="zh-CN" sz="1900" b="0" i="0" dirty="0" smtClean="0">
                          <a:latin typeface="Abadi MT Condensed Extra Bold" charset="0"/>
                          <a:ea typeface="Abadi MT Condensed Extra Bold" charset="0"/>
                          <a:cs typeface="Abadi MT Condensed Extra Bold" charset="0"/>
                        </a:rPr>
                        <m:t>mtched</m:t>
                      </m:r>
                      <m:r>
                        <m:rPr>
                          <m:nor/>
                        </m:rPr>
                        <a:rPr lang="en-US" altLang="zh-CN" sz="1900" b="0" i="0" dirty="0" smtClean="0">
                          <a:latin typeface="Abadi MT Condensed Extra Bold" charset="0"/>
                          <a:ea typeface="Abadi MT Condensed Extra Bold" charset="0"/>
                          <a:cs typeface="Abadi MT Condensed Extra Bold" charset="0"/>
                        </a:rPr>
                        <m:t>+1,</m:t>
                      </m:r>
                      <m:r>
                        <m:rPr>
                          <m:nor/>
                        </m:rPr>
                        <a:rPr lang="zh-CN" altLang="en-US" sz="1900" b="0" i="0" dirty="0" smtClean="0">
                          <a:latin typeface="Abadi MT Condensed Extra Bold" charset="0"/>
                          <a:ea typeface="Abadi MT Condensed Extra Bold" charset="0"/>
                          <a:cs typeface="Abadi MT Condensed Extra Bold" charset="0"/>
                        </a:rPr>
                        <m:t> </m:t>
                      </m:r>
                      <m:r>
                        <m:rPr>
                          <m:nor/>
                        </m:rPr>
                        <a:rPr lang="en-US" altLang="zh-CN" sz="1900" b="0" i="0" dirty="0" smtClean="0">
                          <a:latin typeface="Abadi MT Condensed Extra Bold" charset="0"/>
                          <a:ea typeface="Abadi MT Condensed Extra Bold" charset="0"/>
                          <a:cs typeface="Abadi MT Condensed Extra Bold" charset="0"/>
                        </a:rPr>
                        <m:t>l</m:t>
                      </m:r>
                      <m:r>
                        <m:rPr>
                          <m:nor/>
                        </m:rPr>
                        <a:rPr lang="en-US" altLang="zh-CN" sz="1900" b="0" i="0" dirty="0" smtClean="0">
                          <a:latin typeface="Abadi MT Condensed Extra Bold" charset="0"/>
                          <a:ea typeface="Abadi MT Condensed Extra Bold" charset="0"/>
                          <a:cs typeface="Abadi MT Condensed Extra Bold" charset="0"/>
                        </a:rPr>
                        <m:t>)</m:t>
                      </m:r>
                    </m:oMath>
                  </m:oMathPara>
                </a14:m>
                <a:endParaRPr lang="en-US" altLang="zh-CN" sz="1900" dirty="0" smtClean="0">
                  <a:latin typeface="Abadi MT Condensed Extra Bold" charset="0"/>
                  <a:ea typeface="Abadi MT Condensed Extra Bold" charset="0"/>
                  <a:cs typeface="Abadi MT Condensed Extra Bold" charset="0"/>
                  <a:hlinkClick r:id="rId2"/>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638" t="-308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8317B32C-3C12-7E45-A676-1DF1C21B8767}" type="datetime1">
              <a:t>4/4/17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cxnSp>
        <p:nvCxnSpPr>
          <p:cNvPr id="7" name="Straight Arrow Connector 6"/>
          <p:cNvCxnSpPr/>
          <p:nvPr/>
        </p:nvCxnSpPr>
        <p:spPr>
          <a:xfrm flipV="1">
            <a:off x="5118100" y="3086100"/>
            <a:ext cx="698500" cy="12700"/>
          </a:xfrm>
          <a:prstGeom prst="straightConnector1">
            <a:avLst/>
          </a:prstGeom>
          <a:ln w="66675">
            <a:gradFill>
              <a:gsLst>
                <a:gs pos="72843">
                  <a:srgbClr val="ADC1E5"/>
                </a:gs>
                <a:gs pos="71687">
                  <a:srgbClr val="AEC2E5"/>
                </a:gs>
                <a:gs pos="69375">
                  <a:srgbClr val="B0C4E6"/>
                </a:gs>
                <a:gs pos="64750">
                  <a:srgbClr val="B5C7E7"/>
                </a:gs>
                <a:gs pos="55500">
                  <a:srgbClr val="BECEEA"/>
                </a:gs>
                <a:gs pos="37000">
                  <a:srgbClr val="D1DCF0"/>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6400800" y="2463800"/>
            <a:ext cx="1943100" cy="800100"/>
          </a:xfrm>
          <a:prstGeom prst="roundRect">
            <a:avLst/>
          </a:prstGeom>
          <a:noFill/>
          <a:ln cap="sq" cmpd="sng">
            <a:solidFill>
              <a:schemeClr val="accent6"/>
            </a:solidFill>
            <a:prstDash val="dashDot"/>
            <a:roun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noFill/>
            </a:endParaRPr>
          </a:p>
        </p:txBody>
      </p:sp>
    </p:spTree>
    <p:extLst>
      <p:ext uri="{BB962C8B-B14F-4D97-AF65-F5344CB8AC3E}">
        <p14:creationId xmlns:p14="http://schemas.microsoft.com/office/powerpoint/2010/main" val="18895230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跟定母串</a:t>
            </a:r>
            <a:r>
              <a:rPr lang="en-US" altLang="zh-CN" dirty="0"/>
              <a:t>T</a:t>
            </a:r>
            <a:r>
              <a:rPr lang="zh-CN" altLang="en-US" dirty="0"/>
              <a:t>长度</a:t>
            </a:r>
            <a:r>
              <a:rPr lang="en-US" altLang="zh-CN" dirty="0"/>
              <a:t>L</a:t>
            </a:r>
            <a:r>
              <a:rPr lang="zh-CN" altLang="en-US" dirty="0"/>
              <a:t>，和模式串</a:t>
            </a:r>
            <a:r>
              <a:rPr lang="en-US" altLang="zh-CN" dirty="0"/>
              <a:t>M,</a:t>
            </a:r>
            <a:r>
              <a:rPr lang="zh-CN" altLang="en-US" dirty="0"/>
              <a:t> </a:t>
            </a:r>
            <a:r>
              <a:rPr lang="zh-CN" altLang="en-US" dirty="0"/>
              <a:t>长</a:t>
            </a:r>
            <a:r>
              <a:rPr lang="en-US" altLang="zh-CN" dirty="0" err="1"/>
              <a:t>pttn_len</a:t>
            </a:r>
            <a:r>
              <a:rPr lang="zh-CN" altLang="en-US" dirty="0"/>
              <a:t>，</a:t>
            </a:r>
            <a:r>
              <a:rPr lang="zh-CN" altLang="en-US" dirty="0"/>
              <a:t>求</a:t>
            </a:r>
            <a:r>
              <a:rPr lang="en-US" altLang="zh-CN" dirty="0"/>
              <a:t>M</a:t>
            </a:r>
            <a:r>
              <a:rPr lang="zh-CN" altLang="en-US" dirty="0"/>
              <a:t>在</a:t>
            </a:r>
            <a:r>
              <a:rPr lang="en-US" altLang="zh-CN" dirty="0"/>
              <a:t>T</a:t>
            </a:r>
            <a:r>
              <a:rPr lang="zh-CN" altLang="en-US" dirty="0"/>
              <a:t>中出现的概率 </a:t>
            </a:r>
            <a:r>
              <a:rPr lang="mr-IN" altLang="zh-CN" dirty="0"/>
              <a:t>–</a:t>
            </a:r>
            <a:r>
              <a:rPr lang="zh-CN" altLang="en-US" dirty="0"/>
              <a:t> 边界条件</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US" altLang="zh-CN" sz="2000" dirty="0">
                    <a:latin typeface="Abadi MT Condensed Extra Bold" charset="0"/>
                    <a:ea typeface="Abadi MT Condensed Extra Bold" charset="0"/>
                    <a:cs typeface="Abadi MT Condensed Extra Bold" charset="0"/>
                  </a:rPr>
                  <a:t>(2)</a:t>
                </a:r>
                <a:r>
                  <a:rPr lang="zh-CN" altLang="en-US" sz="2000" dirty="0">
                    <a:latin typeface="Abadi MT Condensed Extra Bold" charset="0"/>
                    <a:ea typeface="Abadi MT Condensed Extra Bold" charset="0"/>
                    <a:cs typeface="Abadi MT Condensed Extra Bold" charset="0"/>
                  </a:rPr>
                  <a:t> 由此归纳一般方程后，考虑边界条件</a:t>
                </a:r>
                <a:r>
                  <a:rPr lang="is-IS" sz="2000" dirty="0">
                    <a:latin typeface="Abadi MT Condensed Extra Bold" charset="0"/>
                    <a:ea typeface="Abadi MT Condensed Extra Bold" charset="0"/>
                    <a:cs typeface="Abadi MT Condensed Extra Bold" charset="0"/>
                  </a:rPr>
                  <a:t> </a:t>
                </a:r>
                <a:endParaRPr lang="is-IS" sz="2000" dirty="0">
                  <a:latin typeface="Abadi MT Condensed Extra Bold" charset="0"/>
                  <a:ea typeface="Abadi MT Condensed Extra Bold" charset="0"/>
                  <a:cs typeface="Abadi MT Condensed Extra Bold" charset="0"/>
                </a:endParaRPr>
              </a:p>
              <a:p>
                <a:pPr marL="914400" lvl="1" indent="-457200">
                  <a:buFont typeface="+mj-lt"/>
                  <a:buAutoNum type="alphaLcParenR"/>
                </a:pPr>
                <a:r>
                  <a:rPr lang="en-US" altLang="zh-CN" sz="1600">
                    <a:latin typeface="Abadi MT Condensed Extra Bold" charset="0"/>
                    <a:ea typeface="Abadi MT Condensed Extra Bold" charset="0"/>
                    <a:cs typeface="Abadi MT Condensed Extra Bold" charset="0"/>
                  </a:rPr>
                  <a:t>L</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&lt;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pttn_len</a:t>
                </a:r>
                <a:r>
                  <a:rPr lang="zh-CN" altLang="en-US" sz="1600">
                    <a:latin typeface="Abadi MT Condensed Extra Bold" charset="0"/>
                    <a:ea typeface="Abadi MT Condensed Extra Bold" charset="0"/>
                    <a:cs typeface="Abadi MT Condensed Extra Bold" charset="0"/>
                  </a:rPr>
                  <a:t>，</a:t>
                </a:r>
                <a:r>
                  <a:rPr lang="en-US" altLang="zh-CN" sz="1600">
                    <a:latin typeface="Abadi MT Condensed Extra Bold" charset="0"/>
                    <a:ea typeface="Abadi MT Condensed Extra Bold" charset="0"/>
                    <a:cs typeface="Abadi MT Condensed Extra Bold" charset="0"/>
                  </a:rPr>
                  <a:t>P(curr_pos,</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mtched,</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L)</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0</a:t>
                </a:r>
              </a:p>
              <a:p>
                <a:pPr marL="914400" lvl="1" indent="-457200">
                  <a:buFont typeface="+mj-lt"/>
                  <a:buAutoNum type="alphaLcParenR"/>
                </a:pPr>
                <a:r>
                  <a:rPr lang="en-US" altLang="zh-CN" sz="1600">
                    <a:latin typeface="Abadi MT Condensed Extra Bold" charset="0"/>
                    <a:ea typeface="Abadi MT Condensed Extra Bold" charset="0"/>
                    <a:cs typeface="Abadi MT Condensed Extra Bold" charset="0"/>
                  </a:rPr>
                  <a:t>L</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pttn_len</a:t>
                </a:r>
                <a:r>
                  <a:rPr lang="zh-CN" altLang="en-US" sz="1600">
                    <a:latin typeface="Abadi MT Condensed Extra Bold" charset="0"/>
                    <a:ea typeface="Abadi MT Condensed Extra Bold" charset="0"/>
                    <a:cs typeface="Abadi MT Condensed Extra Bold" charset="0"/>
                  </a:rPr>
                  <a:t>，</a:t>
                </a:r>
                <a:r>
                  <a:rPr lang="en-US" altLang="zh-CN" sz="1600">
                    <a:latin typeface="Abadi MT Condensed Extra Bold" charset="0"/>
                    <a:ea typeface="Abadi MT Condensed Extra Bold" charset="0"/>
                    <a:cs typeface="Abadi MT Condensed Extra Bold" charset="0"/>
                  </a:rPr>
                  <a:t>P(curr_pos,</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mtched,</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pttn_len)</a:t>
                </a:r>
                <a:r>
                  <a:rPr lang="zh-CN" altLang="en-US" sz="1600">
                    <a:latin typeface="Abadi MT Condensed Extra Bold" charset="0"/>
                    <a:ea typeface="Abadi MT Condensed Extra Bold" charset="0"/>
                    <a:cs typeface="Abadi MT Condensed Extra Bold" charset="0"/>
                  </a:rPr>
                  <a:t> 应该可以直接求解出，并且由</a:t>
                </a:r>
                <a:r>
                  <a:rPr lang="en-US" altLang="zh-CN" sz="1600">
                    <a:latin typeface="Abadi MT Condensed Extra Bold" charset="0"/>
                    <a:ea typeface="Abadi MT Condensed Extra Bold" charset="0"/>
                    <a:cs typeface="Abadi MT Condensed Extra Bold" charset="0"/>
                  </a:rPr>
                  <a:t>power(base,</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bits)</a:t>
                </a:r>
                <a:r>
                  <a:rPr lang="zh-CN" altLang="en-US" sz="1600">
                    <a:latin typeface="Abadi MT Condensed Extra Bold" charset="0"/>
                    <a:ea typeface="Abadi MT Condensed Extra Bold" charset="0"/>
                    <a:cs typeface="Abadi MT Condensed Extra Bold" charset="0"/>
                  </a:rPr>
                  <a:t>决定：</a:t>
                </a:r>
                <a:endParaRPr lang="en-US" altLang="zh-CN" sz="1600">
                  <a:latin typeface="Abadi MT Condensed Extra Bold" charset="0"/>
                  <a:ea typeface="Abadi MT Condensed Extra Bold" charset="0"/>
                  <a:cs typeface="Abadi MT Condensed Extra Bold" charset="0"/>
                </a:endParaRPr>
              </a:p>
              <a:p>
                <a:pPr marL="914400" lvl="2" indent="0">
                  <a:buNone/>
                </a:pPr>
                <a:r>
                  <a:rPr lang="en-US" altLang="zh-CN" sz="1600">
                    <a:latin typeface="Abadi MT Condensed Extra Bold" charset="0"/>
                    <a:ea typeface="Abadi MT Condensed Extra Bold" charset="0"/>
                    <a:cs typeface="Abadi MT Condensed Extra Bold" charset="0"/>
                  </a:rPr>
                  <a:t>L</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3</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base</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1/2</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抛硬币，两种可能</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a:t>
                </a:r>
                <a:r>
                  <a:rPr lang="en-US" altLang="zh-CN" sz="1600">
                    <a:latin typeface="Abadi MT Condensed Extra Bold" charset="0"/>
                    <a:ea typeface="Abadi MT Condensed Extra Bold" charset="0"/>
                    <a:cs typeface="Abadi MT Condensed Extra Bold" charset="0"/>
                  </a:rPr>
                  <a:t>mtched</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0</a:t>
                </a:r>
                <a:r>
                  <a:rPr lang="zh-CN" altLang="en-US" sz="1600">
                    <a:latin typeface="Abadi MT Condensed Extra Bold" charset="0"/>
                    <a:ea typeface="Abadi MT Condensed Extra Bold" charset="0"/>
                    <a:cs typeface="Abadi MT Condensed Extra Bold" charset="0"/>
                  </a:rPr>
                  <a:t>， 模式串 </a:t>
                </a:r>
                <a:r>
                  <a:rPr lang="en-US" altLang="zh-CN" sz="1600">
                    <a:latin typeface="Abadi MT Condensed Extra Bold" charset="0"/>
                    <a:ea typeface="Abadi MT Condensed Extra Bold" charset="0"/>
                    <a:cs typeface="Abadi MT Condensed Extra Bold" charset="0"/>
                  </a:rPr>
                  <a:t>ABB</a:t>
                </a:r>
                <a:r>
                  <a:rPr lang="zh-CN" altLang="en-US" sz="1600">
                    <a:latin typeface="Abadi MT Condensed Extra Bold" charset="0"/>
                    <a:ea typeface="Abadi MT Condensed Extra Bold" charset="0"/>
                    <a:cs typeface="Abadi MT Condensed Extra Bold" charset="0"/>
                  </a:rPr>
                  <a:t>，长为</a:t>
                </a:r>
                <a:r>
                  <a:rPr lang="en-US" altLang="zh-CN" sz="1600">
                    <a:latin typeface="Abadi MT Condensed Extra Bold" charset="0"/>
                    <a:ea typeface="Abadi MT Condensed Extra Bold" charset="0"/>
                    <a:cs typeface="Abadi MT Condensed Extra Bold" charset="0"/>
                  </a:rPr>
                  <a:t>3</a:t>
                </a:r>
                <a:r>
                  <a:rPr lang="zh-CN" altLang="en-US" sz="1600">
                    <a:latin typeface="Abadi MT Condensed Extra Bold" charset="0"/>
                    <a:ea typeface="Abadi MT Condensed Extra Bold" charset="0"/>
                    <a:cs typeface="Abadi MT Condensed Extra Bold" charset="0"/>
                  </a:rPr>
                  <a:t>，那么</a:t>
                </a:r>
                <a:endParaRPr lang="en-US" altLang="zh-CN" sz="1600">
                  <a:latin typeface="Abadi MT Condensed Extra Bold" charset="0"/>
                  <a:ea typeface="Abadi MT Condensed Extra Bold" charset="0"/>
                  <a:cs typeface="Abadi MT Condensed Extra Bold" charset="0"/>
                </a:endParaRPr>
              </a:p>
              <a:p>
                <a:pPr marL="914400" lvl="2" indent="0">
                  <a:buNone/>
                </a:pPr>
                <a:r>
                  <a:rPr lang="en-US" altLang="zh-CN" sz="1600">
                    <a:latin typeface="Abadi MT Condensed Extra Bold" charset="0"/>
                    <a:ea typeface="Abadi MT Condensed Extra Bold" charset="0"/>
                    <a:cs typeface="Abadi MT Condensed Extra Bold" charset="0"/>
                  </a:rPr>
                  <a:t>P(0,</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0,</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3)</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1/8</a:t>
                </a:r>
                <a:r>
                  <a:rPr lang="zh-CN" altLang="en-US" sz="1600">
                    <a:latin typeface="Abadi MT Condensed Extra Bold" charset="0"/>
                    <a:ea typeface="Abadi MT Condensed Extra Bold" charset="0"/>
                    <a:cs typeface="Abadi MT Condensed Extra Bold" charset="0"/>
                  </a:rPr>
                  <a:t>，我们甚至可以调用模拟引擎来观察这种机会是否近似</a:t>
                </a:r>
                <a:r>
                  <a:rPr lang="en-US" altLang="zh-CN" sz="1600">
                    <a:latin typeface="Abadi MT Condensed Extra Bold" charset="0"/>
                    <a:ea typeface="Abadi MT Condensed Extra Bold" charset="0"/>
                    <a:cs typeface="Abadi MT Condensed Extra Bold" charset="0"/>
                  </a:rPr>
                  <a:t>0.125</a:t>
                </a:r>
              </a:p>
              <a:p>
                <a:pPr marL="914400" lvl="2" indent="0">
                  <a:buNone/>
                </a:pPr>
                <a:endParaRPr lang="en-US" altLang="zh-CN" sz="1600">
                  <a:latin typeface="Abadi MT Condensed Extra Bold" charset="0"/>
                  <a:ea typeface="Abadi MT Condensed Extra Bold" charset="0"/>
                  <a:cs typeface="Abadi MT Condensed Extra Bold" charset="0"/>
                </a:endParaRPr>
              </a:p>
              <a:p>
                <a:pPr marL="800100" lvl="1" indent="-342900">
                  <a:buFont typeface="+mj-lt"/>
                  <a:buAutoNum type="alphaLcParenR"/>
                </a:pPr>
                <a:r>
                  <a:rPr lang="en-US" altLang="zh-CN" sz="1600">
                    <a:latin typeface="Abadi MT Condensed Extra Bold" charset="0"/>
                    <a:ea typeface="Abadi MT Condensed Extra Bold" charset="0"/>
                    <a:cs typeface="Abadi MT Condensed Extra Bold" charset="0"/>
                  </a:rPr>
                  <a:t>mtched</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pttn_len</a:t>
                </a:r>
                <a:r>
                  <a:rPr lang="zh-CN" altLang="en-US" sz="1600">
                    <a:latin typeface="Abadi MT Condensed Extra Bold" charset="0"/>
                    <a:ea typeface="Abadi MT Condensed Extra Bold" charset="0"/>
                    <a:cs typeface="Abadi MT Condensed Extra Bold" charset="0"/>
                  </a:rPr>
                  <a:t>，即以</a:t>
                </a:r>
                <a:r>
                  <a:rPr lang="en-US" altLang="zh-CN" sz="1600">
                    <a:latin typeface="Abadi MT Condensed Extra Bold" charset="0"/>
                    <a:ea typeface="Abadi MT Condensed Extra Bold" charset="0"/>
                    <a:cs typeface="Abadi MT Condensed Extra Bold" charset="0"/>
                  </a:rPr>
                  <a:t>M</a:t>
                </a:r>
                <a:r>
                  <a:rPr lang="zh-CN" altLang="en-US" sz="1600">
                    <a:latin typeface="Abadi MT Condensed Extra Bold" charset="0"/>
                    <a:ea typeface="Abadi MT Condensed Extra Bold" charset="0"/>
                    <a:cs typeface="Abadi MT Condensed Extra Bold" charset="0"/>
                  </a:rPr>
                  <a:t>作为其中一段的字符串</a:t>
                </a:r>
                <a:r>
                  <a:rPr lang="en-US" altLang="zh-CN" sz="1600">
                    <a:latin typeface="Abadi MT Condensed Extra Bold" charset="0"/>
                    <a:ea typeface="Abadi MT Condensed Extra Bold" charset="0"/>
                    <a:cs typeface="Abadi MT Condensed Extra Bold" charset="0"/>
                  </a:rPr>
                  <a:t>T</a:t>
                </a:r>
                <a:r>
                  <a:rPr lang="zh-CN" altLang="en-US" sz="1600">
                    <a:latin typeface="Abadi MT Condensed Extra Bold" charset="0"/>
                    <a:ea typeface="Abadi MT Condensed Extra Bold" charset="0"/>
                    <a:cs typeface="Abadi MT Condensed Extra Bold" charset="0"/>
                  </a:rPr>
                  <a:t>，</a:t>
                </a:r>
                <a:r>
                  <a:rPr lang="en-US" altLang="zh-CN" sz="1600">
                    <a:latin typeface="Abadi MT Condensed Extra Bold" charset="0"/>
                    <a:ea typeface="Abadi MT Condensed Extra Bold" charset="0"/>
                    <a:cs typeface="Abadi MT Condensed Extra Bold" charset="0"/>
                  </a:rPr>
                  <a:t>M</a:t>
                </a:r>
                <a:r>
                  <a:rPr lang="zh-CN" altLang="en-US" sz="1600">
                    <a:latin typeface="Abadi MT Condensed Extra Bold" charset="0"/>
                    <a:ea typeface="Abadi MT Condensed Extra Bold" charset="0"/>
                    <a:cs typeface="Abadi MT Condensed Extra Bold" charset="0"/>
                  </a:rPr>
                  <a:t>一定出现在</a:t>
                </a:r>
                <a:r>
                  <a:rPr lang="en-US" altLang="zh-CN" sz="1600">
                    <a:latin typeface="Abadi MT Condensed Extra Bold" charset="0"/>
                    <a:ea typeface="Abadi MT Condensed Extra Bold" charset="0"/>
                    <a:cs typeface="Abadi MT Condensed Extra Bold" charset="0"/>
                  </a:rPr>
                  <a:t>T</a:t>
                </a:r>
                <a:r>
                  <a:rPr lang="zh-CN" altLang="en-US" sz="1600">
                    <a:latin typeface="Abadi MT Condensed Extra Bold" charset="0"/>
                    <a:ea typeface="Abadi MT Condensed Extra Bold" charset="0"/>
                    <a:cs typeface="Abadi MT Condensed Extra Bold" charset="0"/>
                  </a:rPr>
                  <a:t>中 </a:t>
                </a:r>
                <a:r>
                  <a:rPr lang="en-US" altLang="zh-CN" sz="1600">
                    <a:latin typeface="Abadi MT Condensed Extra Bold" charset="0"/>
                    <a:ea typeface="Abadi MT Condensed Extra Bold" charset="0"/>
                    <a:cs typeface="Abadi MT Condensed Extra Bold" charset="0"/>
                  </a:rPr>
                  <a:t>P(crr_pos,</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pttn_len,</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L)</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1</a:t>
                </a:r>
              </a:p>
              <a:p>
                <a:pPr marL="914400" lvl="1" indent="-457200">
                  <a:buFont typeface="+mj-lt"/>
                  <a:buAutoNum type="alphaLcParenR" startAt="4"/>
                </a:pPr>
                <a:r>
                  <a:rPr lang="en-US" altLang="zh-CN" sz="1600">
                    <a:latin typeface="Abadi MT Condensed Extra Bold" charset="0"/>
                    <a:ea typeface="Abadi MT Condensed Extra Bold" charset="0"/>
                    <a:cs typeface="Abadi MT Condensed Extra Bold" charset="0"/>
                  </a:rPr>
                  <a:t>pttn_len</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&gt;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mtched</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0</a:t>
                </a:r>
                <a:r>
                  <a:rPr lang="zh-CN" altLang="en-US" sz="1600">
                    <a:latin typeface="Abadi MT Condensed Extra Bold" charset="0"/>
                    <a:ea typeface="Abadi MT Condensed Extra Bold" charset="0"/>
                    <a:cs typeface="Abadi MT Condensed Extra Bold" charset="0"/>
                  </a:rPr>
                  <a:t>，主要是 </a:t>
                </a:r>
                <a:r>
                  <a:rPr lang="en-US" altLang="zh-CN" sz="1600">
                    <a:latin typeface="Abadi MT Condensed Extra Bold" charset="0"/>
                    <a:ea typeface="Abadi MT Condensed Extra Bold" charset="0"/>
                    <a:cs typeface="Abadi MT Condensed Extra Bold" charset="0"/>
                  </a:rPr>
                  <a:t>next_step</a:t>
                </a:r>
                <a:r>
                  <a:rPr lang="zh-CN" altLang="en-US" sz="1600">
                    <a:latin typeface="Abadi MT Condensed Extra Bold" charset="0"/>
                    <a:ea typeface="Abadi MT Condensed Extra Bold" charset="0"/>
                    <a:cs typeface="Abadi MT Condensed Extra Bold" charset="0"/>
                  </a:rPr>
                  <a:t> 实际是一个分支函数和查询表的混合。</a:t>
                </a:r>
                <a:endParaRPr lang="en-US" altLang="zh-CN" sz="1600">
                  <a:latin typeface="Abadi MT Condensed Extra Bold" charset="0"/>
                  <a:ea typeface="Abadi MT Condensed Extra Bold" charset="0"/>
                  <a:cs typeface="Abadi MT Condensed Extra Bold" charset="0"/>
                </a:endParaRPr>
              </a:p>
              <a:p>
                <a:pPr marL="914400" lvl="1" indent="-457200">
                  <a:buFont typeface="+mj-lt"/>
                  <a:buAutoNum type="alphaLcParenR" startAt="4"/>
                </a:pPr>
                <a:endParaRPr lang="en-US" altLang="zh-CN" sz="1600">
                  <a:latin typeface="Abadi MT Condensed Extra Bold" charset="0"/>
                  <a:ea typeface="Abadi MT Condensed Extra Bold" charset="0"/>
                  <a:cs typeface="Abadi MT Condensed Extra Bold" charset="0"/>
                </a:endParaRPr>
              </a:p>
              <a:p>
                <a:pPr marL="457200" lvl="1" indent="0">
                  <a:buNone/>
                </a:pPr>
                <a:r>
                  <a:rPr lang="en-US" altLang="zh-CN" sz="1600">
                    <a:latin typeface="Abadi MT Condensed Extra Bold" charset="0"/>
                    <a:ea typeface="Abadi MT Condensed Extra Bold" charset="0"/>
                    <a:cs typeface="Abadi MT Condensed Extra Bold" charset="0"/>
                  </a:rPr>
                  <a:t>	</a:t>
                </a:r>
                <a14:m>
                  <m:oMath xmlns:m="http://schemas.openxmlformats.org/officeDocument/2006/math">
                    <m:r>
                      <a:rPr lang="is-IS" sz="1200" i="1" dirty="0">
                        <a:latin typeface="Abadi MT Condensed Extra Bold" charset="0"/>
                        <a:ea typeface="Abadi MT Condensed Extra Bold" charset="0"/>
                        <a:cs typeface="Abadi MT Condensed Extra Bold" charset="0"/>
                      </a:rPr>
                      <m:t>𝑃</m:t>
                    </m:r>
                    <m:r>
                      <a:rPr lang="is-IS" sz="1200" i="1" dirty="0">
                        <a:latin typeface="Abadi MT Condensed Extra Bold" charset="0"/>
                        <a:ea typeface="Abadi MT Condensed Extra Bold" charset="0"/>
                        <a:cs typeface="Abadi MT Condensed Extra Bold" charset="0"/>
                      </a:rPr>
                      <m:t>(</m:t>
                    </m:r>
                    <m:r>
                      <a:rPr lang="en-US" altLang="zh-CN" sz="1200" b="0" i="1" dirty="0">
                        <a:latin typeface="Abadi MT Condensed Extra Bold" charset="0"/>
                        <a:ea typeface="Abadi MT Condensed Extra Bold" charset="0"/>
                        <a:cs typeface="Abadi MT Condensed Extra Bold" charset="0"/>
                      </a:rPr>
                      <m:t>𝑖</m:t>
                    </m:r>
                    <m:r>
                      <a:rPr lang="is-IS" sz="1200" i="1" dirty="0">
                        <a:latin typeface="Abadi MT Condensed Extra Bold" charset="0"/>
                        <a:ea typeface="Abadi MT Condensed Extra Bold" charset="0"/>
                        <a:cs typeface="Abadi MT Condensed Extra Bold" charset="0"/>
                      </a:rPr>
                      <m:t>, </m:t>
                    </m:r>
                    <m:r>
                      <a:rPr lang="en-US" altLang="zh-CN" sz="1200" b="0" i="1" dirty="0">
                        <a:latin typeface="Cambria Math" charset="0"/>
                        <a:ea typeface="Abadi MT Condensed Extra Bold" charset="0"/>
                        <a:cs typeface="Abadi MT Condensed Extra Bold" charset="0"/>
                      </a:rPr>
                      <m:t>𝑗</m:t>
                    </m:r>
                    <m:r>
                      <a:rPr lang="is-IS" sz="1200" i="1" dirty="0">
                        <a:latin typeface="Abadi MT Condensed Extra Bold" charset="0"/>
                        <a:ea typeface="Abadi MT Condensed Extra Bold" charset="0"/>
                        <a:cs typeface="Abadi MT Condensed Extra Bold" charset="0"/>
                      </a:rPr>
                      <m:t>, </m:t>
                    </m:r>
                    <m:r>
                      <a:rPr lang="is-IS" sz="1200" i="1" dirty="0">
                        <a:latin typeface="Abadi MT Condensed Extra Bold" charset="0"/>
                        <a:ea typeface="Abadi MT Condensed Extra Bold" charset="0"/>
                        <a:cs typeface="Abadi MT Condensed Extra Bold" charset="0"/>
                      </a:rPr>
                      <m:t>𝐿</m:t>
                    </m:r>
                    <m:r>
                      <a:rPr lang="is-IS" sz="1200" i="1" dirty="0">
                        <a:latin typeface="Abadi MT Condensed Extra Bold" charset="0"/>
                        <a:ea typeface="Abadi MT Condensed Extra Bold" charset="0"/>
                        <a:cs typeface="Abadi MT Condensed Extra Bold" charset="0"/>
                      </a:rPr>
                      <m:t>)</m:t>
                    </m:r>
                    <m:r>
                      <a:rPr lang="zh-CN" altLang="en-US" sz="1200" b="0" i="1" dirty="0">
                        <a:latin typeface="Abadi MT Condensed Extra Bold" charset="0"/>
                        <a:ea typeface="Abadi MT Condensed Extra Bold" charset="0"/>
                        <a:cs typeface="Abadi MT Condensed Extra Bold" charset="0"/>
                      </a:rPr>
                      <m:t> </m:t>
                    </m:r>
                    <m:r>
                      <a:rPr lang="en-US" altLang="zh-CN" sz="1200" b="0" i="1" dirty="0">
                        <a:latin typeface="Abadi MT Condensed Extra Bold" charset="0"/>
                        <a:ea typeface="Abadi MT Condensed Extra Bold" charset="0"/>
                        <a:cs typeface="Abadi MT Condensed Extra Bold" charset="0"/>
                      </a:rPr>
                      <m:t>=</m:t>
                    </m:r>
                    <m:r>
                      <a:rPr lang="zh-CN" altLang="en-US" sz="1200" b="0" i="1" dirty="0">
                        <a:latin typeface="Abadi MT Condensed Extra Bold" charset="0"/>
                        <a:ea typeface="Abadi MT Condensed Extra Bold" charset="0"/>
                        <a:cs typeface="Abadi MT Condensed Extra Bold" charset="0"/>
                      </a:rPr>
                      <m:t> </m:t>
                    </m:r>
                    <m:d>
                      <m:dPr>
                        <m:begChr m:val="{"/>
                        <m:endChr m:val="}"/>
                        <m:ctrlPr>
                          <a:rPr lang="en-US" altLang="zh-CN" sz="1200" b="0" i="1" dirty="0">
                            <a:latin typeface="Cambria Math" charset="0"/>
                            <a:ea typeface="Abadi MT Condensed Extra Bold" charset="0"/>
                            <a:cs typeface="Abadi MT Condensed Extra Bold" charset="0"/>
                          </a:rPr>
                        </m:ctrlPr>
                      </m:dPr>
                      <m:e>
                        <m:eqArr>
                          <m:eqArrPr>
                            <m:ctrlPr>
                              <a:rPr lang="en-US" altLang="zh-CN" sz="1200" b="0" i="1" dirty="0">
                                <a:latin typeface="Cambria Math" charset="0"/>
                                <a:ea typeface="Abadi MT Condensed Extra Bold" charset="0"/>
                                <a:cs typeface="Abadi MT Condensed Extra Bold" charset="0"/>
                              </a:rPr>
                            </m:ctrlPr>
                          </m:eqArrPr>
                          <m:e>
                            <m:r>
                              <a:rPr lang="en-US" altLang="zh-CN" sz="1200" i="1" dirty="0">
                                <a:latin typeface="Cambria Math" charset="0"/>
                                <a:ea typeface="Abadi MT Condensed Extra Bold" charset="0"/>
                                <a:cs typeface="Abadi MT Condensed Extra Bold" charset="0"/>
                              </a:rPr>
                              <m:t>𝑄</m:t>
                            </m:r>
                            <m:d>
                              <m:dPr>
                                <m:ctrlPr>
                                  <a:rPr lang="en-US" altLang="zh-CN" sz="1200" i="1" dirty="0">
                                    <a:latin typeface="Cambria Math" charset="0"/>
                                    <a:ea typeface="Abadi MT Condensed Extra Bold" charset="0"/>
                                    <a:cs typeface="Abadi MT Condensed Extra Bold" charset="0"/>
                                  </a:rPr>
                                </m:ctrlPr>
                              </m:dPr>
                              <m:e>
                                <m:r>
                                  <a:rPr lang="en-US" altLang="zh-CN" sz="1200" i="1" dirty="0">
                                    <a:latin typeface="Cambria Math" charset="0"/>
                                    <a:ea typeface="Abadi MT Condensed Extra Bold" charset="0"/>
                                    <a:cs typeface="Abadi MT Condensed Extra Bold" charset="0"/>
                                  </a:rPr>
                                  <m:t>𝑗</m:t>
                                </m:r>
                              </m:e>
                            </m:d>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𝑃</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r>
                                  <a:rPr lang="en-US" altLang="zh-CN" sz="1200" i="1" dirty="0">
                                    <a:latin typeface="Cambria Math" charset="0"/>
                                    <a:ea typeface="Cambria Math" charset="0"/>
                                    <a:cs typeface="Cambria Math" charset="0"/>
                                  </a:rPr>
                                  <m:t>,</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r>
                                  <a:rPr lang="en-US" altLang="zh-CN" sz="1200" i="1" dirty="0">
                                    <a:latin typeface="Cambria Math" charset="0"/>
                                    <a:ea typeface="Cambria Math" charset="0"/>
                                    <a:cs typeface="Cambria Math" charset="0"/>
                                  </a:rPr>
                                  <m:t>,</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𝐿</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𝑖</m:t>
                                </m:r>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e>
                            </m:d>
                            <m:r>
                              <a:rPr lang="en-US" altLang="zh-CN" sz="1200" i="1" dirty="0">
                                <a:latin typeface="Cambria Math" charset="0"/>
                                <a:ea typeface="Cambria Math" charset="0"/>
                                <a:cs typeface="Cambria Math" charset="0"/>
                              </a:rPr>
                              <m:t>+</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1−</m:t>
                                </m:r>
                                <m:r>
                                  <a:rPr lang="en-US" altLang="zh-CN" sz="1200" i="1" dirty="0">
                                    <a:latin typeface="Cambria Math" charset="0"/>
                                    <a:ea typeface="Cambria Math" charset="0"/>
                                    <a:cs typeface="Cambria Math" charset="0"/>
                                  </a:rPr>
                                  <m:t>𝑄</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e>
                            </m:d>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𝑃</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𝑖</m:t>
                                </m:r>
                                <m:r>
                                  <a:rPr lang="en-US" altLang="zh-CN" sz="1200" i="1" dirty="0">
                                    <a:latin typeface="Cambria Math" charset="0"/>
                                    <a:ea typeface="Cambria Math" charset="0"/>
                                    <a:cs typeface="Cambria Math" charset="0"/>
                                  </a:rPr>
                                  <m:t>+1, </m:t>
                                </m:r>
                                <m:r>
                                  <a:rPr lang="en-US" altLang="zh-CN" sz="1200" i="1" dirty="0">
                                    <a:latin typeface="Cambria Math" charset="0"/>
                                    <a:ea typeface="Cambria Math" charset="0"/>
                                    <a:cs typeface="Cambria Math" charset="0"/>
                                  </a:rPr>
                                  <m:t>𝑗</m:t>
                                </m:r>
                                <m:r>
                                  <a:rPr lang="en-US" altLang="zh-CN" sz="1200" i="1" dirty="0">
                                    <a:latin typeface="Cambria Math" charset="0"/>
                                    <a:ea typeface="Cambria Math" charset="0"/>
                                    <a:cs typeface="Cambria Math" charset="0"/>
                                  </a:rPr>
                                  <m:t>+1,</m:t>
                                </m:r>
                                <m:r>
                                  <a:rPr lang="en-US" altLang="zh-CN" sz="1200" i="1" dirty="0">
                                    <a:latin typeface="Cambria Math" charset="0"/>
                                    <a:ea typeface="Cambria Math" charset="0"/>
                                    <a:cs typeface="Cambria Math" charset="0"/>
                                  </a:rPr>
                                  <m:t>𝐿</m:t>
                                </m:r>
                              </m:e>
                            </m:d>
                            <m:r>
                              <a:rPr lang="zh-CN" altLang="en-US" sz="1200" i="1" dirty="0">
                                <a:latin typeface="Cambria Math" charset="0"/>
                                <a:ea typeface="Cambria Math" charset="0"/>
                                <a:cs typeface="Cambria Math" charset="0"/>
                              </a:rPr>
                              <m:t>   </m:t>
                            </m:r>
                            <m:r>
                              <a:rPr lang="zh-CN" altLang="en-US" sz="1200" b="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𝑖</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r>
                              <a:rPr lang="en-US" altLang="zh-CN" sz="1200" b="0" i="1" dirty="0">
                                <a:latin typeface="Cambria Math" charset="0"/>
                                <a:ea typeface="Cambria Math" charset="0"/>
                                <a:cs typeface="Cambria Math" charset="0"/>
                              </a:rPr>
                              <m:t>&lt;</m:t>
                            </m:r>
                            <m:r>
                              <a:rPr lang="en-US" altLang="zh-CN" sz="1200" i="1" dirty="0">
                                <a:latin typeface="Cambria Math" charset="0"/>
                                <a:ea typeface="Cambria Math" charset="0"/>
                                <a:cs typeface="Cambria Math" charset="0"/>
                              </a:rPr>
                              <m:t>𝑝𝑡𝑡𝑛</m:t>
                            </m:r>
                            <m:r>
                              <a:rPr lang="en-US" altLang="zh-CN" sz="1200" i="1" dirty="0">
                                <a:latin typeface="Cambria Math" charset="0"/>
                                <a:ea typeface="Cambria Math" charset="0"/>
                                <a:cs typeface="Cambria Math" charset="0"/>
                              </a:rPr>
                              <m:t>_</m:t>
                            </m:r>
                            <m:r>
                              <a:rPr lang="en-US" altLang="zh-CN" sz="1200" i="1" dirty="0">
                                <a:latin typeface="Cambria Math" charset="0"/>
                                <a:ea typeface="Cambria Math" charset="0"/>
                                <a:cs typeface="Cambria Math" charset="0"/>
                              </a:rPr>
                              <m:t>𝑙𝑒𝑛</m:t>
                            </m:r>
                          </m:e>
                          <m:e>
                            <m:r>
                              <a:rPr lang="en-US" altLang="zh-CN" sz="1200" i="1" dirty="0">
                                <a:latin typeface="Cambria Math" charset="0"/>
                                <a:ea typeface="Abadi MT Condensed Extra Bold" charset="0"/>
                                <a:cs typeface="Abadi MT Condensed Extra Bold" charset="0"/>
                              </a:rPr>
                              <m:t>𝑄</m:t>
                            </m:r>
                            <m:d>
                              <m:dPr>
                                <m:ctrlPr>
                                  <a:rPr lang="en-US" altLang="zh-CN" sz="1200" i="1" dirty="0">
                                    <a:latin typeface="Cambria Math" charset="0"/>
                                    <a:ea typeface="Abadi MT Condensed Extra Bold" charset="0"/>
                                    <a:cs typeface="Abadi MT Condensed Extra Bold" charset="0"/>
                                  </a:rPr>
                                </m:ctrlPr>
                              </m:dPr>
                              <m:e>
                                <m:r>
                                  <a:rPr lang="en-US" altLang="zh-CN" sz="1200" i="1" dirty="0">
                                    <a:latin typeface="Cambria Math" charset="0"/>
                                    <a:ea typeface="Abadi MT Condensed Extra Bold" charset="0"/>
                                    <a:cs typeface="Abadi MT Condensed Extra Bold" charset="0"/>
                                  </a:rPr>
                                  <m:t>𝑗</m:t>
                                </m:r>
                              </m:e>
                            </m:d>
                            <m:r>
                              <a:rPr lang="en-US" altLang="zh-CN" sz="1200" i="1" dirty="0">
                                <a:latin typeface="Cambria Math" charset="0"/>
                                <a:ea typeface="Cambria Math" charset="0"/>
                                <a:cs typeface="Cambria Math" charset="0"/>
                              </a:rPr>
                              <m:t>∙</m:t>
                            </m:r>
                            <m:r>
                              <a:rPr lang="en-US" altLang="zh-CN" sz="1200" b="0" i="1" dirty="0">
                                <a:latin typeface="Cambria Math" charset="0"/>
                                <a:ea typeface="Cambria Math" charset="0"/>
                                <a:cs typeface="Cambria Math" charset="0"/>
                              </a:rPr>
                              <m:t>𝑃</m:t>
                            </m:r>
                            <m:d>
                              <m:dPr>
                                <m:ctrlPr>
                                  <a:rPr lang="en-US" altLang="zh-CN" sz="1200" b="0" i="1" dirty="0">
                                    <a:latin typeface="Cambria Math" charset="0"/>
                                    <a:ea typeface="Cambria Math" charset="0"/>
                                    <a:cs typeface="Cambria Math" charset="0"/>
                                  </a:rPr>
                                </m:ctrlPr>
                              </m:dPr>
                              <m:e>
                                <m:r>
                                  <a:rPr lang="en-US" altLang="zh-CN" sz="1200" b="0" i="1" dirty="0">
                                    <a:latin typeface="Cambria Math" charset="0"/>
                                    <a:ea typeface="Cambria Math" charset="0"/>
                                    <a:cs typeface="Cambria Math" charset="0"/>
                                  </a:rPr>
                                  <m:t>0,</m:t>
                                </m:r>
                                <m:r>
                                  <a:rPr lang="zh-CN" altLang="en-US" sz="1200" b="0" i="1" dirty="0">
                                    <a:latin typeface="Cambria Math" charset="0"/>
                                    <a:ea typeface="Cambria Math" charset="0"/>
                                    <a:cs typeface="Cambria Math" charset="0"/>
                                  </a:rPr>
                                  <m:t>  </m:t>
                                </m:r>
                                <m:r>
                                  <a:rPr lang="en-US" altLang="zh-CN" sz="1200" b="0" i="1" dirty="0">
                                    <a:latin typeface="Cambria Math" charset="0"/>
                                    <a:ea typeface="Cambria Math" charset="0"/>
                                    <a:cs typeface="Cambria Math" charset="0"/>
                                  </a:rPr>
                                  <m:t>0,</m:t>
                                </m:r>
                                <m:r>
                                  <a:rPr lang="zh-CN" altLang="en-US" sz="1200" b="0" i="1" dirty="0">
                                    <a:latin typeface="Cambria Math" charset="0"/>
                                    <a:ea typeface="Cambria Math" charset="0"/>
                                    <a:cs typeface="Cambria Math" charset="0"/>
                                  </a:rPr>
                                  <m:t>  </m:t>
                                </m:r>
                                <m:r>
                                  <a:rPr lang="en-US" altLang="zh-CN" sz="1200" b="0" i="1" dirty="0">
                                    <a:latin typeface="Cambria Math" charset="0"/>
                                    <a:ea typeface="Cambria Math" charset="0"/>
                                    <a:cs typeface="Cambria Math" charset="0"/>
                                  </a:rPr>
                                  <m:t>𝑖</m:t>
                                </m:r>
                                <m:r>
                                  <a:rPr lang="zh-CN" altLang="en-US" sz="1200" b="0" i="1" dirty="0">
                                    <a:latin typeface="Cambria Math" charset="0"/>
                                    <a:ea typeface="Cambria Math" charset="0"/>
                                    <a:cs typeface="Cambria Math" charset="0"/>
                                  </a:rPr>
                                  <m:t> </m:t>
                                </m:r>
                                <m:r>
                                  <a:rPr lang="en-US" altLang="zh-CN" sz="1200" b="0" i="1" dirty="0">
                                    <a:latin typeface="Cambria Math" charset="0"/>
                                    <a:ea typeface="Cambria Math" charset="0"/>
                                    <a:cs typeface="Cambria Math" charset="0"/>
                                  </a:rPr>
                                  <m:t>−</m:t>
                                </m:r>
                                <m:r>
                                  <a:rPr lang="en-US" altLang="zh-CN" sz="1200" b="0" i="1" dirty="0">
                                    <a:latin typeface="Cambria Math" charset="0"/>
                                    <a:ea typeface="Cambria Math" charset="0"/>
                                    <a:cs typeface="Cambria Math" charset="0"/>
                                  </a:rPr>
                                  <m:t>𝑛</m:t>
                                </m:r>
                                <m:d>
                                  <m:dPr>
                                    <m:ctrlPr>
                                      <a:rPr lang="en-US" altLang="zh-CN" sz="1200" b="0" i="1" dirty="0">
                                        <a:latin typeface="Cambria Math" charset="0"/>
                                        <a:ea typeface="Cambria Math" charset="0"/>
                                        <a:cs typeface="Cambria Math" charset="0"/>
                                      </a:rPr>
                                    </m:ctrlPr>
                                  </m:dPr>
                                  <m:e>
                                    <m:r>
                                      <a:rPr lang="en-US" altLang="zh-CN" sz="1200" b="0" i="1" dirty="0">
                                        <a:latin typeface="Cambria Math" charset="0"/>
                                        <a:ea typeface="Cambria Math" charset="0"/>
                                        <a:cs typeface="Cambria Math" charset="0"/>
                                      </a:rPr>
                                      <m:t>𝑗</m:t>
                                    </m:r>
                                  </m:e>
                                </m:d>
                              </m:e>
                            </m:d>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𝑃</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r>
                                  <a:rPr lang="en-US" altLang="zh-CN" sz="1200" i="1" dirty="0">
                                    <a:latin typeface="Cambria Math" charset="0"/>
                                    <a:ea typeface="Cambria Math" charset="0"/>
                                    <a:cs typeface="Cambria Math" charset="0"/>
                                  </a:rPr>
                                  <m:t>,</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r>
                                  <a:rPr lang="en-US" altLang="zh-CN" sz="1200" i="1" dirty="0">
                                    <a:latin typeface="Cambria Math" charset="0"/>
                                    <a:ea typeface="Cambria Math" charset="0"/>
                                    <a:cs typeface="Cambria Math" charset="0"/>
                                  </a:rPr>
                                  <m:t>,</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𝐿</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𝑖</m:t>
                                </m:r>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e>
                            </m:d>
                            <m:r>
                              <a:rPr lang="en-US" altLang="zh-CN" sz="1200" i="1" dirty="0">
                                <a:latin typeface="Cambria Math" charset="0"/>
                                <a:ea typeface="Cambria Math" charset="0"/>
                                <a:cs typeface="Cambria Math" charset="0"/>
                              </a:rPr>
                              <m:t>+</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1−</m:t>
                                </m:r>
                                <m:r>
                                  <a:rPr lang="en-US" altLang="zh-CN" sz="1200" i="1" dirty="0">
                                    <a:latin typeface="Cambria Math" charset="0"/>
                                    <a:ea typeface="Cambria Math" charset="0"/>
                                    <a:cs typeface="Cambria Math" charset="0"/>
                                  </a:rPr>
                                  <m:t>𝑄</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e>
                            </m:d>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𝑃</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𝑖</m:t>
                                </m:r>
                                <m:r>
                                  <a:rPr lang="en-US" altLang="zh-CN" sz="1200" i="1" dirty="0">
                                    <a:latin typeface="Cambria Math" charset="0"/>
                                    <a:ea typeface="Cambria Math" charset="0"/>
                                    <a:cs typeface="Cambria Math" charset="0"/>
                                  </a:rPr>
                                  <m:t>+1, </m:t>
                                </m:r>
                                <m:r>
                                  <a:rPr lang="en-US" altLang="zh-CN" sz="1200" i="1" dirty="0">
                                    <a:latin typeface="Cambria Math" charset="0"/>
                                    <a:ea typeface="Cambria Math" charset="0"/>
                                    <a:cs typeface="Cambria Math" charset="0"/>
                                  </a:rPr>
                                  <m:t>𝑗</m:t>
                                </m:r>
                                <m:r>
                                  <a:rPr lang="en-US" altLang="zh-CN" sz="1200" i="1" dirty="0">
                                    <a:latin typeface="Cambria Math" charset="0"/>
                                    <a:ea typeface="Cambria Math" charset="0"/>
                                    <a:cs typeface="Cambria Math" charset="0"/>
                                  </a:rPr>
                                  <m:t>+1,</m:t>
                                </m:r>
                                <m:r>
                                  <a:rPr lang="en-US" altLang="zh-CN" sz="1200" i="1" dirty="0">
                                    <a:latin typeface="Cambria Math" charset="0"/>
                                    <a:ea typeface="Cambria Math" charset="0"/>
                                    <a:cs typeface="Cambria Math" charset="0"/>
                                  </a:rPr>
                                  <m:t>𝐿</m:t>
                                </m:r>
                              </m:e>
                            </m:d>
                            <m:r>
                              <a:rPr lang="zh-CN" altLang="en-US" sz="1200" i="1" dirty="0">
                                <a:latin typeface="Cambria Math" charset="0"/>
                                <a:ea typeface="Cambria Math" charset="0"/>
                                <a:cs typeface="Cambria Math" charset="0"/>
                              </a:rPr>
                              <m:t>  </m:t>
                            </m:r>
                            <m:r>
                              <a:rPr lang="zh-CN" altLang="en-US" sz="1200" b="0" i="1" dirty="0">
                                <a:latin typeface="Cambria Math" charset="0"/>
                                <a:ea typeface="Cambria Math" charset="0"/>
                                <a:cs typeface="Cambria Math" charset="0"/>
                              </a:rPr>
                              <m:t>       </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𝑖</m:t>
                            </m:r>
                            <m:r>
                              <a:rPr lang="zh-CN" altLang="en-US" sz="1200" i="1" dirty="0">
                                <a:latin typeface="Cambria Math" charset="0"/>
                                <a:ea typeface="Cambria Math" charset="0"/>
                                <a:cs typeface="Cambria Math" charset="0"/>
                              </a:rPr>
                              <m:t> </m:t>
                            </m:r>
                            <m:r>
                              <a:rPr lang="en-US" altLang="zh-CN" sz="120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𝑛</m:t>
                            </m:r>
                            <m:d>
                              <m:dPr>
                                <m:ctrlPr>
                                  <a:rPr lang="en-US" altLang="zh-CN" sz="1200" i="1" dirty="0">
                                    <a:latin typeface="Cambria Math" charset="0"/>
                                    <a:ea typeface="Cambria Math" charset="0"/>
                                    <a:cs typeface="Cambria Math" charset="0"/>
                                  </a:rPr>
                                </m:ctrlPr>
                              </m:dPr>
                              <m:e>
                                <m:r>
                                  <a:rPr lang="en-US" altLang="zh-CN" sz="1200" i="1" dirty="0">
                                    <a:latin typeface="Cambria Math" charset="0"/>
                                    <a:ea typeface="Cambria Math" charset="0"/>
                                    <a:cs typeface="Cambria Math" charset="0"/>
                                  </a:rPr>
                                  <m:t>𝑗</m:t>
                                </m:r>
                              </m:e>
                            </m:d>
                            <m:r>
                              <a:rPr lang="en-US" altLang="zh-CN" sz="1200" i="1" dirty="0">
                                <a:latin typeface="Cambria Math" charset="0"/>
                                <a:ea typeface="Cambria Math" charset="0"/>
                                <a:cs typeface="Cambria Math" charset="0"/>
                              </a:rPr>
                              <m:t>&gt;</m:t>
                            </m:r>
                            <m:r>
                              <a:rPr lang="en-US" altLang="zh-CN" sz="1200" b="0" i="1" dirty="0">
                                <a:latin typeface="Cambria Math" charset="0"/>
                                <a:ea typeface="Cambria Math" charset="0"/>
                                <a:cs typeface="Cambria Math" charset="0"/>
                              </a:rPr>
                              <m:t>=</m:t>
                            </m:r>
                            <m:r>
                              <a:rPr lang="en-US" altLang="zh-CN" sz="1200" i="1" dirty="0">
                                <a:latin typeface="Cambria Math" charset="0"/>
                                <a:ea typeface="Cambria Math" charset="0"/>
                                <a:cs typeface="Cambria Math" charset="0"/>
                              </a:rPr>
                              <m:t>𝑝𝑡𝑡𝑛</m:t>
                            </m:r>
                            <m:r>
                              <a:rPr lang="en-US" altLang="zh-CN" sz="1200" i="1" dirty="0">
                                <a:latin typeface="Cambria Math" charset="0"/>
                                <a:ea typeface="Cambria Math" charset="0"/>
                                <a:cs typeface="Cambria Math" charset="0"/>
                              </a:rPr>
                              <m:t>_</m:t>
                            </m:r>
                            <m:r>
                              <a:rPr lang="en-US" altLang="zh-CN" sz="1200" i="1" dirty="0">
                                <a:latin typeface="Cambria Math" charset="0"/>
                                <a:ea typeface="Cambria Math" charset="0"/>
                                <a:cs typeface="Cambria Math" charset="0"/>
                              </a:rPr>
                              <m:t>𝑙𝑒𝑛</m:t>
                            </m:r>
                          </m:e>
                        </m:eqArr>
                      </m:e>
                    </m:d>
                  </m:oMath>
                </a14:m>
                <a:endParaRPr lang="en-US" altLang="zh-CN" sz="1200">
                  <a:latin typeface="Abadi MT Condensed Extra Bold" charset="0"/>
                  <a:ea typeface="Abadi MT Condensed Extra Bold" charset="0"/>
                  <a:cs typeface="Abadi MT Condensed Extra Bold" charset="0"/>
                </a:endParaRPr>
              </a:p>
              <a:p>
                <a:pPr marL="800100" lvl="1" indent="-342900">
                  <a:buFont typeface="+mj-lt"/>
                  <a:buAutoNum type="alphaLcParenR"/>
                </a:pPr>
                <a:endParaRPr lang="en-US" altLang="zh-CN" sz="1600">
                  <a:latin typeface="Abadi MT Condensed Extra Bold" charset="0"/>
                  <a:ea typeface="Abadi MT Condensed Extra Bold" charset="0"/>
                  <a:cs typeface="Abadi MT Condensed Extra Bold" charset="0"/>
                </a:endParaRPr>
              </a:p>
              <a:p>
                <a:pPr marL="800100" lvl="1" indent="-342900">
                  <a:buFont typeface="+mj-lt"/>
                  <a:buAutoNum type="alphaLcParenR" startAt="5"/>
                </a:pPr>
                <a:r>
                  <a:rPr lang="en-US" altLang="zh-CN" sz="1600">
                    <a:latin typeface="Abadi MT Condensed Extra Bold" charset="0"/>
                    <a:ea typeface="Abadi MT Condensed Extra Bold" charset="0"/>
                    <a:cs typeface="Abadi MT Condensed Extra Bold" charset="0"/>
                  </a:rPr>
                  <a:t>mtched</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0,</a:t>
                </a:r>
                <a:r>
                  <a:rPr lang="zh-CN" altLang="en-US" sz="1600">
                    <a:latin typeface="Abadi MT Condensed Extra Bold" charset="0"/>
                    <a:ea typeface="Abadi MT Condensed Extra Bold" charset="0"/>
                    <a:cs typeface="Abadi MT Condensed Extra Bold" charset="0"/>
                  </a:rPr>
                  <a:t> 这里是</a:t>
                </a:r>
                <a:r>
                  <a:rPr lang="en-US" altLang="zh-CN" sz="1600">
                    <a:latin typeface="Abadi MT Condensed Extra Bold" charset="0"/>
                    <a:ea typeface="Abadi MT Condensed Extra Bold" charset="0"/>
                    <a:cs typeface="Abadi MT Condensed Extra Bold" charset="0"/>
                  </a:rPr>
                  <a:t>next_step</a:t>
                </a:r>
                <a:r>
                  <a:rPr lang="zh-CN" altLang="en-US" sz="1600">
                    <a:latin typeface="Abadi MT Condensed Extra Bold" charset="0"/>
                    <a:ea typeface="Abadi MT Condensed Extra Bold" charset="0"/>
                    <a:cs typeface="Abadi MT Condensed Extra Bold" charset="0"/>
                  </a:rPr>
                  <a:t>函数的一个分支， </a:t>
                </a:r>
                <a:r>
                  <a:rPr lang="en-US" altLang="zh-CN" sz="1600">
                    <a:latin typeface="Abadi MT Condensed Extra Bold" charset="0"/>
                    <a:ea typeface="Abadi MT Condensed Extra Bold" charset="0"/>
                    <a:cs typeface="Abadi MT Condensed Extra Bold" charset="0"/>
                  </a:rPr>
                  <a:t>Question</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how</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to</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write</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it?</a:t>
                </a:r>
              </a:p>
              <a:p>
                <a:pPr marL="800100" lvl="1" indent="-342900">
                  <a:buFont typeface="+mj-lt"/>
                  <a:buAutoNum type="alphaLcParenR" startAt="5"/>
                </a:pPr>
                <a:r>
                  <a:rPr lang="en-US" altLang="zh-CN" sz="1600">
                    <a:latin typeface="Abadi MT Condensed Extra Bold" charset="0"/>
                    <a:ea typeface="Abadi MT Condensed Extra Bold" charset="0"/>
                    <a:cs typeface="Abadi MT Condensed Extra Bold" charset="0"/>
                  </a:rPr>
                  <a:t>curr_pos</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L</a:t>
                </a:r>
                <a:r>
                  <a:rPr lang="zh-CN" altLang="en-US" sz="1600">
                    <a:latin typeface="Abadi MT Condensed Extra Bold" charset="0"/>
                    <a:ea typeface="Abadi MT Condensed Extra Bold" charset="0"/>
                    <a:cs typeface="Abadi MT Condensed Extra Bold" charset="0"/>
                  </a:rPr>
                  <a:t> </a:t>
                </a:r>
                <a:r>
                  <a:rPr lang="en-US" altLang="zh-CN" sz="1600">
                    <a:latin typeface="Abadi MT Condensed Extra Bold" charset="0"/>
                    <a:ea typeface="Abadi MT Condensed Extra Bold" charset="0"/>
                    <a:cs typeface="Abadi MT Condensed Extra Bold" charset="0"/>
                  </a:rPr>
                  <a:t>-1</a:t>
                </a:r>
                <a:r>
                  <a:rPr lang="zh-CN" altLang="en-US" sz="1600">
                    <a:latin typeface="Abadi MT Condensed Extra Bold" charset="0"/>
                    <a:ea typeface="Abadi MT Condensed Extra Bold" charset="0"/>
                    <a:cs typeface="Abadi MT Condensed Extra Bold" charset="0"/>
                  </a:rPr>
                  <a:t> 怎么办呢？</a:t>
                </a:r>
                <a:endParaRPr lang="en-US" altLang="zh-CN" sz="1600">
                  <a:latin typeface="Abadi MT Condensed Extra Bold" charset="0"/>
                  <a:ea typeface="Abadi MT Condensed Extra Bold" charset="0"/>
                  <a:cs typeface="Abadi MT Condensed Extra Bold"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38" t="-196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563E986-2784-954B-939D-44FBECB2727A}" type="datetime1">
              <a:t>4/4/17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325253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问题求解及拓展</a:t>
            </a:r>
            <a:endParaRPr lang="en-US"/>
          </a:p>
        </p:txBody>
      </p:sp>
      <p:sp>
        <p:nvSpPr>
          <p:cNvPr id="3" name="Content Placeholder 2"/>
          <p:cNvSpPr>
            <a:spLocks noGrp="1"/>
          </p:cNvSpPr>
          <p:nvPr>
            <p:ph idx="1"/>
          </p:nvPr>
        </p:nvSpPr>
        <p:spPr/>
        <p:txBody>
          <a:bodyPr/>
          <a:lstStyle/>
          <a:p>
            <a:r>
              <a:rPr lang="zh-CN" altLang="en-US" sz="2000" dirty="0">
                <a:latin typeface="Abadi MT Condensed Extra Bold" charset="0"/>
                <a:ea typeface="Abadi MT Condensed Extra Bold" charset="0"/>
                <a:cs typeface="Abadi MT Condensed Extra Bold" charset="0"/>
                <a:hlinkClick r:id="rId2"/>
              </a:rPr>
              <a:t>代码</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Github</a:t>
            </a:r>
          </a:p>
          <a:p>
            <a:r>
              <a:rPr lang="zh-CN" altLang="en-US" sz="2000" dirty="0">
                <a:latin typeface="Abadi MT Condensed Extra Bold" charset="0"/>
                <a:ea typeface="Abadi MT Condensed Extra Bold" charset="0"/>
                <a:cs typeface="Abadi MT Condensed Extra Bold" charset="0"/>
              </a:rPr>
              <a:t>阅读指南</a:t>
            </a:r>
            <a:endParaRPr lang="en-US" altLang="zh-CN" sz="2000" dirty="0">
              <a:latin typeface="Abadi MT Condensed Extra Bold" charset="0"/>
              <a:ea typeface="Abadi MT Condensed Extra Bold" charset="0"/>
              <a:cs typeface="Abadi MT Condensed Extra Bold" charset="0"/>
            </a:endParaRPr>
          </a:p>
          <a:p>
            <a:pPr marL="457200" lvl="1" indent="0">
              <a:buNone/>
            </a:pPr>
            <a:r>
              <a:rPr lang="en-US" altLang="zh-CN" sz="2000" dirty="0">
                <a:latin typeface="Abadi MT Condensed Extra Bold" charset="0"/>
                <a:ea typeface="Abadi MT Condensed Extra Bold" charset="0"/>
                <a:cs typeface="Abadi MT Condensed Extra Bold" charset="0"/>
              </a:rPr>
              <a:t>1</a:t>
            </a:r>
            <a:r>
              <a:rPr lang="zh-CN" altLang="en-US" sz="2000" dirty="0">
                <a:latin typeface="Abadi MT Condensed Extra Bold" charset="0"/>
                <a:ea typeface="Abadi MT Condensed Extra Bold" charset="0"/>
                <a:cs typeface="Abadi MT Condensed Extra Bold" charset="0"/>
              </a:rPr>
              <a:t>）</a:t>
            </a:r>
            <a:r>
              <a:rPr lang="en-US" altLang="zh-CN" sz="2000" dirty="0">
                <a:latin typeface="Abadi MT Condensed Extra Bold" charset="0"/>
                <a:ea typeface="Abadi MT Condensed Extra Bold" charset="0"/>
                <a:cs typeface="Abadi MT Condensed Extra Bold" charset="0"/>
              </a:rPr>
              <a:t>READM.md</a:t>
            </a:r>
            <a:r>
              <a:rPr lang="zh-CN" altLang="en-US" sz="2000" dirty="0">
                <a:latin typeface="Abadi MT Condensed Extra Bold" charset="0"/>
                <a:ea typeface="Abadi MT Condensed Extra Bold" charset="0"/>
                <a:cs typeface="Abadi MT Condensed Extra Bold" charset="0"/>
              </a:rPr>
              <a:t> 给出了本次创作动机，和大体架构，基本遵循</a:t>
            </a:r>
            <a:r>
              <a:rPr lang="en-US" altLang="zh-CN" sz="2000" dirty="0">
                <a:latin typeface="Abadi MT Condensed Extra Bold" charset="0"/>
                <a:ea typeface="Abadi MT Condensed Extra Bold" charset="0"/>
                <a:cs typeface="Abadi MT Condensed Extra Bold" charset="0"/>
              </a:rPr>
              <a:t>c++11</a:t>
            </a:r>
            <a:r>
              <a:rPr lang="zh-CN" altLang="en-US" sz="2000" dirty="0">
                <a:latin typeface="Abadi MT Condensed Extra Bold" charset="0"/>
                <a:ea typeface="Abadi MT Condensed Extra Bold" charset="0"/>
                <a:cs typeface="Abadi MT Condensed Extra Bold" charset="0"/>
              </a:rPr>
              <a:t>代码范式，使用通用发布颁布的方式。代码里面有更详细的说明</a:t>
            </a:r>
            <a:endParaRPr lang="en-US" altLang="zh-CN" sz="2000" dirty="0">
              <a:latin typeface="Abadi MT Condensed Extra Bold" charset="0"/>
              <a:ea typeface="Abadi MT Condensed Extra Bold" charset="0"/>
              <a:cs typeface="Abadi MT Condensed Extra Bold" charset="0"/>
            </a:endParaRPr>
          </a:p>
          <a:p>
            <a:pPr marL="457200" lvl="1" indent="0">
              <a:buNone/>
            </a:pPr>
            <a:r>
              <a:rPr lang="en-US" altLang="zh-CN" sz="2000" dirty="0">
                <a:latin typeface="Abadi MT Condensed Extra Bold" charset="0"/>
                <a:ea typeface="Abadi MT Condensed Extra Bold" charset="0"/>
                <a:cs typeface="Abadi MT Condensed Extra Bold" charset="0"/>
              </a:rPr>
              <a:t>2</a:t>
            </a:r>
            <a:r>
              <a:rPr lang="zh-CN" altLang="en-US" sz="2000" dirty="0">
                <a:latin typeface="Abadi MT Condensed Extra Bold" charset="0"/>
                <a:ea typeface="Abadi MT Condensed Extra Bold" charset="0"/>
                <a:cs typeface="Abadi MT Condensed Extra Bold" charset="0"/>
              </a:rPr>
              <a:t>）参考资料：</a:t>
            </a:r>
            <a:endParaRPr lang="en-US" altLang="zh-CN" sz="2000" dirty="0">
              <a:latin typeface="Abadi MT Condensed Extra Bold" charset="0"/>
              <a:ea typeface="Abadi MT Condensed Extra Bold" charset="0"/>
              <a:cs typeface="Abadi MT Condensed Extra Bold" charset="0"/>
            </a:endParaRPr>
          </a:p>
          <a:p>
            <a:pPr marL="457200" lvl="1" indent="0">
              <a:buNone/>
            </a:pPr>
            <a:r>
              <a:rPr lang="en-US" altLang="zh-CN" sz="2000" dirty="0">
                <a:latin typeface="Abadi MT Condensed Extra Bold" charset="0"/>
                <a:ea typeface="Abadi MT Condensed Extra Bold" charset="0"/>
                <a:cs typeface="Abadi MT Condensed Extra Bold" charset="0"/>
              </a:rPr>
              <a:t>	</a:t>
            </a:r>
            <a:r>
              <a:rPr lang="zh-CN" altLang="en-US" sz="2000" dirty="0">
                <a:latin typeface="Abadi MT Condensed Extra Bold" charset="0"/>
                <a:ea typeface="Abadi MT Condensed Extra Bold" charset="0"/>
                <a:cs typeface="Abadi MT Condensed Extra Bold" charset="0"/>
              </a:rPr>
              <a:t>本例使用了一些适合</a:t>
            </a:r>
            <a:r>
              <a:rPr lang="en-US" altLang="zh-CN" sz="2000" dirty="0">
                <a:latin typeface="Abadi MT Condensed Extra Bold" charset="0"/>
                <a:ea typeface="Abadi MT Condensed Extra Bold" charset="0"/>
                <a:cs typeface="Abadi MT Condensed Extra Bold" charset="0"/>
              </a:rPr>
              <a:t>c++11</a:t>
            </a:r>
            <a:r>
              <a:rPr lang="zh-CN" altLang="en-US" sz="2000" dirty="0">
                <a:latin typeface="Abadi MT Condensed Extra Bold" charset="0"/>
                <a:ea typeface="Abadi MT Condensed Extra Bold" charset="0"/>
                <a:cs typeface="Abadi MT Condensed Extra Bold" charset="0"/>
              </a:rPr>
              <a:t>实现的设计模式：</a:t>
            </a:r>
            <a:endParaRPr lang="en-US" altLang="zh-CN" sz="2000" dirty="0">
              <a:latin typeface="Abadi MT Condensed Extra Bold" charset="0"/>
              <a:ea typeface="Abadi MT Condensed Extra Bold" charset="0"/>
              <a:cs typeface="Abadi MT Condensed Extra Bold" charset="0"/>
            </a:endParaRPr>
          </a:p>
          <a:p>
            <a:pPr marL="457200" lvl="1" indent="0">
              <a:buNone/>
            </a:pPr>
            <a:r>
              <a:rPr lang="en-US" altLang="zh-CN" sz="2000" dirty="0">
                <a:latin typeface="Abadi MT Condensed Extra Bold" charset="0"/>
                <a:ea typeface="Abadi MT Condensed Extra Bold" charset="0"/>
                <a:cs typeface="Abadi MT Condensed Extra Bold" charset="0"/>
              </a:rPr>
              <a:t>	&lt;&lt;Effective</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Modern</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C++&gt;&gt;</a:t>
            </a:r>
            <a:r>
              <a:rPr lang="zh-CN" altLang="en-US" sz="2000" dirty="0">
                <a:latin typeface="Abadi MT Condensed Extra Bold" charset="0"/>
                <a:ea typeface="Abadi MT Condensed Extra Bold" charset="0"/>
                <a:cs typeface="Abadi MT Condensed Extra Bold" charset="0"/>
              </a:rPr>
              <a:t>是本次参考书籍</a:t>
            </a:r>
            <a:endParaRPr lang="en-US" altLang="zh-CN" sz="2000" dirty="0">
              <a:latin typeface="Abadi MT Condensed Extra Bold" charset="0"/>
              <a:ea typeface="Abadi MT Condensed Extra Bold" charset="0"/>
              <a:cs typeface="Abadi MT Condensed Extra Bold" charset="0"/>
            </a:endParaRPr>
          </a:p>
          <a:p>
            <a:pPr marL="457200" lvl="1" indent="0">
              <a:buNone/>
            </a:pPr>
            <a:r>
              <a:rPr lang="en-US" altLang="zh-CN" sz="2000" dirty="0">
                <a:latin typeface="Abadi MT Condensed Extra Bold" charset="0"/>
                <a:ea typeface="Abadi MT Condensed Extra Bold" charset="0"/>
                <a:cs typeface="Abadi MT Condensed Extra Bold" charset="0"/>
              </a:rPr>
              <a:t>	</a:t>
            </a:r>
            <a:r>
              <a:rPr lang="zh-CN" altLang="en-US" sz="2000" dirty="0">
                <a:latin typeface="Abadi MT Condensed Extra Bold" charset="0"/>
                <a:ea typeface="Abadi MT Condensed Extra Bold" charset="0"/>
                <a:cs typeface="Abadi MT Condensed Extra Bold" charset="0"/>
              </a:rPr>
              <a:t>本例子采用了</a:t>
            </a:r>
            <a:r>
              <a:rPr lang="en-US" altLang="zh-CN" sz="2000" dirty="0">
                <a:latin typeface="Abadi MT Condensed Extra Bold" charset="0"/>
                <a:ea typeface="Abadi MT Condensed Extra Bold" charset="0"/>
                <a:cs typeface="Abadi MT Condensed Extra Bold" charset="0"/>
              </a:rPr>
              <a:t>glog</a:t>
            </a:r>
            <a:r>
              <a:rPr lang="zh-CN" altLang="en-US" sz="2000" dirty="0">
                <a:latin typeface="Abadi MT Condensed Extra Bold" charset="0"/>
                <a:ea typeface="Abadi MT Condensed Extra Bold" charset="0"/>
                <a:cs typeface="Abadi MT Condensed Extra Bold" charset="0"/>
              </a:rPr>
              <a:t>（</a:t>
            </a:r>
            <a:r>
              <a:rPr lang="zh-CN" altLang="en-US" sz="2000" u="sng" dirty="0">
                <a:latin typeface="Abadi MT Condensed Extra Bold" charset="0"/>
                <a:ea typeface="Abadi MT Condensed Extra Bold" charset="0"/>
                <a:cs typeface="Abadi MT Condensed Extra Bold" charset="0"/>
              </a:rPr>
              <a:t>另外一个大项目，敬请关注</a:t>
            </a:r>
            <a:r>
              <a:rPr lang="zh-CN" altLang="en-US" sz="2000" dirty="0">
                <a:latin typeface="Abadi MT Condensed Extra Bold" charset="0"/>
                <a:ea typeface="Abadi MT Condensed Extra Bold" charset="0"/>
                <a:cs typeface="Abadi MT Condensed Extra Bold" charset="0"/>
              </a:rPr>
              <a:t>）</a:t>
            </a:r>
            <a:endParaRPr lang="en-US" altLang="zh-CN" sz="2000" dirty="0">
              <a:latin typeface="Abadi MT Condensed Extra Bold" charset="0"/>
              <a:ea typeface="Abadi MT Condensed Extra Bold" charset="0"/>
              <a:cs typeface="Abadi MT Condensed Extra Bold" charset="0"/>
            </a:endParaRPr>
          </a:p>
          <a:p>
            <a:pPr marL="457200" lvl="1" indent="0">
              <a:buNone/>
            </a:pPr>
            <a:r>
              <a:rPr lang="en-US" altLang="zh-CN" sz="2000" dirty="0">
                <a:latin typeface="Abadi MT Condensed Extra Bold" charset="0"/>
                <a:ea typeface="Abadi MT Condensed Extra Bold" charset="0"/>
                <a:cs typeface="Abadi MT Condensed Extra Bold" charset="0"/>
              </a:rPr>
              <a:t>	</a:t>
            </a:r>
            <a:r>
              <a:rPr lang="zh-CN" altLang="en-US" sz="2000" dirty="0">
                <a:latin typeface="Abadi MT Condensed Extra Bold" charset="0"/>
                <a:ea typeface="Abadi MT Condensed Extra Bold" charset="0"/>
                <a:cs typeface="Abadi MT Condensed Extra Bold" charset="0"/>
              </a:rPr>
              <a:t>问题选自本人某次面试聊天，因此和流行问题“第一次找到模式串的平均试验次数”</a:t>
            </a:r>
            <a:r>
              <a:rPr lang="en-US" altLang="zh-CN" sz="2000" dirty="0">
                <a:latin typeface="Abadi MT Condensed Extra Bold" charset="0"/>
                <a:ea typeface="Abadi MT Condensed Extra Bold" charset="0"/>
                <a:cs typeface="Abadi MT Condensed Extra Bold" charset="0"/>
              </a:rPr>
              <a:t>	</a:t>
            </a:r>
            <a:r>
              <a:rPr lang="zh-CN" altLang="en-US" sz="2000" dirty="0">
                <a:latin typeface="Abadi MT Condensed Extra Bold" charset="0"/>
                <a:ea typeface="Abadi MT Condensed Extra Bold" charset="0"/>
                <a:cs typeface="Abadi MT Condensed Extra Bold" charset="0"/>
              </a:rPr>
              <a:t>的概率问题有所不同。（对方问我有没有做过负载均衡）</a:t>
            </a:r>
            <a:endParaRPr lang="en-US" altLang="zh-CN" sz="2000" dirty="0">
              <a:latin typeface="Abadi MT Condensed Extra Bold" charset="0"/>
              <a:ea typeface="Abadi MT Condensed Extra Bold" charset="0"/>
              <a:cs typeface="Abadi MT Condensed Extra Bold" charset="0"/>
            </a:endParaRPr>
          </a:p>
          <a:p>
            <a:pPr marL="457200" lvl="1" indent="0">
              <a:buNone/>
            </a:pPr>
            <a:r>
              <a:rPr lang="en-US" altLang="zh-CN" sz="2000" dirty="0">
                <a:latin typeface="Abadi MT Condensed Extra Bold" charset="0"/>
                <a:ea typeface="Abadi MT Condensed Extra Bold" charset="0"/>
                <a:cs typeface="Abadi MT Condensed Extra Bold" charset="0"/>
              </a:rPr>
              <a:t>3</a:t>
            </a:r>
            <a:r>
              <a:rPr lang="zh-CN" altLang="en-US" sz="2000" dirty="0">
                <a:latin typeface="Abadi MT Condensed Extra Bold" charset="0"/>
                <a:ea typeface="Abadi MT Condensed Extra Bold" charset="0"/>
                <a:cs typeface="Abadi MT Condensed Extra Bold" charset="0"/>
              </a:rPr>
              <a:t>）结论后，用概率测试机进行了测试，小数点后面数据尚未对其，欢迎</a:t>
            </a:r>
            <a:r>
              <a:rPr lang="en-US" altLang="zh-CN" sz="2000" dirty="0">
                <a:latin typeface="Abadi MT Condensed Extra Bold" charset="0"/>
                <a:ea typeface="Abadi MT Condensed Extra Bold" charset="0"/>
                <a:cs typeface="Abadi MT Condensed Extra Bold" charset="0"/>
              </a:rPr>
              <a:t>pull</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request</a:t>
            </a:r>
            <a:r>
              <a:rPr lang="zh-CN" altLang="en-US" sz="2000" dirty="0">
                <a:latin typeface="Abadi MT Condensed Extra Bold" charset="0"/>
                <a:ea typeface="Abadi MT Condensed Extra Bold" charset="0"/>
                <a:cs typeface="Abadi MT Condensed Extra Bold" charset="0"/>
              </a:rPr>
              <a:t>进行改进。假定测试机没有问题下，修改推理式子，尚未思考出准确结果</a:t>
            </a:r>
            <a:endParaRPr lang="en-US" altLang="zh-CN" sz="2000" dirty="0">
              <a:latin typeface="Abadi MT Condensed Extra Bold" charset="0"/>
              <a:ea typeface="Abadi MT Condensed Extra Bold" charset="0"/>
              <a:cs typeface="Abadi MT Condensed Extra Bold" charset="0"/>
            </a:endParaRPr>
          </a:p>
          <a:p>
            <a:pPr marL="457200" lvl="1" indent="0">
              <a:buNone/>
            </a:pPr>
            <a:endParaRPr lang="en-US" altLang="zh-CN" sz="2000" dirty="0">
              <a:latin typeface="Abadi MT Condensed Extra Bold" charset="0"/>
              <a:ea typeface="Abadi MT Condensed Extra Bold" charset="0"/>
              <a:cs typeface="Abadi MT Condensed Extra Bold" charset="0"/>
            </a:endParaRPr>
          </a:p>
          <a:p>
            <a:pPr lvl="1"/>
            <a:endParaRPr lang="en-US" altLang="zh-CN" sz="2000" dirty="0"/>
          </a:p>
        </p:txBody>
      </p:sp>
      <p:sp>
        <p:nvSpPr>
          <p:cNvPr id="4" name="Date Placeholder 3"/>
          <p:cNvSpPr>
            <a:spLocks noGrp="1"/>
          </p:cNvSpPr>
          <p:nvPr>
            <p:ph type="dt" sz="half" idx="10"/>
          </p:nvPr>
        </p:nvSpPr>
        <p:spPr/>
        <p:txBody>
          <a:bodyPr/>
          <a:lstStyle/>
          <a:p>
            <a:fld id="{BBF5530D-138C-CD43-8429-1615A9C49E12}" type="datetime1">
              <a:t>4/4/17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950005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问题求解及拓展</a:t>
            </a:r>
            <a:endParaRPr lang="en-US"/>
          </a:p>
        </p:txBody>
      </p:sp>
      <p:sp>
        <p:nvSpPr>
          <p:cNvPr id="3" name="Content Placeholder 2"/>
          <p:cNvSpPr>
            <a:spLocks noGrp="1"/>
          </p:cNvSpPr>
          <p:nvPr>
            <p:ph idx="1"/>
          </p:nvPr>
        </p:nvSpPr>
        <p:spPr/>
        <p:txBody>
          <a:bodyPr/>
          <a:lstStyle/>
          <a:p>
            <a:r>
              <a:rPr lang="zh-CN" altLang="en-US" sz="2000"/>
              <a:t>该项目使用“</a:t>
            </a:r>
            <a:r>
              <a:rPr lang="zh-CN" altLang="en-US" sz="2000" u="sng"/>
              <a:t>概率试验机</a:t>
            </a:r>
            <a:r>
              <a:rPr lang="zh-CN" altLang="en-US" sz="2000"/>
              <a:t>”交叉验证</a:t>
            </a:r>
            <a:endParaRPr lang="en-US" altLang="zh-CN" sz="2000"/>
          </a:p>
          <a:p>
            <a:r>
              <a:rPr lang="zh-CN" altLang="en-US" sz="2000"/>
              <a:t>以上分析采用</a:t>
            </a:r>
            <a:r>
              <a:rPr lang="en-US" altLang="zh-CN" sz="2000"/>
              <a:t>kmp</a:t>
            </a:r>
            <a:r>
              <a:rPr lang="zh-CN" altLang="en-US" sz="2000"/>
              <a:t>作为内部调用算法，如果使用</a:t>
            </a:r>
            <a:r>
              <a:rPr lang="en-US" altLang="zh-CN" sz="2000"/>
              <a:t>boyer_moore</a:t>
            </a:r>
            <a:r>
              <a:rPr lang="zh-CN" altLang="en-US" sz="2000"/>
              <a:t>来产生</a:t>
            </a:r>
            <a:r>
              <a:rPr lang="en-US" altLang="zh-CN" sz="2000"/>
              <a:t>next_step</a:t>
            </a:r>
            <a:r>
              <a:rPr lang="zh-CN" altLang="en-US" sz="2000"/>
              <a:t>，概率状态转移方程该怎么</a:t>
            </a:r>
            <a:r>
              <a:rPr lang="zh-CN" altLang="en-US"/>
              <a:t>写？</a:t>
            </a:r>
            <a:endParaRPr lang="en-US" altLang="zh-CN"/>
          </a:p>
          <a:p>
            <a:endParaRPr lang="en-US" altLang="zh-CN"/>
          </a:p>
          <a:p>
            <a:r>
              <a:rPr lang="zh-CN" altLang="en-US" sz="2000"/>
              <a:t>如何解决以下问题：</a:t>
            </a:r>
            <a:endParaRPr lang="en-US" altLang="zh-CN" sz="2000"/>
          </a:p>
          <a:p>
            <a:pPr lvl="1"/>
            <a:r>
              <a:rPr lang="zh-CN" altLang="en-US" sz="2000"/>
              <a:t>给定模式串</a:t>
            </a:r>
            <a:r>
              <a:rPr lang="en-US" altLang="zh-CN" sz="2000"/>
              <a:t>M,</a:t>
            </a:r>
            <a:r>
              <a:rPr lang="zh-CN" altLang="en-US" sz="2000"/>
              <a:t> 现在最多做</a:t>
            </a:r>
            <a:r>
              <a:rPr lang="en-US" altLang="zh-CN" sz="2000"/>
              <a:t>L</a:t>
            </a:r>
            <a:r>
              <a:rPr lang="zh-CN" altLang="en-US" sz="2000"/>
              <a:t>次实验，每次产生一个字符，第一次遇到它的概率</a:t>
            </a:r>
            <a:endParaRPr lang="en-US" altLang="zh-CN" sz="2000"/>
          </a:p>
          <a:p>
            <a:pPr lvl="1"/>
            <a:r>
              <a:rPr lang="zh-CN" altLang="en-US" sz="2000"/>
              <a:t>给定模式串</a:t>
            </a:r>
            <a:r>
              <a:rPr lang="en-US" altLang="zh-CN" sz="2000"/>
              <a:t>M,</a:t>
            </a:r>
            <a:r>
              <a:rPr lang="zh-CN" altLang="en-US" sz="2000"/>
              <a:t> 现在做</a:t>
            </a:r>
            <a:r>
              <a:rPr lang="en-US" altLang="zh-CN" sz="2000"/>
              <a:t>L</a:t>
            </a:r>
            <a:r>
              <a:rPr lang="zh-CN" altLang="en-US" sz="2000"/>
              <a:t>次实验，每次产生一个字符，第一次产生</a:t>
            </a:r>
            <a:r>
              <a:rPr lang="en-US" altLang="zh-CN" sz="2000"/>
              <a:t>M</a:t>
            </a:r>
            <a:r>
              <a:rPr lang="zh-CN" altLang="en-US" sz="2000"/>
              <a:t>的平均长度</a:t>
            </a:r>
            <a:r>
              <a:rPr lang="en-US" altLang="zh-CN" sz="2000"/>
              <a:t>L</a:t>
            </a:r>
            <a:endParaRPr lang="en-US" sz="2000"/>
          </a:p>
        </p:txBody>
      </p:sp>
      <p:sp>
        <p:nvSpPr>
          <p:cNvPr id="4" name="Date Placeholder 3"/>
          <p:cNvSpPr>
            <a:spLocks noGrp="1"/>
          </p:cNvSpPr>
          <p:nvPr>
            <p:ph type="dt" sz="half" idx="10"/>
          </p:nvPr>
        </p:nvSpPr>
        <p:spPr/>
        <p:txBody>
          <a:bodyPr/>
          <a:lstStyle/>
          <a:p>
            <a:fld id="{879BC2CF-A24E-054F-980D-9DAF9ACDFDE4}" type="datetime1">
              <a:t>4/4/17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5919831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基本概念和方法</a:t>
            </a:r>
            <a:endParaRPr lang="en-US" dirty="0"/>
          </a:p>
        </p:txBody>
      </p:sp>
      <p:sp>
        <p:nvSpPr>
          <p:cNvPr id="3" name="Content Placeholder 2"/>
          <p:cNvSpPr>
            <a:spLocks noGrp="1"/>
          </p:cNvSpPr>
          <p:nvPr>
            <p:ph idx="1"/>
          </p:nvPr>
        </p:nvSpPr>
        <p:spPr/>
        <p:txBody>
          <a:bodyPr>
            <a:noAutofit/>
          </a:bodyPr>
          <a:lstStyle/>
          <a:p>
            <a:r>
              <a:rPr lang="zh-CN" altLang="en-US" sz="2000" dirty="0" smtClean="0">
                <a:latin typeface="Abadi MT Condensed Extra Bold" charset="0"/>
                <a:ea typeface="Abadi MT Condensed Extra Bold" charset="0"/>
                <a:cs typeface="Abadi MT Condensed Extra Bold" charset="0"/>
              </a:rPr>
              <a:t>概率是极限意义下，某个事件发生，或者说集合中的子集出现的稳定数值观察机会</a:t>
            </a:r>
            <a:endParaRPr lang="en-US" altLang="zh-CN" sz="2000" dirty="0" smtClean="0">
              <a:latin typeface="Abadi MT Condensed Extra Bold" charset="0"/>
              <a:ea typeface="Abadi MT Condensed Extra Bold" charset="0"/>
              <a:cs typeface="Abadi MT Condensed Extra Bold" charset="0"/>
            </a:endParaRPr>
          </a:p>
          <a:p>
            <a:endParaRPr lang="en-US" altLang="zh-CN" sz="2000" dirty="0">
              <a:latin typeface="Abadi MT Condensed Extra Bold" charset="0"/>
              <a:ea typeface="Abadi MT Condensed Extra Bold" charset="0"/>
              <a:cs typeface="Abadi MT Condensed Extra Bold" charset="0"/>
            </a:endParaRPr>
          </a:p>
          <a:p>
            <a:r>
              <a:rPr lang="zh-CN" altLang="en-US" sz="2000" dirty="0" smtClean="0">
                <a:latin typeface="Abadi MT Condensed Extra Bold" charset="0"/>
                <a:ea typeface="Abadi MT Condensed Extra Bold" charset="0"/>
                <a:cs typeface="Abadi MT Condensed Extra Bold" charset="0"/>
              </a:rPr>
              <a:t>定义</a:t>
            </a:r>
            <a:r>
              <a:rPr lang="en-US" altLang="zh-CN" sz="2000" dirty="0" smtClean="0">
                <a:latin typeface="Abadi MT Condensed Extra Bold" charset="0"/>
                <a:ea typeface="Abadi MT Condensed Extra Bold" charset="0"/>
                <a:cs typeface="Abadi MT Condensed Extra Bold" charset="0"/>
              </a:rPr>
              <a:t>1</a:t>
            </a:r>
            <a:r>
              <a:rPr lang="zh-CN" altLang="en-US" sz="2000" dirty="0" smtClean="0">
                <a:latin typeface="Abadi MT Condensed Extra Bold" charset="0"/>
                <a:ea typeface="Abadi MT Condensed Extra Bold" charset="0"/>
                <a:cs typeface="Abadi MT Condensed Extra Bold" charset="0"/>
              </a:rPr>
              <a:t>：一个事件</a:t>
            </a:r>
            <a:r>
              <a:rPr lang="en-US" altLang="zh-CN" sz="2000" dirty="0">
                <a:latin typeface="Abadi MT Condensed Extra Bold" charset="0"/>
                <a:ea typeface="Abadi MT Condensed Extra Bold" charset="0"/>
                <a:cs typeface="Abadi MT Condensed Extra Bold" charset="0"/>
              </a:rPr>
              <a:t>X</a:t>
            </a:r>
            <a:r>
              <a:rPr lang="zh-CN" altLang="en-US" sz="2000" dirty="0" smtClean="0">
                <a:latin typeface="Abadi MT Condensed Extra Bold" charset="0"/>
                <a:ea typeface="Abadi MT Condensed Extra Bold" charset="0"/>
                <a:cs typeface="Abadi MT Condensed Extra Bold" charset="0"/>
              </a:rPr>
              <a:t>的所有结果是一个集合</a:t>
            </a:r>
            <a:r>
              <a:rPr lang="en-US" altLang="zh-CN" sz="2000" dirty="0">
                <a:latin typeface="Abadi MT Condensed Extra Bold" charset="0"/>
                <a:ea typeface="Abadi MT Condensed Extra Bold" charset="0"/>
                <a:cs typeface="Abadi MT Condensed Extra Bold" charset="0"/>
              </a:rPr>
              <a:t>S</a:t>
            </a:r>
            <a:r>
              <a:rPr lang="zh-CN" altLang="en-US" sz="2000" dirty="0" smtClean="0">
                <a:latin typeface="Abadi MT Condensed Extra Bold" charset="0"/>
                <a:ea typeface="Abadi MT Condensed Extra Bold" charset="0"/>
                <a:cs typeface="Abadi MT Condensed Extra Bold" charset="0"/>
              </a:rPr>
              <a:t>；</a:t>
            </a:r>
            <a:r>
              <a:rPr lang="en-US" altLang="zh-CN" sz="2000" dirty="0">
                <a:latin typeface="Abadi MT Condensed Extra Bold" charset="0"/>
                <a:ea typeface="Abadi MT Condensed Extra Bold" charset="0"/>
                <a:cs typeface="Abadi MT Condensed Extra Bold" charset="0"/>
              </a:rPr>
              <a:t>X</a:t>
            </a:r>
            <a:r>
              <a:rPr lang="zh-CN" altLang="en-US" sz="2000" dirty="0" smtClean="0">
                <a:latin typeface="Abadi MT Condensed Extra Bold" charset="0"/>
                <a:ea typeface="Abadi MT Condensed Extra Bold" charset="0"/>
                <a:cs typeface="Abadi MT Condensed Extra Bold" charset="0"/>
              </a:rPr>
              <a:t>的每次结果都是不能预料的，称</a:t>
            </a:r>
            <a:r>
              <a:rPr lang="en-US" altLang="zh-CN" sz="2000" dirty="0" smtClean="0">
                <a:latin typeface="Abadi MT Condensed Extra Bold" charset="0"/>
                <a:ea typeface="Abadi MT Condensed Extra Bold" charset="0"/>
                <a:cs typeface="Abadi MT Condensed Extra Bold" charset="0"/>
              </a:rPr>
              <a:t>X</a:t>
            </a:r>
            <a:r>
              <a:rPr lang="zh-CN" altLang="en-US" sz="2000" dirty="0" smtClean="0">
                <a:latin typeface="Abadi MT Condensed Extra Bold" charset="0"/>
                <a:ea typeface="Abadi MT Condensed Extra Bold" charset="0"/>
                <a:cs typeface="Abadi MT Condensed Extra Bold" charset="0"/>
              </a:rPr>
              <a:t>为随机事件，</a:t>
            </a:r>
            <a:r>
              <a:rPr lang="en-US" altLang="zh-CN" sz="2000" dirty="0" smtClean="0">
                <a:latin typeface="Abadi MT Condensed Extra Bold" charset="0"/>
                <a:ea typeface="Abadi MT Condensed Extra Bold" charset="0"/>
                <a:cs typeface="Abadi MT Condensed Extra Bold" charset="0"/>
              </a:rPr>
              <a:t>X</a:t>
            </a:r>
            <a:r>
              <a:rPr lang="zh-CN" altLang="en-US" sz="2000" dirty="0" smtClean="0">
                <a:latin typeface="Abadi MT Condensed Extra Bold" charset="0"/>
                <a:ea typeface="Abadi MT Condensed Extra Bold" charset="0"/>
                <a:cs typeface="Abadi MT Condensed Extra Bold" charset="0"/>
              </a:rPr>
              <a:t> 包含于 </a:t>
            </a:r>
            <a:r>
              <a:rPr lang="en-US" altLang="zh-CN" sz="2000" dirty="0" smtClean="0">
                <a:latin typeface="Abadi MT Condensed Extra Bold" charset="0"/>
                <a:ea typeface="Abadi MT Condensed Extra Bold" charset="0"/>
                <a:cs typeface="Abadi MT Condensed Extra Bold" charset="0"/>
              </a:rPr>
              <a:t>S</a:t>
            </a:r>
          </a:p>
          <a:p>
            <a:endParaRPr lang="en-US" altLang="zh-CN" sz="2000" dirty="0" smtClean="0">
              <a:latin typeface="Abadi MT Condensed Extra Bold" charset="0"/>
              <a:ea typeface="Abadi MT Condensed Extra Bold" charset="0"/>
              <a:cs typeface="Abadi MT Condensed Extra Bold" charset="0"/>
            </a:endParaRPr>
          </a:p>
          <a:p>
            <a:r>
              <a:rPr lang="zh-CN" altLang="en-US" sz="2000" dirty="0" smtClean="0">
                <a:latin typeface="Abadi MT Condensed Extra Bold" charset="0"/>
                <a:ea typeface="Abadi MT Condensed Extra Bold" charset="0"/>
                <a:cs typeface="Abadi MT Condensed Extra Bold" charset="0"/>
              </a:rPr>
              <a:t>定义</a:t>
            </a:r>
            <a:r>
              <a:rPr lang="en-US" altLang="zh-CN" sz="2000" dirty="0" smtClean="0">
                <a:latin typeface="Abadi MT Condensed Extra Bold" charset="0"/>
                <a:ea typeface="Abadi MT Condensed Extra Bold" charset="0"/>
                <a:cs typeface="Abadi MT Condensed Extra Bold" charset="0"/>
              </a:rPr>
              <a:t>2</a:t>
            </a:r>
            <a:r>
              <a:rPr lang="zh-CN" altLang="en-US" sz="2000" dirty="0" smtClean="0">
                <a:latin typeface="Abadi MT Condensed Extra Bold" charset="0"/>
                <a:ea typeface="Abadi MT Condensed Extra Bold" charset="0"/>
                <a:cs typeface="Abadi MT Condensed Extra Bold" charset="0"/>
              </a:rPr>
              <a:t>：一旦随机事件</a:t>
            </a:r>
            <a:r>
              <a:rPr lang="en-US" altLang="zh-CN" sz="2000" dirty="0" smtClean="0">
                <a:latin typeface="Abadi MT Condensed Extra Bold" charset="0"/>
                <a:ea typeface="Abadi MT Condensed Extra Bold" charset="0"/>
                <a:cs typeface="Abadi MT Condensed Extra Bold" charset="0"/>
              </a:rPr>
              <a:t>X</a:t>
            </a:r>
            <a:r>
              <a:rPr lang="zh-CN" altLang="en-US" sz="2000" dirty="0" smtClean="0">
                <a:latin typeface="Abadi MT Condensed Extra Bold" charset="0"/>
                <a:ea typeface="Abadi MT Condensed Extra Bold" charset="0"/>
                <a:cs typeface="Abadi MT Condensed Extra Bold" charset="0"/>
              </a:rPr>
              <a:t>确立，立刻就拥有一个“累积函数”与之对应；累积函数</a:t>
            </a:r>
            <a:r>
              <a:rPr lang="en-US" altLang="zh-CN" sz="2000" dirty="0" smtClean="0">
                <a:latin typeface="Abadi MT Condensed Extra Bold" charset="0"/>
                <a:ea typeface="Abadi MT Condensed Extra Bold" charset="0"/>
                <a:cs typeface="Abadi MT Condensed Extra Bold" charset="0"/>
              </a:rPr>
              <a:t>F</a:t>
            </a:r>
            <a:r>
              <a:rPr lang="zh-CN" altLang="en-US" sz="2000" dirty="0" smtClean="0">
                <a:latin typeface="Abadi MT Condensed Extra Bold" charset="0"/>
                <a:ea typeface="Abadi MT Condensed Extra Bold" charset="0"/>
                <a:cs typeface="Abadi MT Condensed Extra Bold" charset="0"/>
              </a:rPr>
              <a:t>满足</a:t>
            </a:r>
            <a:endParaRPr lang="en-US" altLang="zh-CN" sz="2000" dirty="0" smtClean="0">
              <a:latin typeface="Abadi MT Condensed Extra Bold" charset="0"/>
              <a:ea typeface="Abadi MT Condensed Extra Bold" charset="0"/>
              <a:cs typeface="Abadi MT Condensed Extra Bold" charset="0"/>
            </a:endParaRPr>
          </a:p>
          <a:p>
            <a:pPr lvl="1"/>
            <a:r>
              <a:rPr lang="zh-CN" altLang="en-US" sz="2000" dirty="0" smtClean="0">
                <a:latin typeface="Abadi MT Condensed Extra Bold" charset="0"/>
                <a:ea typeface="Abadi MT Condensed Extra Bold" charset="0"/>
                <a:cs typeface="Abadi MT Condensed Extra Bold" charset="0"/>
              </a:rPr>
              <a:t>单调增加，故可逆映射（微分，或差分）</a:t>
            </a:r>
            <a:endParaRPr lang="en-US" altLang="zh-CN" sz="2000" dirty="0" smtClean="0">
              <a:latin typeface="Abadi MT Condensed Extra Bold" charset="0"/>
              <a:ea typeface="Abadi MT Condensed Extra Bold" charset="0"/>
              <a:cs typeface="Abadi MT Condensed Extra Bold" charset="0"/>
            </a:endParaRPr>
          </a:p>
          <a:p>
            <a:pPr lvl="1"/>
            <a:r>
              <a:rPr lang="en-US" altLang="zh-CN" sz="2000" dirty="0" smtClean="0">
                <a:latin typeface="Abadi MT Condensed Extra Bold" charset="0"/>
                <a:ea typeface="Abadi MT Condensed Extra Bold" charset="0"/>
                <a:cs typeface="Abadi MT Condensed Extra Bold" charset="0"/>
              </a:rPr>
              <a:t>0&lt;=F&lt;=1,</a:t>
            </a:r>
            <a:r>
              <a:rPr lang="zh-CN" altLang="en-US" sz="2000" dirty="0" smtClean="0">
                <a:latin typeface="Abadi MT Condensed Extra Bold" charset="0"/>
                <a:ea typeface="Abadi MT Condensed Extra Bold" charset="0"/>
                <a:cs typeface="Abadi MT Condensed Extra Bold" charset="0"/>
              </a:rPr>
              <a:t> 有上下界，故有收敛子序列</a:t>
            </a:r>
            <a:endParaRPr lang="en-US" altLang="zh-CN" sz="2000" dirty="0" smtClean="0">
              <a:latin typeface="Abadi MT Condensed Extra Bold" charset="0"/>
              <a:ea typeface="Abadi MT Condensed Extra Bold" charset="0"/>
              <a:cs typeface="Abadi MT Condensed Extra Bold" charset="0"/>
            </a:endParaRPr>
          </a:p>
          <a:p>
            <a:pPr lvl="1"/>
            <a:endParaRPr lang="en-US" altLang="zh-CN" sz="2000" dirty="0" smtClean="0">
              <a:latin typeface="Abadi MT Condensed Extra Bold" charset="0"/>
              <a:ea typeface="Abadi MT Condensed Extra Bold" charset="0"/>
              <a:cs typeface="Abadi MT Condensed Extra Bold" charset="0"/>
            </a:endParaRPr>
          </a:p>
          <a:p>
            <a:r>
              <a:rPr lang="zh-CN" altLang="en-US" sz="2000" dirty="0" smtClean="0">
                <a:latin typeface="Abadi MT Condensed Extra Bold" charset="0"/>
                <a:ea typeface="Abadi MT Condensed Extra Bold" charset="0"/>
                <a:cs typeface="Abadi MT Condensed Extra Bold" charset="0"/>
              </a:rPr>
              <a:t>现有鸡还是现有蛋？先有分布，随机变量；还是现有数据表现结果？</a:t>
            </a:r>
            <a:endParaRPr lang="en-US" altLang="zh-CN" sz="2000" dirty="0" smtClean="0">
              <a:latin typeface="Abadi MT Condensed Extra Bold" charset="0"/>
              <a:ea typeface="Abadi MT Condensed Extra Bold" charset="0"/>
              <a:cs typeface="Abadi MT Condensed Extra Bold" charset="0"/>
            </a:endParaRPr>
          </a:p>
          <a:p>
            <a:pPr lvl="1"/>
            <a:r>
              <a:rPr lang="zh-CN" altLang="en-US" sz="2000" dirty="0" smtClean="0">
                <a:latin typeface="Abadi MT Condensed Extra Bold" charset="0"/>
                <a:ea typeface="Abadi MT Condensed Extra Bold" charset="0"/>
                <a:cs typeface="Abadi MT Condensed Extra Bold" charset="0"/>
              </a:rPr>
              <a:t>在概率论科学世界里，先有随机变量和分布，然后有数据的表现结果，即结果是按照确定的规律产生，我们只需要研究这个规律，就可以分析结果。</a:t>
            </a:r>
            <a:endParaRPr lang="en-US" altLang="zh-CN" sz="2000" dirty="0">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10624FBB-A9A3-2E4E-9D67-788934237D12}" type="datetime1">
              <a:t>4/4/17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870093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基本概念和方法 </a:t>
            </a:r>
            <a:r>
              <a:rPr lang="en-US" altLang="zh-CN" dirty="0"/>
              <a:t>5</a:t>
            </a:r>
            <a:r>
              <a:rPr lang="zh-CN" altLang="en-US" dirty="0"/>
              <a:t>分钟</a:t>
            </a:r>
            <a:endParaRPr lang="en-US"/>
          </a:p>
        </p:txBody>
      </p:sp>
      <p:sp>
        <p:nvSpPr>
          <p:cNvPr id="3" name="Content Placeholder 2"/>
          <p:cNvSpPr>
            <a:spLocks noGrp="1"/>
          </p:cNvSpPr>
          <p:nvPr>
            <p:ph idx="1"/>
          </p:nvPr>
        </p:nvSpPr>
        <p:spPr/>
        <p:txBody>
          <a:bodyPr/>
          <a:lstStyle/>
          <a:p>
            <a:r>
              <a:rPr lang="zh-CN" altLang="en-US" sz="2000" dirty="0">
                <a:latin typeface="Abadi MT Condensed Extra Bold" charset="0"/>
                <a:ea typeface="Abadi MT Condensed Extra Bold" charset="0"/>
                <a:cs typeface="Abadi MT Condensed Extra Bold" charset="0"/>
              </a:rPr>
              <a:t>因为结果是按照规律产生的，我们只要将这个结果用稳定的方式表达出来，就可以反推出随机变量</a:t>
            </a:r>
            <a:r>
              <a:rPr lang="en-US" altLang="zh-CN" sz="2000" dirty="0">
                <a:latin typeface="Abadi MT Condensed Extra Bold" charset="0"/>
                <a:ea typeface="Abadi MT Condensed Extra Bold" charset="0"/>
                <a:cs typeface="Abadi MT Condensed Extra Bold" charset="0"/>
              </a:rPr>
              <a:t>X</a:t>
            </a:r>
            <a:r>
              <a:rPr lang="zh-CN" altLang="en-US" sz="2000" dirty="0">
                <a:latin typeface="Abadi MT Condensed Extra Bold" charset="0"/>
                <a:ea typeface="Abadi MT Condensed Extra Bold" charset="0"/>
                <a:cs typeface="Abadi MT Condensed Extra Bold" charset="0"/>
              </a:rPr>
              <a:t>和它的分布</a:t>
            </a:r>
            <a:endParaRPr lang="en-US" altLang="zh-CN" sz="2000" dirty="0">
              <a:latin typeface="Abadi MT Condensed Extra Bold" charset="0"/>
              <a:ea typeface="Abadi MT Condensed Extra Bold" charset="0"/>
              <a:cs typeface="Abadi MT Condensed Extra Bold" charset="0"/>
            </a:endParaRPr>
          </a:p>
          <a:p>
            <a:endParaRPr lang="en-US" altLang="zh-CN" sz="2000" dirty="0">
              <a:latin typeface="Abadi MT Condensed Extra Bold" charset="0"/>
              <a:ea typeface="Abadi MT Condensed Extra Bold" charset="0"/>
              <a:cs typeface="Abadi MT Condensed Extra Bold" charset="0"/>
            </a:endParaRPr>
          </a:p>
          <a:p>
            <a:pPr lvl="1"/>
            <a:r>
              <a:rPr lang="zh-CN" altLang="en-US" sz="2000" dirty="0">
                <a:latin typeface="Abadi MT Condensed Extra Bold" charset="0"/>
                <a:ea typeface="Abadi MT Condensed Extra Bold" charset="0"/>
                <a:cs typeface="Abadi MT Condensed Extra Bold" charset="0"/>
              </a:rPr>
              <a:t>样本空间方法</a:t>
            </a:r>
            <a:endParaRPr lang="en-US" altLang="zh-CN" sz="2000" dirty="0">
              <a:latin typeface="Abadi MT Condensed Extra Bold" charset="0"/>
              <a:ea typeface="Abadi MT Condensed Extra Bold" charset="0"/>
              <a:cs typeface="Abadi MT Condensed Extra Bold" charset="0"/>
            </a:endParaRPr>
          </a:p>
          <a:p>
            <a:pPr lvl="1"/>
            <a:r>
              <a:rPr lang="zh-CN" altLang="en-US" sz="2000" dirty="0">
                <a:latin typeface="Abadi MT Condensed Extra Bold" charset="0"/>
                <a:ea typeface="Abadi MT Condensed Extra Bold" charset="0"/>
                <a:cs typeface="Abadi MT Condensed Extra Bold" charset="0"/>
              </a:rPr>
              <a:t>几何概型和计算机模拟</a:t>
            </a:r>
            <a:endParaRPr lang="en-US" altLang="zh-CN" sz="2000" dirty="0">
              <a:latin typeface="Abadi MT Condensed Extra Bold" charset="0"/>
              <a:ea typeface="Abadi MT Condensed Extra Bold" charset="0"/>
              <a:cs typeface="Abadi MT Condensed Extra Bold" charset="0"/>
            </a:endParaRPr>
          </a:p>
          <a:p>
            <a:pPr lvl="1"/>
            <a:r>
              <a:rPr lang="zh-CN" altLang="en-US" sz="2000" dirty="0">
                <a:latin typeface="Abadi MT Condensed Extra Bold" charset="0"/>
                <a:ea typeface="Abadi MT Condensed Extra Bold" charset="0"/>
                <a:cs typeface="Abadi MT Condensed Extra Bold" charset="0"/>
              </a:rPr>
              <a:t>基于数学规则的形式推理</a:t>
            </a:r>
            <a:endParaRPr lang="en-US" altLang="zh-CN" sz="2000" dirty="0">
              <a:latin typeface="Abadi MT Condensed Extra Bold" charset="0"/>
              <a:ea typeface="Abadi MT Condensed Extra Bold" charset="0"/>
              <a:cs typeface="Abadi MT Condensed Extra Bold" charset="0"/>
            </a:endParaRPr>
          </a:p>
          <a:p>
            <a:pPr marL="0" indent="0">
              <a:buNone/>
            </a:pPr>
            <a:endParaRPr lang="en-US"/>
          </a:p>
        </p:txBody>
      </p:sp>
      <p:sp>
        <p:nvSpPr>
          <p:cNvPr id="4" name="Date Placeholder 3"/>
          <p:cNvSpPr>
            <a:spLocks noGrp="1"/>
          </p:cNvSpPr>
          <p:nvPr>
            <p:ph type="dt" sz="half" idx="10"/>
          </p:nvPr>
        </p:nvSpPr>
        <p:spPr/>
        <p:txBody>
          <a:bodyPr/>
          <a:lstStyle/>
          <a:p>
            <a:fld id="{5823566E-C1C5-D34E-8F56-8E971719967A}" type="datetime1">
              <a:t>4/4/17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63934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大纲</a:t>
            </a:r>
            <a:r>
              <a:rPr lang="en-US" altLang="zh-CN" dirty="0" smtClean="0"/>
              <a:t>1</a:t>
            </a:r>
            <a:r>
              <a:rPr lang="zh-CN" altLang="en-US" dirty="0" smtClean="0"/>
              <a:t> </a:t>
            </a:r>
            <a:endParaRPr lang="en-US" dirty="0"/>
          </a:p>
        </p:txBody>
      </p:sp>
      <p:sp>
        <p:nvSpPr>
          <p:cNvPr id="3" name="Content Placeholder 2"/>
          <p:cNvSpPr>
            <a:spLocks noGrp="1"/>
          </p:cNvSpPr>
          <p:nvPr>
            <p:ph idx="1"/>
          </p:nvPr>
        </p:nvSpPr>
        <p:spPr/>
        <p:txBody>
          <a:bodyPr>
            <a:noAutofit/>
          </a:bodyPr>
          <a:lstStyle/>
          <a:p>
            <a:r>
              <a:rPr lang="zh-CN" altLang="en-US" sz="2000" dirty="0" smtClean="0"/>
              <a:t>课程背景与目标</a:t>
            </a:r>
            <a:endParaRPr lang="en-US" altLang="zh-CN" sz="2000" dirty="0" smtClean="0"/>
          </a:p>
          <a:p>
            <a:r>
              <a:rPr lang="zh-CN" altLang="en-US" sz="2000" dirty="0" smtClean="0"/>
              <a:t>参考书籍与课程</a:t>
            </a:r>
            <a:endParaRPr lang="en-US" altLang="zh-CN" sz="2000" dirty="0" smtClean="0"/>
          </a:p>
          <a:p>
            <a:r>
              <a:rPr lang="zh-CN" altLang="en-US" sz="2000" dirty="0" smtClean="0"/>
              <a:t>第一部分 概率问题</a:t>
            </a:r>
            <a:endParaRPr lang="en-US" altLang="zh-CN" sz="2000" dirty="0" smtClean="0"/>
          </a:p>
          <a:p>
            <a:pPr lvl="1"/>
            <a:r>
              <a:rPr lang="zh-CN" altLang="en-US" sz="2000" dirty="0" smtClean="0"/>
              <a:t>概率问题定义</a:t>
            </a:r>
            <a:endParaRPr lang="en-US" altLang="zh-CN" sz="2000" dirty="0" smtClean="0"/>
          </a:p>
          <a:p>
            <a:pPr lvl="1"/>
            <a:r>
              <a:rPr lang="zh-CN" altLang="en-US" sz="2000" dirty="0" smtClean="0"/>
              <a:t>热身运动  </a:t>
            </a:r>
            <a:r>
              <a:rPr lang="en-US" altLang="zh-CN" sz="2000" dirty="0" smtClean="0"/>
              <a:t>--</a:t>
            </a:r>
            <a:r>
              <a:rPr lang="zh-CN" altLang="en-US" sz="2000" dirty="0" smtClean="0"/>
              <a:t> 分支语句改错 与 </a:t>
            </a:r>
            <a:r>
              <a:rPr lang="en-US" altLang="zh-CN" sz="2000" dirty="0" smtClean="0"/>
              <a:t>KMP</a:t>
            </a:r>
            <a:r>
              <a:rPr lang="zh-CN" altLang="en-US" sz="2000" dirty="0" smtClean="0"/>
              <a:t>算法（承接上次课程，并给出本次课程要解决的问题）</a:t>
            </a:r>
            <a:endParaRPr lang="en-US" altLang="zh-CN" sz="2000" dirty="0" smtClean="0"/>
          </a:p>
          <a:p>
            <a:pPr lvl="1"/>
            <a:r>
              <a:rPr lang="zh-CN" altLang="en-US" sz="2000" dirty="0" smtClean="0"/>
              <a:t>基本概念和定义</a:t>
            </a:r>
            <a:endParaRPr lang="en-US" altLang="zh-CN" sz="2000" dirty="0" smtClean="0"/>
          </a:p>
          <a:p>
            <a:pPr lvl="2"/>
            <a:r>
              <a:rPr lang="zh-CN" altLang="en-US" dirty="0" smtClean="0"/>
              <a:t>计算机和多次实验的随机变量</a:t>
            </a:r>
            <a:endParaRPr lang="en-US" altLang="zh-CN" dirty="0" smtClean="0"/>
          </a:p>
          <a:p>
            <a:pPr lvl="2"/>
            <a:r>
              <a:rPr lang="zh-CN" altLang="en-US" dirty="0"/>
              <a:t>梅森旋转算法</a:t>
            </a:r>
            <a:endParaRPr lang="en-US" altLang="zh-CN" dirty="0"/>
          </a:p>
          <a:p>
            <a:pPr lvl="1"/>
            <a:r>
              <a:rPr lang="zh-CN" altLang="en-US" sz="2000" dirty="0" err="1"/>
              <a:t>热身运动 </a:t>
            </a:r>
            <a:r>
              <a:rPr lang="en-US" altLang="zh-CN" sz="2000" dirty="0" err="1"/>
              <a:t>--</a:t>
            </a:r>
            <a:r>
              <a:rPr lang="zh-CN" altLang="en-US" sz="2000" dirty="0" err="1"/>
              <a:t> </a:t>
            </a:r>
            <a:r>
              <a:rPr lang="en-US" altLang="zh-CN" sz="2000" dirty="0" err="1"/>
              <a:t>equalization</a:t>
            </a:r>
            <a:endParaRPr lang="en-US" altLang="zh-CN" sz="2000" dirty="0" smtClean="0"/>
          </a:p>
          <a:p>
            <a:pPr lvl="1"/>
            <a:r>
              <a:rPr lang="zh-CN" altLang="en-US" sz="2000" dirty="0" err="1"/>
              <a:t>均匀采样方法</a:t>
            </a:r>
            <a:endParaRPr lang="en-US" altLang="zh-CN" sz="2000" dirty="0" err="1"/>
          </a:p>
          <a:p>
            <a:pPr lvl="3"/>
            <a:r>
              <a:rPr lang="en-US" altLang="zh-CN" sz="2000" dirty="0" err="1" smtClean="0"/>
              <a:t>Kmeans</a:t>
            </a:r>
            <a:r>
              <a:rPr lang="zh-CN" altLang="en-US" sz="2000" dirty="0" smtClean="0"/>
              <a:t> </a:t>
            </a:r>
            <a:r>
              <a:rPr lang="en-US" altLang="zh-CN" sz="2000" dirty="0" smtClean="0"/>
              <a:t>++</a:t>
            </a:r>
            <a:r>
              <a:rPr lang="zh-CN" altLang="en-US" sz="2000" dirty="0" smtClean="0"/>
              <a:t>种子分布推导和代码书写</a:t>
            </a:r>
            <a:endParaRPr lang="en-US" altLang="zh-CN" sz="2000" dirty="0" smtClean="0"/>
          </a:p>
          <a:p>
            <a:pPr lvl="2"/>
            <a:r>
              <a:rPr lang="zh-CN" altLang="en-US" dirty="0"/>
              <a:t>任意分布生成与参数变换</a:t>
            </a:r>
            <a:endParaRPr lang="en-US" altLang="zh-CN" dirty="0" smtClean="0"/>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
        <p:nvSpPr>
          <p:cNvPr id="6" name="Date Placeholder 5"/>
          <p:cNvSpPr>
            <a:spLocks noGrp="1"/>
          </p:cNvSpPr>
          <p:nvPr>
            <p:ph type="dt" sz="half" idx="10"/>
          </p:nvPr>
        </p:nvSpPr>
        <p:spPr/>
        <p:txBody>
          <a:bodyPr/>
          <a:lstStyle/>
          <a:p>
            <a:fld id="{39DEED49-1C1B-824E-B6EC-A22001794118}" type="datetime1">
              <a:t>4/4/17</a:t>
            </a:fld>
            <a:endParaRPr lang="en-US"/>
          </a:p>
        </p:txBody>
      </p:sp>
    </p:spTree>
    <p:extLst>
      <p:ext uri="{BB962C8B-B14F-4D97-AF65-F5344CB8AC3E}">
        <p14:creationId xmlns:p14="http://schemas.microsoft.com/office/powerpoint/2010/main" val="830564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基本概念和方法</a:t>
            </a:r>
            <a:endParaRPr lang="en-US" dirty="0"/>
          </a:p>
        </p:txBody>
      </p:sp>
      <p:sp>
        <p:nvSpPr>
          <p:cNvPr id="3" name="Content Placeholder 2"/>
          <p:cNvSpPr>
            <a:spLocks noGrp="1"/>
          </p:cNvSpPr>
          <p:nvPr>
            <p:ph idx="1"/>
          </p:nvPr>
        </p:nvSpPr>
        <p:spPr/>
        <p:txBody>
          <a:bodyPr>
            <a:normAutofit/>
          </a:bodyPr>
          <a:lstStyle/>
          <a:p>
            <a:r>
              <a:rPr lang="zh-CN" altLang="en-US" sz="2000" dirty="0" smtClean="0">
                <a:latin typeface="Abadi MT Condensed Extra Bold" charset="0"/>
                <a:ea typeface="Abadi MT Condensed Extra Bold" charset="0"/>
                <a:cs typeface="Abadi MT Condensed Extra Bold" charset="0"/>
              </a:rPr>
              <a:t>计算机和多次实验的随机变量</a:t>
            </a:r>
            <a:endParaRPr lang="en-US" altLang="zh-CN" sz="2000" dirty="0" smtClean="0">
              <a:latin typeface="Abadi MT Condensed Extra Bold" charset="0"/>
              <a:ea typeface="Abadi MT Condensed Extra Bold" charset="0"/>
              <a:cs typeface="Abadi MT Condensed Extra Bold" charset="0"/>
            </a:endParaRPr>
          </a:p>
          <a:p>
            <a:pPr lvl="1"/>
            <a:endParaRPr lang="en-US" altLang="zh-CN" sz="2000" dirty="0" smtClean="0">
              <a:latin typeface="Abadi MT Condensed Extra Bold" charset="0"/>
              <a:ea typeface="Abadi MT Condensed Extra Bold" charset="0"/>
              <a:cs typeface="Abadi MT Condensed Extra Bold" charset="0"/>
            </a:endParaRPr>
          </a:p>
          <a:p>
            <a:pPr lvl="1"/>
            <a:r>
              <a:rPr lang="zh-CN" altLang="en-US" sz="2000" dirty="0" smtClean="0">
                <a:latin typeface="Abadi MT Condensed Extra Bold" charset="0"/>
                <a:ea typeface="Abadi MT Condensed Extra Bold" charset="0"/>
                <a:cs typeface="Abadi MT Condensed Extra Bold" charset="0"/>
              </a:rPr>
              <a:t>通过</a:t>
            </a:r>
            <a:r>
              <a:rPr lang="en-US" altLang="zh-CN" sz="2000" dirty="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内核</a:t>
            </a:r>
            <a:r>
              <a:rPr lang="zh-CN" altLang="en-US" sz="2000" dirty="0" smtClean="0">
                <a:latin typeface="Abadi MT Condensed Extra Bold" charset="0"/>
                <a:ea typeface="Abadi MT Condensed Extra Bold" charset="0"/>
                <a:cs typeface="Abadi MT Condensed Extra Bold" charset="0"/>
              </a:rPr>
              <a:t>事件转换</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 计算机产生的随机变量分为 “物理真随机变量” 和 “抽样序列伪随机变量”</a:t>
            </a:r>
            <a:endParaRPr lang="en-US" altLang="zh-CN" sz="2000" dirty="0" smtClean="0">
              <a:latin typeface="Abadi MT Condensed Extra Bold" charset="0"/>
              <a:ea typeface="Abadi MT Condensed Extra Bold" charset="0"/>
              <a:cs typeface="Abadi MT Condensed Extra Bold" charset="0"/>
            </a:endParaRPr>
          </a:p>
          <a:p>
            <a:endParaRPr lang="en-US" altLang="zh-CN" sz="2000" dirty="0" smtClean="0">
              <a:latin typeface="Abadi MT Condensed Extra Bold" charset="0"/>
              <a:ea typeface="Abadi MT Condensed Extra Bold" charset="0"/>
              <a:cs typeface="Abadi MT Condensed Extra Bold" charset="0"/>
            </a:endParaRPr>
          </a:p>
          <a:p>
            <a:pPr lvl="1"/>
            <a:r>
              <a:rPr lang="zh-CN" altLang="en-US" sz="2000" dirty="0" smtClean="0">
                <a:latin typeface="Abadi MT Condensed Extra Bold" charset="0"/>
                <a:ea typeface="Abadi MT Condensed Extra Bold" charset="0"/>
                <a:cs typeface="Abadi MT Condensed Extra Bold" charset="0"/>
              </a:rPr>
              <a:t>物理真随机变量：通过计算机的一些物理特性，或者其他</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事件特性</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得到一个真概率分布。通常是均匀分布</a:t>
            </a:r>
            <a:r>
              <a:rPr lang="en-US" altLang="zh-CN" sz="2000" dirty="0" smtClean="0">
                <a:latin typeface="Abadi MT Condensed Extra Bold" charset="0"/>
                <a:ea typeface="Abadi MT Condensed Extra Bold" charset="0"/>
                <a:cs typeface="Abadi MT Condensed Extra Bold" charset="0"/>
              </a:rPr>
              <a:t>U(0,</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M)</a:t>
            </a:r>
            <a:r>
              <a:rPr lang="zh-CN" altLang="en-US" sz="2000" dirty="0" smtClean="0">
                <a:latin typeface="Abadi MT Condensed Extra Bold" charset="0"/>
                <a:ea typeface="Abadi MT Condensed Extra Bold" charset="0"/>
                <a:cs typeface="Abadi MT Condensed Extra Bold" charset="0"/>
              </a:rPr>
              <a:t>，通过技术手段我们可以把</a:t>
            </a:r>
            <a:r>
              <a:rPr lang="en-US" altLang="zh-CN" sz="2000" dirty="0" smtClean="0">
                <a:latin typeface="Abadi MT Condensed Extra Bold" charset="0"/>
                <a:ea typeface="Abadi MT Condensed Extra Bold" charset="0"/>
                <a:cs typeface="Abadi MT Condensed Extra Bold" charset="0"/>
              </a:rPr>
              <a:t>U(0,</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M)</a:t>
            </a:r>
            <a:r>
              <a:rPr lang="zh-CN" altLang="en-US" sz="2000" dirty="0" smtClean="0">
                <a:latin typeface="Abadi MT Condensed Extra Bold" charset="0"/>
                <a:ea typeface="Abadi MT Condensed Extra Bold" charset="0"/>
                <a:cs typeface="Abadi MT Condensed Extra Bold" charset="0"/>
              </a:rPr>
              <a:t>转换成</a:t>
            </a:r>
            <a:r>
              <a:rPr lang="en-US" altLang="zh-CN" sz="2000" dirty="0" smtClean="0">
                <a:latin typeface="Abadi MT Condensed Extra Bold" charset="0"/>
                <a:ea typeface="Abadi MT Condensed Extra Bold" charset="0"/>
                <a:cs typeface="Abadi MT Condensed Extra Bold" charset="0"/>
              </a:rPr>
              <a:t>U(0,</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1)</a:t>
            </a:r>
            <a:r>
              <a:rPr lang="zh-CN" altLang="en-US" sz="2000" dirty="0" smtClean="0">
                <a:latin typeface="Abadi MT Condensed Extra Bold" charset="0"/>
                <a:ea typeface="Abadi MT Condensed Extra Bold" charset="0"/>
                <a:cs typeface="Abadi MT Condensed Extra Bold" charset="0"/>
              </a:rPr>
              <a:t>，并通过其他手段转换成任意概率分布所对应的随机变量</a:t>
            </a:r>
            <a:endParaRPr lang="en-US" altLang="zh-CN" sz="2000" dirty="0" smtClean="0">
              <a:latin typeface="Abadi MT Condensed Extra Bold" charset="0"/>
              <a:ea typeface="Abadi MT Condensed Extra Bold" charset="0"/>
              <a:cs typeface="Abadi MT Condensed Extra Bold" charset="0"/>
            </a:endParaRPr>
          </a:p>
          <a:p>
            <a:pPr lvl="1"/>
            <a:endParaRPr lang="en-US" altLang="zh-CN" sz="2000" dirty="0">
              <a:latin typeface="Abadi MT Condensed Extra Bold" charset="0"/>
              <a:ea typeface="Abadi MT Condensed Extra Bold" charset="0"/>
              <a:cs typeface="Abadi MT Condensed Extra Bold" charset="0"/>
            </a:endParaRPr>
          </a:p>
          <a:p>
            <a:pPr lvl="1"/>
            <a:r>
              <a:rPr lang="zh-CN" altLang="en-US" sz="2000" dirty="0">
                <a:latin typeface="Abadi MT Condensed Extra Bold" charset="0"/>
                <a:ea typeface="Abadi MT Condensed Extra Bold" charset="0"/>
                <a:cs typeface="Abadi MT Condensed Extra Bold" charset="0"/>
              </a:rPr>
              <a:t>“</a:t>
            </a:r>
            <a:r>
              <a:rPr lang="en-US" altLang="zh-CN" sz="2000" dirty="0" smtClean="0">
                <a:latin typeface="Abadi MT Condensed Extra Bold" charset="0"/>
                <a:ea typeface="Abadi MT Condensed Extra Bold" charset="0"/>
                <a:cs typeface="Abadi MT Condensed Extra Bold" charset="0"/>
              </a:rPr>
              <a:t>Random</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number</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generation</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from</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kernel</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space</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was</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implemented</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for</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the</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first</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time</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for</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Linux</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in</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1994</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by</a:t>
            </a:r>
            <a:r>
              <a:rPr lang="zh-CN" altLang="en-US" sz="2000" dirty="0" smtClean="0">
                <a:latin typeface="Abadi MT Condensed Extra Bold" charset="0"/>
                <a:ea typeface="Abadi MT Condensed Extra Bold" charset="0"/>
                <a:cs typeface="Abadi MT Condensed Extra Bold" charset="0"/>
              </a:rPr>
              <a:t> </a:t>
            </a:r>
            <a:r>
              <a:rPr lang="en-US" sz="2000" dirty="0">
                <a:latin typeface="Abadi MT Condensed Extra Bold" charset="0"/>
                <a:ea typeface="Abadi MT Condensed Extra Bold" charset="0"/>
                <a:cs typeface="Abadi MT Condensed Extra Bold" charset="0"/>
              </a:rPr>
              <a:t> </a:t>
            </a:r>
            <a:r>
              <a:rPr lang="en-US" sz="2000" u="sng" dirty="0">
                <a:latin typeface="Abadi MT Condensed Extra Bold" charset="0"/>
                <a:ea typeface="Abadi MT Condensed Extra Bold" charset="0"/>
                <a:cs typeface="Abadi MT Condensed Extra Bold" charset="0"/>
                <a:hlinkClick r:id="rId2" tooltip="Theodore Ts'o"/>
              </a:rPr>
              <a:t>Theodore </a:t>
            </a:r>
            <a:r>
              <a:rPr lang="en-US" sz="2000" u="sng" dirty="0" smtClean="0">
                <a:latin typeface="Abadi MT Condensed Extra Bold" charset="0"/>
                <a:ea typeface="Abadi MT Condensed Extra Bold" charset="0"/>
                <a:cs typeface="Abadi MT Condensed Extra Bold" charset="0"/>
                <a:hlinkClick r:id="rId2" tooltip="Theodore Ts'o"/>
              </a:rPr>
              <a:t>Ts‘o</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(Wikipedia)</a:t>
            </a:r>
          </a:p>
          <a:p>
            <a:pPr lvl="2"/>
            <a:endParaRPr lang="en-US" altLang="zh-CN" dirty="0">
              <a:latin typeface="Abadi MT Condensed Extra Bold" charset="0"/>
              <a:ea typeface="Abadi MT Condensed Extra Bold" charset="0"/>
              <a:cs typeface="Abadi MT Condensed Extra Bold" charset="0"/>
            </a:endParaRPr>
          </a:p>
          <a:p>
            <a:pPr lvl="2"/>
            <a:endParaRPr lang="en-US" altLang="zh-CN" dirty="0">
              <a:latin typeface="Abadi MT Condensed Extra Bold" charset="0"/>
              <a:ea typeface="Abadi MT Condensed Extra Bold" charset="0"/>
              <a:cs typeface="Abadi MT Condensed Extra Bold" charset="0"/>
            </a:endParaRPr>
          </a:p>
          <a:p>
            <a:pPr lvl="1"/>
            <a:endParaRPr lang="en-US" altLang="zh-CN" sz="2000" dirty="0" smtClean="0">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2880BDC9-7D05-F14E-BE5C-7ED9EADAE1F6}" type="datetime1">
              <a:t>4/4/17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6026026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3600"/>
            <a:ext cx="4481512" cy="1324800"/>
          </a:xfrm>
        </p:spPr>
        <p:txBody>
          <a:bodyPr anchor="ctr" anchorCtr="0">
            <a:normAutofit/>
          </a:bodyPr>
          <a:lstStyle/>
          <a:p>
            <a:r>
              <a:rPr lang="zh-CN" altLang="en-US" sz="4400" dirty="0" smtClean="0"/>
              <a:t>基本概念和方法</a:t>
            </a:r>
            <a:endParaRPr lang="en-US" sz="4400" dirty="0"/>
          </a:p>
        </p:txBody>
      </p:sp>
      <p:sp>
        <p:nvSpPr>
          <p:cNvPr id="3" name="Content Placeholder 2"/>
          <p:cNvSpPr>
            <a:spLocks noGrp="1"/>
          </p:cNvSpPr>
          <p:nvPr>
            <p:ph idx="1"/>
          </p:nvPr>
        </p:nvSpPr>
        <p:spPr/>
        <p:txBody>
          <a:bodyPr>
            <a:normAutofit fontScale="47500" lnSpcReduction="20000"/>
          </a:bodyPr>
          <a:lstStyle/>
          <a:p>
            <a:r>
              <a:rPr lang="en-US" altLang="zh-CN" sz="4200" dirty="0" smtClean="0">
                <a:latin typeface="Abadi MT Condensed Extra Bold" charset="0"/>
                <a:ea typeface="Abadi MT Condensed Extra Bold" charset="0"/>
                <a:cs typeface="Abadi MT Condensed Extra Bold" charset="0"/>
              </a:rPr>
              <a:t>Linux</a:t>
            </a:r>
            <a:r>
              <a:rPr lang="zh-CN" altLang="en-US" sz="4200" dirty="0" smtClean="0">
                <a:latin typeface="Abadi MT Condensed Extra Bold" charset="0"/>
                <a:ea typeface="Abadi MT Condensed Extra Bold" charset="0"/>
                <a:cs typeface="Abadi MT Condensed Extra Bold" charset="0"/>
              </a:rPr>
              <a:t> 系统接口</a:t>
            </a:r>
            <a:endParaRPr lang="en-US" altLang="zh-CN" sz="4200" dirty="0" smtClean="0">
              <a:latin typeface="Abadi MT Condensed Extra Bold" charset="0"/>
              <a:ea typeface="Abadi MT Condensed Extra Bold" charset="0"/>
              <a:cs typeface="Abadi MT Condensed Extra Bold" charset="0"/>
            </a:endParaRPr>
          </a:p>
          <a:p>
            <a:pPr lvl="1"/>
            <a:r>
              <a:rPr lang="en-US" altLang="zh-CN" sz="4200" dirty="0" smtClean="0">
                <a:latin typeface="Abadi MT Condensed Extra Bold" charset="0"/>
                <a:ea typeface="Abadi MT Condensed Extra Bold" charset="0"/>
                <a:cs typeface="Abadi MT Condensed Extra Bold" charset="0"/>
              </a:rPr>
              <a:t>Output</a:t>
            </a:r>
            <a:r>
              <a:rPr lang="zh-CN" altLang="en-US" sz="4200" dirty="0" smtClean="0">
                <a:latin typeface="Abadi MT Condensed Extra Bold" charset="0"/>
                <a:ea typeface="Abadi MT Condensed Extra Bold" charset="0"/>
                <a:cs typeface="Abadi MT Condensed Extra Bold" charset="0"/>
              </a:rPr>
              <a:t> </a:t>
            </a:r>
            <a:r>
              <a:rPr lang="en-US" altLang="zh-CN" sz="4200" dirty="0" smtClean="0">
                <a:latin typeface="Abadi MT Condensed Extra Bold" charset="0"/>
                <a:ea typeface="Abadi MT Condensed Extra Bold" charset="0"/>
                <a:cs typeface="Abadi MT Condensed Extra Bold" charset="0"/>
              </a:rPr>
              <a:t>interface:</a:t>
            </a:r>
          </a:p>
          <a:p>
            <a:pPr lvl="2"/>
            <a:r>
              <a:rPr lang="en-US" sz="4200" i="1" dirty="0">
                <a:latin typeface="Abadi MT Condensed Extra Bold" charset="0"/>
                <a:ea typeface="Abadi MT Condensed Extra Bold" charset="0"/>
                <a:cs typeface="Abadi MT Condensed Extra Bold" charset="0"/>
              </a:rPr>
              <a:t>void </a:t>
            </a:r>
            <a:r>
              <a:rPr lang="en-US" sz="4200" i="1" dirty="0" err="1">
                <a:latin typeface="Abadi MT Condensed Extra Bold" charset="0"/>
                <a:ea typeface="Abadi MT Condensed Extra Bold" charset="0"/>
                <a:cs typeface="Abadi MT Condensed Extra Bold" charset="0"/>
              </a:rPr>
              <a:t>get_random_bytes</a:t>
            </a:r>
            <a:r>
              <a:rPr lang="en-US" sz="4200" i="1" dirty="0">
                <a:latin typeface="Abadi MT Condensed Extra Bold" charset="0"/>
                <a:ea typeface="Abadi MT Condensed Extra Bold" charset="0"/>
                <a:cs typeface="Abadi MT Condensed Extra Bold" charset="0"/>
              </a:rPr>
              <a:t>(void *</a:t>
            </a:r>
            <a:r>
              <a:rPr lang="en-US" sz="4200" i="1" dirty="0" err="1">
                <a:latin typeface="Abadi MT Condensed Extra Bold" charset="0"/>
                <a:ea typeface="Abadi MT Condensed Extra Bold" charset="0"/>
                <a:cs typeface="Abadi MT Condensed Extra Bold" charset="0"/>
              </a:rPr>
              <a:t>buf</a:t>
            </a:r>
            <a:r>
              <a:rPr lang="en-US" sz="4200" i="1" dirty="0">
                <a:latin typeface="Abadi MT Condensed Extra Bold" charset="0"/>
                <a:ea typeface="Abadi MT Condensed Extra Bold" charset="0"/>
                <a:cs typeface="Abadi MT Condensed Extra Bold" charset="0"/>
              </a:rPr>
              <a:t>, </a:t>
            </a:r>
            <a:r>
              <a:rPr lang="en-US" sz="4200" i="1" dirty="0" err="1">
                <a:latin typeface="Abadi MT Condensed Extra Bold" charset="0"/>
                <a:ea typeface="Abadi MT Condensed Extra Bold" charset="0"/>
                <a:cs typeface="Abadi MT Condensed Extra Bold" charset="0"/>
              </a:rPr>
              <a:t>int</a:t>
            </a:r>
            <a:r>
              <a:rPr lang="en-US" sz="4200" i="1" dirty="0">
                <a:latin typeface="Abadi MT Condensed Extra Bold" charset="0"/>
                <a:ea typeface="Abadi MT Condensed Extra Bold" charset="0"/>
                <a:cs typeface="Abadi MT Condensed Extra Bold" charset="0"/>
              </a:rPr>
              <a:t> </a:t>
            </a:r>
            <a:r>
              <a:rPr lang="en-US" sz="4200" i="1" dirty="0" err="1">
                <a:latin typeface="Abadi MT Condensed Extra Bold" charset="0"/>
                <a:ea typeface="Abadi MT Condensed Extra Bold" charset="0"/>
                <a:cs typeface="Abadi MT Condensed Extra Bold" charset="0"/>
              </a:rPr>
              <a:t>nbytes</a:t>
            </a:r>
            <a:r>
              <a:rPr lang="en-US" sz="4200" i="1" dirty="0" smtClean="0">
                <a:latin typeface="Abadi MT Condensed Extra Bold" charset="0"/>
                <a:ea typeface="Abadi MT Condensed Extra Bold" charset="0"/>
                <a:cs typeface="Abadi MT Condensed Extra Bold" charset="0"/>
              </a:rPr>
              <a:t>);</a:t>
            </a:r>
            <a:r>
              <a:rPr lang="zh-CN" altLang="en-US" sz="4200" i="1" dirty="0" smtClean="0">
                <a:latin typeface="Abadi MT Condensed Extra Bold" charset="0"/>
                <a:ea typeface="Abadi MT Condensed Extra Bold" charset="0"/>
                <a:cs typeface="Abadi MT Condensed Extra Bold" charset="0"/>
              </a:rPr>
              <a:t> </a:t>
            </a:r>
            <a:endParaRPr lang="en-US" altLang="zh-CN" sz="4200" dirty="0" smtClean="0">
              <a:latin typeface="Abadi MT Condensed Extra Bold" charset="0"/>
              <a:ea typeface="Abadi MT Condensed Extra Bold" charset="0"/>
              <a:cs typeface="Abadi MT Condensed Extra Bold" charset="0"/>
            </a:endParaRPr>
          </a:p>
          <a:p>
            <a:pPr lvl="2"/>
            <a:r>
              <a:rPr lang="en-US" altLang="zh-CN" sz="4200" dirty="0" smtClean="0">
                <a:latin typeface="Abadi MT Condensed Extra Bold" charset="0"/>
                <a:ea typeface="Abadi MT Condensed Extra Bold" charset="0"/>
                <a:cs typeface="Abadi MT Condensed Extra Bold" charset="0"/>
              </a:rPr>
              <a:t>/dev/random</a:t>
            </a:r>
            <a:r>
              <a:rPr lang="zh-CN" altLang="en-US" sz="4200" dirty="0" smtClean="0">
                <a:latin typeface="Abadi MT Condensed Extra Bold" charset="0"/>
                <a:ea typeface="Abadi MT Condensed Extra Bold" charset="0"/>
                <a:cs typeface="Abadi MT Condensed Extra Bold" charset="0"/>
              </a:rPr>
              <a:t>，用于产生高质量的随机数，但是当随机数使用完时，读取文件会产生阻塞效果</a:t>
            </a:r>
            <a:endParaRPr lang="en-US" altLang="zh-CN" sz="4200" dirty="0" smtClean="0">
              <a:latin typeface="Abadi MT Condensed Extra Bold" charset="0"/>
              <a:ea typeface="Abadi MT Condensed Extra Bold" charset="0"/>
              <a:cs typeface="Abadi MT Condensed Extra Bold" charset="0"/>
            </a:endParaRPr>
          </a:p>
          <a:p>
            <a:pPr lvl="2"/>
            <a:r>
              <a:rPr lang="en-US" altLang="zh-CN" sz="4200" dirty="0" smtClean="0">
                <a:latin typeface="Abadi MT Condensed Extra Bold" charset="0"/>
                <a:ea typeface="Abadi MT Condensed Extra Bold" charset="0"/>
                <a:cs typeface="Abadi MT Condensed Extra Bold" charset="0"/>
              </a:rPr>
              <a:t>/dev/</a:t>
            </a:r>
            <a:r>
              <a:rPr lang="en-US" altLang="zh-CN" sz="4200" dirty="0" err="1" smtClean="0">
                <a:latin typeface="Abadi MT Condensed Extra Bold" charset="0"/>
                <a:ea typeface="Abadi MT Condensed Extra Bold" charset="0"/>
                <a:cs typeface="Abadi MT Condensed Extra Bold" charset="0"/>
              </a:rPr>
              <a:t>urandom</a:t>
            </a:r>
            <a:r>
              <a:rPr lang="zh-CN" altLang="en-US" sz="4200" dirty="0" smtClean="0">
                <a:latin typeface="Abadi MT Condensed Extra Bold" charset="0"/>
                <a:ea typeface="Abadi MT Condensed Extra Bold" charset="0"/>
                <a:cs typeface="Abadi MT Condensed Extra Bold" charset="0"/>
              </a:rPr>
              <a:t> 并不会产生阻塞效果，但随机质量要差很多。</a:t>
            </a:r>
            <a:endParaRPr lang="en-US" altLang="zh-CN" sz="4200" dirty="0">
              <a:latin typeface="Abadi MT Condensed Extra Bold" charset="0"/>
              <a:ea typeface="Abadi MT Condensed Extra Bold" charset="0"/>
              <a:cs typeface="Abadi MT Condensed Extra Bold" charset="0"/>
            </a:endParaRPr>
          </a:p>
          <a:p>
            <a:pPr lvl="1"/>
            <a:r>
              <a:rPr lang="zh-CN" altLang="en-US" sz="4200" dirty="0" smtClean="0">
                <a:latin typeface="Abadi MT Condensed Extra Bold" charset="0"/>
                <a:ea typeface="Abadi MT Condensed Extra Bold" charset="0"/>
                <a:cs typeface="Abadi MT Condensed Extra Bold" charset="0"/>
              </a:rPr>
              <a:t>用法：</a:t>
            </a:r>
            <a:endParaRPr lang="en-US" altLang="zh-CN" sz="4200" dirty="0" smtClean="0">
              <a:latin typeface="Abadi MT Condensed Extra Bold" charset="0"/>
              <a:ea typeface="Abadi MT Condensed Extra Bold" charset="0"/>
              <a:cs typeface="Abadi MT Condensed Extra Bold" charset="0"/>
            </a:endParaRPr>
          </a:p>
          <a:p>
            <a:pPr lvl="2"/>
            <a:r>
              <a:rPr lang="zh-CN" altLang="en-US" sz="4200" dirty="0" smtClean="0">
                <a:latin typeface="Abadi MT Condensed Extra Bold" charset="0"/>
                <a:ea typeface="Abadi MT Condensed Extra Bold" charset="0"/>
                <a:cs typeface="Abadi MT Condensed Extra Bold" charset="0"/>
              </a:rPr>
              <a:t>作为“加密伪随机数序列生成器”</a:t>
            </a:r>
            <a:r>
              <a:rPr lang="en-US" altLang="zh-CN" sz="4200" dirty="0" smtClean="0">
                <a:latin typeface="Abadi MT Condensed Extra Bold" charset="0"/>
                <a:ea typeface="Abadi MT Condensed Extra Bold" charset="0"/>
                <a:cs typeface="Abadi MT Condensed Extra Bold" charset="0"/>
              </a:rPr>
              <a:t>(CPRNG)</a:t>
            </a:r>
          </a:p>
          <a:p>
            <a:pPr lvl="2"/>
            <a:r>
              <a:rPr lang="zh-CN" altLang="en-US" sz="4200" dirty="0" smtClean="0">
                <a:latin typeface="Abadi MT Condensed Extra Bold" charset="0"/>
                <a:ea typeface="Abadi MT Condensed Extra Bold" charset="0"/>
                <a:cs typeface="Abadi MT Condensed Extra Bold" charset="0"/>
              </a:rPr>
              <a:t>伪随机数序列通过递推公式产生近似均匀的均匀分布</a:t>
            </a:r>
            <a:endParaRPr lang="en-US" altLang="zh-CN" sz="4200" dirty="0" smtClean="0">
              <a:latin typeface="Abadi MT Condensed Extra Bold" charset="0"/>
              <a:ea typeface="Abadi MT Condensed Extra Bold" charset="0"/>
              <a:cs typeface="Abadi MT Condensed Extra Bold" charset="0"/>
            </a:endParaRPr>
          </a:p>
          <a:p>
            <a:r>
              <a:rPr lang="en-US" altLang="zh-CN" sz="4200" dirty="0" err="1" smtClean="0">
                <a:latin typeface="Abadi MT Condensed Extra Bold" charset="0"/>
                <a:ea typeface="Abadi MT Condensed Extra Bold" charset="0"/>
                <a:cs typeface="Abadi MT Condensed Extra Bold" charset="0"/>
              </a:rPr>
              <a:t>MacOS</a:t>
            </a:r>
            <a:r>
              <a:rPr lang="zh-CN" altLang="en-US" sz="4200" dirty="0" smtClean="0">
                <a:latin typeface="Abadi MT Condensed Extra Bold" charset="0"/>
                <a:ea typeface="Abadi MT Condensed Extra Bold" charset="0"/>
                <a:cs typeface="Abadi MT Condensed Extra Bold" charset="0"/>
              </a:rPr>
              <a:t> </a:t>
            </a:r>
            <a:r>
              <a:rPr lang="en-US" altLang="zh-CN" sz="4200" dirty="0" smtClean="0">
                <a:latin typeface="Abadi MT Condensed Extra Bold" charset="0"/>
                <a:ea typeface="Abadi MT Condensed Extra Bold" charset="0"/>
                <a:cs typeface="Abadi MT Condensed Extra Bold" charset="0"/>
              </a:rPr>
              <a:t>X</a:t>
            </a:r>
            <a:r>
              <a:rPr lang="zh-CN" altLang="en-US" sz="4200" dirty="0" smtClean="0">
                <a:latin typeface="Abadi MT Condensed Extra Bold" charset="0"/>
                <a:ea typeface="Abadi MT Condensed Extra Bold" charset="0"/>
                <a:cs typeface="Abadi MT Condensed Extra Bold" charset="0"/>
              </a:rPr>
              <a:t> 定义了兼容的接口但使用了不同的算法</a:t>
            </a:r>
            <a:endParaRPr lang="en-US" altLang="zh-CN" sz="4200" dirty="0" smtClean="0">
              <a:latin typeface="Abadi MT Condensed Extra Bold" charset="0"/>
              <a:ea typeface="Abadi MT Condensed Extra Bold" charset="0"/>
              <a:cs typeface="Abadi MT Condensed Extra Bold" charset="0"/>
            </a:endParaRPr>
          </a:p>
          <a:p>
            <a:pPr lvl="1"/>
            <a:r>
              <a:rPr lang="en-US" altLang="zh-CN" sz="4200" dirty="0" err="1" smtClean="0">
                <a:latin typeface="Abadi MT Condensed Extra Bold" charset="0"/>
                <a:ea typeface="Abadi MT Condensed Extra Bold" charset="0"/>
                <a:cs typeface="Abadi MT Condensed Extra Bold" charset="0"/>
              </a:rPr>
              <a:t>MacOSX</a:t>
            </a:r>
            <a:r>
              <a:rPr lang="zh-CN" altLang="en-US" sz="4200" dirty="0" smtClean="0">
                <a:latin typeface="Abadi MT Condensed Extra Bold" charset="0"/>
                <a:ea typeface="Abadi MT Condensed Extra Bold" charset="0"/>
                <a:cs typeface="Abadi MT Condensed Extra Bold" charset="0"/>
              </a:rPr>
              <a:t> 推测使用了和</a:t>
            </a:r>
            <a:r>
              <a:rPr lang="en-US" altLang="zh-CN" sz="4200" dirty="0" smtClean="0">
                <a:latin typeface="Abadi MT Condensed Extra Bold" charset="0"/>
                <a:ea typeface="Abadi MT Condensed Extra Bold" charset="0"/>
                <a:cs typeface="Abadi MT Condensed Extra Bold" charset="0"/>
              </a:rPr>
              <a:t>FreeBSD</a:t>
            </a:r>
            <a:r>
              <a:rPr lang="zh-CN" altLang="en-US" sz="4200" dirty="0" smtClean="0">
                <a:latin typeface="Abadi MT Condensed Extra Bold" charset="0"/>
                <a:ea typeface="Abadi MT Condensed Extra Bold" charset="0"/>
                <a:cs typeface="Abadi MT Condensed Extra Bold" charset="0"/>
              </a:rPr>
              <a:t>相同的算法</a:t>
            </a:r>
            <a:endParaRPr lang="en-US" altLang="zh-CN" sz="4200" dirty="0" smtClean="0">
              <a:latin typeface="Abadi MT Condensed Extra Bold" charset="0"/>
              <a:ea typeface="Abadi MT Condensed Extra Bold" charset="0"/>
              <a:cs typeface="Abadi MT Condensed Extra Bold" charset="0"/>
            </a:endParaRPr>
          </a:p>
          <a:p>
            <a:pPr lvl="1"/>
            <a:r>
              <a:rPr lang="en-US" altLang="zh-CN" sz="4200" dirty="0" smtClean="0">
                <a:latin typeface="Abadi MT Condensed Extra Bold" charset="0"/>
                <a:ea typeface="Abadi MT Condensed Extra Bold" charset="0"/>
                <a:cs typeface="Abadi MT Condensed Extra Bold" charset="0"/>
              </a:rPr>
              <a:t>/dev/random</a:t>
            </a:r>
            <a:r>
              <a:rPr lang="zh-CN" altLang="en-US" sz="4200" dirty="0" smtClean="0">
                <a:latin typeface="Abadi MT Condensed Extra Bold" charset="0"/>
                <a:ea typeface="Abadi MT Condensed Extra Bold" charset="0"/>
                <a:cs typeface="Abadi MT Condensed Extra Bold" charset="0"/>
              </a:rPr>
              <a:t> 没有阻塞效果</a:t>
            </a:r>
            <a:endParaRPr lang="en-US" altLang="zh-CN" sz="4200" dirty="0" smtClean="0">
              <a:latin typeface="Abadi MT Condensed Extra Bold" charset="0"/>
              <a:ea typeface="Abadi MT Condensed Extra Bold" charset="0"/>
              <a:cs typeface="Abadi MT Condensed Extra Bold" charset="0"/>
            </a:endParaRPr>
          </a:p>
          <a:p>
            <a:endParaRPr lang="en-US" sz="4200" dirty="0">
              <a:latin typeface="Abadi MT Condensed Extra Bold" charset="0"/>
              <a:ea typeface="Abadi MT Condensed Extra Bold" charset="0"/>
              <a:cs typeface="Abadi MT Condensed Extra Bold" charset="0"/>
            </a:endParaRPr>
          </a:p>
          <a:p>
            <a:r>
              <a:rPr lang="zh-CN" altLang="en-US" sz="4200" dirty="0" smtClean="0">
                <a:latin typeface="Abadi MT Condensed Extra Bold" charset="0"/>
                <a:ea typeface="Abadi MT Condensed Extra Bold" charset="0"/>
                <a:cs typeface="Abadi MT Condensed Extra Bold" charset="0"/>
              </a:rPr>
              <a:t>补充资料阅读：</a:t>
            </a:r>
            <a:r>
              <a:rPr lang="en-US" sz="4200" dirty="0" smtClean="0">
                <a:latin typeface="Abadi MT Condensed Extra Bold" charset="0"/>
                <a:ea typeface="Abadi MT Condensed Extra Bold" charset="0"/>
                <a:cs typeface="Abadi MT Condensed Extra Bold" charset="0"/>
              </a:rPr>
              <a:t>#include </a:t>
            </a:r>
            <a:r>
              <a:rPr lang="en-US" sz="4200" dirty="0">
                <a:latin typeface="Abadi MT Condensed Extra Bold" charset="0"/>
                <a:ea typeface="Abadi MT Condensed Extra Bold" charset="0"/>
                <a:cs typeface="Abadi MT Condensed Extra Bold" charset="0"/>
              </a:rPr>
              <a:t>&lt;</a:t>
            </a:r>
            <a:r>
              <a:rPr lang="en-US" sz="4200" dirty="0">
                <a:latin typeface="Abadi MT Condensed Extra Bold" charset="0"/>
                <a:ea typeface="Abadi MT Condensed Extra Bold" charset="0"/>
                <a:cs typeface="Abadi MT Condensed Extra Bold" charset="0"/>
                <a:hlinkClick r:id="rId3" action="ppaction://hlinkfile"/>
              </a:rPr>
              <a:t>linux/random.h</a:t>
            </a:r>
            <a:r>
              <a:rPr lang="en-US" sz="4200" dirty="0" smtClean="0">
                <a:latin typeface="Abadi MT Condensed Extra Bold" charset="0"/>
                <a:ea typeface="Abadi MT Condensed Extra Bold" charset="0"/>
                <a:cs typeface="Abadi MT Condensed Extra Bold" charset="0"/>
              </a:rPr>
              <a:t>&gt;</a:t>
            </a:r>
            <a:r>
              <a:rPr lang="zh-CN" altLang="en-US" sz="4200" dirty="0" smtClean="0">
                <a:latin typeface="Abadi MT Condensed Extra Bold" charset="0"/>
                <a:ea typeface="Abadi MT Condensed Extra Bold" charset="0"/>
                <a:cs typeface="Abadi MT Condensed Extra Bold" charset="0"/>
              </a:rPr>
              <a:t> 或手册 </a:t>
            </a:r>
            <a:r>
              <a:rPr lang="en-US" altLang="zh-CN" sz="4200" dirty="0" err="1" smtClean="0">
                <a:latin typeface="Abadi MT Condensed Extra Bold" charset="0"/>
                <a:ea typeface="Abadi MT Condensed Extra Bold" charset="0"/>
                <a:cs typeface="Abadi MT Condensed Extra Bold" charset="0"/>
              </a:rPr>
              <a:t>linux</a:t>
            </a:r>
            <a:r>
              <a:rPr lang="zh-CN" altLang="en-US" sz="4200" dirty="0" smtClean="0">
                <a:latin typeface="Abadi MT Condensed Extra Bold" charset="0"/>
                <a:ea typeface="Abadi MT Condensed Extra Bold" charset="0"/>
                <a:cs typeface="Abadi MT Condensed Extra Bold" charset="0"/>
              </a:rPr>
              <a:t> </a:t>
            </a:r>
            <a:r>
              <a:rPr lang="en-US" altLang="zh-CN" sz="4200" dirty="0" smtClean="0">
                <a:latin typeface="Abadi MT Condensed Extra Bold" charset="0"/>
                <a:ea typeface="Abadi MT Condensed Extra Bold" charset="0"/>
                <a:cs typeface="Abadi MT Condensed Extra Bold" charset="0"/>
              </a:rPr>
              <a:t>man</a:t>
            </a:r>
            <a:endParaRPr lang="en-US" sz="4200" dirty="0" smtClean="0">
              <a:latin typeface="Abadi MT Condensed Extra Bold" charset="0"/>
              <a:ea typeface="Abadi MT Condensed Extra Bold" charset="0"/>
              <a:cs typeface="Abadi MT Condensed Extra Bold" charset="0"/>
            </a:endParaRPr>
          </a:p>
          <a:p>
            <a:endParaRPr lang="en-US" sz="4200" dirty="0">
              <a:latin typeface="Abadi MT Condensed Extra Bold" charset="0"/>
              <a:ea typeface="Abadi MT Condensed Extra Bold" charset="0"/>
              <a:cs typeface="Abadi MT Condensed Extra Bold" charset="0"/>
            </a:endParaRPr>
          </a:p>
          <a:p>
            <a:endParaRPr lang="en-US" dirty="0"/>
          </a:p>
        </p:txBody>
      </p:sp>
      <p:sp>
        <p:nvSpPr>
          <p:cNvPr id="4" name="Text Placeholder 3"/>
          <p:cNvSpPr>
            <a:spLocks noGrp="1"/>
          </p:cNvSpPr>
          <p:nvPr>
            <p:ph type="body" sz="half" idx="2"/>
          </p:nvPr>
        </p:nvSpPr>
        <p:spPr/>
        <p:txBody>
          <a:bodyPr>
            <a:normAutofit/>
          </a:bodyPr>
          <a:lstStyle/>
          <a:p>
            <a:endParaRPr lang="en-US" altLang="zh-CN" sz="2000" dirty="0" smtClean="0"/>
          </a:p>
          <a:p>
            <a:r>
              <a:rPr lang="zh-CN" altLang="en-US" sz="2000" dirty="0" smtClean="0"/>
              <a:t>物理真随机变量</a:t>
            </a:r>
            <a:endParaRPr lang="en-US" altLang="zh-CN" sz="2000" dirty="0" smtClean="0"/>
          </a:p>
          <a:p>
            <a:r>
              <a:rPr lang="zh-CN" altLang="en-US" sz="2000" dirty="0" smtClean="0">
                <a:solidFill>
                  <a:schemeClr val="bg1">
                    <a:lumMod val="75000"/>
                  </a:schemeClr>
                </a:solidFill>
              </a:rPr>
              <a:t>伪随机变量序列</a:t>
            </a:r>
            <a:endParaRPr lang="en-US" altLang="zh-CN" sz="2000" dirty="0" smtClean="0">
              <a:solidFill>
                <a:schemeClr val="bg1">
                  <a:lumMod val="75000"/>
                </a:schemeClr>
              </a:solidFill>
            </a:endParaRPr>
          </a:p>
          <a:p>
            <a:endParaRPr lang="en-US" sz="2000" dirty="0"/>
          </a:p>
          <a:p>
            <a:r>
              <a:rPr lang="zh-CN" altLang="en-US" sz="2000" dirty="0">
                <a:solidFill>
                  <a:schemeClr val="bg1">
                    <a:lumMod val="50000"/>
                  </a:schemeClr>
                </a:solidFill>
                <a:latin typeface="Abadi MT Condensed Extra Bold" charset="0"/>
                <a:ea typeface="Abadi MT Condensed Extra Bold" charset="0"/>
                <a:cs typeface="Abadi MT Condensed Extra Bold" charset="0"/>
              </a:rPr>
              <a:t>随机性由操作系统内核中类似于随机过程的事件来转换：</a:t>
            </a:r>
            <a:endParaRPr lang="en-US" altLang="zh-CN" sz="2000" dirty="0">
              <a:solidFill>
                <a:schemeClr val="bg1">
                  <a:lumMod val="50000"/>
                </a:schemeClr>
              </a:solidFill>
              <a:latin typeface="Abadi MT Condensed Extra Bold" charset="0"/>
              <a:ea typeface="Abadi MT Condensed Extra Bold" charset="0"/>
              <a:cs typeface="Abadi MT Condensed Extra Bold" charset="0"/>
            </a:endParaRPr>
          </a:p>
          <a:p>
            <a:pPr lvl="1"/>
            <a:r>
              <a:rPr lang="zh-CN" altLang="en-US" sz="2000" dirty="0">
                <a:solidFill>
                  <a:schemeClr val="bg1">
                    <a:lumMod val="50000"/>
                  </a:schemeClr>
                </a:solidFill>
                <a:latin typeface="Abadi MT Condensed Extra Bold" charset="0"/>
                <a:ea typeface="Abadi MT Condensed Extra Bold" charset="0"/>
                <a:cs typeface="Abadi MT Condensed Extra Bold" charset="0"/>
              </a:rPr>
              <a:t>键盘敲击时间间隔</a:t>
            </a:r>
            <a:endParaRPr lang="en-US" altLang="zh-CN" sz="2000" dirty="0">
              <a:solidFill>
                <a:schemeClr val="bg1">
                  <a:lumMod val="50000"/>
                </a:schemeClr>
              </a:solidFill>
              <a:latin typeface="Abadi MT Condensed Extra Bold" charset="0"/>
              <a:ea typeface="Abadi MT Condensed Extra Bold" charset="0"/>
              <a:cs typeface="Abadi MT Condensed Extra Bold" charset="0"/>
            </a:endParaRPr>
          </a:p>
          <a:p>
            <a:pPr lvl="1"/>
            <a:r>
              <a:rPr lang="zh-CN" altLang="en-US" sz="2000" dirty="0">
                <a:solidFill>
                  <a:schemeClr val="bg1">
                    <a:lumMod val="50000"/>
                  </a:schemeClr>
                </a:solidFill>
                <a:latin typeface="Abadi MT Condensed Extra Bold" charset="0"/>
                <a:ea typeface="Abadi MT Condensed Extra Bold" charset="0"/>
                <a:cs typeface="Abadi MT Condensed Extra Bold" charset="0"/>
              </a:rPr>
              <a:t>中断间隔时间</a:t>
            </a:r>
            <a:endParaRPr lang="en-US" altLang="zh-CN" sz="2000" dirty="0">
              <a:solidFill>
                <a:schemeClr val="bg1">
                  <a:lumMod val="50000"/>
                </a:schemeClr>
              </a:solidFill>
              <a:latin typeface="Abadi MT Condensed Extra Bold" charset="0"/>
              <a:ea typeface="Abadi MT Condensed Extra Bold" charset="0"/>
              <a:cs typeface="Abadi MT Condensed Extra Bold" charset="0"/>
            </a:endParaRPr>
          </a:p>
          <a:p>
            <a:r>
              <a:rPr lang="zh-CN" altLang="en-US" sz="2000" dirty="0">
                <a:solidFill>
                  <a:schemeClr val="bg1">
                    <a:lumMod val="50000"/>
                  </a:schemeClr>
                </a:solidFill>
                <a:latin typeface="Abadi MT Condensed Extra Bold" charset="0"/>
                <a:ea typeface="Abadi MT Condensed Extra Bold" charset="0"/>
                <a:cs typeface="Abadi MT Condensed Extra Bold" charset="0"/>
              </a:rPr>
              <a:t>这些随机性被加入到了</a:t>
            </a:r>
            <a:r>
              <a:rPr lang="en-US" altLang="zh-CN" sz="2000" dirty="0">
                <a:solidFill>
                  <a:schemeClr val="bg1">
                    <a:lumMod val="50000"/>
                  </a:schemeClr>
                </a:solidFill>
                <a:latin typeface="Abadi MT Condensed Extra Bold" charset="0"/>
                <a:ea typeface="Abadi MT Condensed Extra Bold" charset="0"/>
                <a:cs typeface="Abadi MT Condensed Extra Bold" charset="0"/>
              </a:rPr>
              <a:t>”entropy</a:t>
            </a:r>
            <a:r>
              <a:rPr lang="zh-CN" altLang="en-US" sz="2000" dirty="0">
                <a:solidFill>
                  <a:schemeClr val="bg1">
                    <a:lumMod val="50000"/>
                  </a:schemeClr>
                </a:solidFill>
                <a:latin typeface="Abadi MT Condensed Extra Bold" charset="0"/>
                <a:ea typeface="Abadi MT Condensed Extra Bold" charset="0"/>
                <a:cs typeface="Abadi MT Condensed Extra Bold" charset="0"/>
              </a:rPr>
              <a:t> </a:t>
            </a:r>
            <a:r>
              <a:rPr lang="en-US" altLang="zh-CN" sz="2000" dirty="0">
                <a:solidFill>
                  <a:schemeClr val="bg1">
                    <a:lumMod val="50000"/>
                  </a:schemeClr>
                </a:solidFill>
                <a:latin typeface="Abadi MT Condensed Extra Bold" charset="0"/>
                <a:ea typeface="Abadi MT Condensed Extra Bold" charset="0"/>
                <a:cs typeface="Abadi MT Condensed Extra Bold" charset="0"/>
              </a:rPr>
              <a:t>pool”</a:t>
            </a:r>
          </a:p>
          <a:p>
            <a:endParaRPr lang="en-US" sz="2000" dirty="0"/>
          </a:p>
        </p:txBody>
      </p:sp>
      <p:sp>
        <p:nvSpPr>
          <p:cNvPr id="5" name="Date Placeholder 4"/>
          <p:cNvSpPr>
            <a:spLocks noGrp="1"/>
          </p:cNvSpPr>
          <p:nvPr>
            <p:ph type="dt" sz="half" idx="10"/>
          </p:nvPr>
        </p:nvSpPr>
        <p:spPr/>
        <p:txBody>
          <a:bodyPr/>
          <a:lstStyle/>
          <a:p>
            <a:fld id="{F36FDD4E-0158-1246-801D-BB5590E06F53}" type="datetime1">
              <a:t>4/4/17</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356779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3600"/>
            <a:ext cx="4481512" cy="1324800"/>
          </a:xfrm>
        </p:spPr>
        <p:txBody>
          <a:bodyPr anchor="ctr" anchorCtr="0">
            <a:normAutofit/>
          </a:bodyPr>
          <a:lstStyle/>
          <a:p>
            <a:r>
              <a:rPr lang="zh-CN" altLang="en-US" sz="4400" dirty="0" smtClean="0"/>
              <a:t>基本概念和方法</a:t>
            </a:r>
            <a:endParaRPr lang="en-US" sz="4400" dirty="0"/>
          </a:p>
        </p:txBody>
      </p:sp>
      <p:sp>
        <p:nvSpPr>
          <p:cNvPr id="4" name="Text Placeholder 3"/>
          <p:cNvSpPr>
            <a:spLocks noGrp="1"/>
          </p:cNvSpPr>
          <p:nvPr>
            <p:ph type="body" sz="half" idx="2"/>
          </p:nvPr>
        </p:nvSpPr>
        <p:spPr/>
        <p:txBody>
          <a:bodyPr>
            <a:normAutofit/>
          </a:bodyPr>
          <a:lstStyle/>
          <a:p>
            <a:endParaRPr lang="en-US" altLang="zh-CN" sz="2000" dirty="0" smtClean="0"/>
          </a:p>
          <a:p>
            <a:r>
              <a:rPr lang="zh-CN" altLang="en-US" sz="2000" dirty="0" smtClean="0"/>
              <a:t>物理真随机变量</a:t>
            </a:r>
            <a:endParaRPr lang="en-US" altLang="zh-CN" sz="2000" dirty="0" smtClean="0"/>
          </a:p>
          <a:p>
            <a:r>
              <a:rPr lang="zh-CN" altLang="en-US" sz="2000" dirty="0" smtClean="0">
                <a:solidFill>
                  <a:schemeClr val="bg1">
                    <a:lumMod val="75000"/>
                  </a:schemeClr>
                </a:solidFill>
              </a:rPr>
              <a:t>伪随机变量序列</a:t>
            </a:r>
            <a:endParaRPr lang="en-US" altLang="zh-CN" sz="2000" dirty="0" smtClean="0">
              <a:solidFill>
                <a:schemeClr val="bg1">
                  <a:lumMod val="75000"/>
                </a:schemeClr>
              </a:solidFill>
            </a:endParaRPr>
          </a:p>
          <a:p>
            <a:endParaRPr lang="en-US" sz="2000" dirty="0"/>
          </a:p>
          <a:p>
            <a:r>
              <a:rPr lang="zh-CN" altLang="en-US" sz="2000" dirty="0">
                <a:solidFill>
                  <a:schemeClr val="bg1">
                    <a:lumMod val="50000"/>
                  </a:schemeClr>
                </a:solidFill>
                <a:latin typeface="Abadi MT Condensed Extra Bold" charset="0"/>
                <a:ea typeface="Abadi MT Condensed Extra Bold" charset="0"/>
                <a:cs typeface="Abadi MT Condensed Extra Bold" charset="0"/>
              </a:rPr>
              <a:t>随机性由操作系统内核中类似于随机过程的事件来转换：</a:t>
            </a:r>
            <a:endParaRPr lang="en-US" altLang="zh-CN" sz="2000" dirty="0">
              <a:solidFill>
                <a:schemeClr val="bg1">
                  <a:lumMod val="50000"/>
                </a:schemeClr>
              </a:solidFill>
              <a:latin typeface="Abadi MT Condensed Extra Bold" charset="0"/>
              <a:ea typeface="Abadi MT Condensed Extra Bold" charset="0"/>
              <a:cs typeface="Abadi MT Condensed Extra Bold" charset="0"/>
            </a:endParaRPr>
          </a:p>
          <a:p>
            <a:pPr lvl="1"/>
            <a:r>
              <a:rPr lang="zh-CN" altLang="en-US" sz="2000" dirty="0">
                <a:solidFill>
                  <a:schemeClr val="bg1">
                    <a:lumMod val="50000"/>
                  </a:schemeClr>
                </a:solidFill>
                <a:latin typeface="Abadi MT Condensed Extra Bold" charset="0"/>
                <a:ea typeface="Abadi MT Condensed Extra Bold" charset="0"/>
                <a:cs typeface="Abadi MT Condensed Extra Bold" charset="0"/>
              </a:rPr>
              <a:t>键盘敲击时间间隔</a:t>
            </a:r>
            <a:endParaRPr lang="en-US" altLang="zh-CN" sz="2000" dirty="0">
              <a:solidFill>
                <a:schemeClr val="bg1">
                  <a:lumMod val="50000"/>
                </a:schemeClr>
              </a:solidFill>
              <a:latin typeface="Abadi MT Condensed Extra Bold" charset="0"/>
              <a:ea typeface="Abadi MT Condensed Extra Bold" charset="0"/>
              <a:cs typeface="Abadi MT Condensed Extra Bold" charset="0"/>
            </a:endParaRPr>
          </a:p>
          <a:p>
            <a:pPr lvl="1"/>
            <a:r>
              <a:rPr lang="zh-CN" altLang="en-US" sz="2000" dirty="0">
                <a:solidFill>
                  <a:schemeClr val="bg1">
                    <a:lumMod val="50000"/>
                  </a:schemeClr>
                </a:solidFill>
                <a:latin typeface="Abadi MT Condensed Extra Bold" charset="0"/>
                <a:ea typeface="Abadi MT Condensed Extra Bold" charset="0"/>
                <a:cs typeface="Abadi MT Condensed Extra Bold" charset="0"/>
              </a:rPr>
              <a:t>中断间隔时间</a:t>
            </a:r>
            <a:endParaRPr lang="en-US" altLang="zh-CN" sz="2000" dirty="0">
              <a:solidFill>
                <a:schemeClr val="bg1">
                  <a:lumMod val="50000"/>
                </a:schemeClr>
              </a:solidFill>
              <a:latin typeface="Abadi MT Condensed Extra Bold" charset="0"/>
              <a:ea typeface="Abadi MT Condensed Extra Bold" charset="0"/>
              <a:cs typeface="Abadi MT Condensed Extra Bold" charset="0"/>
            </a:endParaRPr>
          </a:p>
          <a:p>
            <a:r>
              <a:rPr lang="zh-CN" altLang="en-US" sz="2000" dirty="0">
                <a:solidFill>
                  <a:schemeClr val="bg1">
                    <a:lumMod val="50000"/>
                  </a:schemeClr>
                </a:solidFill>
                <a:latin typeface="Abadi MT Condensed Extra Bold" charset="0"/>
                <a:ea typeface="Abadi MT Condensed Extra Bold" charset="0"/>
                <a:cs typeface="Abadi MT Condensed Extra Bold" charset="0"/>
              </a:rPr>
              <a:t>这些随机性被加入到了</a:t>
            </a:r>
            <a:r>
              <a:rPr lang="en-US" altLang="zh-CN" sz="2000" dirty="0">
                <a:solidFill>
                  <a:schemeClr val="bg1">
                    <a:lumMod val="50000"/>
                  </a:schemeClr>
                </a:solidFill>
                <a:latin typeface="Abadi MT Condensed Extra Bold" charset="0"/>
                <a:ea typeface="Abadi MT Condensed Extra Bold" charset="0"/>
                <a:cs typeface="Abadi MT Condensed Extra Bold" charset="0"/>
              </a:rPr>
              <a:t>”entropy</a:t>
            </a:r>
            <a:r>
              <a:rPr lang="zh-CN" altLang="en-US" sz="2000" dirty="0">
                <a:solidFill>
                  <a:schemeClr val="bg1">
                    <a:lumMod val="50000"/>
                  </a:schemeClr>
                </a:solidFill>
                <a:latin typeface="Abadi MT Condensed Extra Bold" charset="0"/>
                <a:ea typeface="Abadi MT Condensed Extra Bold" charset="0"/>
                <a:cs typeface="Abadi MT Condensed Extra Bold" charset="0"/>
              </a:rPr>
              <a:t> </a:t>
            </a:r>
            <a:r>
              <a:rPr lang="en-US" altLang="zh-CN" sz="2000" dirty="0">
                <a:solidFill>
                  <a:schemeClr val="bg1">
                    <a:lumMod val="50000"/>
                  </a:schemeClr>
                </a:solidFill>
                <a:latin typeface="Abadi MT Condensed Extra Bold" charset="0"/>
                <a:ea typeface="Abadi MT Condensed Extra Bold" charset="0"/>
                <a:cs typeface="Abadi MT Condensed Extra Bold" charset="0"/>
              </a:rPr>
              <a:t>pool”</a:t>
            </a:r>
          </a:p>
          <a:p>
            <a:endParaRPr lang="en-US" sz="2000" dirty="0"/>
          </a:p>
        </p:txBody>
      </p:sp>
      <p:sp>
        <p:nvSpPr>
          <p:cNvPr id="5" name="Date Placeholder 4"/>
          <p:cNvSpPr>
            <a:spLocks noGrp="1"/>
          </p:cNvSpPr>
          <p:nvPr>
            <p:ph type="dt" sz="half" idx="10"/>
          </p:nvPr>
        </p:nvSpPr>
        <p:spPr/>
        <p:txBody>
          <a:bodyPr/>
          <a:lstStyle/>
          <a:p>
            <a:fld id="{4418F8F2-06D4-A34E-8B05-AEFD9BF96C0D}" type="datetime1">
              <a:t>4/4/17</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3188" y="1702456"/>
            <a:ext cx="6172200" cy="3443563"/>
          </a:xfrm>
          <a:prstGeom prst="rect">
            <a:avLst/>
          </a:prstGeom>
        </p:spPr>
      </p:pic>
      <p:sp>
        <p:nvSpPr>
          <p:cNvPr id="8" name="TextBox 7"/>
          <p:cNvSpPr txBox="1"/>
          <p:nvPr/>
        </p:nvSpPr>
        <p:spPr>
          <a:xfrm>
            <a:off x="6527800" y="5295900"/>
            <a:ext cx="3454400" cy="307777"/>
          </a:xfrm>
          <a:prstGeom prst="rect">
            <a:avLst/>
          </a:prstGeom>
          <a:noFill/>
        </p:spPr>
        <p:txBody>
          <a:bodyPr wrap="square" rtlCol="0">
            <a:spAutoFit/>
          </a:bodyPr>
          <a:lstStyle/>
          <a:p>
            <a:r>
              <a:rPr lang="zh-CN" altLang="en-US" sz="1400"/>
              <a:t>图 </a:t>
            </a:r>
            <a:r>
              <a:rPr lang="en-US" altLang="zh-CN" sz="1400"/>
              <a:t>1</a:t>
            </a:r>
            <a:r>
              <a:rPr lang="zh-CN" altLang="en-US" sz="1400"/>
              <a:t> </a:t>
            </a:r>
            <a:r>
              <a:rPr lang="en-US" altLang="zh-CN" sz="1400"/>
              <a:t>:</a:t>
            </a:r>
            <a:r>
              <a:rPr lang="zh-CN" altLang="en-US" sz="1400"/>
              <a:t> </a:t>
            </a:r>
            <a:r>
              <a:rPr lang="en-US" altLang="zh-CN" sz="1400"/>
              <a:t>codes</a:t>
            </a:r>
            <a:r>
              <a:rPr lang="zh-CN" altLang="en-US" sz="1400"/>
              <a:t> </a:t>
            </a:r>
            <a:r>
              <a:rPr lang="en-US" altLang="zh-CN" sz="1400"/>
              <a:t>from</a:t>
            </a:r>
            <a:r>
              <a:rPr lang="zh-CN" altLang="en-US" sz="1400"/>
              <a:t> </a:t>
            </a:r>
            <a:r>
              <a:rPr lang="en-US" altLang="zh-CN" sz="1400"/>
              <a:t>Caffe®,</a:t>
            </a:r>
            <a:r>
              <a:rPr lang="zh-CN" altLang="en-US" sz="1400"/>
              <a:t> 参数随机化预处理 </a:t>
            </a:r>
            <a:endParaRPr lang="en-US" sz="1400"/>
          </a:p>
        </p:txBody>
      </p:sp>
    </p:spTree>
    <p:extLst>
      <p:ext uri="{BB962C8B-B14F-4D97-AF65-F5344CB8AC3E}">
        <p14:creationId xmlns:p14="http://schemas.microsoft.com/office/powerpoint/2010/main" val="2444606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987425"/>
            <a:ext cx="6399212" cy="4873625"/>
          </a:xfrm>
        </p:spPr>
        <p:txBody>
          <a:bodyPr/>
          <a:lstStyle/>
          <a:p>
            <a:pPr marL="0" indent="0">
              <a:buNone/>
            </a:pPr>
            <a:endParaRPr lang="en-US" dirty="0"/>
          </a:p>
          <a:p>
            <a:endParaRPr lang="en-US" dirty="0"/>
          </a:p>
        </p:txBody>
      </p:sp>
      <p:sp>
        <p:nvSpPr>
          <p:cNvPr id="5" name="Date Placeholder 4"/>
          <p:cNvSpPr>
            <a:spLocks noGrp="1"/>
          </p:cNvSpPr>
          <p:nvPr>
            <p:ph type="dt" sz="half" idx="10"/>
          </p:nvPr>
        </p:nvSpPr>
        <p:spPr/>
        <p:txBody>
          <a:bodyPr/>
          <a:lstStyle/>
          <a:p>
            <a:fld id="{64A97083-1148-8A48-9894-16C263A62818}" type="datetime1">
              <a:t>4/4/17</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
        <p:nvSpPr>
          <p:cNvPr id="10" name="Title 1"/>
          <p:cNvSpPr>
            <a:spLocks noGrp="1"/>
          </p:cNvSpPr>
          <p:nvPr>
            <p:ph type="title"/>
          </p:nvPr>
        </p:nvSpPr>
        <p:spPr>
          <a:xfrm>
            <a:off x="839788" y="363600"/>
            <a:ext cx="4481512" cy="1324800"/>
          </a:xfrm>
        </p:spPr>
        <p:txBody>
          <a:bodyPr anchor="ctr" anchorCtr="0">
            <a:normAutofit/>
          </a:bodyPr>
          <a:lstStyle/>
          <a:p>
            <a:r>
              <a:rPr lang="zh-CN" altLang="en-US" sz="4400" dirty="0" smtClean="0"/>
              <a:t>基本概念和方法</a:t>
            </a:r>
            <a:endParaRPr lang="en-US" sz="4400" dirty="0"/>
          </a:p>
        </p:txBody>
      </p:sp>
      <p:sp>
        <p:nvSpPr>
          <p:cNvPr id="11" name="Text Placeholder 3"/>
          <p:cNvSpPr>
            <a:spLocks noGrp="1"/>
          </p:cNvSpPr>
          <p:nvPr>
            <p:ph type="body" sz="half" idx="2"/>
          </p:nvPr>
        </p:nvSpPr>
        <p:spPr>
          <a:xfrm>
            <a:off x="839788" y="2057400"/>
            <a:ext cx="3932237" cy="3811588"/>
          </a:xfrm>
        </p:spPr>
        <p:txBody>
          <a:bodyPr>
            <a:normAutofit/>
          </a:bodyPr>
          <a:lstStyle/>
          <a:p>
            <a:endParaRPr lang="en-US" altLang="zh-CN" sz="2000" dirty="0" smtClean="0"/>
          </a:p>
          <a:p>
            <a:r>
              <a:rPr lang="zh-CN" altLang="en-US" sz="2000" dirty="0" smtClean="0">
                <a:solidFill>
                  <a:schemeClr val="bg1">
                    <a:lumMod val="75000"/>
                  </a:schemeClr>
                </a:solidFill>
              </a:rPr>
              <a:t>物理真随机变量</a:t>
            </a:r>
            <a:endParaRPr lang="en-US" altLang="zh-CN" sz="2000" dirty="0" smtClean="0">
              <a:solidFill>
                <a:schemeClr val="bg1">
                  <a:lumMod val="75000"/>
                </a:schemeClr>
              </a:solidFill>
            </a:endParaRPr>
          </a:p>
          <a:p>
            <a:r>
              <a:rPr lang="zh-CN" altLang="en-US" sz="2000" dirty="0"/>
              <a:t>伪随机变量序列</a:t>
            </a:r>
            <a:endParaRPr lang="en-US" altLang="zh-CN" sz="2000" dirty="0"/>
          </a:p>
          <a:p>
            <a:endParaRPr lang="en-US" sz="2000" dirty="0"/>
          </a:p>
        </p:txBody>
      </p:sp>
      <p:sp>
        <p:nvSpPr>
          <p:cNvPr id="12" name="Content Placeholder 2"/>
          <p:cNvSpPr txBox="1">
            <a:spLocks/>
          </p:cNvSpPr>
          <p:nvPr/>
        </p:nvSpPr>
        <p:spPr>
          <a:xfrm>
            <a:off x="5183188" y="987425"/>
            <a:ext cx="6172200" cy="487362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9pPr>
          </a:lstStyle>
          <a:p>
            <a:r>
              <a:rPr lang="zh-CN" altLang="en-US" sz="2000" dirty="0">
                <a:latin typeface="Abadi MT Condensed Extra Bold" charset="0"/>
                <a:ea typeface="Abadi MT Condensed Extra Bold" charset="0"/>
                <a:cs typeface="Abadi MT Condensed Extra Bold" charset="0"/>
              </a:rPr>
              <a:t>伪随机变量是通过数学公式产生的</a:t>
            </a:r>
            <a:endParaRPr lang="en-US" altLang="zh-CN" sz="2000" dirty="0">
              <a:latin typeface="Abadi MT Condensed Extra Bold" charset="0"/>
              <a:ea typeface="Abadi MT Condensed Extra Bold" charset="0"/>
              <a:cs typeface="Abadi MT Condensed Extra Bold" charset="0"/>
            </a:endParaRPr>
          </a:p>
          <a:p>
            <a:r>
              <a:rPr lang="zh-CN" altLang="en-US" sz="2000" dirty="0">
                <a:latin typeface="Abadi MT Condensed Extra Bold" charset="0"/>
                <a:ea typeface="Abadi MT Condensed Extra Bold" charset="0"/>
                <a:cs typeface="Abadi MT Condensed Extra Bold" charset="0"/>
              </a:rPr>
              <a:t>因为是按确定规则产生的，实际生产中伪随机变量非常容易自己重复自己</a:t>
            </a:r>
            <a:r>
              <a:rPr lang="en-US" altLang="zh-CN" sz="2000" dirty="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 实际这种周期性重复是必要的。</a:t>
            </a:r>
            <a:endParaRPr lang="en-US" altLang="zh-CN" sz="2000" dirty="0">
              <a:latin typeface="Abadi MT Condensed Extra Bold" charset="0"/>
              <a:ea typeface="Abadi MT Condensed Extra Bold" charset="0"/>
              <a:cs typeface="Abadi MT Condensed Extra Bold" charset="0"/>
            </a:endParaRPr>
          </a:p>
          <a:p>
            <a:r>
              <a:rPr lang="zh-CN" altLang="en-US" sz="2000" dirty="0">
                <a:latin typeface="Abadi MT Condensed Extra Bold" charset="0"/>
                <a:ea typeface="Abadi MT Condensed Extra Bold" charset="0"/>
                <a:cs typeface="Abadi MT Condensed Extra Bold" charset="0"/>
              </a:rPr>
              <a:t>一个好的算法是让这种确定规则产生的随机数需要漫长的时间才得以重复；对随机种子的改变会非常“敏感”</a:t>
            </a:r>
            <a:endParaRPr lang="en-US" altLang="zh-CN" sz="2000" dirty="0">
              <a:latin typeface="Abadi MT Condensed Extra Bold" charset="0"/>
              <a:ea typeface="Abadi MT Condensed Extra Bold" charset="0"/>
              <a:cs typeface="Abadi MT Condensed Extra Bold" charset="0"/>
            </a:endParaRPr>
          </a:p>
          <a:p>
            <a:pPr lvl="1"/>
            <a:endParaRPr lang="en-US" sz="1600" dirty="0">
              <a:latin typeface="Abadi MT Condensed Extra Bold" charset="0"/>
              <a:ea typeface="Abadi MT Condensed Extra Bold" charset="0"/>
              <a:cs typeface="Abadi MT Condensed Extra Bold" charset="0"/>
            </a:endParaRPr>
          </a:p>
          <a:p>
            <a:pPr lvl="1"/>
            <a:r>
              <a:rPr lang="en-US" altLang="zh-CN" sz="1600" dirty="0">
                <a:latin typeface="Abadi MT Condensed Extra Bold" charset="0"/>
                <a:ea typeface="Abadi MT Condensed Extra Bold" charset="0"/>
                <a:cs typeface="Abadi MT Condensed Extra Bold" charset="0"/>
              </a:rPr>
              <a:t>Linear</a:t>
            </a:r>
            <a:r>
              <a:rPr lang="zh-CN" altLang="en-US" sz="1600" dirty="0">
                <a:latin typeface="Abadi MT Condensed Extra Bold" charset="0"/>
                <a:ea typeface="Abadi MT Condensed Extra Bold" charset="0"/>
                <a:cs typeface="Abadi MT Condensed Extra Bold" charset="0"/>
              </a:rPr>
              <a:t> </a:t>
            </a:r>
            <a:r>
              <a:rPr lang="en-US" altLang="zh-CN" sz="1600" dirty="0">
                <a:latin typeface="Abadi MT Condensed Extra Bold" charset="0"/>
                <a:ea typeface="Abadi MT Condensed Extra Bold" charset="0"/>
                <a:cs typeface="Abadi MT Condensed Extra Bold" charset="0"/>
              </a:rPr>
              <a:t>Congruential</a:t>
            </a:r>
            <a:r>
              <a:rPr lang="zh-CN" altLang="en-US" sz="1600" dirty="0">
                <a:latin typeface="Abadi MT Condensed Extra Bold" charset="0"/>
                <a:ea typeface="Abadi MT Condensed Extra Bold" charset="0"/>
                <a:cs typeface="Abadi MT Condensed Extra Bold" charset="0"/>
              </a:rPr>
              <a:t> </a:t>
            </a:r>
            <a:r>
              <a:rPr lang="en-US" altLang="zh-CN" sz="1600" dirty="0">
                <a:latin typeface="Abadi MT Condensed Extra Bold" charset="0"/>
                <a:ea typeface="Abadi MT Condensed Extra Bold" charset="0"/>
                <a:cs typeface="Abadi MT Condensed Extra Bold" charset="0"/>
              </a:rPr>
              <a:t>Generator</a:t>
            </a:r>
          </a:p>
          <a:p>
            <a:pPr lvl="1"/>
            <a:endParaRPr lang="en-US" sz="2000" dirty="0">
              <a:latin typeface="Abadi MT Condensed Extra Bold" charset="0"/>
              <a:ea typeface="Abadi MT Condensed Extra Bold" charset="0"/>
              <a:cs typeface="Abadi MT Condensed Extra Bold" charset="0"/>
            </a:endParaRPr>
          </a:p>
          <a:p>
            <a:r>
              <a:rPr lang="en-US" altLang="zh-CN" sz="2000" dirty="0">
                <a:latin typeface="Abadi MT Condensed Extra Bold" charset="0"/>
                <a:ea typeface="Abadi MT Condensed Extra Bold" charset="0"/>
                <a:cs typeface="Abadi MT Condensed Extra Bold" charset="0"/>
              </a:rPr>
              <a:t>In</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1997,</a:t>
            </a:r>
            <a:r>
              <a:rPr lang="zh-CN" altLang="en-US" sz="2000" dirty="0">
                <a:latin typeface="Abadi MT Condensed Extra Bold" charset="0"/>
                <a:ea typeface="Abadi MT Condensed Extra Bold" charset="0"/>
                <a:cs typeface="Abadi MT Condensed Extra Bold" charset="0"/>
              </a:rPr>
              <a:t> </a:t>
            </a:r>
            <a:r>
              <a:rPr lang="en-US" altLang="zh-CN" sz="2000" u="sng" dirty="0">
                <a:latin typeface="Abadi MT Condensed Extra Bold" charset="0"/>
                <a:ea typeface="Abadi MT Condensed Extra Bold" charset="0"/>
                <a:cs typeface="Abadi MT Condensed Extra Bold" charset="0"/>
              </a:rPr>
              <a:t>Mersene</a:t>
            </a:r>
            <a:r>
              <a:rPr lang="zh-CN" altLang="en-US" sz="2000" u="sng" dirty="0">
                <a:latin typeface="Abadi MT Condensed Extra Bold" charset="0"/>
                <a:ea typeface="Abadi MT Condensed Extra Bold" charset="0"/>
                <a:cs typeface="Abadi MT Condensed Extra Bold" charset="0"/>
              </a:rPr>
              <a:t> </a:t>
            </a:r>
            <a:r>
              <a:rPr lang="en-US" altLang="zh-CN" sz="2000" u="sng" dirty="0">
                <a:latin typeface="Abadi MT Condensed Extra Bold" charset="0"/>
                <a:ea typeface="Abadi MT Condensed Extra Bold" charset="0"/>
                <a:cs typeface="Abadi MT Condensed Extra Bold" charset="0"/>
              </a:rPr>
              <a:t>Twister</a:t>
            </a:r>
            <a:r>
              <a:rPr lang="zh-CN" altLang="en-US" sz="2000" u="sng" dirty="0">
                <a:latin typeface="Abadi MT Condensed Extra Bold" charset="0"/>
                <a:ea typeface="Abadi MT Condensed Extra Bold" charset="0"/>
                <a:cs typeface="Abadi MT Condensed Extra Bold" charset="0"/>
              </a:rPr>
              <a:t> </a:t>
            </a:r>
            <a:r>
              <a:rPr lang="zh-CN" altLang="en-US" sz="2000" dirty="0">
                <a:latin typeface="Abadi MT Condensed Extra Bold" charset="0"/>
                <a:ea typeface="Abadi MT Condensed Extra Bold" charset="0"/>
                <a:cs typeface="Abadi MT Condensed Extra Bold" charset="0"/>
              </a:rPr>
              <a:t>被两个日本人发明，</a:t>
            </a:r>
            <a:r>
              <a:rPr lang="en-US" altLang="zh-CN" sz="2000" dirty="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史称</a:t>
            </a:r>
            <a:r>
              <a:rPr lang="en-US" altLang="zh-CN" sz="2000" dirty="0">
                <a:latin typeface="Abadi MT Condensed Extra Bold" charset="0"/>
                <a:ea typeface="Abadi MT Condensed Extra Bold" charset="0"/>
                <a:cs typeface="Abadi MT Condensed Extra Bold" charset="0"/>
              </a:rPr>
              <a:t>MT19937-32"</a:t>
            </a:r>
            <a:r>
              <a:rPr lang="zh-CN" altLang="en-US" sz="2000" dirty="0">
                <a:latin typeface="Abadi MT Condensed Extra Bold" charset="0"/>
                <a:ea typeface="Abadi MT Condensed Extra Bold" charset="0"/>
                <a:cs typeface="Abadi MT Condensed Extra Bold" charset="0"/>
              </a:rPr>
              <a:t>。算法包含两个版本，都是基于素数</a:t>
            </a:r>
            <a:r>
              <a:rPr lang="en-US" altLang="zh-CN" sz="2000" dirty="0">
                <a:latin typeface="Abadi MT Condensed Extra Bold" charset="0"/>
                <a:ea typeface="Abadi MT Condensed Extra Bold" charset="0"/>
                <a:cs typeface="Abadi MT Condensed Extra Bold" charset="0"/>
              </a:rPr>
              <a:t>(2^19937</a:t>
            </a:r>
            <a:r>
              <a:rPr lang="zh-CN" altLang="en-US" sz="2000" dirty="0">
                <a:latin typeface="Abadi MT Condensed Extra Bold" charset="0"/>
                <a:ea typeface="Abadi MT Condensed Extra Bold" charset="0"/>
                <a:cs typeface="Abadi MT Condensed Extra Bold" charset="0"/>
              </a:rPr>
              <a:t> </a:t>
            </a:r>
            <a:r>
              <a:rPr lang="mr-IN" altLang="zh-CN" sz="2000" dirty="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1)</a:t>
            </a:r>
            <a:r>
              <a:rPr lang="zh-CN" altLang="en-US" sz="2000" dirty="0">
                <a:latin typeface="Abadi MT Condensed Extra Bold" charset="0"/>
                <a:ea typeface="Abadi MT Condensed Extra Bold" charset="0"/>
                <a:cs typeface="Abadi MT Condensed Extra Bold" charset="0"/>
              </a:rPr>
              <a:t> ；一个</a:t>
            </a:r>
            <a:r>
              <a:rPr lang="en-US" altLang="zh-CN" sz="2000" dirty="0">
                <a:latin typeface="Abadi MT Condensed Extra Bold" charset="0"/>
                <a:ea typeface="Abadi MT Condensed Extra Bold" charset="0"/>
                <a:cs typeface="Abadi MT Condensed Extra Bold" charset="0"/>
              </a:rPr>
              <a:t>32</a:t>
            </a:r>
            <a:r>
              <a:rPr lang="zh-CN" altLang="en-US" sz="2000" dirty="0">
                <a:latin typeface="Abadi MT Condensed Extra Bold" charset="0"/>
                <a:ea typeface="Abadi MT Condensed Extra Bold" charset="0"/>
                <a:cs typeface="Abadi MT Condensed Extra Bold" charset="0"/>
              </a:rPr>
              <a:t>位版本一个是</a:t>
            </a:r>
            <a:r>
              <a:rPr lang="en-US" altLang="zh-CN" sz="2000" dirty="0">
                <a:latin typeface="Abadi MT Condensed Extra Bold" charset="0"/>
                <a:ea typeface="Abadi MT Condensed Extra Bold" charset="0"/>
                <a:cs typeface="Abadi MT Condensed Extra Bold" charset="0"/>
              </a:rPr>
              <a:t>64</a:t>
            </a:r>
            <a:r>
              <a:rPr lang="zh-CN" altLang="en-US" sz="2000" dirty="0">
                <a:latin typeface="Abadi MT Condensed Extra Bold" charset="0"/>
                <a:ea typeface="Abadi MT Condensed Extra Bold" charset="0"/>
                <a:cs typeface="Abadi MT Condensed Extra Bold" charset="0"/>
              </a:rPr>
              <a:t>位；这个正式标准</a:t>
            </a:r>
            <a:r>
              <a:rPr lang="en-US" altLang="zh-CN" sz="2000" dirty="0">
                <a:latin typeface="Abadi MT Condensed Extra Bold" charset="0"/>
                <a:ea typeface="Abadi MT Condensed Extra Bold" charset="0"/>
                <a:cs typeface="Abadi MT Condensed Extra Bold" charset="0"/>
              </a:rPr>
              <a:t>c++</a:t>
            </a:r>
            <a:r>
              <a:rPr lang="zh-CN" altLang="en-US" sz="2000" dirty="0">
                <a:latin typeface="Abadi MT Condensed Extra Bold" charset="0"/>
                <a:ea typeface="Abadi MT Condensed Extra Bold" charset="0"/>
                <a:cs typeface="Abadi MT Condensed Extra Bold" charset="0"/>
              </a:rPr>
              <a:t>库 （</a:t>
            </a:r>
            <a:r>
              <a:rPr lang="en-US" altLang="zh-CN" sz="2000" dirty="0">
                <a:latin typeface="Abadi MT Condensed Extra Bold" charset="0"/>
                <a:ea typeface="Abadi MT Condensed Extra Bold" charset="0"/>
                <a:cs typeface="Abadi MT Condensed Extra Bold" charset="0"/>
              </a:rPr>
              <a:t>libc++,</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clang++</a:t>
            </a:r>
            <a:r>
              <a:rPr lang="zh-CN" altLang="en-US" sz="2000" dirty="0">
                <a:latin typeface="Abadi MT Condensed Extra Bold" charset="0"/>
                <a:ea typeface="Abadi MT Condensed Extra Bold" charset="0"/>
                <a:cs typeface="Abadi MT Condensed Extra Bold" charset="0"/>
              </a:rPr>
              <a:t>）里面的 </a:t>
            </a:r>
            <a:r>
              <a:rPr lang="en-US" altLang="zh-CN" sz="2000" dirty="0">
                <a:latin typeface="Abadi MT Condensed Extra Bold" charset="0"/>
                <a:ea typeface="Abadi MT Condensed Extra Bold" charset="0"/>
                <a:cs typeface="Abadi MT Condensed Extra Bold" charset="0"/>
              </a:rPr>
              <a:t>std::mt19937</a:t>
            </a:r>
            <a:r>
              <a:rPr lang="zh-CN" altLang="en-US" sz="2000" dirty="0">
                <a:latin typeface="Abadi MT Condensed Extra Bold" charset="0"/>
                <a:ea typeface="Abadi MT Condensed Extra Bold" charset="0"/>
                <a:cs typeface="Abadi MT Condensed Extra Bold" charset="0"/>
              </a:rPr>
              <a:t>。</a:t>
            </a:r>
            <a:endParaRPr lang="en-US" sz="2000" dirty="0">
              <a:latin typeface="Abadi MT Condensed Extra Bold" charset="0"/>
              <a:ea typeface="Abadi MT Condensed Extra Bold" charset="0"/>
              <a:cs typeface="Abadi MT Condensed Extra Bold" charset="0"/>
            </a:endParaRPr>
          </a:p>
          <a:p>
            <a:endParaRPr lang="en-US" sz="2000" dirty="0">
              <a:latin typeface="Abadi MT Condensed Extra Bold" charset="0"/>
              <a:ea typeface="Abadi MT Condensed Extra Bold" charset="0"/>
              <a:cs typeface="Abadi MT Condensed Extra Bold" charset="0"/>
            </a:endParaRPr>
          </a:p>
          <a:p>
            <a:pPr marL="228600" lvl="1">
              <a:spcBef>
                <a:spcPts val="1000"/>
              </a:spcBef>
            </a:pPr>
            <a:r>
              <a:rPr lang="zh-CN" altLang="en-US" sz="2000" dirty="0">
                <a:latin typeface="Abadi MT Condensed Extra Bold" charset="0"/>
                <a:ea typeface="Abadi MT Condensed Extra Bold" charset="0"/>
                <a:cs typeface="Abadi MT Condensed Extra Bold" charset="0"/>
              </a:rPr>
              <a:t>“</a:t>
            </a:r>
            <a:r>
              <a:rPr lang="en-US" sz="2000">
                <a:latin typeface="Abadi MT Condensed Extra Bold" charset="0"/>
                <a:ea typeface="Abadi MT Condensed Extra Bold" charset="0"/>
                <a:cs typeface="Abadi MT Condensed Extra Bold" charset="0"/>
              </a:rPr>
              <a:t>The Mersenne Twister was developed in 1997 by </a:t>
            </a:r>
            <a:r>
              <a:rPr lang="en-US" sz="2000">
                <a:latin typeface="Abadi MT Condensed Extra Bold" charset="0"/>
                <a:ea typeface="Abadi MT Condensed Extra Bold" charset="0"/>
                <a:cs typeface="Abadi MT Condensed Extra Bold" charset="0"/>
                <a:hlinkClick r:id="rId2" tooltip="Makoto Matsumoto (page does not exist)"/>
              </a:rPr>
              <a:t>Makoto Matsumoto</a:t>
            </a:r>
            <a:r>
              <a:rPr lang="en-US" sz="2000">
                <a:latin typeface="Abadi MT Condensed Extra Bold" charset="0"/>
                <a:ea typeface="Abadi MT Condensed Extra Bold" charset="0"/>
                <a:cs typeface="Abadi MT Condensed Extra Bold" charset="0"/>
              </a:rPr>
              <a:t> (</a:t>
            </a:r>
            <a:r>
              <a:rPr lang="en-US" sz="2000">
                <a:latin typeface="Abadi MT Condensed Extra Bold" charset="0"/>
                <a:ea typeface="Abadi MT Condensed Extra Bold" charset="0"/>
                <a:cs typeface="Abadi MT Condensed Extra Bold" charset="0"/>
                <a:hlinkClick r:id="rId3" tooltip="ja:松本眞"/>
              </a:rPr>
              <a:t>ja</a:t>
            </a:r>
            <a:r>
              <a:rPr lang="en-US" sz="2000">
                <a:latin typeface="Abadi MT Condensed Extra Bold" charset="0"/>
                <a:ea typeface="Abadi MT Condensed Extra Bold" charset="0"/>
                <a:cs typeface="Abadi MT Condensed Extra Bold" charset="0"/>
              </a:rPr>
              <a:t>) (</a:t>
            </a:r>
            <a:r>
              <a:rPr lang="ja-JP" altLang="en-US" sz="2000">
                <a:latin typeface="Abadi MT Condensed Extra Bold" charset="0"/>
                <a:ea typeface="Abadi MT Condensed Extra Bold" charset="0"/>
                <a:cs typeface="Abadi MT Condensed Extra Bold" charset="0"/>
              </a:rPr>
              <a:t>松本 眞</a:t>
            </a:r>
            <a:r>
              <a:rPr lang="en-US" sz="2000" b="1" baseline="30000">
                <a:latin typeface="Abadi MT Condensed Extra Bold" charset="0"/>
                <a:ea typeface="Abadi MT Condensed Extra Bold" charset="0"/>
                <a:cs typeface="Abadi MT Condensed Extra Bold" charset="0"/>
                <a:hlinkClick r:id="rId4" tooltip="Help:Installing Japanese character sets"/>
              </a:rPr>
              <a:t>?</a:t>
            </a:r>
            <a:r>
              <a:rPr lang="en-US" sz="2000">
                <a:latin typeface="Abadi MT Condensed Extra Bold" charset="0"/>
                <a:ea typeface="Abadi MT Condensed Extra Bold" charset="0"/>
                <a:cs typeface="Abadi MT Condensed Extra Bold" charset="0"/>
              </a:rPr>
              <a:t>) and </a:t>
            </a:r>
            <a:r>
              <a:rPr lang="en-US" sz="2000">
                <a:latin typeface="Abadi MT Condensed Extra Bold" charset="0"/>
                <a:ea typeface="Abadi MT Condensed Extra Bold" charset="0"/>
                <a:cs typeface="Abadi MT Condensed Extra Bold" charset="0"/>
                <a:hlinkClick r:id="rId5" tooltip="Takuji Nishimura (page does not exist)"/>
              </a:rPr>
              <a:t>Takuji Nishimura</a:t>
            </a:r>
            <a:r>
              <a:rPr lang="en-US" sz="2000">
                <a:latin typeface="Abadi MT Condensed Extra Bold" charset="0"/>
                <a:ea typeface="Abadi MT Condensed Extra Bold" charset="0"/>
                <a:cs typeface="Abadi MT Condensed Extra Bold" charset="0"/>
              </a:rPr>
              <a:t> (</a:t>
            </a:r>
            <a:r>
              <a:rPr lang="ja-JP" altLang="en-US" sz="2000">
                <a:latin typeface="Abadi MT Condensed Extra Bold" charset="0"/>
                <a:ea typeface="Abadi MT Condensed Extra Bold" charset="0"/>
                <a:cs typeface="Abadi MT Condensed Extra Bold" charset="0"/>
              </a:rPr>
              <a:t>西村 拓士</a:t>
            </a:r>
            <a:r>
              <a:rPr lang="en-US" sz="2000" b="1" baseline="30000">
                <a:latin typeface="Abadi MT Condensed Extra Bold" charset="0"/>
                <a:ea typeface="Abadi MT Condensed Extra Bold" charset="0"/>
                <a:cs typeface="Abadi MT Condensed Extra Bold" charset="0"/>
                <a:hlinkClick r:id="rId4" tooltip="Help:Installing Japanese character sets"/>
              </a:rPr>
              <a:t>?</a:t>
            </a:r>
            <a:r>
              <a:rPr lang="en-US" sz="2000">
                <a:latin typeface="Abadi MT Condensed Extra Bold" charset="0"/>
                <a:ea typeface="Abadi MT Condensed Extra Bold" charset="0"/>
                <a:cs typeface="Abadi MT Condensed Extra Bold" charset="0"/>
              </a:rPr>
              <a:t>).</a:t>
            </a:r>
            <a:r>
              <a:rPr lang="en-US" sz="2000" baseline="30000">
                <a:latin typeface="Abadi MT Condensed Extra Bold" charset="0"/>
                <a:ea typeface="Abadi MT Condensed Extra Bold" charset="0"/>
                <a:cs typeface="Abadi MT Condensed Extra Bold" charset="0"/>
                <a:hlinkClick r:id="rId6"/>
              </a:rPr>
              <a:t>[2]</a:t>
            </a:r>
            <a:r>
              <a:rPr lang="en-US" altLang="zh-CN" sz="2000" dirty="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 </a:t>
            </a:r>
            <a:r>
              <a:rPr lang="en-US" altLang="zh-CN" sz="2000" dirty="0">
                <a:latin typeface="Abadi MT Condensed Extra Bold" charset="0"/>
                <a:ea typeface="Abadi MT Condensed Extra Bold" charset="0"/>
                <a:cs typeface="Abadi MT Condensed Extra Bold" charset="0"/>
              </a:rPr>
              <a:t>(Wikipedia)</a:t>
            </a:r>
          </a:p>
          <a:p>
            <a:endParaRPr lang="en-US" sz="2000" dirty="0">
              <a:latin typeface="Abadi MT Condensed Extra Bold" charset="0"/>
              <a:ea typeface="Abadi MT Condensed Extra Bold" charset="0"/>
              <a:cs typeface="Abadi MT Condensed Extra Bold" charset="0"/>
            </a:endParaRPr>
          </a:p>
        </p:txBody>
      </p:sp>
    </p:spTree>
    <p:extLst>
      <p:ext uri="{BB962C8B-B14F-4D97-AF65-F5344CB8AC3E}">
        <p14:creationId xmlns:p14="http://schemas.microsoft.com/office/powerpoint/2010/main" val="2833712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endParaRPr lang="en-US" dirty="0"/>
          </a:p>
          <a:p>
            <a:r>
              <a:rPr lang="en-US" altLang="zh-CN" sz="2200" dirty="0" smtClean="0">
                <a:latin typeface="Abadi MT Condensed Extra Bold" charset="0"/>
                <a:ea typeface="Abadi MT Condensed Extra Bold" charset="0"/>
                <a:cs typeface="Abadi MT Condensed Extra Bold" charset="0"/>
              </a:rPr>
              <a:t>“s</a:t>
            </a:r>
            <a:r>
              <a:rPr lang="en-US" altLang="zh-CN" sz="2200" dirty="0" err="1" smtClean="0">
                <a:latin typeface="Abadi MT Condensed Extra Bold" charset="0"/>
                <a:ea typeface="Abadi MT Condensed Extra Bold" charset="0"/>
                <a:cs typeface="Abadi MT Condensed Extra Bold" charset="0"/>
              </a:rPr>
              <a:t>rand</a:t>
            </a:r>
            <a:r>
              <a:rPr lang="en-US" altLang="zh-CN" sz="2200" dirty="0" smtClean="0">
                <a:latin typeface="Abadi MT Condensed Extra Bold" charset="0"/>
                <a:ea typeface="Abadi MT Condensed Extra Bold" charset="0"/>
                <a:cs typeface="Abadi MT Condensed Extra Bold" charset="0"/>
              </a:rPr>
              <a:t>”,</a:t>
            </a:r>
            <a:r>
              <a:rPr lang="zh-CN" altLang="en-US" sz="2200" dirty="0" smtClean="0">
                <a:latin typeface="Abadi MT Condensed Extra Bold" charset="0"/>
                <a:ea typeface="Abadi MT Condensed Extra Bold" charset="0"/>
                <a:cs typeface="Abadi MT Condensed Extra Bold" charset="0"/>
              </a:rPr>
              <a:t> </a:t>
            </a:r>
            <a:r>
              <a:rPr lang="en-US" altLang="zh-CN" sz="2200" dirty="0" smtClean="0">
                <a:latin typeface="Abadi MT Condensed Extra Bold" charset="0"/>
                <a:ea typeface="Abadi MT Condensed Extra Bold" charset="0"/>
                <a:cs typeface="Abadi MT Condensed Extra Bold" charset="0"/>
              </a:rPr>
              <a:t>“rand”,</a:t>
            </a:r>
            <a:r>
              <a:rPr lang="zh-CN" altLang="en-US" sz="2200" dirty="0" smtClean="0">
                <a:latin typeface="Abadi MT Condensed Extra Bold" charset="0"/>
                <a:ea typeface="Abadi MT Condensed Extra Bold" charset="0"/>
                <a:cs typeface="Abadi MT Condensed Extra Bold" charset="0"/>
              </a:rPr>
              <a:t> </a:t>
            </a:r>
            <a:r>
              <a:rPr lang="en-US" altLang="zh-CN" sz="2200" dirty="0" smtClean="0">
                <a:latin typeface="Abadi MT Condensed Extra Bold" charset="0"/>
                <a:ea typeface="Abadi MT Condensed Extra Bold" charset="0"/>
                <a:cs typeface="Abadi MT Condensed Extra Bold" charset="0"/>
              </a:rPr>
              <a:t>“</a:t>
            </a:r>
            <a:r>
              <a:rPr lang="en-US" altLang="zh-CN" sz="2200" dirty="0" err="1" smtClean="0">
                <a:latin typeface="Abadi MT Condensed Extra Bold" charset="0"/>
                <a:ea typeface="Abadi MT Condensed Extra Bold" charset="0"/>
                <a:cs typeface="Abadi MT Condensed Extra Bold" charset="0"/>
              </a:rPr>
              <a:t>time.h</a:t>
            </a:r>
            <a:r>
              <a:rPr lang="en-US" altLang="zh-CN" sz="2200" dirty="0" smtClean="0">
                <a:latin typeface="Abadi MT Condensed Extra Bold" charset="0"/>
                <a:ea typeface="Abadi MT Condensed Extra Bold" charset="0"/>
                <a:cs typeface="Abadi MT Condensed Extra Bold" charset="0"/>
              </a:rPr>
              <a:t>”</a:t>
            </a:r>
          </a:p>
          <a:p>
            <a:r>
              <a:rPr lang="zh-CN" altLang="en-US" sz="2200" dirty="0" smtClean="0">
                <a:latin typeface="Abadi MT Condensed Extra Bold" charset="0"/>
                <a:ea typeface="Abadi MT Condensed Extra Bold" charset="0"/>
                <a:cs typeface="Abadi MT Condensed Extra Bold" charset="0"/>
              </a:rPr>
              <a:t>这三个概念是通常传统方法使用的。先声明随机数种子，有三种方式：</a:t>
            </a:r>
            <a:endParaRPr lang="en-US" altLang="zh-CN" sz="2200" dirty="0" smtClean="0">
              <a:latin typeface="Abadi MT Condensed Extra Bold" charset="0"/>
              <a:ea typeface="Abadi MT Condensed Extra Bold" charset="0"/>
              <a:cs typeface="Abadi MT Condensed Extra Bold" charset="0"/>
            </a:endParaRPr>
          </a:p>
          <a:p>
            <a:endParaRPr lang="en-US" altLang="zh-CN" sz="2200" dirty="0" smtClean="0">
              <a:latin typeface="Abadi MT Condensed Extra Bold" charset="0"/>
              <a:ea typeface="Abadi MT Condensed Extra Bold" charset="0"/>
              <a:cs typeface="Abadi MT Condensed Extra Bold" charset="0"/>
            </a:endParaRPr>
          </a:p>
          <a:p>
            <a:pPr lvl="1"/>
            <a:r>
              <a:rPr lang="zh-CN" altLang="en-US" sz="2200" dirty="0" smtClean="0">
                <a:latin typeface="Abadi MT Condensed Extra Bold" charset="0"/>
                <a:ea typeface="Abadi MT Condensed Extra Bold" charset="0"/>
                <a:cs typeface="Abadi MT Condensed Extra Bold" charset="0"/>
              </a:rPr>
              <a:t>使用</a:t>
            </a:r>
            <a:r>
              <a:rPr lang="zh-CN" altLang="en-US" sz="2200" dirty="0">
                <a:latin typeface="Abadi MT Condensed Extra Bold" charset="0"/>
                <a:ea typeface="Abadi MT Condensed Extra Bold" charset="0"/>
                <a:cs typeface="Abadi MT Condensed Extra Bold" charset="0"/>
              </a:rPr>
              <a:t>系统时钟</a:t>
            </a:r>
            <a:endParaRPr lang="en-US" altLang="zh-CN" sz="2200" dirty="0" smtClean="0">
              <a:latin typeface="Abadi MT Condensed Extra Bold" charset="0"/>
              <a:ea typeface="Abadi MT Condensed Extra Bold" charset="0"/>
              <a:cs typeface="Abadi MT Condensed Extra Bold" charset="0"/>
            </a:endParaRPr>
          </a:p>
          <a:p>
            <a:pPr lvl="2"/>
            <a:r>
              <a:rPr lang="zh-CN" altLang="en-US" sz="2200" dirty="0" smtClean="0">
                <a:latin typeface="Abadi MT Condensed Extra Bold" charset="0"/>
                <a:ea typeface="Abadi MT Condensed Extra Bold" charset="0"/>
                <a:cs typeface="Abadi MT Condensed Extra Bold" charset="0"/>
              </a:rPr>
              <a:t>缺点对于</a:t>
            </a:r>
            <a:r>
              <a:rPr lang="en-US" altLang="zh-CN" sz="2200" dirty="0" smtClean="0">
                <a:latin typeface="Abadi MT Condensed Extra Bold" charset="0"/>
                <a:ea typeface="Abadi MT Condensed Extra Bold" charset="0"/>
                <a:cs typeface="Abadi MT Condensed Extra Bold" charset="0"/>
              </a:rPr>
              <a:t>for</a:t>
            </a:r>
            <a:r>
              <a:rPr lang="zh-CN" altLang="en-US" sz="2200" dirty="0" smtClean="0">
                <a:latin typeface="Abadi MT Condensed Extra Bold" charset="0"/>
                <a:ea typeface="Abadi MT Condensed Extra Bold" charset="0"/>
                <a:cs typeface="Abadi MT Condensed Extra Bold" charset="0"/>
              </a:rPr>
              <a:t>语句，等大量快死重复试验，，并不凑效，原因是“系统时钟非常快”</a:t>
            </a:r>
            <a:endParaRPr lang="en-US" altLang="zh-CN" sz="2200" dirty="0" smtClean="0">
              <a:latin typeface="Abadi MT Condensed Extra Bold" charset="0"/>
              <a:ea typeface="Abadi MT Condensed Extra Bold" charset="0"/>
              <a:cs typeface="Abadi MT Condensed Extra Bold" charset="0"/>
            </a:endParaRPr>
          </a:p>
          <a:p>
            <a:pPr lvl="1"/>
            <a:r>
              <a:rPr lang="zh-CN" altLang="en-US" sz="2200" dirty="0" smtClean="0">
                <a:latin typeface="Abadi MT Condensed Extra Bold" charset="0"/>
                <a:ea typeface="Abadi MT Condensed Extra Bold" charset="0"/>
                <a:cs typeface="Abadi MT Condensed Extra Bold" charset="0"/>
              </a:rPr>
              <a:t>使用文件系统读取</a:t>
            </a:r>
            <a:r>
              <a:rPr lang="en-US" altLang="zh-CN" sz="2200" dirty="0" err="1" smtClean="0">
                <a:latin typeface="Abadi MT Condensed Extra Bold" charset="0"/>
                <a:ea typeface="Abadi MT Condensed Extra Bold" charset="0"/>
                <a:cs typeface="Abadi MT Condensed Extra Bold" charset="0"/>
              </a:rPr>
              <a:t>random.h</a:t>
            </a:r>
            <a:r>
              <a:rPr lang="zh-CN" altLang="en-US" sz="2200" dirty="0" smtClean="0">
                <a:latin typeface="Abadi MT Condensed Extra Bold" charset="0"/>
                <a:ea typeface="Abadi MT Condensed Extra Bold" charset="0"/>
                <a:cs typeface="Abadi MT Condensed Extra Bold" charset="0"/>
              </a:rPr>
              <a:t>的接口文件</a:t>
            </a:r>
            <a:r>
              <a:rPr lang="en-US" altLang="zh-CN" sz="2200" dirty="0" smtClean="0">
                <a:latin typeface="Abadi MT Condensed Extra Bold" charset="0"/>
                <a:ea typeface="Abadi MT Condensed Extra Bold" charset="0"/>
                <a:cs typeface="Abadi MT Condensed Extra Bold" charset="0"/>
              </a:rPr>
              <a:t>”/dev/</a:t>
            </a:r>
            <a:r>
              <a:rPr lang="en-US" altLang="zh-CN" sz="2200" dirty="0" err="1" smtClean="0">
                <a:latin typeface="Abadi MT Condensed Extra Bold" charset="0"/>
                <a:ea typeface="Abadi MT Condensed Extra Bold" charset="0"/>
                <a:cs typeface="Abadi MT Condensed Extra Bold" charset="0"/>
              </a:rPr>
              <a:t>urandom</a:t>
            </a:r>
            <a:r>
              <a:rPr lang="en-US" altLang="zh-CN" sz="2200" dirty="0" smtClean="0">
                <a:latin typeface="Abadi MT Condensed Extra Bold" charset="0"/>
                <a:ea typeface="Abadi MT Condensed Extra Bold" charset="0"/>
                <a:cs typeface="Abadi MT Condensed Extra Bold" charset="0"/>
              </a:rPr>
              <a:t>”,</a:t>
            </a:r>
            <a:r>
              <a:rPr lang="zh-CN" altLang="en-US" sz="2200" dirty="0" smtClean="0">
                <a:latin typeface="Abadi MT Condensed Extra Bold" charset="0"/>
                <a:ea typeface="Abadi MT Condensed Extra Bold" charset="0"/>
                <a:cs typeface="Abadi MT Condensed Extra Bold" charset="0"/>
              </a:rPr>
              <a:t> </a:t>
            </a:r>
            <a:r>
              <a:rPr lang="en-US" altLang="zh-CN" sz="2200" dirty="0" smtClean="0">
                <a:latin typeface="Abadi MT Condensed Extra Bold" charset="0"/>
                <a:ea typeface="Abadi MT Condensed Extra Bold" charset="0"/>
                <a:cs typeface="Abadi MT Condensed Extra Bold" charset="0"/>
              </a:rPr>
              <a:t>“/dev/random”</a:t>
            </a:r>
            <a:r>
              <a:rPr lang="zh-CN" altLang="en-US" sz="2200" dirty="0" smtClean="0">
                <a:latin typeface="Abadi MT Condensed Extra Bold" charset="0"/>
                <a:ea typeface="Abadi MT Condensed Extra Bold" charset="0"/>
                <a:cs typeface="Abadi MT Condensed Extra Bold" charset="0"/>
              </a:rPr>
              <a:t>，</a:t>
            </a:r>
            <a:r>
              <a:rPr lang="zh-CN" altLang="en-US" sz="2200" dirty="0">
                <a:latin typeface="Abadi MT Condensed Extra Bold" charset="0"/>
                <a:ea typeface="Abadi MT Condensed Extra Bold" charset="0"/>
                <a:cs typeface="Abadi MT Condensed Extra Bold" charset="0"/>
              </a:rPr>
              <a:t>也就是真随机数。</a:t>
            </a:r>
            <a:r>
              <a:rPr lang="zh-CN" altLang="en-US" sz="2200" dirty="0" smtClean="0">
                <a:latin typeface="Abadi MT Condensed Extra Bold" charset="0"/>
                <a:ea typeface="Abadi MT Condensed Extra Bold" charset="0"/>
                <a:cs typeface="Abadi MT Condensed Extra Bold" charset="0"/>
              </a:rPr>
              <a:t>通常还需要额外的数学变换</a:t>
            </a:r>
            <a:endParaRPr lang="en-US" altLang="zh-CN" sz="2200" dirty="0" smtClean="0">
              <a:latin typeface="Abadi MT Condensed Extra Bold" charset="0"/>
              <a:ea typeface="Abadi MT Condensed Extra Bold" charset="0"/>
              <a:cs typeface="Abadi MT Condensed Extra Bold" charset="0"/>
            </a:endParaRPr>
          </a:p>
          <a:p>
            <a:pPr lvl="1"/>
            <a:r>
              <a:rPr lang="zh-CN" altLang="en-US" sz="2200" dirty="0" smtClean="0">
                <a:latin typeface="Abadi MT Condensed Extra Bold" charset="0"/>
                <a:ea typeface="Abadi MT Condensed Extra Bold" charset="0"/>
                <a:cs typeface="Abadi MT Condensed Extra Bold" charset="0"/>
              </a:rPr>
              <a:t>系统进程</a:t>
            </a:r>
            <a:r>
              <a:rPr lang="en-US" altLang="zh-CN" sz="2200" dirty="0" smtClean="0">
                <a:latin typeface="Abadi MT Condensed Extra Bold" charset="0"/>
                <a:ea typeface="Abadi MT Condensed Extra Bold" charset="0"/>
                <a:cs typeface="Abadi MT Condensed Extra Bold" charset="0"/>
              </a:rPr>
              <a:t>ID</a:t>
            </a:r>
            <a:r>
              <a:rPr lang="zh-CN" altLang="en-US" sz="2200" dirty="0" smtClean="0">
                <a:latin typeface="Abadi MT Condensed Extra Bold" charset="0"/>
                <a:ea typeface="Abadi MT Condensed Extra Bold" charset="0"/>
                <a:cs typeface="Abadi MT Condensed Extra Bold" charset="0"/>
              </a:rPr>
              <a:t> </a:t>
            </a:r>
            <a:r>
              <a:rPr lang="en-US" altLang="zh-CN" sz="2200" dirty="0" smtClean="0">
                <a:latin typeface="Abadi MT Condensed Extra Bold" charset="0"/>
                <a:ea typeface="Abadi MT Condensed Extra Bold" charset="0"/>
                <a:cs typeface="Abadi MT Condensed Extra Bold" charset="0"/>
              </a:rPr>
              <a:t>+</a:t>
            </a:r>
            <a:r>
              <a:rPr lang="zh-CN" altLang="en-US" sz="2200" dirty="0" smtClean="0">
                <a:latin typeface="Abadi MT Condensed Extra Bold" charset="0"/>
                <a:ea typeface="Abadi MT Condensed Extra Bold" charset="0"/>
                <a:cs typeface="Abadi MT Condensed Extra Bold" charset="0"/>
              </a:rPr>
              <a:t> </a:t>
            </a:r>
            <a:r>
              <a:rPr lang="en-US" altLang="zh-CN" sz="2400" dirty="0">
                <a:latin typeface="Abadi MT Condensed Extra Bold" charset="0"/>
                <a:ea typeface="Abadi MT Condensed Extra Bold" charset="0"/>
                <a:cs typeface="Abadi MT Condensed Extra Bold" charset="0"/>
              </a:rPr>
              <a:t>Linear</a:t>
            </a:r>
            <a:r>
              <a:rPr lang="zh-CN" altLang="en-US" sz="2400" dirty="0">
                <a:latin typeface="Abadi MT Condensed Extra Bold" charset="0"/>
                <a:ea typeface="Abadi MT Condensed Extra Bold" charset="0"/>
                <a:cs typeface="Abadi MT Condensed Extra Bold" charset="0"/>
              </a:rPr>
              <a:t> </a:t>
            </a:r>
            <a:r>
              <a:rPr lang="en-US" altLang="zh-CN" sz="2400" dirty="0">
                <a:latin typeface="Abadi MT Condensed Extra Bold" charset="0"/>
                <a:ea typeface="Abadi MT Condensed Extra Bold" charset="0"/>
                <a:cs typeface="Abadi MT Condensed Extra Bold" charset="0"/>
              </a:rPr>
              <a:t>Congruential</a:t>
            </a:r>
            <a:r>
              <a:rPr lang="zh-CN" altLang="en-US" sz="2400" dirty="0">
                <a:latin typeface="Abadi MT Condensed Extra Bold" charset="0"/>
                <a:ea typeface="Abadi MT Condensed Extra Bold" charset="0"/>
                <a:cs typeface="Abadi MT Condensed Extra Bold" charset="0"/>
              </a:rPr>
              <a:t> </a:t>
            </a:r>
            <a:r>
              <a:rPr lang="en-US" altLang="zh-CN" sz="2400" dirty="0">
                <a:latin typeface="Abadi MT Condensed Extra Bold" charset="0"/>
                <a:ea typeface="Abadi MT Condensed Extra Bold" charset="0"/>
                <a:cs typeface="Abadi MT Condensed Extra Bold" charset="0"/>
              </a:rPr>
              <a:t>Generator</a:t>
            </a:r>
          </a:p>
          <a:p>
            <a:pPr lvl="1"/>
            <a:endParaRPr lang="en-US" altLang="zh-CN" sz="2200" dirty="0" smtClean="0">
              <a:latin typeface="Abadi MT Condensed Extra Bold" charset="0"/>
              <a:ea typeface="Abadi MT Condensed Extra Bold" charset="0"/>
              <a:cs typeface="Abadi MT Condensed Extra Bold" charset="0"/>
            </a:endParaRPr>
          </a:p>
        </p:txBody>
      </p:sp>
      <p:sp>
        <p:nvSpPr>
          <p:cNvPr id="5" name="Date Placeholder 4"/>
          <p:cNvSpPr>
            <a:spLocks noGrp="1"/>
          </p:cNvSpPr>
          <p:nvPr>
            <p:ph type="dt" sz="half" idx="10"/>
          </p:nvPr>
        </p:nvSpPr>
        <p:spPr/>
        <p:txBody>
          <a:bodyPr/>
          <a:lstStyle/>
          <a:p>
            <a:fld id="{7A9EF631-D7E1-5942-ACD0-E6D6B05F3D83}" type="datetime1">
              <a:t>4/4/17</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
        <p:nvSpPr>
          <p:cNvPr id="9" name="TextBox 8"/>
          <p:cNvSpPr txBox="1"/>
          <p:nvPr/>
        </p:nvSpPr>
        <p:spPr>
          <a:xfrm>
            <a:off x="2374900" y="2235200"/>
            <a:ext cx="184731" cy="369332"/>
          </a:xfrm>
          <a:prstGeom prst="rect">
            <a:avLst/>
          </a:prstGeom>
          <a:noFill/>
        </p:spPr>
        <p:txBody>
          <a:bodyPr wrap="none" rtlCol="0">
            <a:spAutoFit/>
          </a:bodyPr>
          <a:lstStyle/>
          <a:p>
            <a:endParaRPr lang="en-US" dirty="0"/>
          </a:p>
        </p:txBody>
      </p:sp>
      <p:sp>
        <p:nvSpPr>
          <p:cNvPr id="11" name="Title 1"/>
          <p:cNvSpPr>
            <a:spLocks noGrp="1"/>
          </p:cNvSpPr>
          <p:nvPr>
            <p:ph type="title"/>
          </p:nvPr>
        </p:nvSpPr>
        <p:spPr>
          <a:xfrm>
            <a:off x="839788" y="363600"/>
            <a:ext cx="4481512" cy="1324800"/>
          </a:xfrm>
        </p:spPr>
        <p:txBody>
          <a:bodyPr anchor="ctr" anchorCtr="0">
            <a:normAutofit/>
          </a:bodyPr>
          <a:lstStyle/>
          <a:p>
            <a:r>
              <a:rPr lang="zh-CN" altLang="en-US" sz="4400" dirty="0" smtClean="0"/>
              <a:t>基本概念和方法</a:t>
            </a:r>
            <a:endParaRPr lang="en-US" sz="4400" dirty="0"/>
          </a:p>
        </p:txBody>
      </p:sp>
      <p:sp>
        <p:nvSpPr>
          <p:cNvPr id="12" name="Text Placeholder 3"/>
          <p:cNvSpPr>
            <a:spLocks noGrp="1"/>
          </p:cNvSpPr>
          <p:nvPr>
            <p:ph type="body" sz="half" idx="2"/>
          </p:nvPr>
        </p:nvSpPr>
        <p:spPr>
          <a:xfrm>
            <a:off x="839788" y="2057400"/>
            <a:ext cx="3932237" cy="3811588"/>
          </a:xfrm>
        </p:spPr>
        <p:txBody>
          <a:bodyPr>
            <a:normAutofit/>
          </a:bodyPr>
          <a:lstStyle/>
          <a:p>
            <a:endParaRPr lang="en-US" altLang="zh-CN" sz="2000" dirty="0" smtClean="0"/>
          </a:p>
          <a:p>
            <a:r>
              <a:rPr lang="zh-CN" altLang="en-US" sz="2000" dirty="0" smtClean="0">
                <a:solidFill>
                  <a:schemeClr val="bg1">
                    <a:lumMod val="75000"/>
                  </a:schemeClr>
                </a:solidFill>
              </a:rPr>
              <a:t>物理真随机变量</a:t>
            </a:r>
            <a:endParaRPr lang="en-US" altLang="zh-CN" sz="2000" dirty="0" smtClean="0">
              <a:solidFill>
                <a:schemeClr val="bg1">
                  <a:lumMod val="75000"/>
                </a:schemeClr>
              </a:solidFill>
            </a:endParaRPr>
          </a:p>
          <a:p>
            <a:r>
              <a:rPr lang="zh-CN" altLang="en-US" sz="2000" dirty="0" smtClean="0"/>
              <a:t>伪随机变量序列</a:t>
            </a:r>
            <a:endParaRPr lang="en-US" altLang="zh-CN" sz="2000" dirty="0" smtClean="0"/>
          </a:p>
          <a:p>
            <a:r>
              <a:rPr lang="en-US" altLang="zh-CN" sz="2000" dirty="0"/>
              <a:t>	C99</a:t>
            </a:r>
          </a:p>
          <a:p>
            <a:r>
              <a:rPr lang="en-US" altLang="zh-CN" sz="2000" dirty="0" smtClean="0">
                <a:solidFill>
                  <a:schemeClr val="bg1">
                    <a:lumMod val="75000"/>
                  </a:schemeClr>
                </a:solidFill>
              </a:rPr>
              <a:t>	C++11</a:t>
            </a:r>
          </a:p>
          <a:p>
            <a:endParaRPr lang="en-US" sz="2000" dirty="0"/>
          </a:p>
          <a:p>
            <a:endParaRPr lang="en-US" sz="2000" dirty="0"/>
          </a:p>
        </p:txBody>
      </p:sp>
    </p:spTree>
    <p:extLst>
      <p:ext uri="{BB962C8B-B14F-4D97-AF65-F5344CB8AC3E}">
        <p14:creationId xmlns:p14="http://schemas.microsoft.com/office/powerpoint/2010/main" val="5281550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endParaRPr lang="en-US" dirty="0"/>
          </a:p>
          <a:p>
            <a:r>
              <a:rPr lang="en-US" altLang="zh-CN" sz="2200" dirty="0" smtClean="0">
                <a:latin typeface="Abadi MT Condensed Extra Bold" charset="0"/>
                <a:ea typeface="Abadi MT Condensed Extra Bold" charset="0"/>
                <a:cs typeface="Abadi MT Condensed Extra Bold" charset="0"/>
              </a:rPr>
              <a:t>Boost</a:t>
            </a:r>
            <a:r>
              <a:rPr lang="zh-CN" altLang="en-US" sz="2200" dirty="0" smtClean="0">
                <a:latin typeface="Abadi MT Condensed Extra Bold" charset="0"/>
                <a:ea typeface="Abadi MT Condensed Extra Bold" charset="0"/>
                <a:cs typeface="Abadi MT Condensed Extra Bold" charset="0"/>
              </a:rPr>
              <a:t>是</a:t>
            </a:r>
            <a:r>
              <a:rPr lang="en-US" altLang="zh-CN" sz="2200" dirty="0" smtClean="0">
                <a:latin typeface="Abadi MT Condensed Extra Bold" charset="0"/>
                <a:ea typeface="Abadi MT Condensed Extra Bold" charset="0"/>
                <a:cs typeface="Abadi MT Condensed Extra Bold" charset="0"/>
              </a:rPr>
              <a:t>C++</a:t>
            </a:r>
            <a:r>
              <a:rPr lang="zh-CN" altLang="en-US" sz="2200" dirty="0" smtClean="0">
                <a:latin typeface="Abadi MT Condensed Extra Bold" charset="0"/>
                <a:ea typeface="Abadi MT Condensed Extra Bold" charset="0"/>
                <a:cs typeface="Abadi MT Condensed Extra Bold" charset="0"/>
              </a:rPr>
              <a:t>的一个性能十分优良的库，许多先进的概念都是从里面先出来。</a:t>
            </a:r>
            <a:endParaRPr lang="en-US" altLang="zh-CN" sz="2200" dirty="0" smtClean="0">
              <a:latin typeface="Abadi MT Condensed Extra Bold" charset="0"/>
              <a:ea typeface="Abadi MT Condensed Extra Bold" charset="0"/>
              <a:cs typeface="Abadi MT Condensed Extra Bold" charset="0"/>
            </a:endParaRPr>
          </a:p>
          <a:p>
            <a:r>
              <a:rPr lang="en-US" altLang="zh-CN" sz="2200" dirty="0" smtClean="0">
                <a:latin typeface="Abadi MT Condensed Extra Bold" charset="0"/>
                <a:ea typeface="Abadi MT Condensed Extra Bold" charset="0"/>
                <a:cs typeface="Abadi MT Condensed Extra Bold" charset="0"/>
              </a:rPr>
              <a:t>C++11</a:t>
            </a:r>
            <a:r>
              <a:rPr lang="zh-CN" altLang="en-US" sz="2200" dirty="0" smtClean="0">
                <a:latin typeface="Abadi MT Condensed Extra Bold" charset="0"/>
                <a:ea typeface="Abadi MT Condensed Extra Bold" charset="0"/>
                <a:cs typeface="Abadi MT Condensed Extra Bold" charset="0"/>
              </a:rPr>
              <a:t>以后采用了，更加方便和明确的封装，帮助用户，正确使用随机数。为此</a:t>
            </a:r>
            <a:r>
              <a:rPr lang="en-US" altLang="zh-CN" sz="2200" dirty="0" err="1" smtClean="0">
                <a:latin typeface="Abadi MT Condensed Extra Bold" charset="0"/>
                <a:ea typeface="Abadi MT Condensed Extra Bold" charset="0"/>
                <a:cs typeface="Abadi MT Condensed Extra Bold" charset="0"/>
              </a:rPr>
              <a:t>c++</a:t>
            </a:r>
            <a:r>
              <a:rPr lang="en-US" altLang="zh-CN" sz="2200" dirty="0" smtClean="0">
                <a:latin typeface="Abadi MT Condensed Extra Bold" charset="0"/>
                <a:ea typeface="Abadi MT Condensed Extra Bold" charset="0"/>
                <a:cs typeface="Abadi MT Condensed Extra Bold" charset="0"/>
              </a:rPr>
              <a:t>11</a:t>
            </a:r>
            <a:r>
              <a:rPr lang="zh-CN" altLang="en-US" sz="2200" dirty="0" smtClean="0">
                <a:latin typeface="Abadi MT Condensed Extra Bold" charset="0"/>
                <a:ea typeface="Abadi MT Condensed Extra Bold" charset="0"/>
                <a:cs typeface="Abadi MT Condensed Extra Bold" charset="0"/>
              </a:rPr>
              <a:t>提出了一下概念：</a:t>
            </a:r>
            <a:endParaRPr lang="en-US" altLang="zh-CN" sz="2200" dirty="0" smtClean="0">
              <a:latin typeface="Abadi MT Condensed Extra Bold" charset="0"/>
              <a:ea typeface="Abadi MT Condensed Extra Bold" charset="0"/>
              <a:cs typeface="Abadi MT Condensed Extra Bold" charset="0"/>
            </a:endParaRPr>
          </a:p>
          <a:p>
            <a:pPr lvl="1"/>
            <a:r>
              <a:rPr lang="zh-CN" altLang="en-US" sz="2200" dirty="0" smtClean="0">
                <a:latin typeface="Abadi MT Condensed Extra Bold" charset="0"/>
                <a:ea typeface="Abadi MT Condensed Extra Bold" charset="0"/>
                <a:cs typeface="Abadi MT Condensed Extra Bold" charset="0"/>
              </a:rPr>
              <a:t>标准随机设备 </a:t>
            </a:r>
            <a:r>
              <a:rPr lang="en-US" altLang="zh-CN" sz="2200" dirty="0" err="1" smtClean="0">
                <a:latin typeface="Abadi MT Condensed Extra Bold" charset="0"/>
                <a:ea typeface="Abadi MT Condensed Extra Bold" charset="0"/>
                <a:cs typeface="Abadi MT Condensed Extra Bold" charset="0"/>
              </a:rPr>
              <a:t>std</a:t>
            </a:r>
            <a:r>
              <a:rPr lang="en-US" altLang="zh-CN" sz="2200" dirty="0" smtClean="0">
                <a:latin typeface="Abadi MT Condensed Extra Bold" charset="0"/>
                <a:ea typeface="Abadi MT Condensed Extra Bold" charset="0"/>
                <a:cs typeface="Abadi MT Condensed Extra Bold" charset="0"/>
              </a:rPr>
              <a:t>::</a:t>
            </a:r>
            <a:r>
              <a:rPr lang="en-US" altLang="zh-CN" sz="2200" dirty="0" err="1" smtClean="0">
                <a:latin typeface="Abadi MT Condensed Extra Bold" charset="0"/>
                <a:ea typeface="Abadi MT Condensed Extra Bold" charset="0"/>
                <a:cs typeface="Abadi MT Condensed Extra Bold" charset="0"/>
              </a:rPr>
              <a:t>random_device</a:t>
            </a:r>
            <a:r>
              <a:rPr lang="zh-CN" altLang="en-US" sz="2200" dirty="0" smtClean="0">
                <a:latin typeface="Abadi MT Condensed Extra Bold" charset="0"/>
                <a:ea typeface="Abadi MT Condensed Extra Bold" charset="0"/>
                <a:cs typeface="Abadi MT Condensed Extra Bold" charset="0"/>
              </a:rPr>
              <a:t>，该类实际上封装了对</a:t>
            </a:r>
            <a:r>
              <a:rPr lang="en-US" altLang="zh-CN" sz="2200" dirty="0" smtClean="0">
                <a:latin typeface="Abadi MT Condensed Extra Bold" charset="0"/>
                <a:ea typeface="Abadi MT Condensed Extra Bold" charset="0"/>
                <a:cs typeface="Abadi MT Condensed Extra Bold" charset="0"/>
              </a:rPr>
              <a:t>”/dev/</a:t>
            </a:r>
            <a:r>
              <a:rPr lang="en-US" altLang="zh-CN" sz="2200" dirty="0" err="1" smtClean="0">
                <a:latin typeface="Abadi MT Condensed Extra Bold" charset="0"/>
                <a:ea typeface="Abadi MT Condensed Extra Bold" charset="0"/>
                <a:cs typeface="Abadi MT Condensed Extra Bold" charset="0"/>
              </a:rPr>
              <a:t>urandom</a:t>
            </a:r>
            <a:r>
              <a:rPr lang="en-US" altLang="zh-CN" sz="2200" dirty="0" smtClean="0">
                <a:latin typeface="Abadi MT Condensed Extra Bold" charset="0"/>
                <a:ea typeface="Abadi MT Condensed Extra Bold" charset="0"/>
                <a:cs typeface="Abadi MT Condensed Extra Bold" charset="0"/>
              </a:rPr>
              <a:t>”</a:t>
            </a:r>
            <a:r>
              <a:rPr lang="zh-CN" altLang="en-US" sz="2200" dirty="0" smtClean="0">
                <a:latin typeface="Abadi MT Condensed Extra Bold" charset="0"/>
                <a:ea typeface="Abadi MT Condensed Extra Bold" charset="0"/>
                <a:cs typeface="Abadi MT Condensed Extra Bold" charset="0"/>
              </a:rPr>
              <a:t>操作</a:t>
            </a:r>
            <a:endParaRPr lang="en-US" altLang="zh-CN" sz="2200" dirty="0" smtClean="0">
              <a:latin typeface="Abadi MT Condensed Extra Bold" charset="0"/>
              <a:ea typeface="Abadi MT Condensed Extra Bold" charset="0"/>
              <a:cs typeface="Abadi MT Condensed Extra Bold" charset="0"/>
            </a:endParaRPr>
          </a:p>
          <a:p>
            <a:pPr lvl="1"/>
            <a:r>
              <a:rPr lang="zh-CN" altLang="en-US" sz="2200" dirty="0" smtClean="0">
                <a:latin typeface="Abadi MT Condensed Extra Bold" charset="0"/>
                <a:ea typeface="Abadi MT Condensed Extra Bold" charset="0"/>
                <a:cs typeface="Abadi MT Condensed Extra Bold" charset="0"/>
              </a:rPr>
              <a:t>分布</a:t>
            </a:r>
            <a:r>
              <a:rPr lang="en-US" altLang="zh-CN" sz="2200" dirty="0" smtClean="0">
                <a:latin typeface="Abadi MT Condensed Extra Bold" charset="0"/>
                <a:ea typeface="Abadi MT Condensed Extra Bold" charset="0"/>
                <a:cs typeface="Abadi MT Condensed Extra Bold" charset="0"/>
              </a:rPr>
              <a:t>distribution</a:t>
            </a:r>
            <a:r>
              <a:rPr lang="zh-CN" altLang="en-US" sz="2200" dirty="0" smtClean="0">
                <a:latin typeface="Abadi MT Condensed Extra Bold" charset="0"/>
                <a:ea typeface="Abadi MT Condensed Extra Bold" charset="0"/>
                <a:cs typeface="Abadi MT Condensed Extra Bold" charset="0"/>
              </a:rPr>
              <a:t>。</a:t>
            </a:r>
            <a:r>
              <a:rPr lang="en-US" altLang="zh-CN" sz="2200" dirty="0" smtClean="0">
                <a:latin typeface="Abadi MT Condensed Extra Bold" charset="0"/>
                <a:ea typeface="Abadi MT Condensed Extra Bold" charset="0"/>
                <a:cs typeface="Abadi MT Condensed Extra Bold" charset="0"/>
              </a:rPr>
              <a:t>C++11,</a:t>
            </a:r>
            <a:r>
              <a:rPr lang="zh-CN" altLang="en-US" sz="2200" dirty="0" smtClean="0">
                <a:latin typeface="Abadi MT Condensed Extra Bold" charset="0"/>
                <a:ea typeface="Abadi MT Condensed Extra Bold" charset="0"/>
                <a:cs typeface="Abadi MT Condensed Extra Bold" charset="0"/>
              </a:rPr>
              <a:t> </a:t>
            </a:r>
            <a:r>
              <a:rPr lang="en-US" altLang="zh-CN" sz="2200" dirty="0" err="1" smtClean="0">
                <a:latin typeface="Abadi MT Condensed Extra Bold" charset="0"/>
                <a:ea typeface="Abadi MT Condensed Extra Bold" charset="0"/>
                <a:cs typeface="Abadi MT Condensed Extra Bold" charset="0"/>
              </a:rPr>
              <a:t>libc</a:t>
            </a:r>
            <a:r>
              <a:rPr lang="en-US" altLang="zh-CN" sz="2200" dirty="0" smtClean="0">
                <a:latin typeface="Abadi MT Condensed Extra Bold" charset="0"/>
                <a:ea typeface="Abadi MT Condensed Extra Bold" charset="0"/>
                <a:cs typeface="Abadi MT Condensed Extra Bold" charset="0"/>
              </a:rPr>
              <a:t>++</a:t>
            </a:r>
            <a:r>
              <a:rPr lang="zh-CN" altLang="en-US" sz="2200" dirty="0" smtClean="0">
                <a:latin typeface="Abadi MT Condensed Extra Bold" charset="0"/>
                <a:ea typeface="Abadi MT Condensed Extra Bold" charset="0"/>
                <a:cs typeface="Abadi MT Condensed Extra Bold" charset="0"/>
              </a:rPr>
              <a:t>标准库提供了很多基本数值类型的均匀分布。都支持生成器接口。</a:t>
            </a:r>
            <a:endParaRPr lang="en-US" altLang="zh-CN" sz="2200" dirty="0" smtClean="0">
              <a:latin typeface="Abadi MT Condensed Extra Bold" charset="0"/>
              <a:ea typeface="Abadi MT Condensed Extra Bold" charset="0"/>
              <a:cs typeface="Abadi MT Condensed Extra Bold" charset="0"/>
            </a:endParaRPr>
          </a:p>
          <a:p>
            <a:pPr lvl="1"/>
            <a:endParaRPr lang="en-US" altLang="zh-CN" sz="2200" dirty="0" smtClean="0">
              <a:latin typeface="Abadi MT Condensed Extra Bold" charset="0"/>
              <a:ea typeface="Abadi MT Condensed Extra Bold" charset="0"/>
              <a:cs typeface="Abadi MT Condensed Extra Bold" charset="0"/>
            </a:endParaRPr>
          </a:p>
          <a:p>
            <a:pPr marL="914400" lvl="2" indent="0">
              <a:buNone/>
            </a:pPr>
            <a:r>
              <a:rPr lang="en-US" sz="1700" dirty="0">
                <a:latin typeface="Abadi MT Condensed Extra Bold" charset="0"/>
                <a:ea typeface="Abadi MT Condensed Extra Bold" charset="0"/>
                <a:cs typeface="Abadi MT Condensed Extra Bold" charset="0"/>
              </a:rPr>
              <a:t>using </a:t>
            </a:r>
            <a:r>
              <a:rPr lang="en-US" sz="1700" dirty="0" err="1">
                <a:latin typeface="Abadi MT Condensed Extra Bold" charset="0"/>
                <a:ea typeface="Abadi MT Condensed Extra Bold" charset="0"/>
                <a:cs typeface="Abadi MT Condensed Extra Bold" charset="0"/>
              </a:rPr>
              <a:t>std</a:t>
            </a:r>
            <a:r>
              <a:rPr lang="en-US" sz="1700" dirty="0">
                <a:latin typeface="Abadi MT Condensed Extra Bold" charset="0"/>
                <a:ea typeface="Abadi MT Condensed Extra Bold" charset="0"/>
                <a:cs typeface="Abadi MT Condensed Extra Bold" charset="0"/>
              </a:rPr>
              <a:t>::</a:t>
            </a:r>
            <a:r>
              <a:rPr lang="en-US" sz="1700" dirty="0" err="1">
                <a:latin typeface="Abadi MT Condensed Extra Bold" charset="0"/>
                <a:ea typeface="Abadi MT Condensed Extra Bold" charset="0"/>
                <a:cs typeface="Abadi MT Condensed Extra Bold" charset="0"/>
              </a:rPr>
              <a:t>bernoulli_distribution</a:t>
            </a:r>
            <a:r>
              <a:rPr lang="en-US" sz="1700" dirty="0" smtClean="0">
                <a:latin typeface="Abadi MT Condensed Extra Bold" charset="0"/>
                <a:ea typeface="Abadi MT Condensed Extra Bold" charset="0"/>
                <a:cs typeface="Abadi MT Condensed Extra Bold" charset="0"/>
              </a:rPr>
              <a:t>;</a:t>
            </a:r>
          </a:p>
          <a:p>
            <a:pPr marL="914400" lvl="2" indent="0">
              <a:buNone/>
            </a:pPr>
            <a:r>
              <a:rPr lang="en-US" altLang="zh-CN" sz="1700" dirty="0">
                <a:latin typeface="Abadi MT Condensed Extra Bold" charset="0"/>
                <a:ea typeface="Abadi MT Condensed Extra Bold" charset="0"/>
                <a:cs typeface="Abadi MT Condensed Extra Bold" charset="0"/>
              </a:rPr>
              <a:t>std::random_device</a:t>
            </a:r>
            <a:r>
              <a:rPr lang="zh-CN" altLang="en-US" sz="1700" dirty="0">
                <a:latin typeface="Abadi MT Condensed Extra Bold" charset="0"/>
                <a:ea typeface="Abadi MT Condensed Extra Bold" charset="0"/>
                <a:cs typeface="Abadi MT Condensed Extra Bold" charset="0"/>
              </a:rPr>
              <a:t> </a:t>
            </a:r>
            <a:r>
              <a:rPr lang="en-US" altLang="zh-CN" sz="1700" dirty="0">
                <a:latin typeface="Abadi MT Condensed Extra Bold" charset="0"/>
                <a:ea typeface="Abadi MT Condensed Extra Bold" charset="0"/>
                <a:cs typeface="Abadi MT Condensed Extra Bold" charset="0"/>
              </a:rPr>
              <a:t>device;</a:t>
            </a:r>
          </a:p>
          <a:p>
            <a:pPr marL="914400" lvl="2" indent="0">
              <a:buNone/>
            </a:pPr>
            <a:r>
              <a:rPr lang="en-US" altLang="zh-CN" sz="1700" dirty="0">
                <a:latin typeface="Abadi MT Condensed Extra Bold" charset="0"/>
                <a:ea typeface="Abadi MT Condensed Extra Bold" charset="0"/>
                <a:cs typeface="Abadi MT Condensed Extra Bold" charset="0"/>
              </a:rPr>
              <a:t>std::mt19937</a:t>
            </a:r>
            <a:r>
              <a:rPr lang="zh-CN" altLang="en-US" sz="1700" dirty="0">
                <a:latin typeface="Abadi MT Condensed Extra Bold" charset="0"/>
                <a:ea typeface="Abadi MT Condensed Extra Bold" charset="0"/>
                <a:cs typeface="Abadi MT Condensed Extra Bold" charset="0"/>
              </a:rPr>
              <a:t> </a:t>
            </a:r>
            <a:r>
              <a:rPr lang="en-US" altLang="zh-CN" sz="1700" dirty="0">
                <a:latin typeface="Abadi MT Condensed Extra Bold" charset="0"/>
                <a:ea typeface="Abadi MT Condensed Extra Bold" charset="0"/>
                <a:cs typeface="Abadi MT Condensed Extra Bold" charset="0"/>
              </a:rPr>
              <a:t>gen(device);</a:t>
            </a:r>
          </a:p>
          <a:p>
            <a:pPr marL="914400" lvl="2" indent="0">
              <a:buNone/>
            </a:pPr>
            <a:r>
              <a:rPr lang="en-US" altLang="zh-CN" sz="1700" dirty="0">
                <a:latin typeface="Abadi MT Condensed Extra Bold" charset="0"/>
                <a:ea typeface="Abadi MT Condensed Extra Bold" charset="0"/>
                <a:cs typeface="Abadi MT Condensed Extra Bold" charset="0"/>
              </a:rPr>
              <a:t>std::bernoulli_distribution</a:t>
            </a:r>
            <a:r>
              <a:rPr lang="zh-CN" altLang="en-US" sz="1700" dirty="0">
                <a:latin typeface="Abadi MT Condensed Extra Bold" charset="0"/>
                <a:ea typeface="Abadi MT Condensed Extra Bold" charset="0"/>
                <a:cs typeface="Abadi MT Condensed Extra Bold" charset="0"/>
              </a:rPr>
              <a:t> </a:t>
            </a:r>
            <a:r>
              <a:rPr lang="en-US" altLang="zh-CN" sz="1700" dirty="0">
                <a:latin typeface="Abadi MT Condensed Extra Bold" charset="0"/>
                <a:ea typeface="Abadi MT Condensed Extra Bold" charset="0"/>
                <a:cs typeface="Abadi MT Condensed Extra Bold" charset="0"/>
              </a:rPr>
              <a:t>coin_flip(0.5)</a:t>
            </a:r>
          </a:p>
          <a:p>
            <a:pPr marL="914400" lvl="2" indent="0">
              <a:buNone/>
            </a:pPr>
            <a:r>
              <a:rPr lang="en-US" altLang="zh-CN" sz="1700" dirty="0">
                <a:latin typeface="Abadi MT Condensed Extra Bold" charset="0"/>
                <a:ea typeface="Abadi MT Condensed Extra Bold" charset="0"/>
                <a:cs typeface="Abadi MT Condensed Extra Bold" charset="0"/>
              </a:rPr>
              <a:t>bool</a:t>
            </a:r>
            <a:r>
              <a:rPr lang="zh-CN" altLang="en-US" sz="1700" dirty="0">
                <a:latin typeface="Abadi MT Condensed Extra Bold" charset="0"/>
                <a:ea typeface="Abadi MT Condensed Extra Bold" charset="0"/>
                <a:cs typeface="Abadi MT Condensed Extra Bold" charset="0"/>
              </a:rPr>
              <a:t> </a:t>
            </a:r>
            <a:r>
              <a:rPr lang="en-US" altLang="zh-CN" sz="1700" dirty="0">
                <a:latin typeface="Abadi MT Condensed Extra Bold" charset="0"/>
                <a:ea typeface="Abadi MT Condensed Extra Bold" charset="0"/>
                <a:cs typeface="Abadi MT Condensed Extra Bold" charset="0"/>
              </a:rPr>
              <a:t>outcome</a:t>
            </a:r>
            <a:r>
              <a:rPr lang="zh-CN" altLang="en-US" sz="1700" dirty="0">
                <a:latin typeface="Abadi MT Condensed Extra Bold" charset="0"/>
                <a:ea typeface="Abadi MT Condensed Extra Bold" charset="0"/>
                <a:cs typeface="Abadi MT Condensed Extra Bold" charset="0"/>
              </a:rPr>
              <a:t> </a:t>
            </a:r>
            <a:r>
              <a:rPr lang="en-US" altLang="zh-CN" sz="1700" dirty="0">
                <a:latin typeface="Abadi MT Condensed Extra Bold" charset="0"/>
                <a:ea typeface="Abadi MT Condensed Extra Bold" charset="0"/>
                <a:cs typeface="Abadi MT Condensed Extra Bold" charset="0"/>
              </a:rPr>
              <a:t>=</a:t>
            </a:r>
            <a:r>
              <a:rPr lang="zh-CN" altLang="en-US" sz="1700" dirty="0">
                <a:latin typeface="Abadi MT Condensed Extra Bold" charset="0"/>
                <a:ea typeface="Abadi MT Condensed Extra Bold" charset="0"/>
                <a:cs typeface="Abadi MT Condensed Extra Bold" charset="0"/>
              </a:rPr>
              <a:t> </a:t>
            </a:r>
            <a:r>
              <a:rPr lang="en-US" altLang="zh-CN" sz="1700" dirty="0">
                <a:latin typeface="Abadi MT Condensed Extra Bold" charset="0"/>
                <a:ea typeface="Abadi MT Condensed Extra Bold" charset="0"/>
                <a:cs typeface="Abadi MT Condensed Extra Bold" charset="0"/>
              </a:rPr>
              <a:t>coin_flip(gen);</a:t>
            </a:r>
            <a:endParaRPr lang="en-US" sz="1700" dirty="0">
              <a:latin typeface="Abadi MT Condensed Extra Bold" charset="0"/>
              <a:ea typeface="Abadi MT Condensed Extra Bold" charset="0"/>
              <a:cs typeface="Abadi MT Condensed Extra Bold" charset="0"/>
            </a:endParaRPr>
          </a:p>
          <a:p>
            <a:pPr lvl="2"/>
            <a:endParaRPr lang="en-US" sz="2200" dirty="0">
              <a:latin typeface="Abadi MT Condensed Extra Bold" charset="0"/>
              <a:ea typeface="Abadi MT Condensed Extra Bold" charset="0"/>
              <a:cs typeface="Abadi MT Condensed Extra Bold" charset="0"/>
            </a:endParaRPr>
          </a:p>
          <a:p>
            <a:pPr lvl="1"/>
            <a:r>
              <a:rPr lang="zh-CN" altLang="en-US" sz="2200" dirty="0">
                <a:latin typeface="Abadi MT Condensed Extra Bold" charset="0"/>
                <a:ea typeface="Abadi MT Condensed Extra Bold" charset="0"/>
                <a:cs typeface="Abadi MT Condensed Extra Bold" charset="0"/>
              </a:rPr>
              <a:t>这里先用真随机数作为种子，然后使用</a:t>
            </a:r>
            <a:r>
              <a:rPr lang="en-US" altLang="zh-CN" sz="2200" dirty="0">
                <a:latin typeface="Abadi MT Condensed Extra Bold" charset="0"/>
                <a:ea typeface="Abadi MT Condensed Extra Bold" charset="0"/>
                <a:cs typeface="Abadi MT Condensed Extra Bold" charset="0"/>
              </a:rPr>
              <a:t>MT19937</a:t>
            </a:r>
            <a:r>
              <a:rPr lang="zh-CN" altLang="en-US" sz="2200" dirty="0">
                <a:latin typeface="Abadi MT Condensed Extra Bold" charset="0"/>
                <a:ea typeface="Abadi MT Condensed Extra Bold" charset="0"/>
                <a:cs typeface="Abadi MT Condensed Extra Bold" charset="0"/>
              </a:rPr>
              <a:t>算法获得均匀随机数，然后</a:t>
            </a:r>
            <a:r>
              <a:rPr lang="en-US" altLang="zh-CN" sz="2200" dirty="0">
                <a:latin typeface="Abadi MT Condensed Extra Bold" charset="0"/>
                <a:ea typeface="Abadi MT Condensed Extra Bold" charset="0"/>
                <a:cs typeface="Abadi MT Condensed Extra Bold" charset="0"/>
              </a:rPr>
              <a:t>distribution</a:t>
            </a:r>
            <a:r>
              <a:rPr lang="zh-CN" altLang="en-US" sz="2200" dirty="0">
                <a:latin typeface="Abadi MT Condensed Extra Bold" charset="0"/>
                <a:ea typeface="Abadi MT Condensed Extra Bold" charset="0"/>
                <a:cs typeface="Abadi MT Condensed Extra Bold" charset="0"/>
              </a:rPr>
              <a:t>框架获得均匀分布</a:t>
            </a:r>
            <a:r>
              <a:rPr lang="zh-CN" altLang="en-US" sz="2600" dirty="0">
                <a:latin typeface="Abadi MT Condensed Extra Bold" charset="0"/>
                <a:ea typeface="Abadi MT Condensed Extra Bold" charset="0"/>
                <a:cs typeface="Abadi MT Condensed Extra Bold" charset="0"/>
              </a:rPr>
              <a:t>。</a:t>
            </a:r>
            <a:endParaRPr lang="en-US" sz="2600" dirty="0">
              <a:latin typeface="Abadi MT Condensed Extra Bold" charset="0"/>
              <a:ea typeface="Abadi MT Condensed Extra Bold" charset="0"/>
              <a:cs typeface="Abadi MT Condensed Extra Bold" charset="0"/>
            </a:endParaRPr>
          </a:p>
        </p:txBody>
      </p:sp>
      <p:sp>
        <p:nvSpPr>
          <p:cNvPr id="5" name="Date Placeholder 4"/>
          <p:cNvSpPr>
            <a:spLocks noGrp="1"/>
          </p:cNvSpPr>
          <p:nvPr>
            <p:ph type="dt" sz="half" idx="10"/>
          </p:nvPr>
        </p:nvSpPr>
        <p:spPr/>
        <p:txBody>
          <a:bodyPr/>
          <a:lstStyle/>
          <a:p>
            <a:fld id="{608959DC-D806-FB4C-A8FB-DB9246A56B44}" type="datetime1">
              <a:t>4/4/17</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
        <p:nvSpPr>
          <p:cNvPr id="9" name="TextBox 8"/>
          <p:cNvSpPr txBox="1"/>
          <p:nvPr/>
        </p:nvSpPr>
        <p:spPr>
          <a:xfrm>
            <a:off x="2374900" y="2235200"/>
            <a:ext cx="184731" cy="369332"/>
          </a:xfrm>
          <a:prstGeom prst="rect">
            <a:avLst/>
          </a:prstGeom>
          <a:noFill/>
        </p:spPr>
        <p:txBody>
          <a:bodyPr wrap="none" rtlCol="0">
            <a:spAutoFit/>
          </a:bodyPr>
          <a:lstStyle/>
          <a:p>
            <a:endParaRPr lang="en-US" dirty="0"/>
          </a:p>
        </p:txBody>
      </p:sp>
      <p:sp>
        <p:nvSpPr>
          <p:cNvPr id="11" name="Title 1"/>
          <p:cNvSpPr>
            <a:spLocks noGrp="1"/>
          </p:cNvSpPr>
          <p:nvPr>
            <p:ph type="title"/>
          </p:nvPr>
        </p:nvSpPr>
        <p:spPr>
          <a:xfrm>
            <a:off x="839788" y="363600"/>
            <a:ext cx="4481512" cy="1324800"/>
          </a:xfrm>
        </p:spPr>
        <p:txBody>
          <a:bodyPr anchor="ctr" anchorCtr="0">
            <a:normAutofit/>
          </a:bodyPr>
          <a:lstStyle/>
          <a:p>
            <a:r>
              <a:rPr lang="zh-CN" altLang="en-US" sz="4400" dirty="0" smtClean="0"/>
              <a:t>基本概念和方法</a:t>
            </a:r>
            <a:endParaRPr lang="en-US" sz="4400" dirty="0"/>
          </a:p>
        </p:txBody>
      </p:sp>
      <p:sp>
        <p:nvSpPr>
          <p:cNvPr id="12" name="Text Placeholder 3"/>
          <p:cNvSpPr>
            <a:spLocks noGrp="1"/>
          </p:cNvSpPr>
          <p:nvPr>
            <p:ph type="body" sz="half" idx="2"/>
          </p:nvPr>
        </p:nvSpPr>
        <p:spPr>
          <a:xfrm>
            <a:off x="839788" y="2057400"/>
            <a:ext cx="3932237" cy="3811588"/>
          </a:xfrm>
        </p:spPr>
        <p:txBody>
          <a:bodyPr>
            <a:normAutofit/>
          </a:bodyPr>
          <a:lstStyle/>
          <a:p>
            <a:endParaRPr lang="en-US" altLang="zh-CN" sz="2000" dirty="0" smtClean="0"/>
          </a:p>
          <a:p>
            <a:r>
              <a:rPr lang="zh-CN" altLang="en-US" sz="2000" dirty="0" smtClean="0">
                <a:solidFill>
                  <a:schemeClr val="bg1">
                    <a:lumMod val="75000"/>
                  </a:schemeClr>
                </a:solidFill>
              </a:rPr>
              <a:t>物理真随机变量</a:t>
            </a:r>
            <a:endParaRPr lang="en-US" altLang="zh-CN" sz="2000" dirty="0" smtClean="0">
              <a:solidFill>
                <a:schemeClr val="bg1">
                  <a:lumMod val="75000"/>
                </a:schemeClr>
              </a:solidFill>
            </a:endParaRPr>
          </a:p>
          <a:p>
            <a:r>
              <a:rPr lang="zh-CN" altLang="en-US" sz="2000" dirty="0" smtClean="0"/>
              <a:t>伪随机变量序列</a:t>
            </a:r>
            <a:endParaRPr lang="en-US" altLang="zh-CN" sz="2000" dirty="0" smtClean="0"/>
          </a:p>
          <a:p>
            <a:r>
              <a:rPr lang="en-US" altLang="zh-CN" sz="2000" dirty="0"/>
              <a:t>	</a:t>
            </a:r>
            <a:r>
              <a:rPr lang="en-US" altLang="zh-CN" sz="2000" dirty="0">
                <a:solidFill>
                  <a:schemeClr val="bg1">
                    <a:lumMod val="75000"/>
                  </a:schemeClr>
                </a:solidFill>
              </a:rPr>
              <a:t>C99</a:t>
            </a:r>
          </a:p>
          <a:p>
            <a:r>
              <a:rPr lang="en-US" altLang="zh-CN" sz="2000" dirty="0" smtClean="0">
                <a:solidFill>
                  <a:schemeClr val="bg1">
                    <a:lumMod val="75000"/>
                  </a:schemeClr>
                </a:solidFill>
              </a:rPr>
              <a:t>	</a:t>
            </a:r>
            <a:r>
              <a:rPr lang="en-US" altLang="zh-CN" sz="2000" dirty="0" smtClean="0"/>
              <a:t>C++11</a:t>
            </a:r>
          </a:p>
          <a:p>
            <a:endParaRPr lang="en-US" sz="2000" dirty="0"/>
          </a:p>
          <a:p>
            <a:endParaRPr lang="en-US" sz="2000" dirty="0"/>
          </a:p>
        </p:txBody>
      </p:sp>
    </p:spTree>
    <p:extLst>
      <p:ext uri="{BB962C8B-B14F-4D97-AF65-F5344CB8AC3E}">
        <p14:creationId xmlns:p14="http://schemas.microsoft.com/office/powerpoint/2010/main" val="20061404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zh-CN" altLang="en-US" sz="2200" dirty="0">
                <a:latin typeface="Abadi MT Condensed Extra Bold" charset="0"/>
                <a:ea typeface="Abadi MT Condensed Extra Bold" charset="0"/>
                <a:cs typeface="Abadi MT Condensed Extra Bold" charset="0"/>
              </a:rPr>
              <a:t>以</a:t>
            </a:r>
            <a:r>
              <a:rPr lang="en-US" altLang="zh-CN" sz="2200" dirty="0">
                <a:latin typeface="Abadi MT Condensed Extra Bold" charset="0"/>
                <a:ea typeface="Abadi MT Condensed Extra Bold" charset="0"/>
                <a:cs typeface="Abadi MT Condensed Extra Bold" charset="0"/>
              </a:rPr>
              <a:t>uniform_int_distribution</a:t>
            </a:r>
            <a:r>
              <a:rPr lang="zh-CN" altLang="en-US" sz="2200" dirty="0">
                <a:latin typeface="Abadi MT Condensed Extra Bold" charset="0"/>
                <a:ea typeface="Abadi MT Condensed Extra Bold" charset="0"/>
                <a:cs typeface="Abadi MT Condensed Extra Bold" charset="0"/>
              </a:rPr>
              <a:t>为例，开发者想开发一个</a:t>
            </a:r>
            <a:r>
              <a:rPr lang="en-US" altLang="zh-CN" sz="2200" dirty="0">
                <a:latin typeface="Abadi MT Condensed Extra Bold" charset="0"/>
                <a:ea typeface="Abadi MT Condensed Extra Bold" charset="0"/>
                <a:cs typeface="Abadi MT Condensed Extra Bold" charset="0"/>
              </a:rPr>
              <a:t>distribution</a:t>
            </a:r>
            <a:r>
              <a:rPr lang="zh-CN" altLang="en-US" sz="2200" dirty="0">
                <a:latin typeface="Abadi MT Condensed Extra Bold" charset="0"/>
                <a:ea typeface="Abadi MT Condensed Extra Bold" charset="0"/>
                <a:cs typeface="Abadi MT Condensed Extra Bold" charset="0"/>
              </a:rPr>
              <a:t>，需要确定该</a:t>
            </a:r>
            <a:r>
              <a:rPr lang="en-US" altLang="zh-CN" sz="2200" dirty="0">
                <a:latin typeface="Abadi MT Condensed Extra Bold" charset="0"/>
                <a:ea typeface="Abadi MT Condensed Extra Bold" charset="0"/>
                <a:cs typeface="Abadi MT Condensed Extra Bold" charset="0"/>
              </a:rPr>
              <a:t>distribution</a:t>
            </a:r>
            <a:r>
              <a:rPr lang="zh-CN" altLang="en-US" sz="2200" dirty="0">
                <a:latin typeface="Abadi MT Condensed Extra Bold" charset="0"/>
                <a:ea typeface="Abadi MT Condensed Extra Bold" charset="0"/>
                <a:cs typeface="Abadi MT Condensed Extra Bold" charset="0"/>
              </a:rPr>
              <a:t>的内部参数，很显然是一个上界</a:t>
            </a:r>
            <a:r>
              <a:rPr lang="en-US" altLang="zh-CN" sz="2200" dirty="0">
                <a:latin typeface="Abadi MT Condensed Extra Bold" charset="0"/>
                <a:ea typeface="Abadi MT Condensed Extra Bold" charset="0"/>
                <a:cs typeface="Abadi MT Condensed Extra Bold" charset="0"/>
              </a:rPr>
              <a:t>hi,</a:t>
            </a:r>
            <a:r>
              <a:rPr lang="zh-CN" altLang="en-US" sz="2200" dirty="0">
                <a:latin typeface="Abadi MT Condensed Extra Bold" charset="0"/>
                <a:ea typeface="Abadi MT Condensed Extra Bold" charset="0"/>
                <a:cs typeface="Abadi MT Condensed Extra Bold" charset="0"/>
              </a:rPr>
              <a:t> 和一个下界</a:t>
            </a:r>
            <a:r>
              <a:rPr lang="en-US" altLang="zh-CN" sz="2200" dirty="0">
                <a:latin typeface="Abadi MT Condensed Extra Bold" charset="0"/>
                <a:ea typeface="Abadi MT Condensed Extra Bold" charset="0"/>
                <a:cs typeface="Abadi MT Condensed Extra Bold" charset="0"/>
              </a:rPr>
              <a:t>lo</a:t>
            </a:r>
            <a:r>
              <a:rPr lang="zh-CN" altLang="en-US" sz="2200" dirty="0">
                <a:latin typeface="Abadi MT Condensed Extra Bold" charset="0"/>
                <a:ea typeface="Abadi MT Condensed Extra Bold" charset="0"/>
                <a:cs typeface="Abadi MT Condensed Extra Bold" charset="0"/>
              </a:rPr>
              <a:t>。并且将方法，然后提供一个</a:t>
            </a:r>
            <a:r>
              <a:rPr lang="en-US" altLang="zh-CN" sz="2200" dirty="0">
                <a:latin typeface="Abadi MT Condensed Extra Bold" charset="0"/>
                <a:ea typeface="Abadi MT Condensed Extra Bold" charset="0"/>
                <a:cs typeface="Abadi MT Condensed Extra Bold" charset="0"/>
              </a:rPr>
              <a:t>generte</a:t>
            </a:r>
            <a:r>
              <a:rPr lang="zh-CN" altLang="en-US" sz="2200" dirty="0">
                <a:latin typeface="Abadi MT Condensed Extra Bold" charset="0"/>
                <a:ea typeface="Abadi MT Condensed Extra Bold" charset="0"/>
                <a:cs typeface="Abadi MT Condensed Extra Bold" charset="0"/>
              </a:rPr>
              <a:t>方法供</a:t>
            </a:r>
            <a:r>
              <a:rPr lang="en-US" altLang="zh-CN" sz="2200" dirty="0">
                <a:latin typeface="Abadi MT Condensed Extra Bold" charset="0"/>
                <a:ea typeface="Abadi MT Condensed Extra Bold" charset="0"/>
                <a:cs typeface="Abadi MT Condensed Extra Bold" charset="0"/>
              </a:rPr>
              <a:t>option()</a:t>
            </a:r>
            <a:r>
              <a:rPr lang="zh-CN" altLang="en-US" sz="2200" dirty="0">
                <a:latin typeface="Abadi MT Condensed Extra Bold" charset="0"/>
                <a:ea typeface="Abadi MT Condensed Extra Bold" charset="0"/>
                <a:cs typeface="Abadi MT Condensed Extra Bold" charset="0"/>
              </a:rPr>
              <a:t>调用来产生一个该分布参数所定义的随机数。</a:t>
            </a:r>
            <a:endParaRPr lang="en-US" altLang="zh-CN" sz="2200" dirty="0">
              <a:latin typeface="Abadi MT Condensed Extra Bold" charset="0"/>
              <a:ea typeface="Abadi MT Condensed Extra Bold" charset="0"/>
              <a:cs typeface="Abadi MT Condensed Extra Bold" charset="0"/>
            </a:endParaRPr>
          </a:p>
          <a:p>
            <a:endParaRPr lang="en-US" sz="2200" dirty="0">
              <a:latin typeface="Abadi MT Condensed Extra Bold" charset="0"/>
              <a:ea typeface="Abadi MT Condensed Extra Bold" charset="0"/>
              <a:cs typeface="Abadi MT Condensed Extra Bold" charset="0"/>
            </a:endParaRPr>
          </a:p>
          <a:p>
            <a:r>
              <a:rPr lang="en-US" altLang="zh-CN" sz="2200" dirty="0">
                <a:latin typeface="Abadi MT Condensed Extra Bold" charset="0"/>
                <a:ea typeface="Abadi MT Condensed Extra Bold" charset="0"/>
                <a:cs typeface="Abadi MT Condensed Extra Bold" charset="0"/>
              </a:rPr>
              <a:t>Libc++</a:t>
            </a:r>
            <a:r>
              <a:rPr lang="zh-CN" altLang="en-US" sz="2200" dirty="0">
                <a:latin typeface="Abadi MT Condensed Extra Bold" charset="0"/>
                <a:ea typeface="Abadi MT Condensed Extra Bold" charset="0"/>
                <a:cs typeface="Abadi MT Condensed Extra Bold" charset="0"/>
              </a:rPr>
              <a:t>中每一个</a:t>
            </a:r>
            <a:r>
              <a:rPr lang="en-US" altLang="zh-CN" sz="2200" dirty="0">
                <a:latin typeface="Abadi MT Condensed Extra Bold" charset="0"/>
                <a:ea typeface="Abadi MT Condensed Extra Bold" charset="0"/>
                <a:cs typeface="Abadi MT Condensed Extra Bold" charset="0"/>
              </a:rPr>
              <a:t>distribution</a:t>
            </a:r>
            <a:r>
              <a:rPr lang="zh-CN" altLang="en-US" sz="2200" dirty="0">
                <a:latin typeface="Abadi MT Condensed Extra Bold" charset="0"/>
                <a:ea typeface="Abadi MT Condensed Extra Bold" charset="0"/>
                <a:cs typeface="Abadi MT Condensed Extra Bold" charset="0"/>
              </a:rPr>
              <a:t>都内部封装了一个</a:t>
            </a:r>
            <a:r>
              <a:rPr lang="en-US" altLang="zh-CN" sz="2200" dirty="0">
                <a:latin typeface="Abadi MT Condensed Extra Bold" charset="0"/>
                <a:ea typeface="Abadi MT Condensed Extra Bold" charset="0"/>
                <a:cs typeface="Abadi MT Condensed Extra Bold" charset="0"/>
              </a:rPr>
              <a:t>param_type</a:t>
            </a:r>
            <a:r>
              <a:rPr lang="zh-CN" altLang="en-US" sz="2200" dirty="0">
                <a:latin typeface="Abadi MT Condensed Extra Bold" charset="0"/>
                <a:ea typeface="Abadi MT Condensed Extra Bold" charset="0"/>
                <a:cs typeface="Abadi MT Condensed Extra Bold" charset="0"/>
              </a:rPr>
              <a:t>用来接收和处理参数，</a:t>
            </a:r>
            <a:r>
              <a:rPr lang="en-US" altLang="zh-CN" sz="2200" dirty="0">
                <a:latin typeface="Abadi MT Condensed Extra Bold" charset="0"/>
                <a:ea typeface="Abadi MT Condensed Extra Bold" charset="0"/>
                <a:cs typeface="Abadi MT Condensed Extra Bold" charset="0"/>
              </a:rPr>
              <a:t>operator()</a:t>
            </a:r>
            <a:r>
              <a:rPr lang="zh-CN" altLang="en-US" sz="2200" dirty="0">
                <a:latin typeface="Abadi MT Condensed Extra Bold" charset="0"/>
                <a:ea typeface="Abadi MT Condensed Extra Bold" charset="0"/>
                <a:cs typeface="Abadi MT Condensed Extra Bold" charset="0"/>
              </a:rPr>
              <a:t> 按一下签名进行</a:t>
            </a:r>
            <a:endParaRPr lang="en-US" altLang="zh-CN" sz="2200" dirty="0">
              <a:latin typeface="Abadi MT Condensed Extra Bold" charset="0"/>
              <a:ea typeface="Abadi MT Condensed Extra Bold" charset="0"/>
              <a:cs typeface="Abadi MT Condensed Extra Bold" charset="0"/>
            </a:endParaRPr>
          </a:p>
          <a:p>
            <a:endParaRPr lang="en-US" sz="2200" dirty="0">
              <a:latin typeface="Abadi MT Condensed Extra Bold" charset="0"/>
              <a:ea typeface="Abadi MT Condensed Extra Bold" charset="0"/>
              <a:cs typeface="Abadi MT Condensed Extra Bold" charset="0"/>
            </a:endParaRPr>
          </a:p>
          <a:p>
            <a:r>
              <a:rPr lang="en-US" altLang="zh-CN" sz="2200" dirty="0">
                <a:latin typeface="Abadi MT Condensed Extra Bold" charset="0"/>
                <a:ea typeface="Abadi MT Condensed Extra Bold" charset="0"/>
                <a:cs typeface="Abadi MT Condensed Extra Bold" charset="0"/>
              </a:rPr>
              <a:t>template&lt;class</a:t>
            </a:r>
            <a:r>
              <a:rPr lang="zh-CN" altLang="en-US" sz="2200" dirty="0">
                <a:latin typeface="Abadi MT Condensed Extra Bold" charset="0"/>
                <a:ea typeface="Abadi MT Condensed Extra Bold" charset="0"/>
                <a:cs typeface="Abadi MT Condensed Extra Bold" charset="0"/>
              </a:rPr>
              <a:t> </a:t>
            </a:r>
            <a:r>
              <a:rPr lang="en-US" altLang="zh-CN" sz="2200" dirty="0">
                <a:latin typeface="Abadi MT Condensed Extra Bold" charset="0"/>
                <a:ea typeface="Abadi MT Condensed Extra Bold" charset="0"/>
                <a:cs typeface="Abadi MT Condensed Extra Bold" charset="0"/>
              </a:rPr>
              <a:t>_URNG&gt;</a:t>
            </a:r>
            <a:r>
              <a:rPr lang="zh-CN" altLang="en-US" sz="2200" dirty="0">
                <a:latin typeface="Abadi MT Condensed Extra Bold" charset="0"/>
                <a:ea typeface="Abadi MT Condensed Extra Bold" charset="0"/>
                <a:cs typeface="Abadi MT Condensed Extra Bold" charset="0"/>
              </a:rPr>
              <a:t> </a:t>
            </a:r>
            <a:r>
              <a:rPr lang="en-US" sz="2200">
                <a:latin typeface="Abadi MT Condensed Extra Bold" charset="0"/>
                <a:ea typeface="Abadi MT Condensed Extra Bold" charset="0"/>
                <a:cs typeface="Abadi MT Condensed Extra Bold" charset="0"/>
              </a:rPr>
              <a:t>result_type operator()(_URNG&amp; __g)</a:t>
            </a:r>
          </a:p>
          <a:p>
            <a:endParaRPr lang="en-US" sz="2200">
              <a:latin typeface="Abadi MT Condensed Extra Bold" charset="0"/>
              <a:ea typeface="Abadi MT Condensed Extra Bold" charset="0"/>
              <a:cs typeface="Abadi MT Condensed Extra Bold" charset="0"/>
            </a:endParaRPr>
          </a:p>
          <a:p>
            <a:r>
              <a:rPr lang="en-US" sz="2200">
                <a:latin typeface="Abadi MT Condensed Extra Bold" charset="0"/>
                <a:ea typeface="Abadi MT Condensed Extra Bold" charset="0"/>
                <a:cs typeface="Abadi MT Condensed Extra Bold" charset="0"/>
              </a:rPr>
              <a:t>template&lt;class _URNG&gt; result_type operator()(_URNG&amp; __g, const param_type&amp; __p);</a:t>
            </a:r>
          </a:p>
          <a:p>
            <a:endParaRPr lang="en-US" sz="2000"/>
          </a:p>
          <a:p>
            <a:r>
              <a:rPr lang="zh-CN" altLang="en-US" sz="2000"/>
              <a:t>其函数内部实现的是下面章节要涉及的内容 </a:t>
            </a:r>
            <a:r>
              <a:rPr lang="en-US" altLang="zh-CN" sz="2000"/>
              <a:t>--</a:t>
            </a:r>
            <a:r>
              <a:rPr lang="zh-CN" altLang="en-US" sz="2000"/>
              <a:t> 参数变换</a:t>
            </a:r>
            <a:endParaRPr lang="en-US" sz="2000"/>
          </a:p>
          <a:p>
            <a:endParaRPr lang="en-US" sz="2000" dirty="0">
              <a:latin typeface="Abadi MT Condensed Extra Bold" charset="0"/>
              <a:ea typeface="Abadi MT Condensed Extra Bold" charset="0"/>
              <a:cs typeface="Abadi MT Condensed Extra Bold" charset="0"/>
            </a:endParaRPr>
          </a:p>
          <a:p>
            <a:endParaRPr lang="en-US" sz="2000" dirty="0">
              <a:latin typeface="Abadi MT Condensed Extra Bold" charset="0"/>
              <a:ea typeface="Abadi MT Condensed Extra Bold" charset="0"/>
              <a:cs typeface="Abadi MT Condensed Extra Bold" charset="0"/>
            </a:endParaRPr>
          </a:p>
        </p:txBody>
      </p:sp>
      <p:sp>
        <p:nvSpPr>
          <p:cNvPr id="5" name="Date Placeholder 4"/>
          <p:cNvSpPr>
            <a:spLocks noGrp="1"/>
          </p:cNvSpPr>
          <p:nvPr>
            <p:ph type="dt" sz="half" idx="10"/>
          </p:nvPr>
        </p:nvSpPr>
        <p:spPr/>
        <p:txBody>
          <a:bodyPr/>
          <a:lstStyle/>
          <a:p>
            <a:fld id="{656EBC31-3D28-E844-9738-1855CF3BDC34}" type="datetime1">
              <a:t>4/4/17</a:t>
            </a:fld>
            <a:endParaRPr lang="en-US"/>
          </a:p>
        </p:txBody>
      </p:sp>
      <p:sp>
        <p:nvSpPr>
          <p:cNvPr id="6" name="Footer Placeholder 5"/>
          <p:cNvSpPr>
            <a:spLocks noGrp="1"/>
          </p:cNvSpPr>
          <p:nvPr>
            <p:ph type="ftr" sz="quarter" idx="11"/>
          </p:nvPr>
        </p:nvSpPr>
        <p:spPr/>
        <p:txBody>
          <a:bodyPr/>
          <a:lstStyle/>
          <a:p>
            <a:r>
              <a:rPr lang="en-US" smtClean="0"/>
              <a:t>王翼 yiak.wy@gmail.com All Rights Resevered</a:t>
            </a:r>
            <a:endParaRPr lang="en-US"/>
          </a:p>
        </p:txBody>
      </p:sp>
      <p:sp>
        <p:nvSpPr>
          <p:cNvPr id="9" name="TextBox 8"/>
          <p:cNvSpPr txBox="1"/>
          <p:nvPr/>
        </p:nvSpPr>
        <p:spPr>
          <a:xfrm>
            <a:off x="2374900" y="2235200"/>
            <a:ext cx="184731" cy="369332"/>
          </a:xfrm>
          <a:prstGeom prst="rect">
            <a:avLst/>
          </a:prstGeom>
          <a:noFill/>
        </p:spPr>
        <p:txBody>
          <a:bodyPr wrap="none" rtlCol="0">
            <a:spAutoFit/>
          </a:bodyPr>
          <a:lstStyle/>
          <a:p>
            <a:endParaRPr lang="en-US" dirty="0"/>
          </a:p>
        </p:txBody>
      </p:sp>
      <p:sp>
        <p:nvSpPr>
          <p:cNvPr id="11" name="Title 1"/>
          <p:cNvSpPr>
            <a:spLocks noGrp="1"/>
          </p:cNvSpPr>
          <p:nvPr>
            <p:ph type="title"/>
          </p:nvPr>
        </p:nvSpPr>
        <p:spPr>
          <a:xfrm>
            <a:off x="839788" y="363600"/>
            <a:ext cx="4481512" cy="1324800"/>
          </a:xfrm>
        </p:spPr>
        <p:txBody>
          <a:bodyPr anchor="ctr" anchorCtr="0">
            <a:normAutofit/>
          </a:bodyPr>
          <a:lstStyle/>
          <a:p>
            <a:r>
              <a:rPr lang="zh-CN" altLang="en-US" sz="4400" dirty="0" smtClean="0"/>
              <a:t>基本概念和方法</a:t>
            </a:r>
            <a:endParaRPr lang="en-US" sz="4400" dirty="0"/>
          </a:p>
        </p:txBody>
      </p:sp>
      <p:sp>
        <p:nvSpPr>
          <p:cNvPr id="12" name="Text Placeholder 3"/>
          <p:cNvSpPr>
            <a:spLocks noGrp="1"/>
          </p:cNvSpPr>
          <p:nvPr>
            <p:ph type="body" sz="half" idx="2"/>
          </p:nvPr>
        </p:nvSpPr>
        <p:spPr>
          <a:xfrm>
            <a:off x="839788" y="2057400"/>
            <a:ext cx="3932237" cy="3811588"/>
          </a:xfrm>
        </p:spPr>
        <p:txBody>
          <a:bodyPr>
            <a:normAutofit/>
          </a:bodyPr>
          <a:lstStyle/>
          <a:p>
            <a:endParaRPr lang="en-US" altLang="zh-CN" sz="2000" dirty="0" smtClean="0"/>
          </a:p>
          <a:p>
            <a:r>
              <a:rPr lang="zh-CN" altLang="en-US" sz="2000" dirty="0" smtClean="0">
                <a:solidFill>
                  <a:schemeClr val="bg1">
                    <a:lumMod val="75000"/>
                  </a:schemeClr>
                </a:solidFill>
              </a:rPr>
              <a:t>物理真随机变量</a:t>
            </a:r>
            <a:endParaRPr lang="en-US" altLang="zh-CN" sz="2000" dirty="0" smtClean="0">
              <a:solidFill>
                <a:schemeClr val="bg1">
                  <a:lumMod val="75000"/>
                </a:schemeClr>
              </a:solidFill>
            </a:endParaRPr>
          </a:p>
          <a:p>
            <a:r>
              <a:rPr lang="zh-CN" altLang="en-US" sz="2000" dirty="0" smtClean="0"/>
              <a:t>伪随机变量序列</a:t>
            </a:r>
            <a:endParaRPr lang="en-US" altLang="zh-CN" sz="2000" dirty="0" smtClean="0"/>
          </a:p>
          <a:p>
            <a:r>
              <a:rPr lang="en-US" altLang="zh-CN" sz="2000" dirty="0"/>
              <a:t>	</a:t>
            </a:r>
            <a:r>
              <a:rPr lang="en-US" altLang="zh-CN" sz="2000" dirty="0">
                <a:solidFill>
                  <a:schemeClr val="bg1">
                    <a:lumMod val="75000"/>
                  </a:schemeClr>
                </a:solidFill>
              </a:rPr>
              <a:t>C99</a:t>
            </a:r>
          </a:p>
          <a:p>
            <a:r>
              <a:rPr lang="en-US" altLang="zh-CN" sz="2000" dirty="0" smtClean="0">
                <a:solidFill>
                  <a:schemeClr val="bg1">
                    <a:lumMod val="75000"/>
                  </a:schemeClr>
                </a:solidFill>
              </a:rPr>
              <a:t>	</a:t>
            </a:r>
            <a:r>
              <a:rPr lang="en-US" altLang="zh-CN" sz="2000" dirty="0" smtClean="0"/>
              <a:t>C++11</a:t>
            </a:r>
          </a:p>
          <a:p>
            <a:endParaRPr lang="en-US" sz="2000" dirty="0"/>
          </a:p>
          <a:p>
            <a:endParaRPr lang="en-US" sz="2000" dirty="0"/>
          </a:p>
        </p:txBody>
      </p:sp>
    </p:spTree>
    <p:extLst>
      <p:ext uri="{BB962C8B-B14F-4D97-AF65-F5344CB8AC3E}">
        <p14:creationId xmlns:p14="http://schemas.microsoft.com/office/powerpoint/2010/main" val="11150846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梅森旋转算法 </a:t>
            </a:r>
            <a:r>
              <a:rPr lang="en-US"/>
              <a:t>Mersenne Twister</a:t>
            </a:r>
            <a:endParaRPr lang="en-US"/>
          </a:p>
        </p:txBody>
      </p:sp>
      <p:sp>
        <p:nvSpPr>
          <p:cNvPr id="3" name="Content Placeholder 2"/>
          <p:cNvSpPr>
            <a:spLocks noGrp="1"/>
          </p:cNvSpPr>
          <p:nvPr>
            <p:ph idx="1"/>
          </p:nvPr>
        </p:nvSpPr>
        <p:spPr/>
        <p:txBody>
          <a:bodyPr>
            <a:normAutofit/>
          </a:bodyPr>
          <a:lstStyle/>
          <a:p>
            <a:pPr marL="0" indent="0">
              <a:buNone/>
            </a:pPr>
            <a:r>
              <a:rPr lang="zh-CN" altLang="en-US" sz="2000"/>
              <a:t>我们首先回顾位操作；位操作广泛应用于加密，存贮，</a:t>
            </a:r>
            <a:r>
              <a:rPr lang="en-US" altLang="zh-CN" sz="2000"/>
              <a:t>unicode</a:t>
            </a:r>
            <a:r>
              <a:rPr lang="zh-CN" altLang="en-US" sz="2000"/>
              <a:t>编码，套接字等操作中。我们将在兄弟课程“位操作”专题中，逐一研究以上应用。</a:t>
            </a:r>
            <a:endParaRPr lang="en-US" altLang="zh-CN" sz="2000"/>
          </a:p>
          <a:p>
            <a:pPr marL="0" indent="0">
              <a:buNone/>
            </a:pPr>
            <a:endParaRPr lang="en-US" sz="2000"/>
          </a:p>
          <a:p>
            <a:pPr marL="0" indent="0">
              <a:buNone/>
            </a:pPr>
            <a:r>
              <a:rPr lang="en-US" altLang="zh-CN" sz="2000"/>
              <a:t>Game</a:t>
            </a:r>
            <a:r>
              <a:rPr lang="zh-CN" altLang="en-US" sz="2000"/>
              <a:t> </a:t>
            </a:r>
            <a:r>
              <a:rPr lang="en-US" altLang="zh-CN" sz="2000"/>
              <a:t>1:</a:t>
            </a:r>
            <a:r>
              <a:rPr lang="zh-CN" altLang="en-US" sz="2000"/>
              <a:t> 生成的随机数有多随机？怎么检测呢？</a:t>
            </a:r>
            <a:endParaRPr lang="en-US" altLang="zh-CN" sz="2000"/>
          </a:p>
          <a:p>
            <a:pPr marL="0" indent="0">
              <a:buNone/>
            </a:pPr>
            <a:r>
              <a:rPr lang="zh-CN" altLang="en-US" sz="2000" i="1"/>
              <a:t>考虑一组数据 </a:t>
            </a:r>
            <a:r>
              <a:rPr lang="en-US" altLang="zh-CN" sz="2000" i="1"/>
              <a:t>0</a:t>
            </a:r>
            <a:r>
              <a:rPr lang="zh-CN" altLang="en-US" sz="2000" i="1"/>
              <a:t> </a:t>
            </a:r>
            <a:r>
              <a:rPr lang="en-US" altLang="zh-CN" sz="2000" i="1"/>
              <a:t>31</a:t>
            </a:r>
            <a:r>
              <a:rPr lang="zh-CN" altLang="en-US" sz="2000" i="1"/>
              <a:t> </a:t>
            </a:r>
            <a:r>
              <a:rPr lang="en-US" altLang="zh-CN" sz="2000" i="1"/>
              <a:t>82</a:t>
            </a:r>
            <a:r>
              <a:rPr lang="zh-CN" altLang="en-US" sz="2000" i="1"/>
              <a:t> </a:t>
            </a:r>
            <a:r>
              <a:rPr lang="en-US" altLang="zh-CN" sz="2000" i="1"/>
              <a:t>37</a:t>
            </a:r>
            <a:r>
              <a:rPr lang="zh-CN" altLang="en-US" sz="2000" i="1"/>
              <a:t> </a:t>
            </a:r>
            <a:r>
              <a:rPr lang="en-US" altLang="zh-CN" sz="2000" i="1"/>
              <a:t>100</a:t>
            </a:r>
            <a:r>
              <a:rPr lang="zh-CN" altLang="en-US" sz="2000" i="1"/>
              <a:t> </a:t>
            </a:r>
            <a:r>
              <a:rPr lang="en-US" altLang="zh-CN" sz="2000" i="1"/>
              <a:t>53</a:t>
            </a:r>
            <a:r>
              <a:rPr lang="zh-CN" altLang="en-US" sz="2000" i="1"/>
              <a:t> 。。。请问他们是随机的吗</a:t>
            </a:r>
            <a:endParaRPr lang="en-US" altLang="zh-CN" sz="2000" i="1"/>
          </a:p>
          <a:p>
            <a:pPr marL="0" indent="0">
              <a:buNone/>
            </a:pPr>
            <a:endParaRPr lang="en-US" sz="2000"/>
          </a:p>
          <a:p>
            <a:pPr marL="0" indent="0">
              <a:buNone/>
            </a:pPr>
            <a:r>
              <a:rPr lang="zh-CN" altLang="en-US" sz="2000"/>
              <a:t> </a:t>
            </a:r>
            <a:r>
              <a:rPr lang="zh-CN" altLang="en-US" sz="2000">
                <a:solidFill>
                  <a:schemeClr val="bg1">
                    <a:lumMod val="50000"/>
                  </a:schemeClr>
                </a:solidFill>
              </a:rPr>
              <a:t>资料：</a:t>
            </a:r>
            <a:r>
              <a:rPr lang="en-US" sz="2000">
                <a:solidFill>
                  <a:schemeClr val="bg1">
                    <a:lumMod val="50000"/>
                  </a:schemeClr>
                </a:solidFill>
              </a:rPr>
              <a:t>Diehard</a:t>
            </a:r>
            <a:r>
              <a:rPr lang="zh-CN" altLang="en-US" sz="2000">
                <a:solidFill>
                  <a:schemeClr val="bg1">
                    <a:lumMod val="50000"/>
                  </a:schemeClr>
                </a:solidFill>
              </a:rPr>
              <a:t>与</a:t>
            </a:r>
            <a:r>
              <a:rPr lang="en-US" altLang="zh-CN" sz="2000">
                <a:solidFill>
                  <a:schemeClr val="bg1">
                    <a:lumMod val="50000"/>
                  </a:schemeClr>
                </a:solidFill>
              </a:rPr>
              <a:t>1995</a:t>
            </a:r>
            <a:r>
              <a:rPr lang="zh-CN" altLang="en-US" sz="2000">
                <a:solidFill>
                  <a:schemeClr val="bg1">
                    <a:lumMod val="50000"/>
                  </a:schemeClr>
                </a:solidFill>
              </a:rPr>
              <a:t>年被</a:t>
            </a:r>
            <a:r>
              <a:rPr lang="en-US" sz="2000">
                <a:solidFill>
                  <a:schemeClr val="bg1">
                    <a:lumMod val="50000"/>
                  </a:schemeClr>
                </a:solidFill>
              </a:rPr>
              <a:t>George Marsaglia</a:t>
            </a:r>
            <a:r>
              <a:rPr lang="zh-CN" altLang="en-US" sz="2000">
                <a:solidFill>
                  <a:schemeClr val="bg1">
                    <a:lumMod val="50000"/>
                  </a:schemeClr>
                </a:solidFill>
              </a:rPr>
              <a:t>发布出来，这是继他完成随机数空间分布论文的后续作品。这是</a:t>
            </a:r>
            <a:r>
              <a:rPr lang="en-US" altLang="zh-CN" sz="2000">
                <a:solidFill>
                  <a:schemeClr val="bg1">
                    <a:lumMod val="50000"/>
                  </a:schemeClr>
                </a:solidFill>
              </a:rPr>
              <a:t>NCF</a:t>
            </a:r>
            <a:r>
              <a:rPr lang="zh-CN" altLang="en-US" sz="2000">
                <a:solidFill>
                  <a:schemeClr val="bg1">
                    <a:lumMod val="50000"/>
                  </a:schemeClr>
                </a:solidFill>
              </a:rPr>
              <a:t>赞助的项目，此时</a:t>
            </a:r>
            <a:r>
              <a:rPr lang="en-US" sz="2000">
                <a:solidFill>
                  <a:schemeClr val="bg1">
                    <a:lumMod val="50000"/>
                  </a:schemeClr>
                </a:solidFill>
              </a:rPr>
              <a:t>George Marsaglia</a:t>
            </a:r>
            <a:r>
              <a:rPr lang="zh-CN" altLang="en-US" sz="2000">
                <a:solidFill>
                  <a:schemeClr val="bg1">
                    <a:lumMod val="50000"/>
                  </a:schemeClr>
                </a:solidFill>
              </a:rPr>
              <a:t>为弗罗里达州立大学教授。因此该项目可以在弗罗里达州立大学官网看见，是完全开放的。据我手上资料了解，</a:t>
            </a:r>
            <a:r>
              <a:rPr lang="en-US" altLang="zh-CN" sz="2000">
                <a:solidFill>
                  <a:schemeClr val="bg1">
                    <a:lumMod val="50000"/>
                  </a:schemeClr>
                </a:solidFill>
              </a:rPr>
              <a:t>2011</a:t>
            </a:r>
            <a:r>
              <a:rPr lang="zh-CN" altLang="en-US" sz="2000">
                <a:solidFill>
                  <a:schemeClr val="bg1">
                    <a:lumMod val="50000"/>
                  </a:schemeClr>
                </a:solidFill>
              </a:rPr>
              <a:t>年左右，</a:t>
            </a:r>
            <a:r>
              <a:rPr lang="en-US" altLang="zh-CN" sz="2000">
                <a:solidFill>
                  <a:schemeClr val="bg1">
                    <a:lumMod val="50000"/>
                  </a:schemeClr>
                </a:solidFill>
              </a:rPr>
              <a:t>duke</a:t>
            </a:r>
            <a:r>
              <a:rPr lang="zh-CN" altLang="en-US" sz="2000">
                <a:solidFill>
                  <a:schemeClr val="bg1">
                    <a:lumMod val="50000"/>
                  </a:schemeClr>
                </a:solidFill>
              </a:rPr>
              <a:t> 大学</a:t>
            </a:r>
            <a:r>
              <a:rPr lang="en-US" altLang="zh-CN" sz="2000">
                <a:solidFill>
                  <a:schemeClr val="bg1">
                    <a:lumMod val="50000"/>
                  </a:schemeClr>
                </a:solidFill>
              </a:rPr>
              <a:t>Robert</a:t>
            </a:r>
            <a:r>
              <a:rPr lang="zh-CN" altLang="en-US" sz="2000">
                <a:solidFill>
                  <a:schemeClr val="bg1">
                    <a:lumMod val="50000"/>
                  </a:schemeClr>
                </a:solidFill>
              </a:rPr>
              <a:t> </a:t>
            </a:r>
            <a:r>
              <a:rPr lang="en-US" altLang="zh-CN" sz="2000">
                <a:solidFill>
                  <a:schemeClr val="bg1">
                    <a:lumMod val="50000"/>
                  </a:schemeClr>
                </a:solidFill>
              </a:rPr>
              <a:t>G.Brown</a:t>
            </a:r>
            <a:r>
              <a:rPr lang="zh-CN" altLang="en-US" sz="2000">
                <a:solidFill>
                  <a:schemeClr val="bg1">
                    <a:lumMod val="50000"/>
                  </a:schemeClr>
                </a:solidFill>
              </a:rPr>
              <a:t>教授等人，发布了更加方便的</a:t>
            </a:r>
            <a:r>
              <a:rPr lang="en-US" altLang="zh-CN" sz="2000">
                <a:solidFill>
                  <a:schemeClr val="bg1">
                    <a:lumMod val="50000"/>
                  </a:schemeClr>
                </a:solidFill>
              </a:rPr>
              <a:t>Dieharder</a:t>
            </a:r>
            <a:r>
              <a:rPr lang="zh-CN" altLang="en-US" sz="2000">
                <a:solidFill>
                  <a:schemeClr val="bg1">
                    <a:lumMod val="50000"/>
                  </a:schemeClr>
                </a:solidFill>
              </a:rPr>
              <a:t>项目，用于测试。参考文献 </a:t>
            </a:r>
            <a:r>
              <a:rPr lang="en-US" altLang="zh-CN" sz="2000">
                <a:solidFill>
                  <a:schemeClr val="bg1">
                    <a:lumMod val="50000"/>
                  </a:schemeClr>
                </a:solidFill>
              </a:rPr>
              <a:t>Some</a:t>
            </a:r>
            <a:r>
              <a:rPr lang="zh-CN" altLang="en-US" sz="2000">
                <a:solidFill>
                  <a:schemeClr val="bg1">
                    <a:lumMod val="50000"/>
                  </a:schemeClr>
                </a:solidFill>
              </a:rPr>
              <a:t> </a:t>
            </a:r>
            <a:r>
              <a:rPr lang="en-US" altLang="zh-CN" sz="2000">
                <a:solidFill>
                  <a:schemeClr val="bg1">
                    <a:lumMod val="50000"/>
                  </a:schemeClr>
                </a:solidFill>
              </a:rPr>
              <a:t>difficult-to-pass</a:t>
            </a:r>
            <a:r>
              <a:rPr lang="zh-CN" altLang="en-US" sz="2000">
                <a:solidFill>
                  <a:schemeClr val="bg1">
                    <a:lumMod val="50000"/>
                  </a:schemeClr>
                </a:solidFill>
              </a:rPr>
              <a:t> </a:t>
            </a:r>
            <a:r>
              <a:rPr lang="en-US" altLang="zh-CN" sz="2000">
                <a:solidFill>
                  <a:schemeClr val="bg1">
                    <a:lumMod val="50000"/>
                  </a:schemeClr>
                </a:solidFill>
              </a:rPr>
              <a:t>of</a:t>
            </a:r>
            <a:r>
              <a:rPr lang="zh-CN" altLang="en-US" sz="2000">
                <a:solidFill>
                  <a:schemeClr val="bg1">
                    <a:lumMod val="50000"/>
                  </a:schemeClr>
                </a:solidFill>
              </a:rPr>
              <a:t> </a:t>
            </a:r>
            <a:r>
              <a:rPr lang="en-US" altLang="zh-CN" sz="2000">
                <a:solidFill>
                  <a:schemeClr val="bg1">
                    <a:lumMod val="50000"/>
                  </a:schemeClr>
                </a:solidFill>
              </a:rPr>
              <a:t>randomness,</a:t>
            </a:r>
            <a:r>
              <a:rPr lang="zh-CN" altLang="en-US" sz="2000">
                <a:solidFill>
                  <a:schemeClr val="bg1">
                    <a:lumMod val="50000"/>
                  </a:schemeClr>
                </a:solidFill>
              </a:rPr>
              <a:t> </a:t>
            </a:r>
            <a:r>
              <a:rPr lang="mr-IN" sz="2000">
                <a:solidFill>
                  <a:schemeClr val="bg1">
                    <a:lumMod val="50000"/>
                  </a:schemeClr>
                </a:solidFill>
              </a:rPr>
              <a:t>2002-01-27</a:t>
            </a:r>
            <a:r>
              <a:rPr lang="zh-CN" altLang="en-US" sz="2000">
                <a:solidFill>
                  <a:schemeClr val="bg1">
                    <a:lumMod val="50000"/>
                  </a:schemeClr>
                </a:solidFill>
              </a:rPr>
              <a:t> </a:t>
            </a:r>
            <a:r>
              <a:rPr lang="en-US" altLang="zh-CN" sz="2000">
                <a:solidFill>
                  <a:schemeClr val="bg1">
                    <a:lumMod val="50000"/>
                  </a:schemeClr>
                </a:solidFill>
              </a:rPr>
              <a:t>by</a:t>
            </a:r>
            <a:r>
              <a:rPr lang="zh-CN" altLang="en-US" sz="2000">
                <a:solidFill>
                  <a:schemeClr val="bg1">
                    <a:lumMod val="50000"/>
                  </a:schemeClr>
                </a:solidFill>
              </a:rPr>
              <a:t> </a:t>
            </a:r>
            <a:r>
              <a:rPr lang="en-US" sz="2000">
                <a:solidFill>
                  <a:schemeClr val="bg1">
                    <a:lumMod val="50000"/>
                  </a:schemeClr>
                </a:solidFill>
              </a:rPr>
              <a:t>George Marsaglia, Wai Wan Tsang</a:t>
            </a:r>
            <a:r>
              <a:rPr lang="en-US" altLang="zh-CN" sz="2000">
                <a:solidFill>
                  <a:schemeClr val="bg1">
                    <a:lumMod val="50000"/>
                  </a:schemeClr>
                </a:solidFill>
              </a:rPr>
              <a:t>,</a:t>
            </a:r>
            <a:r>
              <a:rPr lang="zh-CN" altLang="en-US" sz="2000">
                <a:solidFill>
                  <a:schemeClr val="bg1">
                    <a:lumMod val="50000"/>
                  </a:schemeClr>
                </a:solidFill>
              </a:rPr>
              <a:t> </a:t>
            </a:r>
            <a:r>
              <a:rPr lang="en-US" altLang="zh-CN" sz="2000">
                <a:solidFill>
                  <a:schemeClr val="bg1">
                    <a:lumMod val="50000"/>
                  </a:schemeClr>
                </a:solidFill>
              </a:rPr>
              <a:t>Journal</a:t>
            </a:r>
            <a:r>
              <a:rPr lang="zh-CN" altLang="en-US" sz="2000">
                <a:solidFill>
                  <a:schemeClr val="bg1">
                    <a:lumMod val="50000"/>
                  </a:schemeClr>
                </a:solidFill>
              </a:rPr>
              <a:t> </a:t>
            </a:r>
            <a:r>
              <a:rPr lang="en-US" altLang="zh-CN" sz="2000">
                <a:solidFill>
                  <a:schemeClr val="bg1">
                    <a:lumMod val="50000"/>
                  </a:schemeClr>
                </a:solidFill>
              </a:rPr>
              <a:t>of</a:t>
            </a:r>
            <a:r>
              <a:rPr lang="zh-CN" altLang="en-US" sz="2000">
                <a:solidFill>
                  <a:schemeClr val="bg1">
                    <a:lumMod val="50000"/>
                  </a:schemeClr>
                </a:solidFill>
              </a:rPr>
              <a:t> </a:t>
            </a:r>
            <a:r>
              <a:rPr lang="en-US" altLang="zh-CN" sz="2000">
                <a:solidFill>
                  <a:schemeClr val="bg1">
                    <a:lumMod val="50000"/>
                  </a:schemeClr>
                </a:solidFill>
              </a:rPr>
              <a:t>Statistical</a:t>
            </a:r>
            <a:r>
              <a:rPr lang="zh-CN" altLang="en-US" sz="2000">
                <a:solidFill>
                  <a:schemeClr val="bg1">
                    <a:lumMod val="50000"/>
                  </a:schemeClr>
                </a:solidFill>
              </a:rPr>
              <a:t> </a:t>
            </a:r>
            <a:r>
              <a:rPr lang="en-US" altLang="zh-CN" sz="2000">
                <a:solidFill>
                  <a:schemeClr val="bg1">
                    <a:lumMod val="50000"/>
                  </a:schemeClr>
                </a:solidFill>
              </a:rPr>
              <a:t>Software</a:t>
            </a:r>
            <a:r>
              <a:rPr lang="zh-CN" altLang="en-US" sz="2000">
                <a:solidFill>
                  <a:schemeClr val="bg1">
                    <a:lumMod val="50000"/>
                  </a:schemeClr>
                </a:solidFill>
              </a:rPr>
              <a:t>。</a:t>
            </a:r>
            <a:endParaRPr lang="en-US" altLang="zh-CN" sz="2000">
              <a:solidFill>
                <a:schemeClr val="bg1">
                  <a:lumMod val="50000"/>
                </a:schemeClr>
              </a:solidFill>
            </a:endParaRPr>
          </a:p>
          <a:p>
            <a:pPr marL="0" indent="0">
              <a:buNone/>
            </a:pPr>
            <a:endParaRPr lang="en-US" sz="2000">
              <a:solidFill>
                <a:schemeClr val="bg1">
                  <a:lumMod val="50000"/>
                </a:schemeClr>
              </a:solidFill>
            </a:endParaRPr>
          </a:p>
        </p:txBody>
      </p:sp>
      <p:sp>
        <p:nvSpPr>
          <p:cNvPr id="4" name="Date Placeholder 3"/>
          <p:cNvSpPr>
            <a:spLocks noGrp="1"/>
          </p:cNvSpPr>
          <p:nvPr>
            <p:ph type="dt" sz="half" idx="10"/>
          </p:nvPr>
        </p:nvSpPr>
        <p:spPr/>
        <p:txBody>
          <a:bodyPr/>
          <a:lstStyle/>
          <a:p>
            <a:fld id="{40C637D8-E916-284B-9568-1A7DD9884FD7}" type="datetime1">
              <a:t>4/4/17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8966464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梅森旋转算法 </a:t>
            </a:r>
            <a:r>
              <a:rPr lang="en-US"/>
              <a:t>Mersenne Twister</a:t>
            </a:r>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1480" y="1825625"/>
            <a:ext cx="6189039" cy="4351338"/>
          </a:xfrm>
        </p:spPr>
      </p:pic>
      <p:sp>
        <p:nvSpPr>
          <p:cNvPr id="4" name="Date Placeholder 3"/>
          <p:cNvSpPr>
            <a:spLocks noGrp="1"/>
          </p:cNvSpPr>
          <p:nvPr>
            <p:ph type="dt" sz="half" idx="10"/>
          </p:nvPr>
        </p:nvSpPr>
        <p:spPr/>
        <p:txBody>
          <a:bodyPr/>
          <a:lstStyle/>
          <a:p>
            <a:fld id="{BC5494BB-07FD-BE40-9046-BB2AD15E0654}" type="datetime1">
              <a:t>4/4/17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2137180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梅森旋转算法 </a:t>
            </a:r>
            <a:r>
              <a:rPr lang="en-US"/>
              <a:t>Mersenne Twister</a:t>
            </a:r>
            <a:endParaRPr lang="en-US"/>
          </a:p>
        </p:txBody>
      </p:sp>
      <p:sp>
        <p:nvSpPr>
          <p:cNvPr id="4" name="Date Placeholder 3"/>
          <p:cNvSpPr>
            <a:spLocks noGrp="1"/>
          </p:cNvSpPr>
          <p:nvPr>
            <p:ph type="dt" sz="half" idx="10"/>
          </p:nvPr>
        </p:nvSpPr>
        <p:spPr/>
        <p:txBody>
          <a:bodyPr/>
          <a:lstStyle/>
          <a:p>
            <a:fld id="{7F1DEDC5-7D22-7F4A-8FF6-802241F87DFA}" type="datetime1">
              <a:t>4/4/17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0092" y="1825625"/>
            <a:ext cx="6331815" cy="4351338"/>
          </a:xfrm>
        </p:spPr>
      </p:pic>
    </p:spTree>
    <p:extLst>
      <p:ext uri="{BB962C8B-B14F-4D97-AF65-F5344CB8AC3E}">
        <p14:creationId xmlns:p14="http://schemas.microsoft.com/office/powerpoint/2010/main" val="776561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大纲</a:t>
            </a:r>
            <a:r>
              <a:rPr lang="en-US" altLang="zh-CN"/>
              <a:t>2</a:t>
            </a:r>
            <a:endParaRPr lang="en-US"/>
          </a:p>
        </p:txBody>
      </p:sp>
      <p:sp>
        <p:nvSpPr>
          <p:cNvPr id="3" name="Content Placeholder 2"/>
          <p:cNvSpPr>
            <a:spLocks noGrp="1"/>
          </p:cNvSpPr>
          <p:nvPr>
            <p:ph idx="1"/>
          </p:nvPr>
        </p:nvSpPr>
        <p:spPr/>
        <p:txBody>
          <a:bodyPr/>
          <a:lstStyle/>
          <a:p>
            <a:pPr lvl="1"/>
            <a:r>
              <a:rPr lang="zh-CN" altLang="en-US" sz="2000" dirty="0"/>
              <a:t>概率问题建模</a:t>
            </a:r>
            <a:endParaRPr lang="en-US" altLang="zh-CN" sz="2000" dirty="0"/>
          </a:p>
          <a:p>
            <a:pPr marL="685800" lvl="2">
              <a:spcBef>
                <a:spcPts val="1000"/>
              </a:spcBef>
            </a:pPr>
            <a:r>
              <a:rPr lang="zh-CN" altLang="en-US" dirty="0"/>
              <a:t>练习</a:t>
            </a:r>
            <a:endParaRPr lang="en-US" altLang="zh-CN" dirty="0"/>
          </a:p>
          <a:p>
            <a:r>
              <a:rPr lang="zh-CN" altLang="en-US" sz="2000" dirty="0"/>
              <a:t>第二部分 统计问题</a:t>
            </a:r>
            <a:endParaRPr lang="en-US" altLang="zh-CN" sz="2000" dirty="0"/>
          </a:p>
          <a:p>
            <a:pPr lvl="1"/>
            <a:r>
              <a:rPr lang="zh-CN" altLang="en-US" sz="2000" dirty="0"/>
              <a:t>统计问题定义和意义</a:t>
            </a:r>
            <a:endParaRPr lang="en-US" altLang="zh-CN" sz="2000" dirty="0"/>
          </a:p>
          <a:p>
            <a:pPr lvl="1"/>
            <a:r>
              <a:rPr lang="zh-CN" altLang="en-US" sz="2000" dirty="0"/>
              <a:t>热身运动 </a:t>
            </a:r>
            <a:r>
              <a:rPr lang="mr-IN" altLang="zh-CN" sz="2000" dirty="0"/>
              <a:t>–</a:t>
            </a:r>
            <a:r>
              <a:rPr lang="zh-CN" altLang="en-US" sz="2000" dirty="0"/>
              <a:t> 工厂样品均匀采样（吸引同学们对于本课程进行深入学习）</a:t>
            </a:r>
            <a:endParaRPr lang="en-US" altLang="zh-CN" sz="2000" dirty="0"/>
          </a:p>
          <a:p>
            <a:pPr lvl="1"/>
            <a:r>
              <a:rPr lang="zh-CN" altLang="en-US" sz="2000" dirty="0"/>
              <a:t>采样对象与手段</a:t>
            </a:r>
            <a:endParaRPr lang="en-US" altLang="zh-CN" sz="2000" dirty="0"/>
          </a:p>
          <a:p>
            <a:pPr lvl="1"/>
            <a:r>
              <a:rPr lang="zh-CN" altLang="en-US" sz="2000" dirty="0"/>
              <a:t>统计指标分析</a:t>
            </a:r>
            <a:endParaRPr lang="en-US" altLang="zh-CN" sz="2000" dirty="0"/>
          </a:p>
          <a:p>
            <a:pPr lvl="2"/>
            <a:r>
              <a:rPr lang="zh-CN" altLang="en-US" dirty="0"/>
              <a:t>统计问题在面试中的目标</a:t>
            </a:r>
            <a:endParaRPr lang="en-US" altLang="zh-CN" dirty="0"/>
          </a:p>
          <a:p>
            <a:pPr lvl="2"/>
            <a:r>
              <a:rPr lang="zh-CN" altLang="en-US" dirty="0"/>
              <a:t>方差分析</a:t>
            </a:r>
            <a:endParaRPr lang="en-US" altLang="zh-CN" dirty="0"/>
          </a:p>
          <a:p>
            <a:pPr lvl="3"/>
            <a:r>
              <a:rPr lang="en-US" altLang="zh-CN" sz="2000" dirty="0"/>
              <a:t>PCA</a:t>
            </a:r>
            <a:r>
              <a:rPr lang="zh-CN" altLang="en-US" sz="2000" dirty="0"/>
              <a:t>方法与运营决策</a:t>
            </a:r>
            <a:endParaRPr lang="en-US" altLang="zh-CN" sz="2000" dirty="0"/>
          </a:p>
          <a:p>
            <a:pPr lvl="2"/>
            <a:r>
              <a:rPr lang="zh-CN" altLang="en-US" dirty="0"/>
              <a:t>统计指标与最优化方法</a:t>
            </a:r>
            <a:endParaRPr lang="en-US" altLang="zh-CN" dirty="0"/>
          </a:p>
          <a:p>
            <a:r>
              <a:rPr lang="zh-CN" altLang="en-US" sz="2000" dirty="0"/>
              <a:t>第三部分 （单独购买服务）</a:t>
            </a:r>
            <a:endParaRPr lang="en-US" altLang="zh-CN" sz="2000" dirty="0"/>
          </a:p>
          <a:p>
            <a:pPr lvl="1"/>
            <a:r>
              <a:rPr lang="zh-CN" altLang="en-US" sz="2000" dirty="0"/>
              <a:t>测试专项服务</a:t>
            </a:r>
            <a:endParaRPr lang="en-US" altLang="zh-CN" sz="2000" dirty="0"/>
          </a:p>
          <a:p>
            <a:endParaRPr lang="en-US"/>
          </a:p>
        </p:txBody>
      </p:sp>
      <p:sp>
        <p:nvSpPr>
          <p:cNvPr id="4" name="Date Placeholder 3"/>
          <p:cNvSpPr>
            <a:spLocks noGrp="1"/>
          </p:cNvSpPr>
          <p:nvPr>
            <p:ph type="dt" sz="half" idx="10"/>
          </p:nvPr>
        </p:nvSpPr>
        <p:spPr/>
        <p:txBody>
          <a:bodyPr/>
          <a:lstStyle/>
          <a:p>
            <a:fld id="{B583B2E4-A1C2-5441-A7A7-DB6DCEF99D2E}" type="datetime1">
              <a:t>4/4/17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7392147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梅森旋转算法 </a:t>
            </a:r>
            <a:r>
              <a:rPr lang="en-US"/>
              <a:t>Mersenne Twister</a:t>
            </a:r>
            <a:endParaRPr lang="en-US"/>
          </a:p>
        </p:txBody>
      </p:sp>
      <p:sp>
        <p:nvSpPr>
          <p:cNvPr id="3" name="Content Placeholder 2"/>
          <p:cNvSpPr>
            <a:spLocks noGrp="1"/>
          </p:cNvSpPr>
          <p:nvPr>
            <p:ph idx="1"/>
          </p:nvPr>
        </p:nvSpPr>
        <p:spPr/>
        <p:txBody>
          <a:bodyPr>
            <a:normAutofit/>
          </a:bodyPr>
          <a:lstStyle/>
          <a:p>
            <a:pPr marL="0" indent="0">
              <a:buNone/>
            </a:pPr>
            <a:r>
              <a:rPr lang="en-US" altLang="zh-CN" sz="2000"/>
              <a:t>Game</a:t>
            </a:r>
            <a:r>
              <a:rPr lang="zh-CN" altLang="en-US" sz="2000"/>
              <a:t> </a:t>
            </a:r>
            <a:r>
              <a:rPr lang="en-US" altLang="zh-CN" sz="2000"/>
              <a:t>2</a:t>
            </a:r>
            <a:r>
              <a:rPr lang="zh-CN" altLang="en-US" sz="2000"/>
              <a:t>：这个问题看上去挺难的，我们快步进入算法环节，我们还需要在做几个游戏。</a:t>
            </a:r>
            <a:endParaRPr lang="en-US" altLang="zh-CN" sz="2000"/>
          </a:p>
          <a:p>
            <a:pPr marL="0" indent="0">
              <a:buNone/>
            </a:pPr>
            <a:r>
              <a:rPr lang="en-US" altLang="zh-CN" sz="2000"/>
              <a:t>	1</a:t>
            </a:r>
            <a:r>
              <a:rPr lang="zh-CN" altLang="en-US" sz="2000"/>
              <a:t>）给定整数</a:t>
            </a:r>
            <a:r>
              <a:rPr lang="en-US" altLang="zh-CN" sz="2000"/>
              <a:t>x</a:t>
            </a:r>
            <a:r>
              <a:rPr lang="zh-CN" altLang="en-US" sz="2000"/>
              <a:t>，求它的高</a:t>
            </a:r>
            <a:r>
              <a:rPr lang="en-US" altLang="zh-CN" sz="2000"/>
              <a:t>32</a:t>
            </a:r>
            <a:r>
              <a:rPr lang="zh-CN" altLang="en-US" sz="2000"/>
              <a:t>位和低</a:t>
            </a:r>
            <a:r>
              <a:rPr lang="en-US" altLang="zh-CN" sz="2000"/>
              <a:t>32</a:t>
            </a:r>
            <a:r>
              <a:rPr lang="zh-CN" altLang="en-US" sz="2000"/>
              <a:t>位</a:t>
            </a:r>
            <a:endParaRPr lang="en-US" altLang="zh-CN" sz="2000"/>
          </a:p>
          <a:p>
            <a:pPr marL="0" indent="0">
              <a:buNone/>
            </a:pPr>
            <a:r>
              <a:rPr lang="en-US" altLang="zh-CN" sz="2000"/>
              <a:t>	2</a:t>
            </a:r>
            <a:r>
              <a:rPr lang="zh-CN" altLang="en-US" sz="2000"/>
              <a:t>）</a:t>
            </a:r>
            <a:endParaRPr lang="en-US" altLang="zh-CN" sz="2000"/>
          </a:p>
        </p:txBody>
      </p:sp>
      <p:sp>
        <p:nvSpPr>
          <p:cNvPr id="4" name="Date Placeholder 3"/>
          <p:cNvSpPr>
            <a:spLocks noGrp="1"/>
          </p:cNvSpPr>
          <p:nvPr>
            <p:ph type="dt" sz="half" idx="10"/>
          </p:nvPr>
        </p:nvSpPr>
        <p:spPr/>
        <p:txBody>
          <a:bodyPr/>
          <a:lstStyle/>
          <a:p>
            <a:fld id="{A93A39C9-C533-5941-A359-9BD12A435B43}" type="datetime1">
              <a:t>4/4/17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301586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Warm</a:t>
            </a:r>
            <a:r>
              <a:rPr lang="zh-CN" altLang="en-US" dirty="0"/>
              <a:t> </a:t>
            </a:r>
            <a:r>
              <a:rPr lang="en-US" altLang="zh-CN" dirty="0"/>
              <a:t>Up</a:t>
            </a:r>
            <a:r>
              <a:rPr lang="zh-CN" altLang="en-US" dirty="0"/>
              <a:t> </a:t>
            </a:r>
            <a:r>
              <a:rPr lang="en-US" altLang="zh-CN" dirty="0"/>
              <a:t>-</a:t>
            </a:r>
            <a:r>
              <a:rPr lang="zh-CN" altLang="en-US" dirty="0"/>
              <a:t> </a:t>
            </a:r>
            <a:r>
              <a:rPr lang="zh-CN" altLang="en-US" dirty="0" smtClean="0"/>
              <a:t>均匀采样 </a:t>
            </a:r>
            <a:endParaRPr lang="en-US" dirty="0"/>
          </a:p>
        </p:txBody>
      </p:sp>
      <p:sp>
        <p:nvSpPr>
          <p:cNvPr id="3" name="Content Placeholder 2"/>
          <p:cNvSpPr>
            <a:spLocks noGrp="1"/>
          </p:cNvSpPr>
          <p:nvPr>
            <p:ph idx="1"/>
          </p:nvPr>
        </p:nvSpPr>
        <p:spPr/>
        <p:txBody>
          <a:bodyPr>
            <a:normAutofit/>
          </a:bodyPr>
          <a:lstStyle/>
          <a:p>
            <a:pPr marL="0" indent="0">
              <a:buNone/>
            </a:pPr>
            <a:r>
              <a:rPr lang="en-US" altLang="zh-CN" sz="2000" dirty="0" smtClean="0">
                <a:latin typeface="Abadi MT Condensed Extra Bold" charset="0"/>
                <a:ea typeface="Abadi MT Condensed Extra Bold" charset="0"/>
                <a:cs typeface="Abadi MT Condensed Extra Bold" charset="0"/>
              </a:rPr>
              <a:t>1.</a:t>
            </a:r>
            <a:r>
              <a:rPr lang="zh-CN" altLang="en-US" sz="2000" dirty="0" smtClean="0">
                <a:latin typeface="Abadi MT Condensed Extra Bold" charset="0"/>
                <a:ea typeface="Abadi MT Condensed Extra Bold" charset="0"/>
                <a:cs typeface="Abadi MT Condensed Extra Bold" charset="0"/>
              </a:rPr>
              <a:t> 计算机图像处理的一个经典问题 </a:t>
            </a:r>
            <a:r>
              <a:rPr lang="en-US" altLang="zh-CN" sz="2000" dirty="0" smtClean="0">
                <a:latin typeface="Abadi MT Condensed Extra Bold" charset="0"/>
                <a:ea typeface="Abadi MT Condensed Extra Bold" charset="0"/>
                <a:cs typeface="Abadi MT Condensed Extra Bold" charset="0"/>
              </a:rPr>
              <a:t>equalization</a:t>
            </a:r>
            <a:r>
              <a:rPr lang="zh-CN" altLang="en-US" sz="2000" dirty="0">
                <a:latin typeface="Abadi MT Condensed Extra Bold" charset="0"/>
                <a:ea typeface="Abadi MT Condensed Extra Bold" charset="0"/>
                <a:cs typeface="Abadi MT Condensed Extra Bold" charset="0"/>
              </a:rPr>
              <a:t>。</a:t>
            </a:r>
            <a:endParaRPr lang="en-US" altLang="zh-CN" sz="2000" dirty="0" smtClean="0">
              <a:latin typeface="Abadi MT Condensed Extra Bold" charset="0"/>
              <a:ea typeface="Abadi MT Condensed Extra Bold" charset="0"/>
              <a:cs typeface="Abadi MT Condensed Extra Bold" charset="0"/>
            </a:endParaRPr>
          </a:p>
          <a:p>
            <a:pPr marL="0" indent="0">
              <a:buNone/>
            </a:pPr>
            <a:endParaRPr lang="en-US" altLang="zh-CN" sz="2000" dirty="0" smtClean="0">
              <a:latin typeface="Abadi MT Condensed Extra Bold" charset="0"/>
              <a:ea typeface="Abadi MT Condensed Extra Bold" charset="0"/>
              <a:cs typeface="Abadi MT Condensed Extra Bold" charset="0"/>
            </a:endParaRPr>
          </a:p>
          <a:p>
            <a:pPr marL="0" indent="0">
              <a:buNone/>
            </a:pPr>
            <a:r>
              <a:rPr lang="zh-CN" altLang="en-US" sz="2000" dirty="0" smtClean="0">
                <a:latin typeface="Abadi MT Condensed Extra Bold" charset="0"/>
                <a:ea typeface="Abadi MT Condensed Extra Bold" charset="0"/>
                <a:cs typeface="Abadi MT Condensed Extra Bold" charset="0"/>
              </a:rPr>
              <a:t>问题： 已经知道一张图片比较模糊，偏暗，请将其变清晰明亮？</a:t>
            </a:r>
            <a:endParaRPr lang="en-US" altLang="zh-CN" sz="2000" dirty="0" smtClean="0">
              <a:latin typeface="Abadi MT Condensed Extra Bold" charset="0"/>
              <a:ea typeface="Abadi MT Condensed Extra Bold" charset="0"/>
              <a:cs typeface="Abadi MT Condensed Extra Bold" charset="0"/>
            </a:endParaRPr>
          </a:p>
          <a:p>
            <a:pPr marL="0" indent="0">
              <a:buNone/>
            </a:pPr>
            <a:endParaRPr lang="en-US" altLang="zh-CN" sz="2000" dirty="0">
              <a:latin typeface="Abadi MT Condensed Extra Bold" charset="0"/>
              <a:ea typeface="Abadi MT Condensed Extra Bold" charset="0"/>
              <a:cs typeface="Abadi MT Condensed Extra Bold" charset="0"/>
            </a:endParaRPr>
          </a:p>
          <a:p>
            <a:pPr marL="0" indent="0">
              <a:buNone/>
            </a:pPr>
            <a:r>
              <a:rPr lang="en-US" altLang="zh-CN" sz="2000" dirty="0" smtClean="0">
                <a:latin typeface="Abadi MT Condensed Extra Bold" charset="0"/>
                <a:ea typeface="Abadi MT Condensed Extra Bold" charset="0"/>
                <a:cs typeface="Abadi MT Condensed Extra Bold" charset="0"/>
              </a:rPr>
              <a:t>2.</a:t>
            </a:r>
            <a:r>
              <a:rPr lang="zh-CN" altLang="en-US" sz="2000" dirty="0" smtClean="0">
                <a:latin typeface="Abadi MT Condensed Extra Bold" charset="0"/>
                <a:ea typeface="Abadi MT Condensed Extra Bold" charset="0"/>
                <a:cs typeface="Abadi MT Condensed Extra Bold" charset="0"/>
              </a:rPr>
              <a:t> 该问题转换成，已经知道分布</a:t>
            </a:r>
            <a:r>
              <a:rPr lang="en-US" altLang="zh-CN" sz="2000" dirty="0" smtClean="0">
                <a:latin typeface="Abadi MT Condensed Extra Bold" charset="0"/>
                <a:ea typeface="Abadi MT Condensed Extra Bold" charset="0"/>
                <a:cs typeface="Abadi MT Condensed Extra Bold" charset="0"/>
              </a:rPr>
              <a:t>F</a:t>
            </a:r>
            <a:r>
              <a:rPr lang="zh-CN" altLang="en-US" sz="2000" dirty="0" smtClean="0">
                <a:latin typeface="Abadi MT Condensed Extra Bold" charset="0"/>
                <a:ea typeface="Abadi MT Condensed Extra Bold" charset="0"/>
                <a:cs typeface="Abadi MT Condensed Extra Bold" charset="0"/>
              </a:rPr>
              <a:t>，如何将其变为</a:t>
            </a:r>
            <a:endParaRPr lang="en-US" altLang="zh-CN" sz="2000" dirty="0" smtClean="0">
              <a:latin typeface="Abadi MT Condensed Extra Bold" charset="0"/>
              <a:ea typeface="Abadi MT Condensed Extra Bold" charset="0"/>
              <a:cs typeface="Abadi MT Condensed Extra Bold" charset="0"/>
            </a:endParaRPr>
          </a:p>
          <a:p>
            <a:pPr marL="0" indent="0">
              <a:buNone/>
            </a:pPr>
            <a:r>
              <a:rPr lang="zh-CN" altLang="en-US" sz="2000" dirty="0" smtClean="0">
                <a:latin typeface="Abadi MT Condensed Extra Bold" charset="0"/>
                <a:ea typeface="Abadi MT Condensed Extra Bold" charset="0"/>
                <a:cs typeface="Abadi MT Condensed Extra Bold" charset="0"/>
              </a:rPr>
              <a:t>为均匀分布</a:t>
            </a:r>
            <a:r>
              <a:rPr lang="en-US" altLang="zh-CN" sz="2000" dirty="0" smtClean="0">
                <a:latin typeface="Abadi MT Condensed Extra Bold" charset="0"/>
                <a:ea typeface="Abadi MT Condensed Extra Bold" charset="0"/>
                <a:cs typeface="Abadi MT Condensed Extra Bold" charset="0"/>
              </a:rPr>
              <a:t>U</a:t>
            </a:r>
            <a:r>
              <a:rPr lang="zh-CN" altLang="en-US" sz="2000" dirty="0" smtClean="0">
                <a:latin typeface="Abadi MT Condensed Extra Bold" charset="0"/>
                <a:ea typeface="Abadi MT Condensed Extra Bold" charset="0"/>
                <a:cs typeface="Abadi MT Condensed Extra Bold" charset="0"/>
              </a:rPr>
              <a:t>？</a:t>
            </a:r>
            <a:endParaRPr lang="en-US" altLang="zh-CN" sz="2000" dirty="0" smtClean="0">
              <a:latin typeface="Abadi MT Condensed Extra Bold" charset="0"/>
              <a:ea typeface="Abadi MT Condensed Extra Bold" charset="0"/>
              <a:cs typeface="Abadi MT Condensed Extra Bold" charset="0"/>
            </a:endParaRPr>
          </a:p>
          <a:p>
            <a:endParaRPr lang="en-US" sz="2000" dirty="0">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410CBA5E-BAA6-874A-84C9-4D8BF49F27EA}" type="datetime1">
              <a:t>4/4/17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558928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均匀采样方法</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7500" lnSpcReduction="20000"/>
              </a:bodyPr>
              <a:lstStyle/>
              <a:p>
                <a:pPr>
                  <a:lnSpc>
                    <a:spcPct val="120000"/>
                  </a:lnSpc>
                </a:pPr>
                <a:r>
                  <a:rPr lang="zh-CN" altLang="en-US" sz="2600" dirty="0" smtClean="0">
                    <a:latin typeface="Abadi MT Condensed Extra Bold" charset="0"/>
                    <a:ea typeface="Abadi MT Condensed Extra Bold" charset="0"/>
                    <a:cs typeface="Abadi MT Condensed Extra Bold" charset="0"/>
                  </a:rPr>
                  <a:t>我们知道</a:t>
                </a:r>
                <a:r>
                  <a:rPr lang="en-US" altLang="zh-CN" sz="2600" dirty="0">
                    <a:latin typeface="Abadi MT Condensed Extra Bold" charset="0"/>
                    <a:ea typeface="Abadi MT Condensed Extra Bold" charset="0"/>
                    <a:cs typeface="Abadi MT Condensed Extra Bold" charset="0"/>
                  </a:rPr>
                  <a:t>F</a:t>
                </a:r>
                <a:r>
                  <a:rPr lang="zh-CN" altLang="en-US" sz="2600" dirty="0">
                    <a:latin typeface="Abadi MT Condensed Extra Bold" charset="0"/>
                    <a:ea typeface="Abadi MT Condensed Extra Bold" charset="0"/>
                    <a:cs typeface="Abadi MT Condensed Extra Bold" charset="0"/>
                  </a:rPr>
                  <a:t>可以是“累和函数”（单调递增</a:t>
                </a:r>
                <a:r>
                  <a:rPr lang="zh-CN" altLang="en-US" sz="2600" dirty="0" smtClean="0">
                    <a:latin typeface="Abadi MT Condensed Extra Bold" charset="0"/>
                    <a:ea typeface="Abadi MT Condensed Extra Bold" charset="0"/>
                    <a:cs typeface="Abadi MT Condensed Extra Bold" charset="0"/>
                  </a:rPr>
                  <a:t>）</a:t>
                </a:r>
                <a:r>
                  <a:rPr lang="en-US" altLang="zh-CN" sz="2600" dirty="0" smtClean="0">
                    <a:latin typeface="Abadi MT Condensed Extra Bold" charset="0"/>
                    <a:ea typeface="Abadi MT Condensed Extra Bold" charset="0"/>
                    <a:cs typeface="Abadi MT Condensed Extra Bold" charset="0"/>
                  </a:rPr>
                  <a:t>,</a:t>
                </a:r>
                <a:r>
                  <a:rPr lang="zh-CN" altLang="en-US" sz="2600" dirty="0" smtClean="0">
                    <a:latin typeface="Abadi MT Condensed Extra Bold" charset="0"/>
                    <a:ea typeface="Abadi MT Condensed Extra Bold" charset="0"/>
                    <a:cs typeface="Abadi MT Condensed Extra Bold" charset="0"/>
                  </a:rPr>
                  <a:t> 因此</a:t>
                </a:r>
                <a:r>
                  <a:rPr lang="en-US" altLang="zh-CN" sz="2600" dirty="0" smtClean="0">
                    <a:latin typeface="Abadi MT Condensed Extra Bold" charset="0"/>
                    <a:ea typeface="Abadi MT Condensed Extra Bold" charset="0"/>
                    <a:cs typeface="Abadi MT Condensed Extra Bold" charset="0"/>
                  </a:rPr>
                  <a:t>F</a:t>
                </a:r>
                <a:r>
                  <a:rPr lang="zh-CN" altLang="en-US" sz="2600" dirty="0" smtClean="0">
                    <a:latin typeface="Abadi MT Condensed Extra Bold" charset="0"/>
                    <a:ea typeface="Abadi MT Condensed Extra Bold" charset="0"/>
                    <a:cs typeface="Abadi MT Condensed Extra Bold" charset="0"/>
                  </a:rPr>
                  <a:t>本身就是均匀分布</a:t>
                </a:r>
                <a:r>
                  <a:rPr lang="en-US" altLang="zh-CN" sz="2600" dirty="0" smtClean="0">
                    <a:latin typeface="Abadi MT Condensed Extra Bold" charset="0"/>
                    <a:ea typeface="Abadi MT Condensed Extra Bold" charset="0"/>
                    <a:cs typeface="Abadi MT Condensed Extra Bold" charset="0"/>
                  </a:rPr>
                  <a:t>U(0,</a:t>
                </a:r>
                <a:r>
                  <a:rPr lang="zh-CN" altLang="en-US" sz="2600" dirty="0" smtClean="0">
                    <a:latin typeface="Abadi MT Condensed Extra Bold" charset="0"/>
                    <a:ea typeface="Abadi MT Condensed Extra Bold" charset="0"/>
                    <a:cs typeface="Abadi MT Condensed Extra Bold" charset="0"/>
                  </a:rPr>
                  <a:t> </a:t>
                </a:r>
                <a:r>
                  <a:rPr lang="en-US" altLang="zh-CN" sz="2600" dirty="0">
                    <a:latin typeface="Abadi MT Condensed Extra Bold" charset="0"/>
                    <a:ea typeface="Abadi MT Condensed Extra Bold" charset="0"/>
                    <a:cs typeface="Abadi MT Condensed Extra Bold" charset="0"/>
                  </a:rPr>
                  <a:t>1</a:t>
                </a:r>
                <a:r>
                  <a:rPr lang="en-US" altLang="zh-CN" sz="2600" dirty="0" smtClean="0">
                    <a:latin typeface="Abadi MT Condensed Extra Bold" charset="0"/>
                    <a:ea typeface="Abadi MT Condensed Extra Bold" charset="0"/>
                    <a:cs typeface="Abadi MT Condensed Extra Bold" charset="0"/>
                  </a:rPr>
                  <a:t>)</a:t>
                </a:r>
                <a:r>
                  <a:rPr lang="zh-CN" altLang="en-US" sz="2600" dirty="0" smtClean="0">
                    <a:latin typeface="Abadi MT Condensed Extra Bold" charset="0"/>
                    <a:ea typeface="Abadi MT Condensed Extra Bold" charset="0"/>
                    <a:cs typeface="Abadi MT Condensed Extra Bold" charset="0"/>
                  </a:rPr>
                  <a:t>。 这个结论实际上也是可以通过后面方法推导得出的，他被广泛运用于计算机计算中</a:t>
                </a:r>
                <a:endParaRPr lang="en-US" altLang="zh-CN" sz="2600" dirty="0" smtClean="0">
                  <a:latin typeface="Abadi MT Condensed Extra Bold" charset="0"/>
                  <a:ea typeface="Abadi MT Condensed Extra Bold" charset="0"/>
                  <a:cs typeface="Abadi MT Condensed Extra Bold" charset="0"/>
                </a:endParaRPr>
              </a:p>
              <a:p>
                <a:pPr>
                  <a:lnSpc>
                    <a:spcPct val="120000"/>
                  </a:lnSpc>
                </a:pPr>
                <a:endParaRPr lang="en-US" altLang="zh-CN" sz="2600" dirty="0">
                  <a:latin typeface="Abadi MT Condensed Extra Bold" charset="0"/>
                  <a:ea typeface="Abadi MT Condensed Extra Bold" charset="0"/>
                  <a:cs typeface="Abadi MT Condensed Extra Bold" charset="0"/>
                </a:endParaRPr>
              </a:p>
              <a:p>
                <a:pPr>
                  <a:lnSpc>
                    <a:spcPct val="120000"/>
                  </a:lnSpc>
                </a:pPr>
                <a:r>
                  <a:rPr lang="zh-CN" altLang="en-US" sz="2600" dirty="0" smtClean="0">
                    <a:latin typeface="Abadi MT Condensed Extra Bold" charset="0"/>
                    <a:ea typeface="Abadi MT Condensed Extra Bold" charset="0"/>
                    <a:cs typeface="Abadi MT Condensed Extra Bold" charset="0"/>
                  </a:rPr>
                  <a:t>若</a:t>
                </a:r>
                <a:r>
                  <a:rPr lang="en-US" altLang="zh-CN" sz="2600" dirty="0" smtClean="0">
                    <a:latin typeface="Abadi MT Condensed Extra Bold" charset="0"/>
                    <a:ea typeface="Abadi MT Condensed Extra Bold" charset="0"/>
                    <a:cs typeface="Abadi MT Condensed Extra Bold" charset="0"/>
                  </a:rPr>
                  <a:t>F</a:t>
                </a:r>
                <a:r>
                  <a:rPr lang="zh-CN" altLang="en-US" sz="2600" dirty="0" smtClean="0">
                    <a:latin typeface="Abadi MT Condensed Extra Bold" charset="0"/>
                    <a:ea typeface="Abadi MT Condensed Extra Bold" charset="0"/>
                    <a:cs typeface="Abadi MT Condensed Extra Bold" charset="0"/>
                  </a:rPr>
                  <a:t>连续，根据泛函</a:t>
                </a:r>
                <a:r>
                  <a:rPr lang="en-US" altLang="zh-CN" sz="2600" dirty="0" smtClean="0">
                    <a:latin typeface="Abadi MT Condensed Extra Bold" charset="0"/>
                    <a:ea typeface="Abadi MT Condensed Extra Bold" charset="0"/>
                    <a:cs typeface="Abadi MT Condensed Extra Bold" charset="0"/>
                  </a:rPr>
                  <a:t>F</a:t>
                </a:r>
                <a:r>
                  <a:rPr lang="zh-CN" altLang="en-US" sz="2600" dirty="0" smtClean="0">
                    <a:latin typeface="Abadi MT Condensed Extra Bold" charset="0"/>
                    <a:ea typeface="Abadi MT Condensed Extra Bold" charset="0"/>
                    <a:cs typeface="Abadi MT Condensed Extra Bold" charset="0"/>
                  </a:rPr>
                  <a:t>的性质，我们知道</a:t>
                </a:r>
                <a:r>
                  <a:rPr lang="en-US" altLang="zh-CN" sz="2600" dirty="0" smtClean="0">
                    <a:latin typeface="Abadi MT Condensed Extra Bold" charset="0"/>
                    <a:ea typeface="Abadi MT Condensed Extra Bold" charset="0"/>
                    <a:cs typeface="Abadi MT Condensed Extra Bold" charset="0"/>
                  </a:rPr>
                  <a:t>F</a:t>
                </a:r>
                <a:r>
                  <a:rPr lang="zh-CN" altLang="en-US" sz="2600" dirty="0" smtClean="0">
                    <a:latin typeface="Abadi MT Condensed Extra Bold" charset="0"/>
                    <a:ea typeface="Abadi MT Condensed Extra Bold" charset="0"/>
                    <a:cs typeface="Abadi MT Condensed Extra Bold" charset="0"/>
                  </a:rPr>
                  <a:t>可以是“累和函数”（单调递增），故可逆。设定</a:t>
                </a:r>
                <a:r>
                  <a:rPr lang="en-US" altLang="zh-CN" sz="2600" dirty="0" smtClean="0">
                    <a:latin typeface="Abadi MT Condensed Extra Bold" charset="0"/>
                    <a:ea typeface="Abadi MT Condensed Extra Bold" charset="0"/>
                    <a:cs typeface="Abadi MT Condensed Extra Bold" charset="0"/>
                  </a:rPr>
                  <a:t>R</a:t>
                </a:r>
                <a:r>
                  <a:rPr lang="zh-CN" altLang="en-US" sz="2600" dirty="0" smtClean="0">
                    <a:latin typeface="Abadi MT Condensed Extra Bold" charset="0"/>
                    <a:ea typeface="Abadi MT Condensed Extra Bold" charset="0"/>
                    <a:cs typeface="Abadi MT Condensed Extra Bold" charset="0"/>
                  </a:rPr>
                  <a:t>是</a:t>
                </a:r>
                <a:r>
                  <a:rPr lang="en-US" altLang="zh-CN" sz="2600" dirty="0" smtClean="0">
                    <a:latin typeface="Abadi MT Condensed Extra Bold" charset="0"/>
                    <a:ea typeface="Abadi MT Condensed Extra Bold" charset="0"/>
                    <a:cs typeface="Abadi MT Condensed Extra Bold" charset="0"/>
                  </a:rPr>
                  <a:t>F</a:t>
                </a:r>
                <a:r>
                  <a:rPr lang="zh-CN" altLang="en-US" sz="2600" dirty="0" smtClean="0">
                    <a:latin typeface="Abadi MT Condensed Extra Bold" charset="0"/>
                    <a:ea typeface="Abadi MT Condensed Extra Bold" charset="0"/>
                    <a:cs typeface="Abadi MT Condensed Extra Bold" charset="0"/>
                  </a:rPr>
                  <a:t>对应的随机变量，其取值是</a:t>
                </a:r>
                <a:r>
                  <a:rPr lang="en-US" altLang="zh-CN" sz="2600" dirty="0" smtClean="0">
                    <a:latin typeface="Abadi MT Condensed Extra Bold" charset="0"/>
                    <a:ea typeface="Abadi MT Condensed Extra Bold" charset="0"/>
                    <a:cs typeface="Abadi MT Condensed Extra Bold" charset="0"/>
                  </a:rPr>
                  <a:t>r</a:t>
                </a:r>
                <a:r>
                  <a:rPr lang="zh-CN" altLang="en-US" sz="2600" dirty="0" smtClean="0">
                    <a:latin typeface="Abadi MT Condensed Extra Bold" charset="0"/>
                    <a:ea typeface="Abadi MT Condensed Extra Bold" charset="0"/>
                    <a:cs typeface="Abadi MT Condensed Extra Bold" charset="0"/>
                  </a:rPr>
                  <a:t>；我们希望得到一个随机变量</a:t>
                </a:r>
                <a:r>
                  <a:rPr lang="en-US" altLang="zh-CN" sz="2600" dirty="0" smtClean="0">
                    <a:latin typeface="Abadi MT Condensed Extra Bold" charset="0"/>
                    <a:ea typeface="Abadi MT Condensed Extra Bold" charset="0"/>
                    <a:cs typeface="Abadi MT Condensed Extra Bold" charset="0"/>
                  </a:rPr>
                  <a:t>S,</a:t>
                </a:r>
                <a:r>
                  <a:rPr lang="zh-CN" altLang="en-US" sz="2600" dirty="0" smtClean="0">
                    <a:latin typeface="Abadi MT Condensed Extra Bold" charset="0"/>
                    <a:ea typeface="Abadi MT Condensed Extra Bold" charset="0"/>
                    <a:cs typeface="Abadi MT Condensed Extra Bold" charset="0"/>
                  </a:rPr>
                  <a:t> 使其取值满足均匀分布</a:t>
                </a:r>
                <a:r>
                  <a:rPr lang="en-US" altLang="zh-CN" sz="2600" dirty="0" smtClean="0">
                    <a:latin typeface="Abadi MT Condensed Extra Bold" charset="0"/>
                    <a:ea typeface="Abadi MT Condensed Extra Bold" charset="0"/>
                    <a:cs typeface="Abadi MT Condensed Extra Bold" charset="0"/>
                  </a:rPr>
                  <a:t>U(0,</a:t>
                </a:r>
                <a:r>
                  <a:rPr lang="zh-CN" altLang="en-US" sz="2600" dirty="0" smtClean="0">
                    <a:latin typeface="Abadi MT Condensed Extra Bold" charset="0"/>
                    <a:ea typeface="Abadi MT Condensed Extra Bold" charset="0"/>
                    <a:cs typeface="Abadi MT Condensed Extra Bold" charset="0"/>
                  </a:rPr>
                  <a:t> </a:t>
                </a:r>
                <a:r>
                  <a:rPr lang="en-US" altLang="zh-CN" sz="2600" dirty="0" smtClean="0">
                    <a:latin typeface="Abadi MT Condensed Extra Bold" charset="0"/>
                    <a:ea typeface="Abadi MT Condensed Extra Bold" charset="0"/>
                    <a:cs typeface="Abadi MT Condensed Extra Bold" charset="0"/>
                  </a:rPr>
                  <a:t>L),</a:t>
                </a:r>
                <a:r>
                  <a:rPr lang="zh-CN" altLang="en-US" sz="2600" dirty="0" smtClean="0">
                    <a:latin typeface="Abadi MT Condensed Extra Bold" charset="0"/>
                    <a:ea typeface="Abadi MT Condensed Extra Bold" charset="0"/>
                    <a:cs typeface="Abadi MT Condensed Extra Bold" charset="0"/>
                  </a:rPr>
                  <a:t> 其中</a:t>
                </a:r>
                <a:r>
                  <a:rPr lang="en-US" altLang="zh-CN" sz="2600" dirty="0" smtClean="0">
                    <a:latin typeface="Abadi MT Condensed Extra Bold" charset="0"/>
                    <a:ea typeface="Abadi MT Condensed Extra Bold" charset="0"/>
                    <a:cs typeface="Abadi MT Condensed Extra Bold" charset="0"/>
                  </a:rPr>
                  <a:t>L</a:t>
                </a:r>
                <a:r>
                  <a:rPr lang="zh-CN" altLang="en-US" sz="2600" dirty="0" smtClean="0">
                    <a:latin typeface="Abadi MT Condensed Extra Bold" charset="0"/>
                    <a:ea typeface="Abadi MT Condensed Extra Bold" charset="0"/>
                    <a:cs typeface="Abadi MT Condensed Extra Bold" charset="0"/>
                  </a:rPr>
                  <a:t>是常数。已经知道</a:t>
                </a:r>
                <a:r>
                  <a:rPr lang="en-US" altLang="zh-CN" sz="2600" dirty="0" smtClean="0">
                    <a:latin typeface="Abadi MT Condensed Extra Bold" charset="0"/>
                    <a:ea typeface="Abadi MT Condensed Extra Bold" charset="0"/>
                    <a:cs typeface="Abadi MT Condensed Extra Bold" charset="0"/>
                  </a:rPr>
                  <a:t>R</a:t>
                </a:r>
                <a:r>
                  <a:rPr lang="zh-CN" altLang="en-US" sz="2600" dirty="0" smtClean="0">
                    <a:latin typeface="Abadi MT Condensed Extra Bold" charset="0"/>
                    <a:ea typeface="Abadi MT Condensed Extra Bold" charset="0"/>
                    <a:cs typeface="Abadi MT Condensed Extra Bold" charset="0"/>
                  </a:rPr>
                  <a:t>分布 </a:t>
                </a:r>
                <a14:m>
                  <m:oMath xmlns:m="http://schemas.openxmlformats.org/officeDocument/2006/math">
                    <m:r>
                      <a:rPr lang="en-US" altLang="zh-CN" sz="2600" i="1" dirty="0">
                        <a:latin typeface="Cambria Math" charset="0"/>
                        <a:ea typeface="Abadi MT Condensed Extra Bold" charset="0"/>
                        <a:cs typeface="Abadi MT Condensed Extra Bold" charset="0"/>
                      </a:rPr>
                      <m:t>𝑃</m:t>
                    </m:r>
                    <m:d>
                      <m:dPr>
                        <m:ctrlPr>
                          <a:rPr lang="en-US" altLang="zh-CN" sz="2600" i="1" dirty="0">
                            <a:latin typeface="Cambria Math" charset="0"/>
                            <a:ea typeface="Abadi MT Condensed Extra Bold" charset="0"/>
                            <a:cs typeface="Abadi MT Condensed Extra Bold" charset="0"/>
                          </a:rPr>
                        </m:ctrlPr>
                      </m:dPr>
                      <m:e>
                        <m:r>
                          <a:rPr lang="en-US" altLang="zh-CN" sz="2600" i="1" dirty="0">
                            <a:latin typeface="Cambria Math" charset="0"/>
                            <a:ea typeface="Abadi MT Condensed Extra Bold" charset="0"/>
                            <a:cs typeface="Abadi MT Condensed Extra Bold" charset="0"/>
                          </a:rPr>
                          <m:t>𝑅</m:t>
                        </m:r>
                        <m:r>
                          <a:rPr lang="en-US" altLang="zh-CN" sz="2600" i="1" dirty="0">
                            <a:latin typeface="Cambria Math" charset="0"/>
                            <a:ea typeface="Abadi MT Condensed Extra Bold" charset="0"/>
                            <a:cs typeface="Abadi MT Condensed Extra Bold" charset="0"/>
                          </a:rPr>
                          <m:t>≤</m:t>
                        </m:r>
                        <m:r>
                          <a:rPr lang="en-US" altLang="zh-CN" sz="2600" i="1" dirty="0">
                            <a:latin typeface="Cambria Math" charset="0"/>
                            <a:ea typeface="Abadi MT Condensed Extra Bold" charset="0"/>
                            <a:cs typeface="Abadi MT Condensed Extra Bold" charset="0"/>
                          </a:rPr>
                          <m:t>𝑟</m:t>
                        </m:r>
                      </m:e>
                    </m:d>
                    <m:r>
                      <a:rPr lang="en-US" altLang="zh-CN" sz="2600" i="1" dirty="0">
                        <a:latin typeface="Cambria Math" charset="0"/>
                        <a:ea typeface="Abadi MT Condensed Extra Bold" charset="0"/>
                        <a:cs typeface="Abadi MT Condensed Extra Bold" charset="0"/>
                      </a:rPr>
                      <m:t>=</m:t>
                    </m:r>
                    <m:sSub>
                      <m:sSubPr>
                        <m:ctrlPr>
                          <a:rPr lang="en-US" altLang="zh-CN" sz="2600" i="1" dirty="0">
                            <a:latin typeface="Cambria Math" charset="0"/>
                            <a:ea typeface="Abadi MT Condensed Extra Bold" charset="0"/>
                            <a:cs typeface="Abadi MT Condensed Extra Bold" charset="0"/>
                          </a:rPr>
                        </m:ctrlPr>
                      </m:sSubPr>
                      <m:e>
                        <m:r>
                          <a:rPr lang="en-US" altLang="zh-CN" sz="2600" i="1" dirty="0">
                            <a:latin typeface="Cambria Math" charset="0"/>
                            <a:ea typeface="Abadi MT Condensed Extra Bold" charset="0"/>
                            <a:cs typeface="Abadi MT Condensed Extra Bold" charset="0"/>
                          </a:rPr>
                          <m:t>𝐹</m:t>
                        </m:r>
                      </m:e>
                      <m:sub>
                        <m:r>
                          <a:rPr lang="en-US" altLang="zh-CN" sz="2600" i="1" dirty="0">
                            <a:latin typeface="Cambria Math" charset="0"/>
                            <a:ea typeface="Abadi MT Condensed Extra Bold" charset="0"/>
                            <a:cs typeface="Abadi MT Condensed Extra Bold" charset="0"/>
                          </a:rPr>
                          <m:t>𝑅</m:t>
                        </m:r>
                      </m:sub>
                    </m:sSub>
                    <m:d>
                      <m:dPr>
                        <m:ctrlPr>
                          <a:rPr lang="en-US" altLang="zh-CN" sz="2600" i="1" dirty="0">
                            <a:latin typeface="Cambria Math" charset="0"/>
                            <a:ea typeface="Abadi MT Condensed Extra Bold" charset="0"/>
                            <a:cs typeface="Abadi MT Condensed Extra Bold" charset="0"/>
                          </a:rPr>
                        </m:ctrlPr>
                      </m:dPr>
                      <m:e>
                        <m:r>
                          <a:rPr lang="en-US" altLang="zh-CN" sz="2600" i="1" dirty="0">
                            <a:latin typeface="Cambria Math" charset="0"/>
                            <a:ea typeface="Abadi MT Condensed Extra Bold" charset="0"/>
                            <a:cs typeface="Abadi MT Condensed Extra Bold" charset="0"/>
                          </a:rPr>
                          <m:t>𝑟</m:t>
                        </m:r>
                      </m:e>
                    </m:d>
                  </m:oMath>
                </a14:m>
                <a:endParaRPr lang="en-US" altLang="zh-CN" sz="2600" dirty="0" smtClean="0">
                  <a:latin typeface="Abadi MT Condensed Extra Bold" charset="0"/>
                  <a:ea typeface="Abadi MT Condensed Extra Bold" charset="0"/>
                  <a:cs typeface="Abadi MT Condensed Extra Bold" charset="0"/>
                </a:endParaRPr>
              </a:p>
              <a:p>
                <a:pPr>
                  <a:lnSpc>
                    <a:spcPct val="120000"/>
                  </a:lnSpc>
                </a:pPr>
                <a:endParaRPr lang="en-US" altLang="zh-CN" sz="2600" dirty="0" smtClean="0">
                  <a:latin typeface="Abadi MT Condensed Extra Bold" charset="0"/>
                  <a:ea typeface="Abadi MT Condensed Extra Bold" charset="0"/>
                  <a:cs typeface="Abadi MT Condensed Extra Bold" charset="0"/>
                </a:endParaRPr>
              </a:p>
              <a:p>
                <a:pPr lvl="1">
                  <a:lnSpc>
                    <a:spcPct val="120000"/>
                  </a:lnSpc>
                </a:pPr>
                <a:r>
                  <a:rPr lang="zh-CN" altLang="en-US" sz="2600" dirty="0" smtClean="0">
                    <a:latin typeface="Abadi MT Condensed Extra Bold" charset="0"/>
                    <a:ea typeface="Abadi MT Condensed Extra Bold" charset="0"/>
                    <a:cs typeface="Abadi MT Condensed Extra Bold" charset="0"/>
                  </a:rPr>
                  <a:t>显然</a:t>
                </a:r>
                <a:r>
                  <a:rPr lang="en-US" altLang="zh-CN" sz="2600" dirty="0">
                    <a:latin typeface="Abadi MT Condensed Extra Bold" charset="0"/>
                    <a:ea typeface="Abadi MT Condensed Extra Bold" charset="0"/>
                    <a:cs typeface="Abadi MT Condensed Extra Bold" charset="0"/>
                  </a:rPr>
                  <a:t>g</a:t>
                </a:r>
                <a:r>
                  <a:rPr lang="en-US" altLang="zh-CN" sz="2600" dirty="0" smtClean="0">
                    <a:latin typeface="Abadi MT Condensed Extra Bold" charset="0"/>
                    <a:ea typeface="Abadi MT Condensed Extra Bold" charset="0"/>
                    <a:cs typeface="Abadi MT Condensed Extra Bold" charset="0"/>
                  </a:rPr>
                  <a:t>(R=r)</a:t>
                </a:r>
                <a:r>
                  <a:rPr lang="zh-CN" altLang="en-US" sz="2600" dirty="0" smtClean="0">
                    <a:latin typeface="Abadi MT Condensed Extra Bold" charset="0"/>
                    <a:ea typeface="Abadi MT Condensed Extra Bold" charset="0"/>
                    <a:cs typeface="Abadi MT Condensed Extra Bold" charset="0"/>
                  </a:rPr>
                  <a:t>是</a:t>
                </a:r>
                <a:r>
                  <a:rPr lang="en-US" altLang="zh-CN" sz="2600" dirty="0" smtClean="0">
                    <a:latin typeface="Abadi MT Condensed Extra Bold" charset="0"/>
                    <a:ea typeface="Abadi MT Condensed Extra Bold" charset="0"/>
                    <a:cs typeface="Abadi MT Condensed Extra Bold" charset="0"/>
                  </a:rPr>
                  <a:t>S=s</a:t>
                </a:r>
                <a:r>
                  <a:rPr lang="zh-CN" altLang="en-US" sz="2600" dirty="0">
                    <a:latin typeface="Abadi MT Condensed Extra Bold" charset="0"/>
                    <a:ea typeface="Abadi MT Condensed Extra Bold" charset="0"/>
                    <a:cs typeface="Abadi MT Condensed Extra Bold" charset="0"/>
                  </a:rPr>
                  <a:t>的取值假定 </a:t>
                </a:r>
                <a:r>
                  <a:rPr lang="en-US" altLang="zh-CN" sz="2600" dirty="0">
                    <a:latin typeface="Abadi MT Condensed Extra Bold" charset="0"/>
                    <a:ea typeface="Abadi MT Condensed Extra Bold" charset="0"/>
                    <a:cs typeface="Abadi MT Condensed Extra Bold" charset="0"/>
                  </a:rPr>
                  <a:t>S</a:t>
                </a:r>
                <a:r>
                  <a:rPr lang="en-US" altLang="zh-CN" sz="2600" dirty="0">
                    <a:latin typeface="Abadi MT Condensed Extra Bold" charset="0"/>
                    <a:ea typeface="Abadi MT Condensed Extra Bold" charset="0"/>
                    <a:cs typeface="Abadi MT Condensed Extra Bold" charset="0"/>
                  </a:rPr>
                  <a:t>=g(R),</a:t>
                </a:r>
                <a:r>
                  <a:rPr lang="zh-CN" altLang="en-US" sz="2600" dirty="0">
                    <a:latin typeface="Abadi MT Condensed Extra Bold" charset="0"/>
                    <a:ea typeface="Abadi MT Condensed Extra Bold" charset="0"/>
                    <a:cs typeface="Abadi MT Condensed Extra Bold" charset="0"/>
                  </a:rPr>
                  <a:t> 我们姑且认为 </a:t>
                </a:r>
                <a:r>
                  <a:rPr lang="en-US" altLang="zh-CN" sz="2600" dirty="0">
                    <a:latin typeface="Abadi MT Condensed Extra Bold" charset="0"/>
                    <a:ea typeface="Abadi MT Condensed Extra Bold" charset="0"/>
                    <a:cs typeface="Abadi MT Condensed Extra Bold" charset="0"/>
                  </a:rPr>
                  <a:t>R</a:t>
                </a:r>
                <a:r>
                  <a:rPr lang="zh-CN" altLang="en-US" sz="2600" dirty="0">
                    <a:latin typeface="Abadi MT Condensed Extra Bold" charset="0"/>
                    <a:ea typeface="Abadi MT Condensed Extra Bold" charset="0"/>
                    <a:cs typeface="Abadi MT Condensed Extra Bold" charset="0"/>
                  </a:rPr>
                  <a:t>和</a:t>
                </a:r>
                <a:r>
                  <a:rPr lang="en-US" altLang="zh-CN" sz="2600" dirty="0">
                    <a:latin typeface="Abadi MT Condensed Extra Bold" charset="0"/>
                    <a:ea typeface="Abadi MT Condensed Extra Bold" charset="0"/>
                    <a:cs typeface="Abadi MT Condensed Extra Bold" charset="0"/>
                  </a:rPr>
                  <a:t>S</a:t>
                </a:r>
                <a:r>
                  <a:rPr lang="zh-CN" altLang="en-US" sz="2600" dirty="0">
                    <a:latin typeface="Abadi MT Condensed Extra Bold" charset="0"/>
                    <a:ea typeface="Abadi MT Condensed Extra Bold" charset="0"/>
                    <a:cs typeface="Abadi MT Condensed Extra Bold" charset="0"/>
                  </a:rPr>
                  <a:t>满足函数关系：</a:t>
                </a:r>
                <a:endParaRPr lang="en-US" altLang="zh-CN" sz="2600" dirty="0">
                  <a:latin typeface="Abadi MT Condensed Extra Bold" charset="0"/>
                  <a:ea typeface="Abadi MT Condensed Extra Bold" charset="0"/>
                  <a:cs typeface="Abadi MT Condensed Extra Bold" charset="0"/>
                </a:endParaRPr>
              </a:p>
              <a:p>
                <a:pPr lvl="2">
                  <a:lnSpc>
                    <a:spcPct val="120000"/>
                  </a:lnSpc>
                </a:pPr>
                <a:r>
                  <a:rPr lang="zh-CN" altLang="en-US" sz="2200" dirty="0">
                    <a:latin typeface="Abadi MT Condensed Extra Bold" charset="0"/>
                    <a:ea typeface="Abadi MT Condensed Extra Bold" charset="0"/>
                    <a:cs typeface="Abadi MT Condensed Extra Bold" charset="0"/>
                  </a:rPr>
                  <a:t>则 </a:t>
                </a:r>
                <a14:m>
                  <m:oMath xmlns:m="http://schemas.openxmlformats.org/officeDocument/2006/math">
                    <m:r>
                      <a:rPr lang="en-US" altLang="zh-CN" sz="2200" i="1" dirty="0">
                        <a:latin typeface="Abadi MT Condensed Extra Bold" charset="0"/>
                        <a:ea typeface="Abadi MT Condensed Extra Bold" charset="0"/>
                        <a:cs typeface="Abadi MT Condensed Extra Bold" charset="0"/>
                      </a:rPr>
                      <m:t>𝑃</m:t>
                    </m:r>
                    <m:d>
                      <m:dPr>
                        <m:ctrlPr>
                          <a:rPr lang="en-US" altLang="zh-CN" sz="2200" i="1" dirty="0">
                            <a:latin typeface="Abadi MT Condensed Extra Bold" charset="0"/>
                            <a:ea typeface="Abadi MT Condensed Extra Bold" charset="0"/>
                            <a:cs typeface="Abadi MT Condensed Extra Bold" charset="0"/>
                          </a:rPr>
                        </m:ctrlPr>
                      </m:dPr>
                      <m:e>
                        <m:r>
                          <a:rPr lang="en-US" altLang="zh-CN" sz="2200" i="1" dirty="0">
                            <a:latin typeface="Abadi MT Condensed Extra Bold" charset="0"/>
                            <a:ea typeface="Abadi MT Condensed Extra Bold" charset="0"/>
                            <a:cs typeface="Abadi MT Condensed Extra Bold" charset="0"/>
                          </a:rPr>
                          <m:t>𝑆</m:t>
                        </m:r>
                        <m:r>
                          <a:rPr lang="en-US" altLang="zh-CN" sz="2200" i="1" dirty="0">
                            <a:latin typeface="Abadi MT Condensed Extra Bold" charset="0"/>
                            <a:ea typeface="Abadi MT Condensed Extra Bold" charset="0"/>
                            <a:cs typeface="Abadi MT Condensed Extra Bold" charset="0"/>
                          </a:rPr>
                          <m:t>≤</m:t>
                        </m:r>
                        <m:r>
                          <a:rPr lang="en-US" altLang="zh-CN" sz="2200" b="0" i="1" dirty="0" smtClean="0">
                            <a:latin typeface="Abadi MT Condensed Extra Bold" charset="0"/>
                            <a:ea typeface="Abadi MT Condensed Extra Bold" charset="0"/>
                            <a:cs typeface="Abadi MT Condensed Extra Bold" charset="0"/>
                          </a:rPr>
                          <m:t>𝑠</m:t>
                        </m:r>
                      </m:e>
                    </m:d>
                    <m:r>
                      <a:rPr lang="en-US" altLang="zh-CN" sz="2200" i="1" dirty="0">
                        <a:latin typeface="Abadi MT Condensed Extra Bold" charset="0"/>
                        <a:ea typeface="Abadi MT Condensed Extra Bold" charset="0"/>
                        <a:cs typeface="Abadi MT Condensed Extra Bold" charset="0"/>
                      </a:rPr>
                      <m:t>=</m:t>
                    </m:r>
                    <m:sSub>
                      <m:sSubPr>
                        <m:ctrlPr>
                          <a:rPr lang="en-US" altLang="zh-CN" sz="2200" b="0" i="1" dirty="0">
                            <a:latin typeface="Cambria Math" charset="0"/>
                            <a:ea typeface="Abadi MT Condensed Extra Bold" charset="0"/>
                            <a:cs typeface="Abadi MT Condensed Extra Bold" charset="0"/>
                          </a:rPr>
                        </m:ctrlPr>
                      </m:sSubPr>
                      <m:e>
                        <m:r>
                          <a:rPr lang="en-US" altLang="zh-CN" sz="2200" i="1" dirty="0">
                            <a:latin typeface="Abadi MT Condensed Extra Bold" charset="0"/>
                            <a:ea typeface="Abadi MT Condensed Extra Bold" charset="0"/>
                            <a:cs typeface="Abadi MT Condensed Extra Bold" charset="0"/>
                          </a:rPr>
                          <m:t>𝐹</m:t>
                        </m:r>
                      </m:e>
                      <m:sub>
                        <m:r>
                          <a:rPr lang="en-US" altLang="zh-CN" sz="2200" b="0" i="1" dirty="0">
                            <a:latin typeface="Cambria Math" charset="0"/>
                            <a:ea typeface="Abadi MT Condensed Extra Bold" charset="0"/>
                            <a:cs typeface="Abadi MT Condensed Extra Bold" charset="0"/>
                          </a:rPr>
                          <m:t>𝑅</m:t>
                        </m:r>
                      </m:sub>
                    </m:sSub>
                    <m:r>
                      <a:rPr lang="en-US" altLang="zh-CN" sz="2200" i="1" dirty="0">
                        <a:latin typeface="Abadi MT Condensed Extra Bold" charset="0"/>
                        <a:ea typeface="Abadi MT Condensed Extra Bold" charset="0"/>
                        <a:cs typeface="Abadi MT Condensed Extra Bold" charset="0"/>
                      </a:rPr>
                      <m:t>(</m:t>
                    </m:r>
                    <m:sSup>
                      <m:sSupPr>
                        <m:ctrlPr>
                          <a:rPr lang="en-US" altLang="zh-CN" sz="2200" b="0" i="1" dirty="0" smtClean="0">
                            <a:latin typeface="Abadi MT Condensed Extra Bold" charset="0"/>
                            <a:ea typeface="Abadi MT Condensed Extra Bold" charset="0"/>
                            <a:cs typeface="Abadi MT Condensed Extra Bold" charset="0"/>
                          </a:rPr>
                        </m:ctrlPr>
                      </m:sSupPr>
                      <m:e>
                        <m:r>
                          <a:rPr lang="en-US" altLang="zh-CN" sz="2200" b="0" i="1" dirty="0" smtClean="0">
                            <a:latin typeface="Cambria Math" charset="0"/>
                            <a:ea typeface="Abadi MT Condensed Extra Bold" charset="0"/>
                            <a:cs typeface="Abadi MT Condensed Extra Bold" charset="0"/>
                          </a:rPr>
                          <m:t>𝑔</m:t>
                        </m:r>
                      </m:e>
                      <m:sup>
                        <m:r>
                          <a:rPr lang="en-US" altLang="zh-CN" sz="2200" b="0" i="1" dirty="0" smtClean="0">
                            <a:latin typeface="Abadi MT Condensed Extra Bold" charset="0"/>
                            <a:ea typeface="Abadi MT Condensed Extra Bold" charset="0"/>
                            <a:cs typeface="Abadi MT Condensed Extra Bold" charset="0"/>
                          </a:rPr>
                          <m:t>−1</m:t>
                        </m:r>
                      </m:sup>
                    </m:sSup>
                    <m:r>
                      <a:rPr lang="en-US" altLang="zh-CN" sz="2200" b="0" i="1" dirty="0" smtClean="0">
                        <a:latin typeface="Abadi MT Condensed Extra Bold" charset="0"/>
                        <a:ea typeface="Abadi MT Condensed Extra Bold" charset="0"/>
                        <a:cs typeface="Abadi MT Condensed Extra Bold" charset="0"/>
                      </a:rPr>
                      <m:t>(</m:t>
                    </m:r>
                    <m:r>
                      <a:rPr lang="en-US" altLang="zh-CN" sz="2200" b="0" i="1" dirty="0" smtClean="0">
                        <a:latin typeface="Abadi MT Condensed Extra Bold" charset="0"/>
                        <a:ea typeface="Abadi MT Condensed Extra Bold" charset="0"/>
                        <a:cs typeface="Abadi MT Condensed Extra Bold" charset="0"/>
                      </a:rPr>
                      <m:t>𝑠</m:t>
                    </m:r>
                    <m:r>
                      <a:rPr lang="en-US" altLang="zh-CN" sz="2200" b="0" i="1" dirty="0" smtClean="0">
                        <a:latin typeface="Abadi MT Condensed Extra Bold" charset="0"/>
                        <a:ea typeface="Abadi MT Condensed Extra Bold" charset="0"/>
                        <a:cs typeface="Abadi MT Condensed Extra Bold" charset="0"/>
                      </a:rPr>
                      <m:t>))</m:t>
                    </m:r>
                  </m:oMath>
                </a14:m>
                <a:endParaRPr lang="en-US" altLang="zh-CN" sz="2200" dirty="0">
                  <a:latin typeface="Abadi MT Condensed Extra Bold" charset="0"/>
                  <a:ea typeface="Abadi MT Condensed Extra Bold" charset="0"/>
                  <a:cs typeface="Abadi MT Condensed Extra Bold" charset="0"/>
                </a:endParaRPr>
              </a:p>
              <a:p>
                <a:pPr lvl="1">
                  <a:lnSpc>
                    <a:spcPct val="120000"/>
                  </a:lnSpc>
                </a:pPr>
                <a:r>
                  <a:rPr lang="zh-CN" altLang="en-US" sz="2600" dirty="0" smtClean="0">
                    <a:latin typeface="Abadi MT Condensed Extra Bold" charset="0"/>
                    <a:ea typeface="Abadi MT Condensed Extra Bold" charset="0"/>
                    <a:cs typeface="Abadi MT Condensed Extra Bold" charset="0"/>
                  </a:rPr>
                  <a:t>根据定义</a:t>
                </a:r>
                <a14:m>
                  <m:oMath xmlns:m="http://schemas.openxmlformats.org/officeDocument/2006/math">
                    <m:r>
                      <a:rPr lang="en-US" altLang="zh-CN" sz="2600" i="1" dirty="0">
                        <a:latin typeface="Abadi MT Condensed Extra Bold" charset="0"/>
                        <a:ea typeface="Abadi MT Condensed Extra Bold" charset="0"/>
                        <a:cs typeface="Abadi MT Condensed Extra Bold" charset="0"/>
                      </a:rPr>
                      <m:t>𝐹</m:t>
                    </m:r>
                    <m:d>
                      <m:dPr>
                        <m:ctrlPr>
                          <a:rPr lang="en-US" altLang="zh-CN" sz="2600" i="1" dirty="0">
                            <a:latin typeface="Abadi MT Condensed Extra Bold" charset="0"/>
                            <a:ea typeface="Abadi MT Condensed Extra Bold" charset="0"/>
                            <a:cs typeface="Abadi MT Condensed Extra Bold" charset="0"/>
                          </a:rPr>
                        </m:ctrlPr>
                      </m:dPr>
                      <m:e>
                        <m:sSup>
                          <m:sSupPr>
                            <m:ctrlPr>
                              <a:rPr lang="en-US" altLang="zh-CN" sz="2600" i="1" dirty="0">
                                <a:latin typeface="Abadi MT Condensed Extra Bold" charset="0"/>
                                <a:ea typeface="Abadi MT Condensed Extra Bold" charset="0"/>
                                <a:cs typeface="Abadi MT Condensed Extra Bold" charset="0"/>
                              </a:rPr>
                            </m:ctrlPr>
                          </m:sSupPr>
                          <m:e>
                            <m:r>
                              <a:rPr lang="en-US" altLang="zh-CN" sz="2600" b="0" i="1" dirty="0">
                                <a:latin typeface="Cambria Math" charset="0"/>
                                <a:ea typeface="Abadi MT Condensed Extra Bold" charset="0"/>
                                <a:cs typeface="Abadi MT Condensed Extra Bold" charset="0"/>
                              </a:rPr>
                              <m:t>𝑔</m:t>
                            </m:r>
                          </m:e>
                          <m:sup>
                            <m:r>
                              <a:rPr lang="en-US" altLang="zh-CN" sz="2600" i="1" dirty="0">
                                <a:latin typeface="Abadi MT Condensed Extra Bold" charset="0"/>
                                <a:ea typeface="Abadi MT Condensed Extra Bold" charset="0"/>
                                <a:cs typeface="Abadi MT Condensed Extra Bold" charset="0"/>
                              </a:rPr>
                              <m:t>−1</m:t>
                            </m:r>
                          </m:sup>
                        </m:sSup>
                      </m:e>
                    </m:d>
                    <m:r>
                      <a:rPr lang="zh-CN" altLang="en-US" sz="2600" i="1" dirty="0" smtClean="0">
                        <a:latin typeface="Abadi MT Condensed Extra Bold" charset="0"/>
                        <a:ea typeface="Abadi MT Condensed Extra Bold" charset="0"/>
                        <a:cs typeface="Abadi MT Condensed Extra Bold" charset="0"/>
                      </a:rPr>
                      <m:t>就是</m:t>
                    </m:r>
                  </m:oMath>
                </a14:m>
                <a:r>
                  <a:rPr lang="en-US" altLang="zh-CN" sz="2600" dirty="0" smtClean="0">
                    <a:latin typeface="Abadi MT Condensed Extra Bold" charset="0"/>
                    <a:ea typeface="Abadi MT Condensed Extra Bold" charset="0"/>
                    <a:cs typeface="Abadi MT Condensed Extra Bold" charset="0"/>
                  </a:rPr>
                  <a:t>S</a:t>
                </a:r>
                <a:r>
                  <a:rPr lang="zh-CN" altLang="en-US" sz="2600" dirty="0" smtClean="0">
                    <a:latin typeface="Abadi MT Condensed Extra Bold" charset="0"/>
                    <a:ea typeface="Abadi MT Condensed Extra Bold" charset="0"/>
                    <a:cs typeface="Abadi MT Condensed Extra Bold" charset="0"/>
                  </a:rPr>
                  <a:t>的一个分布。</a:t>
                </a:r>
                <a:endParaRPr lang="en-US" altLang="zh-CN" sz="2600" dirty="0" smtClean="0">
                  <a:latin typeface="Abadi MT Condensed Extra Bold" charset="0"/>
                  <a:ea typeface="Abadi MT Condensed Extra Bold" charset="0"/>
                  <a:cs typeface="Abadi MT Condensed Extra Bold" charset="0"/>
                </a:endParaRPr>
              </a:p>
              <a:p>
                <a:pPr marL="0" indent="0">
                  <a:lnSpc>
                    <a:spcPct val="120000"/>
                  </a:lnSpc>
                  <a:buNone/>
                </a:pPr>
                <a:endParaRPr lang="en-US" altLang="zh-CN" sz="2600" dirty="0">
                  <a:latin typeface="Abadi MT Condensed Extra Bold" charset="0"/>
                  <a:ea typeface="Abadi MT Condensed Extra Bold" charset="0"/>
                  <a:cs typeface="Abadi MT Condensed Extra Bold" charset="0"/>
                </a:endParaRPr>
              </a:p>
              <a:p>
                <a:r>
                  <a:rPr lang="zh-CN" altLang="en-US" dirty="0"/>
                  <a:t>因此如果</a:t>
                </a:r>
                <a:endParaRPr lang="en-US" altLang="zh-CN" dirty="0"/>
              </a:p>
              <a:p>
                <a:endParaRPr lang="en-US" altLang="zh-CN"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96" t="-1261" r="-580" b="-686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F002E5A1-9FA0-9E49-B903-039B4F72177F}" type="datetime1">
              <a:t>5/4/17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3385758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均匀采样方法</a:t>
            </a:r>
            <a:endParaRPr lang="en-US" dirty="0"/>
          </a:p>
        </p:txBody>
      </p:sp>
      <p:sp>
        <p:nvSpPr>
          <p:cNvPr id="3" name="Content Placeholder 2"/>
          <p:cNvSpPr>
            <a:spLocks noGrp="1"/>
          </p:cNvSpPr>
          <p:nvPr>
            <p:ph idx="1"/>
          </p:nvPr>
        </p:nvSpPr>
        <p:spPr/>
        <p:txBody>
          <a:bodyPr/>
          <a:lstStyle/>
          <a:p>
            <a:r>
              <a:rPr lang="zh-CN" altLang="en-US" dirty="0" smtClean="0"/>
              <a:t>拒绝采样</a:t>
            </a:r>
            <a:endParaRPr lang="en-US" altLang="zh-CN" dirty="0" smtClean="0"/>
          </a:p>
          <a:p>
            <a:pPr lvl="1"/>
            <a:r>
              <a:rPr lang="zh-CN" altLang="en-US" dirty="0" smtClean="0"/>
              <a:t>约定概率密度函数记做</a:t>
            </a:r>
            <a:r>
              <a:rPr lang="en-US" altLang="zh-CN" dirty="0" err="1" smtClean="0"/>
              <a:t>p.d.f</a:t>
            </a:r>
            <a:r>
              <a:rPr lang="zh-CN" altLang="en-US" dirty="0" smtClean="0"/>
              <a:t>，用小写字母表示。</a:t>
            </a:r>
            <a:endParaRPr lang="en-US" dirty="0"/>
          </a:p>
        </p:txBody>
      </p:sp>
      <p:sp>
        <p:nvSpPr>
          <p:cNvPr id="4" name="Date Placeholder 3"/>
          <p:cNvSpPr>
            <a:spLocks noGrp="1"/>
          </p:cNvSpPr>
          <p:nvPr>
            <p:ph type="dt" sz="half" idx="10"/>
          </p:nvPr>
        </p:nvSpPr>
        <p:spPr/>
        <p:txBody>
          <a:bodyPr/>
          <a:lstStyle/>
          <a:p>
            <a:fld id="{9B0043E3-6C32-3943-82CF-654DD120717C}" type="datetime1">
              <a:t>4/4/17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0706946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任意分布生成</a:t>
            </a:r>
            <a:endParaRPr lang="en-US" dirty="0"/>
          </a:p>
        </p:txBody>
      </p:sp>
      <p:sp>
        <p:nvSpPr>
          <p:cNvPr id="3" name="Content Placeholder 2"/>
          <p:cNvSpPr>
            <a:spLocks noGrp="1"/>
          </p:cNvSpPr>
          <p:nvPr>
            <p:ph idx="1"/>
          </p:nvPr>
        </p:nvSpPr>
        <p:spPr/>
        <p:txBody>
          <a:bodyPr/>
          <a:lstStyle/>
          <a:p>
            <a:r>
              <a:rPr lang="zh-CN" altLang="en-US" dirty="0" smtClean="0"/>
              <a:t>给定均匀分布</a:t>
            </a:r>
            <a:r>
              <a:rPr lang="en-US" altLang="zh-CN" dirty="0" smtClean="0"/>
              <a:t>U,</a:t>
            </a:r>
            <a:r>
              <a:rPr lang="zh-CN" altLang="en-US" dirty="0" smtClean="0"/>
              <a:t>求正态分布</a:t>
            </a:r>
            <a:r>
              <a:rPr lang="en-US" altLang="zh-CN" dirty="0" smtClean="0"/>
              <a:t>E(</a:t>
            </a:r>
            <a:r>
              <a:rPr lang="en-US" altLang="zh-CN" dirty="0" err="1" smtClean="0"/>
              <a:t>miu</a:t>
            </a:r>
            <a:r>
              <a:rPr lang="en-US" altLang="zh-CN" dirty="0" smtClean="0"/>
              <a:t>,</a:t>
            </a:r>
            <a:r>
              <a:rPr lang="zh-CN" altLang="en-US" dirty="0" smtClean="0"/>
              <a:t> </a:t>
            </a:r>
            <a:r>
              <a:rPr lang="en-US" altLang="zh-CN" dirty="0" smtClean="0"/>
              <a:t>delta)?</a:t>
            </a:r>
          </a:p>
          <a:p>
            <a:r>
              <a:rPr lang="zh-CN" altLang="en-US" dirty="0" smtClean="0"/>
              <a:t>如前所述</a:t>
            </a:r>
            <a:r>
              <a:rPr lang="en-US" altLang="zh-CN" dirty="0" smtClean="0"/>
              <a:t>F</a:t>
            </a:r>
            <a:r>
              <a:rPr lang="zh-CN" altLang="en-US" dirty="0" smtClean="0"/>
              <a:t>既是可逆映射，又是均匀变量故，有一下策略</a:t>
            </a:r>
            <a:endParaRPr lang="en-US" altLang="zh-CN" dirty="0" smtClean="0"/>
          </a:p>
          <a:p>
            <a:pPr lvl="1"/>
            <a:r>
              <a:rPr lang="zh-CN" altLang="en-US" dirty="0" smtClean="0"/>
              <a:t>从</a:t>
            </a:r>
            <a:r>
              <a:rPr lang="en-US" altLang="zh-CN" dirty="0" smtClean="0"/>
              <a:t>U(0,1)</a:t>
            </a:r>
            <a:r>
              <a:rPr lang="zh-CN" altLang="en-US" dirty="0" smtClean="0"/>
              <a:t>采样</a:t>
            </a:r>
            <a:endParaRPr lang="en-US" altLang="zh-CN" dirty="0" smtClean="0"/>
          </a:p>
          <a:p>
            <a:pPr lvl="1"/>
            <a:r>
              <a:rPr lang="zh-CN" altLang="en-US" dirty="0" smtClean="0"/>
              <a:t>若</a:t>
            </a:r>
            <a:r>
              <a:rPr lang="en-US" altLang="zh-CN" dirty="0" smtClean="0"/>
              <a:t>F</a:t>
            </a:r>
            <a:r>
              <a:rPr lang="zh-CN" altLang="en-US" dirty="0" smtClean="0"/>
              <a:t>连续，取</a:t>
            </a:r>
            <a:r>
              <a:rPr lang="en-US" altLang="zh-CN" dirty="0" err="1" smtClean="0"/>
              <a:t>Finv</a:t>
            </a:r>
            <a:r>
              <a:rPr lang="zh-CN" altLang="en-US" dirty="0" smtClean="0"/>
              <a:t> </a:t>
            </a:r>
            <a:r>
              <a:rPr lang="en-US" altLang="zh-CN" dirty="0" smtClean="0"/>
              <a:t>=</a:t>
            </a:r>
            <a:r>
              <a:rPr lang="zh-CN" altLang="en-US" dirty="0" smtClean="0"/>
              <a:t> </a:t>
            </a:r>
            <a:r>
              <a:rPr lang="en-US" altLang="zh-CN" dirty="0" smtClean="0"/>
              <a:t>F</a:t>
            </a:r>
            <a:r>
              <a:rPr lang="zh-CN" altLang="en-US" dirty="0" smtClean="0"/>
              <a:t>的逆函数</a:t>
            </a:r>
            <a:endParaRPr lang="en-US" altLang="zh-CN" dirty="0" smtClean="0"/>
          </a:p>
          <a:p>
            <a:pPr lvl="1"/>
            <a:r>
              <a:rPr lang="zh-CN" altLang="en-US" dirty="0" smtClean="0"/>
              <a:t>否则，取 </a:t>
            </a:r>
            <a:r>
              <a:rPr lang="en-US" altLang="zh-CN" dirty="0" err="1" smtClean="0"/>
              <a:t>Finv</a:t>
            </a:r>
            <a:r>
              <a:rPr lang="zh-CN" altLang="en-US" dirty="0" smtClean="0"/>
              <a:t> </a:t>
            </a:r>
            <a:r>
              <a:rPr lang="en-US" altLang="zh-CN" dirty="0" smtClean="0"/>
              <a:t>(u)=</a:t>
            </a:r>
            <a:r>
              <a:rPr lang="zh-CN" altLang="en-US" dirty="0" smtClean="0"/>
              <a:t> </a:t>
            </a:r>
            <a:r>
              <a:rPr lang="en-US" altLang="zh-CN" dirty="0" smtClean="0"/>
              <a:t>min</a:t>
            </a:r>
            <a:r>
              <a:rPr lang="zh-CN" altLang="en-US" dirty="0" smtClean="0"/>
              <a:t> </a:t>
            </a:r>
            <a:r>
              <a:rPr lang="en-US" altLang="zh-CN" dirty="0" smtClean="0"/>
              <a:t>{x:</a:t>
            </a:r>
            <a:r>
              <a:rPr lang="zh-CN" altLang="en-US" dirty="0" smtClean="0"/>
              <a:t> </a:t>
            </a:r>
            <a:r>
              <a:rPr lang="en-US" altLang="zh-CN" dirty="0" smtClean="0"/>
              <a:t>F(x)</a:t>
            </a:r>
            <a:r>
              <a:rPr lang="zh-CN" altLang="en-US" dirty="0" smtClean="0"/>
              <a:t> </a:t>
            </a:r>
            <a:r>
              <a:rPr lang="en-US" altLang="zh-CN" dirty="0" smtClean="0"/>
              <a:t>&gt;=</a:t>
            </a:r>
            <a:r>
              <a:rPr lang="zh-CN" altLang="en-US" dirty="0" smtClean="0"/>
              <a:t> </a:t>
            </a:r>
            <a:r>
              <a:rPr lang="en-US" altLang="zh-CN" dirty="0" smtClean="0"/>
              <a:t>u}</a:t>
            </a:r>
          </a:p>
          <a:p>
            <a:pPr lvl="1"/>
            <a:r>
              <a:rPr lang="zh-CN" altLang="en-US" dirty="0" smtClean="0"/>
              <a:t>返回 </a:t>
            </a:r>
            <a:r>
              <a:rPr lang="en-US" altLang="zh-CN" dirty="0" err="1" smtClean="0"/>
              <a:t>Finv</a:t>
            </a:r>
            <a:r>
              <a:rPr lang="en-US" altLang="zh-CN" dirty="0" smtClean="0"/>
              <a:t>(U),</a:t>
            </a:r>
            <a:r>
              <a:rPr lang="zh-CN" altLang="en-US" dirty="0" smtClean="0"/>
              <a:t> 则是我们要求的任意分布</a:t>
            </a:r>
            <a:r>
              <a:rPr lang="en-US" altLang="zh-CN" dirty="0" smtClean="0"/>
              <a:t>F</a:t>
            </a:r>
            <a:r>
              <a:rPr lang="zh-CN" altLang="en-US" dirty="0" smtClean="0"/>
              <a:t>的随机变量。</a:t>
            </a:r>
            <a:endParaRPr lang="en-US" altLang="zh-CN" dirty="0" smtClean="0"/>
          </a:p>
          <a:p>
            <a:pPr lvl="1"/>
            <a:endParaRPr lang="en-US" dirty="0"/>
          </a:p>
        </p:txBody>
      </p:sp>
      <p:sp>
        <p:nvSpPr>
          <p:cNvPr id="4" name="Date Placeholder 3"/>
          <p:cNvSpPr>
            <a:spLocks noGrp="1"/>
          </p:cNvSpPr>
          <p:nvPr>
            <p:ph type="dt" sz="half" idx="10"/>
          </p:nvPr>
        </p:nvSpPr>
        <p:spPr/>
        <p:txBody>
          <a:bodyPr/>
          <a:lstStyle/>
          <a:p>
            <a:fld id="{8DDA57FE-640D-E44D-8537-654EC76B76E3}" type="datetime1">
              <a:t>4/4/17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1935953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采样与统计</a:t>
            </a:r>
            <a:endParaRPr lang="en-US" dirty="0"/>
          </a:p>
        </p:txBody>
      </p:sp>
      <p:sp>
        <p:nvSpPr>
          <p:cNvPr id="3" name="Content Placeholder 2"/>
          <p:cNvSpPr>
            <a:spLocks noGrp="1"/>
          </p:cNvSpPr>
          <p:nvPr>
            <p:ph idx="1"/>
          </p:nvPr>
        </p:nvSpPr>
        <p:spPr/>
        <p:txBody>
          <a:bodyPr/>
          <a:lstStyle/>
          <a:p>
            <a:r>
              <a:rPr lang="zh-CN" altLang="en-US" dirty="0" smtClean="0"/>
              <a:t>通常实际工作中，我们是先有数据后有观测，我们希望通过数据观测（</a:t>
            </a:r>
            <a:r>
              <a:rPr lang="en-US" altLang="zh-CN" dirty="0" smtClean="0"/>
              <a:t>configuration</a:t>
            </a:r>
            <a:r>
              <a:rPr lang="zh-CN" altLang="en-US" dirty="0" smtClean="0"/>
              <a:t> </a:t>
            </a:r>
            <a:r>
              <a:rPr lang="en-US" altLang="zh-CN" dirty="0" smtClean="0"/>
              <a:t>observation</a:t>
            </a:r>
            <a:r>
              <a:rPr lang="zh-CN" altLang="en-US" dirty="0" smtClean="0"/>
              <a:t>）归纳出数据的概率规律。本课程是通识课程，主要讨论基本规律和方法。</a:t>
            </a:r>
            <a:endParaRPr lang="en-US" altLang="zh-CN" dirty="0" smtClean="0"/>
          </a:p>
          <a:p>
            <a:endParaRPr lang="en-US" dirty="0"/>
          </a:p>
          <a:p>
            <a:endParaRPr lang="en-US" dirty="0"/>
          </a:p>
        </p:txBody>
      </p:sp>
      <p:sp>
        <p:nvSpPr>
          <p:cNvPr id="4" name="Date Placeholder 3"/>
          <p:cNvSpPr>
            <a:spLocks noGrp="1"/>
          </p:cNvSpPr>
          <p:nvPr>
            <p:ph type="dt" sz="half" idx="10"/>
          </p:nvPr>
        </p:nvSpPr>
        <p:spPr/>
        <p:txBody>
          <a:bodyPr/>
          <a:lstStyle/>
          <a:p>
            <a:fld id="{FE4D74E9-3710-B847-A25E-CC9C61BD9224}" type="datetime1">
              <a:t>4/4/17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495789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课程背景与目标</a:t>
            </a:r>
            <a:r>
              <a:rPr lang="zh-CN" altLang="en-US" sz="1000" dirty="0" smtClean="0"/>
              <a:t>掐表时间： </a:t>
            </a:r>
            <a:r>
              <a:rPr lang="en-US" altLang="zh-CN" sz="1000" dirty="0" smtClean="0"/>
              <a:t>x</a:t>
            </a:r>
            <a:r>
              <a:rPr lang="zh-CN" altLang="en-US" sz="1000" dirty="0" smtClean="0"/>
              <a:t> 分钟</a:t>
            </a:r>
            <a:endParaRPr lang="en-US" sz="1000" dirty="0"/>
          </a:p>
        </p:txBody>
      </p:sp>
      <p:sp>
        <p:nvSpPr>
          <p:cNvPr id="3" name="Content Placeholder 2"/>
          <p:cNvSpPr>
            <a:spLocks noGrp="1"/>
          </p:cNvSpPr>
          <p:nvPr>
            <p:ph idx="1"/>
          </p:nvPr>
        </p:nvSpPr>
        <p:spPr/>
        <p:txBody>
          <a:bodyPr>
            <a:normAutofit lnSpcReduction="10000"/>
          </a:bodyPr>
          <a:lstStyle/>
          <a:p>
            <a:r>
              <a:rPr lang="zh-CN" altLang="en-US" sz="2000" dirty="0" smtClean="0"/>
              <a:t>课程背景</a:t>
            </a:r>
            <a:endParaRPr lang="en-US" altLang="zh-CN" sz="2000" dirty="0" smtClean="0"/>
          </a:p>
          <a:p>
            <a:pPr lvl="1"/>
            <a:r>
              <a:rPr lang="zh-CN" altLang="en-US" sz="2000" dirty="0" smtClean="0"/>
              <a:t>作为和数学课程衔接的可以考察学生基础数学功底的手段</a:t>
            </a:r>
            <a:endParaRPr lang="en-US" altLang="zh-CN" sz="2000" dirty="0" smtClean="0"/>
          </a:p>
          <a:p>
            <a:pPr lvl="1"/>
            <a:r>
              <a:rPr lang="zh-CN" altLang="en-US" sz="2000" dirty="0" smtClean="0"/>
              <a:t>由于大数据技术的应用，各个公司加强了其运营，决策的手段；统计作为一门研究通过大量数据信息来获取数据产生规律的基础课程、知识，被广泛运用到</a:t>
            </a:r>
            <a:r>
              <a:rPr lang="en-US" altLang="zh-CN" sz="2000" dirty="0" smtClean="0"/>
              <a:t>It</a:t>
            </a:r>
            <a:r>
              <a:rPr lang="zh-CN" altLang="en-US" sz="2000" dirty="0" smtClean="0"/>
              <a:t>公司的生成过程中去了</a:t>
            </a:r>
            <a:endParaRPr lang="en-US" altLang="zh-CN" sz="2000" dirty="0" smtClean="0"/>
          </a:p>
          <a:p>
            <a:pPr lvl="1"/>
            <a:r>
              <a:rPr lang="zh-CN" altLang="en-US" sz="2000" dirty="0" smtClean="0"/>
              <a:t>大量经典的面试题目与其息息相关</a:t>
            </a:r>
            <a:endParaRPr lang="en-US" altLang="zh-CN" sz="2000" dirty="0" smtClean="0"/>
          </a:p>
          <a:p>
            <a:pPr lvl="1"/>
            <a:r>
              <a:rPr lang="zh-CN" altLang="en-US" sz="2000" dirty="0" smtClean="0"/>
              <a:t>本课程对</a:t>
            </a:r>
            <a:r>
              <a:rPr lang="en-US" altLang="zh-CN" sz="2000" dirty="0" smtClean="0"/>
              <a:t>X</a:t>
            </a:r>
            <a:r>
              <a:rPr lang="zh-CN" altLang="en-US" sz="2000" dirty="0" smtClean="0"/>
              <a:t>课程产生了复习作用</a:t>
            </a:r>
            <a:endParaRPr lang="en-US" altLang="zh-CN" sz="2000" dirty="0" smtClean="0"/>
          </a:p>
          <a:p>
            <a:endParaRPr lang="en-US" altLang="zh-CN" sz="2000" dirty="0" smtClean="0"/>
          </a:p>
          <a:p>
            <a:r>
              <a:rPr lang="zh-CN" altLang="en-US" sz="2000" dirty="0" smtClean="0"/>
              <a:t>课程目标</a:t>
            </a:r>
            <a:endParaRPr lang="en-US" altLang="zh-CN" sz="2000" dirty="0" smtClean="0"/>
          </a:p>
          <a:p>
            <a:pPr lvl="1"/>
            <a:r>
              <a:rPr lang="zh-CN" altLang="en-US" sz="2000" dirty="0" smtClean="0"/>
              <a:t>掌握常见概率题目在</a:t>
            </a:r>
            <a:r>
              <a:rPr lang="en-US" altLang="zh-CN" sz="2000" dirty="0" smtClean="0"/>
              <a:t>It</a:t>
            </a:r>
            <a:r>
              <a:rPr lang="zh-CN" altLang="en-US" sz="2000" dirty="0" smtClean="0"/>
              <a:t>公司出题套路并熟悉其解答思路</a:t>
            </a:r>
            <a:endParaRPr lang="en-US" altLang="zh-CN" sz="2000" dirty="0" smtClean="0"/>
          </a:p>
          <a:p>
            <a:pPr lvl="1"/>
            <a:r>
              <a:rPr lang="zh-CN" altLang="en-US" sz="2000" dirty="0" smtClean="0"/>
              <a:t>掌握本系列基于</a:t>
            </a:r>
            <a:r>
              <a:rPr lang="en-US" altLang="zh-CN" sz="2000" dirty="0" smtClean="0"/>
              <a:t>C99</a:t>
            </a:r>
            <a:r>
              <a:rPr lang="zh-CN" altLang="en-US" sz="2000" dirty="0" smtClean="0"/>
              <a:t>和</a:t>
            </a:r>
            <a:r>
              <a:rPr lang="en-US" altLang="zh-CN" sz="2000" dirty="0" err="1" smtClean="0"/>
              <a:t>c++</a:t>
            </a:r>
            <a:r>
              <a:rPr lang="en-US" altLang="zh-CN" sz="2000" dirty="0" smtClean="0"/>
              <a:t>11</a:t>
            </a:r>
            <a:r>
              <a:rPr lang="zh-CN" altLang="en-US" sz="2000" dirty="0" smtClean="0"/>
              <a:t>的概率统计问题书写方式，具备</a:t>
            </a:r>
            <a:r>
              <a:rPr lang="en-US" altLang="zh-CN" sz="2000" dirty="0" smtClean="0"/>
              <a:t>OJ</a:t>
            </a:r>
            <a:r>
              <a:rPr lang="zh-CN" altLang="en-US" sz="2000" dirty="0" smtClean="0"/>
              <a:t>解答能力。</a:t>
            </a:r>
            <a:endParaRPr lang="en-US" altLang="zh-CN" sz="2000" dirty="0" smtClean="0"/>
          </a:p>
          <a:p>
            <a:pPr lvl="1"/>
            <a:endParaRPr lang="en-US" altLang="zh-CN" dirty="0" smtClean="0"/>
          </a:p>
          <a:p>
            <a:pPr lvl="1"/>
            <a:endParaRPr lang="en-US" dirty="0"/>
          </a:p>
        </p:txBody>
      </p:sp>
      <p:sp>
        <p:nvSpPr>
          <p:cNvPr id="4" name="Date Placeholder 3"/>
          <p:cNvSpPr>
            <a:spLocks noGrp="1"/>
          </p:cNvSpPr>
          <p:nvPr>
            <p:ph type="dt" sz="half" idx="10"/>
          </p:nvPr>
        </p:nvSpPr>
        <p:spPr/>
        <p:txBody>
          <a:bodyPr/>
          <a:lstStyle/>
          <a:p>
            <a:fld id="{F37A162A-5BF8-0645-8913-EC5758170BFD}" type="datetime1">
              <a:t>4/4/17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4178295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参考书籍和课程</a:t>
            </a:r>
            <a:endParaRPr lang="en-US" dirty="0"/>
          </a:p>
        </p:txBody>
      </p:sp>
      <p:sp>
        <p:nvSpPr>
          <p:cNvPr id="3" name="Content Placeholder 2"/>
          <p:cNvSpPr>
            <a:spLocks noGrp="1"/>
          </p:cNvSpPr>
          <p:nvPr>
            <p:ph idx="1"/>
          </p:nvPr>
        </p:nvSpPr>
        <p:spPr/>
        <p:txBody>
          <a:bodyPr>
            <a:noAutofit/>
          </a:bodyPr>
          <a:lstStyle/>
          <a:p>
            <a:r>
              <a:rPr lang="zh-CN" altLang="en-US" sz="2000" dirty="0" smtClean="0"/>
              <a:t>书籍</a:t>
            </a:r>
            <a:endParaRPr lang="en-US" sz="2000" dirty="0"/>
          </a:p>
          <a:p>
            <a:pPr lvl="1"/>
            <a:r>
              <a:rPr lang="en-US" altLang="zh-CN" sz="2000" dirty="0"/>
              <a:t>Introduction</a:t>
            </a:r>
            <a:r>
              <a:rPr lang="zh-CN" altLang="en-US" sz="2000" dirty="0"/>
              <a:t> </a:t>
            </a:r>
            <a:r>
              <a:rPr lang="en-US" altLang="zh-CN" sz="2000" dirty="0"/>
              <a:t>To</a:t>
            </a:r>
            <a:r>
              <a:rPr lang="zh-CN" altLang="en-US" sz="2000" dirty="0"/>
              <a:t> </a:t>
            </a:r>
            <a:r>
              <a:rPr lang="en-US" altLang="zh-CN" sz="2000" dirty="0"/>
              <a:t>Algroithms,</a:t>
            </a:r>
            <a:r>
              <a:rPr lang="zh-CN" altLang="en-US" sz="2000" dirty="0"/>
              <a:t> </a:t>
            </a:r>
            <a:r>
              <a:rPr lang="en-US" altLang="zh-CN" sz="2000" dirty="0"/>
              <a:t>Tomas</a:t>
            </a:r>
            <a:r>
              <a:rPr lang="zh-CN" altLang="en-US" sz="2000" dirty="0"/>
              <a:t> </a:t>
            </a:r>
            <a:r>
              <a:rPr lang="en-US" altLang="zh-CN" sz="2000" dirty="0"/>
              <a:t>H.</a:t>
            </a:r>
            <a:r>
              <a:rPr lang="zh-CN" altLang="en-US" sz="2000" dirty="0"/>
              <a:t> </a:t>
            </a:r>
            <a:r>
              <a:rPr lang="en-US" altLang="zh-CN" sz="2000" dirty="0"/>
              <a:t>Cormen,</a:t>
            </a:r>
            <a:r>
              <a:rPr lang="zh-CN" altLang="en-US" sz="2000" dirty="0"/>
              <a:t> </a:t>
            </a:r>
            <a:r>
              <a:rPr lang="en-US" altLang="zh-CN" sz="2000" dirty="0"/>
              <a:t>Clares</a:t>
            </a:r>
            <a:r>
              <a:rPr lang="zh-CN" altLang="en-US" sz="2000" dirty="0"/>
              <a:t> </a:t>
            </a:r>
            <a:r>
              <a:rPr lang="en-US" altLang="zh-CN" sz="2000" dirty="0"/>
              <a:t>E.</a:t>
            </a:r>
            <a:r>
              <a:rPr lang="zh-CN" altLang="en-US" sz="2000" dirty="0"/>
              <a:t> </a:t>
            </a:r>
            <a:r>
              <a:rPr lang="en-US" altLang="zh-CN" sz="2000" dirty="0"/>
              <a:t>Leiserson,</a:t>
            </a:r>
            <a:r>
              <a:rPr lang="zh-CN" altLang="en-US" sz="2000" dirty="0"/>
              <a:t> </a:t>
            </a:r>
            <a:r>
              <a:rPr lang="en-US" altLang="zh-CN" sz="2000" dirty="0"/>
              <a:t>Ronald</a:t>
            </a:r>
            <a:r>
              <a:rPr lang="zh-CN" altLang="en-US" sz="2000" dirty="0"/>
              <a:t> </a:t>
            </a:r>
            <a:r>
              <a:rPr lang="en-US" altLang="zh-CN" sz="2000" dirty="0"/>
              <a:t>L.Rivest,</a:t>
            </a:r>
            <a:r>
              <a:rPr lang="zh-CN" altLang="en-US" sz="2000" dirty="0"/>
              <a:t> </a:t>
            </a:r>
            <a:r>
              <a:rPr lang="en-US" altLang="zh-CN" sz="2000" dirty="0"/>
              <a:t>Clifford</a:t>
            </a:r>
            <a:r>
              <a:rPr lang="zh-CN" altLang="en-US" sz="2000" dirty="0"/>
              <a:t> </a:t>
            </a:r>
            <a:r>
              <a:rPr lang="en-US" altLang="zh-CN" sz="2000" dirty="0"/>
              <a:t>Stein</a:t>
            </a:r>
          </a:p>
          <a:p>
            <a:pPr lvl="1"/>
            <a:r>
              <a:rPr lang="en-US" altLang="zh-CN" sz="2000" dirty="0"/>
              <a:t>Effective</a:t>
            </a:r>
            <a:r>
              <a:rPr lang="zh-CN" altLang="en-US" sz="2000" dirty="0"/>
              <a:t> </a:t>
            </a:r>
            <a:r>
              <a:rPr lang="en-US" altLang="zh-CN" sz="2000" dirty="0"/>
              <a:t>Modern</a:t>
            </a:r>
            <a:r>
              <a:rPr lang="zh-CN" altLang="en-US" sz="2000" dirty="0"/>
              <a:t> </a:t>
            </a:r>
            <a:r>
              <a:rPr lang="en-US" altLang="zh-CN" sz="2000" dirty="0"/>
              <a:t>C++,</a:t>
            </a:r>
            <a:r>
              <a:rPr lang="zh-CN" altLang="en-US" sz="2000" dirty="0"/>
              <a:t> </a:t>
            </a:r>
            <a:r>
              <a:rPr lang="en-US" altLang="zh-CN" sz="2000" dirty="0"/>
              <a:t>Scott</a:t>
            </a:r>
            <a:r>
              <a:rPr lang="zh-CN" altLang="en-US" sz="2000" dirty="0"/>
              <a:t> </a:t>
            </a:r>
            <a:r>
              <a:rPr lang="en-US" altLang="zh-CN" sz="2000" dirty="0"/>
              <a:t>Meyers</a:t>
            </a:r>
          </a:p>
          <a:p>
            <a:pPr lvl="1"/>
            <a:r>
              <a:rPr lang="en-US" altLang="zh-CN" sz="2000" dirty="0"/>
              <a:t>Understanding</a:t>
            </a:r>
            <a:r>
              <a:rPr lang="zh-CN" altLang="en-US" sz="2000" dirty="0"/>
              <a:t> </a:t>
            </a:r>
            <a:r>
              <a:rPr lang="en-US" altLang="zh-CN" sz="2000" dirty="0"/>
              <a:t>Machine</a:t>
            </a:r>
            <a:r>
              <a:rPr lang="zh-CN" altLang="en-US" sz="2000" dirty="0"/>
              <a:t> </a:t>
            </a:r>
            <a:r>
              <a:rPr lang="en-US" altLang="zh-CN" sz="2000" dirty="0"/>
              <a:t>Learning</a:t>
            </a:r>
            <a:r>
              <a:rPr lang="zh-CN" altLang="en-US" sz="2000" dirty="0"/>
              <a:t> </a:t>
            </a:r>
            <a:r>
              <a:rPr lang="en-US" altLang="zh-CN" sz="2000" dirty="0"/>
              <a:t>From</a:t>
            </a:r>
            <a:r>
              <a:rPr lang="zh-CN" altLang="en-US" sz="2000" dirty="0"/>
              <a:t> </a:t>
            </a:r>
            <a:r>
              <a:rPr lang="en-US" altLang="zh-CN" sz="2000" dirty="0"/>
              <a:t>Theory</a:t>
            </a:r>
            <a:r>
              <a:rPr lang="zh-CN" altLang="en-US" sz="2000" dirty="0"/>
              <a:t> </a:t>
            </a:r>
            <a:r>
              <a:rPr lang="en-US" altLang="zh-CN" sz="2000" dirty="0"/>
              <a:t>to</a:t>
            </a:r>
            <a:r>
              <a:rPr lang="zh-CN" altLang="en-US" sz="2000" dirty="0"/>
              <a:t> </a:t>
            </a:r>
            <a:r>
              <a:rPr lang="en-US" altLang="zh-CN" sz="2000" dirty="0"/>
              <a:t>Algorithms,</a:t>
            </a:r>
            <a:r>
              <a:rPr lang="zh-CN" altLang="en-US" sz="2000" dirty="0"/>
              <a:t> </a:t>
            </a:r>
            <a:r>
              <a:rPr lang="en-US" altLang="zh-CN" sz="2000" dirty="0"/>
              <a:t>Shai</a:t>
            </a:r>
            <a:r>
              <a:rPr lang="zh-CN" altLang="en-US" sz="2000" dirty="0"/>
              <a:t> </a:t>
            </a:r>
            <a:r>
              <a:rPr lang="en-US" altLang="zh-CN" sz="2000" dirty="0"/>
              <a:t>Shalev-Shwartz,</a:t>
            </a:r>
            <a:r>
              <a:rPr lang="zh-CN" altLang="en-US" sz="2000" dirty="0"/>
              <a:t> </a:t>
            </a:r>
            <a:r>
              <a:rPr lang="en-US" altLang="zh-CN" sz="2000" dirty="0"/>
              <a:t>Shai</a:t>
            </a:r>
            <a:r>
              <a:rPr lang="zh-CN" altLang="en-US" sz="2000" dirty="0"/>
              <a:t> </a:t>
            </a:r>
            <a:r>
              <a:rPr lang="en-US" altLang="zh-CN" sz="2000" dirty="0"/>
              <a:t>Ben-David</a:t>
            </a:r>
            <a:endParaRPr lang="en-US" sz="2000" dirty="0"/>
          </a:p>
          <a:p>
            <a:endParaRPr lang="en-US" altLang="zh-CN" sz="2000" dirty="0" smtClean="0"/>
          </a:p>
          <a:p>
            <a:r>
              <a:rPr lang="zh-CN" altLang="en-US" sz="2000" dirty="0" smtClean="0"/>
              <a:t>课程</a:t>
            </a:r>
            <a:endParaRPr lang="en-US" altLang="zh-CN" sz="2000" dirty="0" smtClean="0">
              <a:latin typeface="Abadi MT Condensed Extra Bold" charset="0"/>
              <a:ea typeface="Abadi MT Condensed Extra Bold" charset="0"/>
              <a:cs typeface="Abadi MT Condensed Extra Bold" charset="0"/>
            </a:endParaRPr>
          </a:p>
          <a:p>
            <a:pPr marL="457200" lvl="1" indent="0">
              <a:lnSpc>
                <a:spcPct val="120000"/>
              </a:lnSpc>
              <a:buNone/>
            </a:pPr>
            <a:r>
              <a:rPr lang="zh-CN" altLang="en-US" sz="2000" dirty="0" smtClean="0">
                <a:latin typeface="Abadi MT Condensed Extra Bold" charset="0"/>
                <a:ea typeface="Abadi MT Condensed Extra Bold" charset="0"/>
                <a:cs typeface="Abadi MT Condensed Extra Bold" charset="0"/>
              </a:rPr>
              <a:t>本系列课程中，项目教学</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机器学习工程</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。本课程旨在以项目的形式，系统为落地结果，研究“数据采集”</a:t>
            </a:r>
            <a:r>
              <a:rPr lang="en-US" altLang="zh-CN" sz="2000" dirty="0" smtClean="0">
                <a:latin typeface="Abadi MT Condensed Extra Bold" charset="0"/>
                <a:ea typeface="Abadi MT Condensed Extra Bold" charset="0"/>
                <a:cs typeface="Abadi MT Condensed Extra Bold" charset="0"/>
              </a:rPr>
              <a:t>-&gt;</a:t>
            </a:r>
            <a:r>
              <a:rPr lang="zh-CN" altLang="en-US" sz="2000" dirty="0" smtClean="0">
                <a:latin typeface="Abadi MT Condensed Extra Bold" charset="0"/>
                <a:ea typeface="Abadi MT Condensed Extra Bold" charset="0"/>
                <a:cs typeface="Abadi MT Condensed Extra Bold" charset="0"/>
              </a:rPr>
              <a:t> “数据存贮”</a:t>
            </a:r>
            <a:r>
              <a:rPr lang="en-US" altLang="zh-CN" sz="2000" dirty="0" smtClean="0">
                <a:latin typeface="Abadi MT Condensed Extra Bold" charset="0"/>
                <a:ea typeface="Abadi MT Condensed Extra Bold" charset="0"/>
                <a:cs typeface="Abadi MT Condensed Extra Bold" charset="0"/>
              </a:rPr>
              <a:t>-&gt;</a:t>
            </a:r>
            <a:r>
              <a:rPr lang="zh-CN" altLang="en-US" sz="2000" dirty="0" smtClean="0">
                <a:latin typeface="Abadi MT Condensed Extra Bold" charset="0"/>
                <a:ea typeface="Abadi MT Condensed Extra Bold" charset="0"/>
                <a:cs typeface="Abadi MT Condensed Extra Bold" charset="0"/>
              </a:rPr>
              <a:t> “评估指标”</a:t>
            </a:r>
            <a:r>
              <a:rPr lang="en-US" altLang="zh-CN" sz="2000" dirty="0" smtClean="0">
                <a:latin typeface="Abadi MT Condensed Extra Bold" charset="0"/>
                <a:ea typeface="Abadi MT Condensed Extra Bold" charset="0"/>
                <a:cs typeface="Abadi MT Condensed Extra Bold" charset="0"/>
              </a:rPr>
              <a:t>-&gt;</a:t>
            </a:r>
            <a:r>
              <a:rPr lang="zh-CN" altLang="en-US" sz="2000" dirty="0" smtClean="0">
                <a:latin typeface="Abadi MT Condensed Extra Bold" charset="0"/>
                <a:ea typeface="Abadi MT Condensed Extra Bold" charset="0"/>
                <a:cs typeface="Abadi MT Condensed Extra Bold" charset="0"/>
              </a:rPr>
              <a:t> “数据模型反推”</a:t>
            </a:r>
            <a:r>
              <a:rPr lang="en-US" altLang="zh-CN" sz="2000" dirty="0" smtClean="0">
                <a:latin typeface="Abadi MT Condensed Extra Bold" charset="0"/>
                <a:ea typeface="Abadi MT Condensed Extra Bold" charset="0"/>
                <a:cs typeface="Abadi MT Condensed Extra Bold" charset="0"/>
              </a:rPr>
              <a:t>-&gt;</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可视化</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 这一过程。一个班次随机从 </a:t>
            </a:r>
            <a:r>
              <a:rPr lang="en-US" altLang="zh-CN" sz="2000" dirty="0" err="1" smtClean="0">
                <a:latin typeface="Abadi MT Condensed Extra Bold" charset="0"/>
                <a:ea typeface="Abadi MT Condensed Extra Bold" charset="0"/>
                <a:cs typeface="Abadi MT Condensed Extra Bold" charset="0"/>
              </a:rPr>
              <a:t>xgboost</a:t>
            </a:r>
            <a:r>
              <a:rPr lang="zh-CN" altLang="en-US" sz="2000" dirty="0" smtClean="0">
                <a:latin typeface="Abadi MT Condensed Extra Bold" charset="0"/>
                <a:ea typeface="Abadi MT Condensed Extra Bold" charset="0"/>
                <a:cs typeface="Abadi MT Condensed Extra Bold" charset="0"/>
              </a:rPr>
              <a:t>，</a:t>
            </a:r>
            <a:r>
              <a:rPr lang="en-US" altLang="zh-CN" sz="2000" dirty="0" err="1" smtClean="0">
                <a:latin typeface="Abadi MT Condensed Extra Bold" charset="0"/>
                <a:ea typeface="Abadi MT Condensed Extra Bold" charset="0"/>
                <a:cs typeface="Abadi MT Condensed Extra Bold" charset="0"/>
              </a:rPr>
              <a:t>caffe</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C5.0</a:t>
            </a:r>
            <a:r>
              <a:rPr lang="zh-CN" altLang="en-US" sz="2000" dirty="0" smtClean="0">
                <a:latin typeface="Abadi MT Condensed Extra Bold" charset="0"/>
                <a:ea typeface="Abadi MT Condensed Extra Bold" charset="0"/>
                <a:cs typeface="Abadi MT Condensed Extra Bold" charset="0"/>
              </a:rPr>
              <a:t>选择主流开源项目，并制定作业计划，和系统模板；学生跟随讲师完成从无到有的系统构建。</a:t>
            </a:r>
            <a:endParaRPr lang="en-US" altLang="zh-CN" sz="2000" dirty="0" smtClean="0">
              <a:latin typeface="Abadi MT Condensed Extra Bold" charset="0"/>
              <a:ea typeface="Abadi MT Condensed Extra Bold" charset="0"/>
              <a:cs typeface="Abadi MT Condensed Extra Bold" charset="0"/>
            </a:endParaRPr>
          </a:p>
          <a:p>
            <a:pPr marL="457200" lvl="1" indent="0">
              <a:lnSpc>
                <a:spcPct val="120000"/>
              </a:lnSpc>
              <a:buNone/>
            </a:pPr>
            <a:endParaRPr lang="en-US" altLang="zh-CN" sz="2000" dirty="0" smtClean="0"/>
          </a:p>
          <a:p>
            <a:pPr marL="457200" lvl="1" indent="0">
              <a:lnSpc>
                <a:spcPct val="120000"/>
              </a:lnSpc>
              <a:buNone/>
            </a:pPr>
            <a:endParaRPr lang="en-US" sz="2000" dirty="0"/>
          </a:p>
        </p:txBody>
      </p:sp>
      <p:sp>
        <p:nvSpPr>
          <p:cNvPr id="4" name="Date Placeholder 3"/>
          <p:cNvSpPr>
            <a:spLocks noGrp="1"/>
          </p:cNvSpPr>
          <p:nvPr>
            <p:ph type="dt" sz="half" idx="10"/>
          </p:nvPr>
        </p:nvSpPr>
        <p:spPr/>
        <p:txBody>
          <a:bodyPr/>
          <a:lstStyle/>
          <a:p>
            <a:fld id="{54DD5CB5-E5B5-5C4C-A4DF-4DCF0470A6FF}" type="datetime1">
              <a:t>4/4/17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0528425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作业形式</a:t>
            </a:r>
            <a:endParaRPr lang="en-US"/>
          </a:p>
        </p:txBody>
      </p:sp>
      <p:sp>
        <p:nvSpPr>
          <p:cNvPr id="3" name="Content Placeholder 2"/>
          <p:cNvSpPr>
            <a:spLocks noGrp="1"/>
          </p:cNvSpPr>
          <p:nvPr>
            <p:ph idx="1"/>
          </p:nvPr>
        </p:nvSpPr>
        <p:spPr/>
        <p:txBody>
          <a:bodyPr>
            <a:normAutofit/>
          </a:bodyPr>
          <a:lstStyle/>
          <a:p>
            <a:r>
              <a:rPr lang="zh-CN" altLang="en-US" sz="2000"/>
              <a:t>代码填空（算法部分），见</a:t>
            </a:r>
            <a:r>
              <a:rPr lang="en-US" altLang="zh-CN" sz="2000"/>
              <a:t>Github</a:t>
            </a:r>
            <a:r>
              <a:rPr lang="zh-CN" altLang="en-US" sz="2000"/>
              <a:t>更新</a:t>
            </a:r>
            <a:endParaRPr lang="en-US" altLang="zh-CN" sz="2000"/>
          </a:p>
          <a:p>
            <a:r>
              <a:rPr lang="zh-CN" altLang="en-US" sz="2000"/>
              <a:t>项目集成作为项目组的一员，完成代码发布，集成测试，云端上传，测试接口，算法开发</a:t>
            </a:r>
            <a:endParaRPr lang="en-US" altLang="zh-CN" sz="2000"/>
          </a:p>
          <a:p>
            <a:r>
              <a:rPr lang="en-US" altLang="zh-CN" sz="2000"/>
              <a:t>OJ</a:t>
            </a:r>
            <a:r>
              <a:rPr lang="zh-CN" altLang="en-US" sz="2000"/>
              <a:t>测试为准</a:t>
            </a:r>
            <a:endParaRPr lang="en-US" sz="2000"/>
          </a:p>
        </p:txBody>
      </p:sp>
      <p:sp>
        <p:nvSpPr>
          <p:cNvPr id="4" name="Date Placeholder 3"/>
          <p:cNvSpPr>
            <a:spLocks noGrp="1"/>
          </p:cNvSpPr>
          <p:nvPr>
            <p:ph type="dt" sz="half" idx="10"/>
          </p:nvPr>
        </p:nvSpPr>
        <p:spPr/>
        <p:txBody>
          <a:bodyPr/>
          <a:lstStyle/>
          <a:p>
            <a:fld id="{540AF92D-3078-384F-8BAF-27DC692980DB}" type="datetime1">
              <a:t>4/4/17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306869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第一部分 概率问题</a:t>
            </a:r>
            <a:r>
              <a:rPr lang="zh-CN" altLang="en-US" sz="1000" dirty="0" smtClean="0"/>
              <a:t>掐表时间： </a:t>
            </a:r>
            <a:r>
              <a:rPr lang="en-US" altLang="zh-CN" sz="1000" dirty="0" smtClean="0"/>
              <a:t>x</a:t>
            </a:r>
            <a:r>
              <a:rPr lang="zh-CN" altLang="en-US" sz="1000" dirty="0" smtClean="0"/>
              <a:t> 分钟</a:t>
            </a:r>
            <a:r>
              <a:rPr lang="en-US" sz="1000" dirty="0" smtClean="0"/>
              <a:t/>
            </a:r>
            <a:br>
              <a:rPr lang="en-US" sz="1000" dirty="0" smtClean="0"/>
            </a:br>
            <a:endParaRPr lang="en-US" sz="1000" dirty="0"/>
          </a:p>
        </p:txBody>
      </p:sp>
      <p:sp>
        <p:nvSpPr>
          <p:cNvPr id="3" name="Content Placeholder 2"/>
          <p:cNvSpPr>
            <a:spLocks noGrp="1"/>
          </p:cNvSpPr>
          <p:nvPr>
            <p:ph idx="1"/>
          </p:nvPr>
        </p:nvSpPr>
        <p:spPr/>
        <p:txBody>
          <a:bodyPr>
            <a:normAutofit/>
          </a:bodyPr>
          <a:lstStyle/>
          <a:p>
            <a:pPr marL="457200" indent="-457200">
              <a:buFont typeface="+mj-lt"/>
              <a:buAutoNum type="alphaUcPeriod"/>
            </a:pPr>
            <a:r>
              <a:rPr lang="zh-CN" altLang="en-US" sz="2000" dirty="0" smtClean="0"/>
              <a:t>概率问题定义</a:t>
            </a:r>
            <a:endParaRPr lang="en-US" altLang="zh-CN" sz="2000" dirty="0" smtClean="0"/>
          </a:p>
          <a:p>
            <a:pPr marL="457200" lvl="1" indent="0">
              <a:buNone/>
            </a:pPr>
            <a:r>
              <a:rPr lang="zh-CN" altLang="en-US" sz="2000" dirty="0" smtClean="0"/>
              <a:t>什么是概率问题？ </a:t>
            </a:r>
            <a:endParaRPr lang="en-US" altLang="zh-CN" sz="2000" dirty="0" smtClean="0"/>
          </a:p>
          <a:p>
            <a:pPr marL="1428750" lvl="2" indent="-514350">
              <a:buFont typeface="+mj-lt"/>
              <a:buAutoNum type="romanLcPeriod"/>
            </a:pPr>
            <a:r>
              <a:rPr lang="zh-CN" altLang="en-US" dirty="0" smtClean="0"/>
              <a:t>只有事件是有概率的，我们通常用符号来记录事件；在数学表示中，它就是一个集合中的子集</a:t>
            </a:r>
            <a:endParaRPr lang="en-US" altLang="zh-CN" dirty="0" smtClean="0"/>
          </a:p>
          <a:p>
            <a:pPr marL="1428750" lvl="2" indent="-514350">
              <a:buFont typeface="+mj-lt"/>
              <a:buAutoNum type="romanLcPeriod"/>
            </a:pPr>
            <a:r>
              <a:rPr lang="zh-CN" altLang="en-US" dirty="0" smtClean="0"/>
              <a:t>概率是极限意义下，某个事件发生，或者说集合中的子集出现的稳定数值观察机会</a:t>
            </a:r>
            <a:endParaRPr lang="en-US" altLang="zh-CN" dirty="0" smtClean="0"/>
          </a:p>
          <a:p>
            <a:pPr marL="457200" indent="-457200">
              <a:buFont typeface="+mj-lt"/>
              <a:buAutoNum type="alphaUcPeriod"/>
            </a:pPr>
            <a:r>
              <a:rPr lang="zh-CN" altLang="en-US" sz="2000" dirty="0" smtClean="0"/>
              <a:t>什么是概率方法？</a:t>
            </a:r>
            <a:endParaRPr lang="en-US" altLang="zh-CN" sz="2000" dirty="0" smtClean="0"/>
          </a:p>
          <a:p>
            <a:pPr marL="457200" lvl="1" indent="0">
              <a:buNone/>
            </a:pPr>
            <a:r>
              <a:rPr lang="zh-CN" altLang="en-US" sz="2000" dirty="0" smtClean="0"/>
              <a:t>举个例子：</a:t>
            </a:r>
            <a:endParaRPr lang="en-US" altLang="zh-CN" sz="2000" dirty="0" smtClean="0"/>
          </a:p>
          <a:p>
            <a:pPr marL="1428750" lvl="2" indent="-514350">
              <a:buFont typeface="+mj-lt"/>
              <a:buAutoNum type="romanUcPeriod"/>
            </a:pPr>
            <a:r>
              <a:rPr lang="zh-CN" altLang="en-US" dirty="0" smtClean="0"/>
              <a:t>计数的样本空间方法</a:t>
            </a:r>
            <a:endParaRPr lang="en-US" altLang="zh-CN" dirty="0"/>
          </a:p>
          <a:p>
            <a:pPr marL="1428750" lvl="2" indent="-514350">
              <a:buFont typeface="+mj-lt"/>
              <a:buAutoNum type="romanUcPeriod"/>
            </a:pPr>
            <a:r>
              <a:rPr lang="zh-CN" altLang="en-US" dirty="0" smtClean="0"/>
              <a:t>几何的面积方法</a:t>
            </a:r>
            <a:endParaRPr lang="en-US" altLang="zh-CN" dirty="0" smtClean="0"/>
          </a:p>
          <a:p>
            <a:pPr marL="1428750" lvl="2" indent="-514350">
              <a:buFont typeface="+mj-lt"/>
              <a:buAutoNum type="romanUcPeriod"/>
            </a:pPr>
            <a:r>
              <a:rPr lang="zh-CN" altLang="en-US" dirty="0" smtClean="0"/>
              <a:t>形式化的描述方法</a:t>
            </a:r>
            <a:r>
              <a:rPr lang="en-US" altLang="zh-CN" dirty="0" smtClean="0"/>
              <a:t>:</a:t>
            </a:r>
          </a:p>
          <a:p>
            <a:pPr marL="1371600" lvl="3" indent="0">
              <a:buNone/>
            </a:pPr>
            <a:r>
              <a:rPr lang="zh-CN" altLang="en-US" sz="2000" dirty="0" smtClean="0"/>
              <a:t>具体来说就是依据以上定义产生的数学方法，一切数学方法，极限，数学归纳法，积分微分，都可以用</a:t>
            </a:r>
            <a:endParaRPr lang="en-US" sz="2000" dirty="0"/>
          </a:p>
        </p:txBody>
      </p:sp>
      <p:sp>
        <p:nvSpPr>
          <p:cNvPr id="4" name="Date Placeholder 3"/>
          <p:cNvSpPr>
            <a:spLocks noGrp="1"/>
          </p:cNvSpPr>
          <p:nvPr>
            <p:ph type="dt" sz="half" idx="10"/>
          </p:nvPr>
        </p:nvSpPr>
        <p:spPr/>
        <p:txBody>
          <a:bodyPr/>
          <a:lstStyle/>
          <a:p>
            <a:fld id="{0DB59BE0-6898-BF41-8B0E-F0649116281E}" type="datetime1">
              <a:t>4/4/17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5413388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Warm</a:t>
            </a:r>
            <a:r>
              <a:rPr lang="zh-CN" altLang="en-US" dirty="0" smtClean="0"/>
              <a:t> </a:t>
            </a:r>
            <a:r>
              <a:rPr lang="en-US" altLang="zh-CN" dirty="0" smtClean="0"/>
              <a:t>Up!</a:t>
            </a:r>
            <a:r>
              <a:rPr lang="zh-CN" altLang="en-US" sz="1000" dirty="0" smtClean="0"/>
              <a:t>掐表时间</a:t>
            </a:r>
            <a:r>
              <a:rPr lang="en-US" altLang="zh-CN" sz="2000" dirty="0" smtClean="0"/>
              <a:t>x</a:t>
            </a:r>
            <a:r>
              <a:rPr lang="zh-CN" altLang="en-US" sz="2000" dirty="0" smtClean="0"/>
              <a:t>分钟</a:t>
            </a:r>
            <a:endParaRPr lang="en-US" sz="2000" dirty="0"/>
          </a:p>
        </p:txBody>
      </p:sp>
      <p:sp>
        <p:nvSpPr>
          <p:cNvPr id="3" name="Content Placeholder 2"/>
          <p:cNvSpPr>
            <a:spLocks noGrp="1"/>
          </p:cNvSpPr>
          <p:nvPr>
            <p:ph idx="1"/>
          </p:nvPr>
        </p:nvSpPr>
        <p:spPr/>
        <p:txBody>
          <a:bodyPr>
            <a:normAutofit lnSpcReduction="10000"/>
          </a:bodyPr>
          <a:lstStyle/>
          <a:p>
            <a:pPr marL="0" indent="0">
              <a:buNone/>
            </a:pPr>
            <a:r>
              <a:rPr lang="en-US" altLang="zh-CN" sz="2000" dirty="0" err="1" smtClean="0">
                <a:latin typeface="Abadi MT Condensed Extra Bold" charset="0"/>
                <a:ea typeface="Abadi MT Condensed Extra Bold" charset="0"/>
                <a:cs typeface="Abadi MT Condensed Extra Bold" charset="0"/>
              </a:rPr>
              <a:t>Goolge</a:t>
            </a:r>
            <a:r>
              <a:rPr lang="zh-CN" altLang="en-US" sz="2000" dirty="0" smtClean="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Test</a:t>
            </a:r>
            <a:r>
              <a:rPr lang="zh-CN" altLang="en-US" sz="2000" dirty="0" smtClean="0">
                <a:latin typeface="Abadi MT Condensed Extra Bold" charset="0"/>
                <a:ea typeface="Abadi MT Condensed Extra Bold" charset="0"/>
                <a:cs typeface="Abadi MT Condensed Extra Bold" charset="0"/>
              </a:rPr>
              <a:t>（</a:t>
            </a:r>
            <a:r>
              <a:rPr lang="en-US" altLang="zh-CN" sz="2000" dirty="0" smtClean="0">
                <a:latin typeface="Abadi MT Condensed Extra Bold" charset="0"/>
                <a:ea typeface="Abadi MT Condensed Extra Bold" charset="0"/>
                <a:cs typeface="Abadi MT Condensed Extra Bold" charset="0"/>
              </a:rPr>
              <a:t>2015</a:t>
            </a:r>
            <a:r>
              <a:rPr lang="zh-CN" altLang="en-US" sz="2000" dirty="0" smtClean="0">
                <a:latin typeface="Abadi MT Condensed Extra Bold" charset="0"/>
                <a:ea typeface="Abadi MT Condensed Extra Bold" charset="0"/>
                <a:cs typeface="Abadi MT Condensed Extra Bold" charset="0"/>
              </a:rPr>
              <a:t>年</a:t>
            </a:r>
            <a:r>
              <a:rPr lang="en-US" altLang="zh-CN" sz="2000" dirty="0" smtClean="0">
                <a:latin typeface="Abadi MT Condensed Extra Bold" charset="0"/>
                <a:ea typeface="Abadi MT Condensed Extra Bold" charset="0"/>
                <a:cs typeface="Abadi MT Condensed Extra Bold" charset="0"/>
              </a:rPr>
              <a:t>10</a:t>
            </a:r>
            <a:r>
              <a:rPr lang="zh-CN" altLang="en-US" sz="2000" dirty="0" smtClean="0">
                <a:latin typeface="Abadi MT Condensed Extra Bold" charset="0"/>
                <a:ea typeface="Abadi MT Condensed Extra Bold" charset="0"/>
                <a:cs typeface="Abadi MT Condensed Extra Bold" charset="0"/>
              </a:rPr>
              <a:t>月底的一道面试题</a:t>
            </a:r>
            <a:r>
              <a:rPr lang="en-US" altLang="zh-CN" sz="2000" dirty="0" smtClean="0">
                <a:latin typeface="Abadi MT Condensed Extra Bold" charset="0"/>
                <a:ea typeface="Abadi MT Condensed Extra Bold" charset="0"/>
                <a:cs typeface="Abadi MT Condensed Extra Bold" charset="0"/>
              </a:rPr>
              <a:t>, </a:t>
            </a:r>
            <a:r>
              <a:rPr lang="zh-CN" altLang="en-US" sz="2000" dirty="0" smtClean="0">
                <a:latin typeface="Abadi MT Condensed Extra Bold" charset="0"/>
                <a:ea typeface="Abadi MT Condensed Extra Bold" charset="0"/>
                <a:cs typeface="Abadi MT Condensed Extra Bold" charset="0"/>
              </a:rPr>
              <a:t>根据回忆内容原创题目）</a:t>
            </a:r>
            <a:r>
              <a:rPr lang="en-US" altLang="zh-CN" sz="2000" dirty="0" smtClean="0">
                <a:latin typeface="Abadi MT Condensed Extra Bold" charset="0"/>
                <a:ea typeface="Abadi MT Condensed Extra Bold" charset="0"/>
                <a:cs typeface="Abadi MT Condensed Extra Bold" charset="0"/>
              </a:rPr>
              <a:t>:</a:t>
            </a:r>
          </a:p>
          <a:p>
            <a:pPr marL="457200" lvl="1" indent="0">
              <a:buNone/>
            </a:pPr>
            <a:r>
              <a:rPr lang="zh-CN" altLang="en-US" sz="2000" dirty="0" smtClean="0">
                <a:latin typeface="Abadi MT Condensed Extra Bold" charset="0"/>
                <a:ea typeface="Abadi MT Condensed Extra Bold" charset="0"/>
                <a:cs typeface="Abadi MT Condensed Extra Bold" charset="0"/>
                <a:hlinkClick r:id="rId2"/>
              </a:rPr>
              <a:t>改错题目</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点击链接，跳转到</a:t>
            </a:r>
            <a:r>
              <a:rPr lang="en-US" altLang="zh-CN" sz="2000" dirty="0" err="1" smtClean="0">
                <a:latin typeface="Abadi MT Condensed Extra Bold" charset="0"/>
                <a:ea typeface="Abadi MT Condensed Extra Bold" charset="0"/>
                <a:cs typeface="Abadi MT Condensed Extra Bold" charset="0"/>
              </a:rPr>
              <a:t>Github</a:t>
            </a:r>
            <a:r>
              <a:rPr lang="zh-CN" altLang="en-US" sz="2000" dirty="0" smtClean="0">
                <a:latin typeface="Abadi MT Condensed Extra Bold" charset="0"/>
                <a:ea typeface="Abadi MT Condensed Extra Bold" charset="0"/>
                <a:cs typeface="Abadi MT Condensed Extra Bold" charset="0"/>
              </a:rPr>
              <a:t>题库</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a:t>
            </a:r>
            <a:endParaRPr lang="en-US" altLang="zh-CN" sz="2000" dirty="0" smtClean="0">
              <a:latin typeface="Abadi MT Condensed Extra Bold" charset="0"/>
              <a:ea typeface="Abadi MT Condensed Extra Bold" charset="0"/>
              <a:cs typeface="Abadi MT Condensed Extra Bold" charset="0"/>
            </a:endParaRPr>
          </a:p>
          <a:p>
            <a:pPr marL="457200" lvl="1" indent="0">
              <a:buNone/>
            </a:pPr>
            <a:r>
              <a:rPr lang="zh-CN" altLang="en-US" sz="2000" dirty="0" smtClean="0">
                <a:latin typeface="Abadi MT Condensed Extra Bold" charset="0"/>
                <a:ea typeface="Abadi MT Condensed Extra Bold" charset="0"/>
                <a:cs typeface="Abadi MT Condensed Extra Bold" charset="0"/>
              </a:rPr>
              <a:t>分析：</a:t>
            </a:r>
            <a:endParaRPr lang="en-US" altLang="zh-CN" sz="2000" dirty="0" smtClean="0">
              <a:latin typeface="Abadi MT Condensed Extra Bold" charset="0"/>
              <a:ea typeface="Abadi MT Condensed Extra Bold" charset="0"/>
              <a:cs typeface="Abadi MT Condensed Extra Bold" charset="0"/>
            </a:endParaRPr>
          </a:p>
          <a:p>
            <a:pPr marL="914400" lvl="2" indent="0">
              <a:buNone/>
            </a:pPr>
            <a:r>
              <a:rPr lang="zh-CN" altLang="en-US" dirty="0" smtClean="0">
                <a:latin typeface="Abadi MT Condensed Extra Bold" charset="0"/>
                <a:ea typeface="Abadi MT Condensed Extra Bold" charset="0"/>
                <a:cs typeface="Abadi MT Condensed Extra Bold" charset="0"/>
              </a:rPr>
              <a:t>提示</a:t>
            </a:r>
            <a:r>
              <a:rPr lang="en-US" altLang="zh-CN" dirty="0" smtClean="0">
                <a:latin typeface="Abadi MT Condensed Extra Bold" charset="0"/>
                <a:ea typeface="Abadi MT Condensed Extra Bold" charset="0"/>
                <a:cs typeface="Abadi MT Condensed Extra Bold" charset="0"/>
              </a:rPr>
              <a:t>1</a:t>
            </a:r>
            <a:r>
              <a:rPr lang="zh-CN" altLang="en-US" dirty="0" smtClean="0">
                <a:latin typeface="Abadi MT Condensed Extra Bold" charset="0"/>
                <a:ea typeface="Abadi MT Condensed Extra Bold" charset="0"/>
                <a:cs typeface="Abadi MT Condensed Extra Bold" charset="0"/>
              </a:rPr>
              <a:t>：错误类型分析</a:t>
            </a:r>
            <a:endParaRPr lang="en-US" altLang="zh-CN" dirty="0" smtClean="0">
              <a:latin typeface="Abadi MT Condensed Extra Bold" charset="0"/>
              <a:ea typeface="Abadi MT Condensed Extra Bold" charset="0"/>
              <a:cs typeface="Abadi MT Condensed Extra Bold" charset="0"/>
            </a:endParaRPr>
          </a:p>
          <a:p>
            <a:pPr marL="914400" lvl="2" indent="0">
              <a:buNone/>
            </a:pPr>
            <a:r>
              <a:rPr lang="zh-CN" altLang="en-US" dirty="0" smtClean="0">
                <a:latin typeface="Abadi MT Condensed Extra Bold" charset="0"/>
                <a:ea typeface="Abadi MT Condensed Extra Bold" charset="0"/>
                <a:cs typeface="Abadi MT Condensed Extra Bold" charset="0"/>
              </a:rPr>
              <a:t>提示</a:t>
            </a:r>
            <a:r>
              <a:rPr lang="en-US" altLang="zh-CN" dirty="0" smtClean="0">
                <a:latin typeface="Abadi MT Condensed Extra Bold" charset="0"/>
                <a:ea typeface="Abadi MT Condensed Extra Bold" charset="0"/>
                <a:cs typeface="Abadi MT Condensed Extra Bold" charset="0"/>
              </a:rPr>
              <a:t>2</a:t>
            </a:r>
            <a:r>
              <a:rPr lang="zh-CN" altLang="en-US" dirty="0" smtClean="0">
                <a:latin typeface="Abadi MT Condensed Extra Bold" charset="0"/>
                <a:ea typeface="Abadi MT Condensed Extra Bold" charset="0"/>
                <a:cs typeface="Abadi MT Condensed Extra Bold" charset="0"/>
              </a:rPr>
              <a:t>：事件类型分析</a:t>
            </a:r>
            <a:endParaRPr lang="en-US" altLang="zh-CN" dirty="0" smtClean="0">
              <a:latin typeface="Abadi MT Condensed Extra Bold" charset="0"/>
              <a:ea typeface="Abadi MT Condensed Extra Bold" charset="0"/>
              <a:cs typeface="Abadi MT Condensed Extra Bold" charset="0"/>
            </a:endParaRPr>
          </a:p>
          <a:p>
            <a:pPr marL="914400" lvl="2" indent="0">
              <a:buNone/>
            </a:pPr>
            <a:r>
              <a:rPr lang="zh-CN" altLang="en-US" dirty="0" smtClean="0">
                <a:latin typeface="Abadi MT Condensed Extra Bold" charset="0"/>
                <a:ea typeface="Abadi MT Condensed Extra Bold" charset="0"/>
                <a:cs typeface="Abadi MT Condensed Extra Bold" charset="0"/>
              </a:rPr>
              <a:t>提示</a:t>
            </a:r>
            <a:r>
              <a:rPr lang="en-US" altLang="zh-CN" dirty="0" smtClean="0">
                <a:latin typeface="Abadi MT Condensed Extra Bold" charset="0"/>
                <a:ea typeface="Abadi MT Condensed Extra Bold" charset="0"/>
                <a:cs typeface="Abadi MT Condensed Extra Bold" charset="0"/>
              </a:rPr>
              <a:t>3</a:t>
            </a:r>
            <a:r>
              <a:rPr lang="zh-CN" altLang="en-US" dirty="0" smtClean="0">
                <a:latin typeface="Abadi MT Condensed Extra Bold" charset="0"/>
                <a:ea typeface="Abadi MT Condensed Extra Bold" charset="0"/>
                <a:cs typeface="Abadi MT Condensed Extra Bold" charset="0"/>
              </a:rPr>
              <a:t>：方法</a:t>
            </a:r>
            <a:endParaRPr lang="en-US" altLang="zh-CN" dirty="0">
              <a:latin typeface="Abadi MT Condensed Extra Bold" charset="0"/>
              <a:ea typeface="Abadi MT Condensed Extra Bold" charset="0"/>
              <a:cs typeface="Abadi MT Condensed Extra Bold" charset="0"/>
            </a:endParaRPr>
          </a:p>
          <a:p>
            <a:pPr marL="0" lvl="1" indent="0">
              <a:spcBef>
                <a:spcPts val="1000"/>
              </a:spcBef>
              <a:buNone/>
            </a:pPr>
            <a:endParaRPr lang="en-US" altLang="zh-CN" sz="2000" b="1" dirty="0">
              <a:latin typeface="Abadi MT Condensed Extra Bold" charset="0"/>
              <a:ea typeface="Abadi MT Condensed Extra Bold" charset="0"/>
              <a:cs typeface="Abadi MT Condensed Extra Bold" charset="0"/>
            </a:endParaRPr>
          </a:p>
          <a:p>
            <a:pPr marL="0" lvl="1" indent="0">
              <a:spcBef>
                <a:spcPts val="1000"/>
              </a:spcBef>
              <a:buNone/>
            </a:pPr>
            <a:r>
              <a:rPr lang="zh-CN" altLang="en-US" sz="2000" b="1" dirty="0">
                <a:latin typeface="Abadi MT Condensed Extra Bold" charset="0"/>
                <a:ea typeface="Abadi MT Condensed Extra Bold" charset="0"/>
                <a:cs typeface="Abadi MT Condensed Extra Bold" charset="0"/>
              </a:rPr>
              <a:t>网易测试</a:t>
            </a:r>
            <a:r>
              <a:rPr lang="en-US" altLang="zh-CN" sz="2000" dirty="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 跟定母串</a:t>
            </a:r>
            <a:r>
              <a:rPr lang="en-US" altLang="zh-CN" sz="2000" dirty="0" smtClean="0">
                <a:latin typeface="Abadi MT Condensed Extra Bold" charset="0"/>
                <a:ea typeface="Abadi MT Condensed Extra Bold" charset="0"/>
                <a:cs typeface="Abadi MT Condensed Extra Bold" charset="0"/>
              </a:rPr>
              <a:t>T</a:t>
            </a:r>
            <a:r>
              <a:rPr lang="zh-CN" altLang="en-US" sz="2000" dirty="0" smtClean="0">
                <a:latin typeface="Abadi MT Condensed Extra Bold" charset="0"/>
                <a:ea typeface="Abadi MT Condensed Extra Bold" charset="0"/>
                <a:cs typeface="Abadi MT Condensed Extra Bold" charset="0"/>
              </a:rPr>
              <a:t>长度</a:t>
            </a:r>
            <a:r>
              <a:rPr lang="en-US" altLang="zh-CN" sz="2000" dirty="0" smtClean="0">
                <a:latin typeface="Abadi MT Condensed Extra Bold" charset="0"/>
                <a:ea typeface="Abadi MT Condensed Extra Bold" charset="0"/>
                <a:cs typeface="Abadi MT Condensed Extra Bold" charset="0"/>
              </a:rPr>
              <a:t>l</a:t>
            </a:r>
            <a:r>
              <a:rPr lang="zh-CN" altLang="en-US" sz="2000" dirty="0" smtClean="0">
                <a:latin typeface="Abadi MT Condensed Extra Bold" charset="0"/>
                <a:ea typeface="Abadi MT Condensed Extra Bold" charset="0"/>
                <a:cs typeface="Abadi MT Condensed Extra Bold" charset="0"/>
              </a:rPr>
              <a:t>，和子串</a:t>
            </a:r>
            <a:r>
              <a:rPr lang="en-US" altLang="zh-CN" sz="2000" dirty="0" smtClean="0">
                <a:latin typeface="Abadi MT Condensed Extra Bold" charset="0"/>
                <a:ea typeface="Abadi MT Condensed Extra Bold" charset="0"/>
                <a:cs typeface="Abadi MT Condensed Extra Bold" charset="0"/>
              </a:rPr>
              <a:t>P</a:t>
            </a:r>
            <a:r>
              <a:rPr lang="zh-CN" altLang="en-US" sz="2000" dirty="0" smtClean="0">
                <a:latin typeface="Abadi MT Condensed Extra Bold" charset="0"/>
                <a:ea typeface="Abadi MT Condensed Extra Bold" charset="0"/>
                <a:cs typeface="Abadi MT Condensed Extra Bold" charset="0"/>
              </a:rPr>
              <a:t>，求</a:t>
            </a:r>
            <a:r>
              <a:rPr lang="en-US" altLang="zh-CN" sz="2000" dirty="0" smtClean="0">
                <a:latin typeface="Abadi MT Condensed Extra Bold" charset="0"/>
                <a:ea typeface="Abadi MT Condensed Extra Bold" charset="0"/>
                <a:cs typeface="Abadi MT Condensed Extra Bold" charset="0"/>
              </a:rPr>
              <a:t>P</a:t>
            </a:r>
            <a:r>
              <a:rPr lang="zh-CN" altLang="en-US" sz="2000" dirty="0" smtClean="0">
                <a:latin typeface="Abadi MT Condensed Extra Bold" charset="0"/>
                <a:ea typeface="Abadi MT Condensed Extra Bold" charset="0"/>
                <a:cs typeface="Abadi MT Condensed Extra Bold" charset="0"/>
              </a:rPr>
              <a:t>在</a:t>
            </a:r>
            <a:r>
              <a:rPr lang="en-US" altLang="zh-CN" sz="2000" dirty="0" smtClean="0">
                <a:latin typeface="Abadi MT Condensed Extra Bold" charset="0"/>
                <a:ea typeface="Abadi MT Condensed Extra Bold" charset="0"/>
                <a:cs typeface="Abadi MT Condensed Extra Bold" charset="0"/>
              </a:rPr>
              <a:t>T</a:t>
            </a:r>
            <a:r>
              <a:rPr lang="zh-CN" altLang="en-US" sz="2000" dirty="0" smtClean="0">
                <a:latin typeface="Abadi MT Condensed Extra Bold" charset="0"/>
                <a:ea typeface="Abadi MT Condensed Extra Bold" charset="0"/>
                <a:cs typeface="Abadi MT Condensed Extra Bold" charset="0"/>
              </a:rPr>
              <a:t>中出现的概率</a:t>
            </a:r>
            <a:r>
              <a:rPr lang="zh-CN" altLang="en-US" sz="2000" dirty="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(2016</a:t>
            </a:r>
            <a:r>
              <a:rPr lang="zh-CN" altLang="en-US" sz="2000" dirty="0" smtClean="0">
                <a:latin typeface="Abadi MT Condensed Extra Bold" charset="0"/>
                <a:ea typeface="Abadi MT Condensed Extra Bold" charset="0"/>
                <a:cs typeface="Abadi MT Condensed Extra Bold" charset="0"/>
              </a:rPr>
              <a:t>年</a:t>
            </a:r>
            <a:r>
              <a:rPr lang="en-US" altLang="zh-CN" sz="2000" dirty="0" smtClean="0">
                <a:latin typeface="Abadi MT Condensed Extra Bold" charset="0"/>
                <a:ea typeface="Abadi MT Condensed Extra Bold" charset="0"/>
                <a:cs typeface="Abadi MT Condensed Extra Bold" charset="0"/>
              </a:rPr>
              <a:t>12</a:t>
            </a:r>
            <a:r>
              <a:rPr lang="zh-CN" altLang="en-US" sz="2000" dirty="0" smtClean="0">
                <a:latin typeface="Abadi MT Condensed Extra Bold" charset="0"/>
                <a:ea typeface="Abadi MT Condensed Extra Bold" charset="0"/>
                <a:cs typeface="Abadi MT Condensed Extra Bold" charset="0"/>
              </a:rPr>
              <a:t>月份底的一道面试题，这实际是一道经典问题</a:t>
            </a:r>
            <a:r>
              <a:rPr lang="en-US" altLang="zh-CN" sz="2000" dirty="0" smtClean="0">
                <a:latin typeface="Abadi MT Condensed Extra Bold" charset="0"/>
                <a:ea typeface="Abadi MT Condensed Extra Bold" charset="0"/>
                <a:cs typeface="Abadi MT Condensed Extra Bold" charset="0"/>
              </a:rPr>
              <a:t>)</a:t>
            </a:r>
            <a:r>
              <a:rPr lang="zh-CN" altLang="en-US" sz="2000" dirty="0" smtClean="0">
                <a:latin typeface="Abadi MT Condensed Extra Bold" charset="0"/>
                <a:ea typeface="Abadi MT Condensed Extra Bold" charset="0"/>
                <a:cs typeface="Abadi MT Condensed Extra Bold" charset="0"/>
              </a:rPr>
              <a:t>：</a:t>
            </a:r>
            <a:endParaRPr lang="en-US" altLang="zh-CN" sz="2000" dirty="0" smtClean="0">
              <a:latin typeface="Abadi MT Condensed Extra Bold" charset="0"/>
              <a:ea typeface="Abadi MT Condensed Extra Bold" charset="0"/>
              <a:cs typeface="Abadi MT Condensed Extra Bold" charset="0"/>
            </a:endParaRPr>
          </a:p>
          <a:p>
            <a:pPr marL="457200" lvl="2" indent="0">
              <a:spcBef>
                <a:spcPts val="1000"/>
              </a:spcBef>
              <a:buNone/>
            </a:pPr>
            <a:r>
              <a:rPr lang="zh-CN" altLang="en-US" dirty="0" smtClean="0">
                <a:latin typeface="Abadi MT Condensed Extra Bold" charset="0"/>
                <a:ea typeface="Abadi MT Condensed Extra Bold" charset="0"/>
                <a:cs typeface="Abadi MT Condensed Extra Bold" charset="0"/>
              </a:rPr>
              <a:t>回顾上</a:t>
            </a:r>
            <a:r>
              <a:rPr lang="en-US" altLang="zh-CN" dirty="0" smtClean="0">
                <a:latin typeface="Abadi MT Condensed Extra Bold" charset="0"/>
                <a:ea typeface="Abadi MT Condensed Extra Bold" charset="0"/>
                <a:cs typeface="Abadi MT Condensed Extra Bold" charset="0"/>
              </a:rPr>
              <a:t>X</a:t>
            </a:r>
            <a:r>
              <a:rPr lang="zh-CN" altLang="en-US" dirty="0" smtClean="0">
                <a:latin typeface="Abadi MT Condensed Extra Bold" charset="0"/>
                <a:ea typeface="Abadi MT Condensed Extra Bold" charset="0"/>
                <a:cs typeface="Abadi MT Condensed Extra Bold" charset="0"/>
              </a:rPr>
              <a:t>堂课程内容，模式匹配与串</a:t>
            </a:r>
            <a:r>
              <a:rPr lang="en-US" altLang="zh-CN" dirty="0" smtClean="0">
                <a:latin typeface="Abadi MT Condensed Extra Bold" charset="0"/>
                <a:ea typeface="Abadi MT Condensed Extra Bold" charset="0"/>
                <a:cs typeface="Abadi MT Condensed Extra Bold" charset="0"/>
              </a:rPr>
              <a:t>----</a:t>
            </a:r>
            <a:r>
              <a:rPr lang="zh-CN" altLang="en-US" dirty="0" smtClean="0">
                <a:latin typeface="Abadi MT Condensed Extra Bold" charset="0"/>
                <a:ea typeface="Abadi MT Condensed Extra Bold" charset="0"/>
                <a:cs typeface="Abadi MT Condensed Extra Bold" charset="0"/>
              </a:rPr>
              <a:t>查询表算法</a:t>
            </a:r>
            <a:endParaRPr lang="en-US" altLang="zh-CN" dirty="0" smtClean="0">
              <a:latin typeface="Abadi MT Condensed Extra Bold" charset="0"/>
              <a:ea typeface="Abadi MT Condensed Extra Bold" charset="0"/>
              <a:cs typeface="Abadi MT Condensed Extra Bold" charset="0"/>
            </a:endParaRPr>
          </a:p>
          <a:p>
            <a:pPr marL="457200" lvl="1" indent="0">
              <a:buNone/>
            </a:pPr>
            <a:r>
              <a:rPr lang="zh-CN" altLang="en-US" sz="2000" dirty="0" smtClean="0">
                <a:latin typeface="Abadi MT Condensed Extra Bold" charset="0"/>
                <a:ea typeface="Abadi MT Condensed Extra Bold" charset="0"/>
                <a:cs typeface="Abadi MT Condensed Extra Bold" charset="0"/>
              </a:rPr>
              <a:t>相似问题 </a:t>
            </a:r>
            <a:r>
              <a:rPr lang="mr-IN" altLang="zh-CN" sz="2000" dirty="0" smtClean="0">
                <a:latin typeface="Abadi MT Condensed Extra Bold" charset="0"/>
                <a:ea typeface="Abadi MT Condensed Extra Bold" charset="0"/>
                <a:cs typeface="Abadi MT Condensed Extra Bold" charset="0"/>
              </a:rPr>
              <a:t>–</a:t>
            </a:r>
            <a:r>
              <a:rPr lang="zh-CN" altLang="en-US" sz="2000" dirty="0">
                <a:latin typeface="Abadi MT Condensed Extra Bold" charset="0"/>
                <a:ea typeface="Abadi MT Condensed Extra Bold" charset="0"/>
                <a:cs typeface="Abadi MT Condensed Extra Bold" charset="0"/>
              </a:rPr>
              <a:t> </a:t>
            </a:r>
            <a:r>
              <a:rPr lang="en-US" altLang="zh-CN" sz="2000" dirty="0" smtClean="0">
                <a:latin typeface="Abadi MT Condensed Extra Bold" charset="0"/>
                <a:ea typeface="Abadi MT Condensed Extra Bold" charset="0"/>
                <a:cs typeface="Abadi MT Condensed Extra Bold" charset="0"/>
              </a:rPr>
              <a:t>ACM</a:t>
            </a:r>
            <a:r>
              <a:rPr lang="zh-CN" altLang="en-US" sz="2000" dirty="0" smtClean="0">
                <a:latin typeface="Abadi MT Condensed Extra Bold" charset="0"/>
                <a:ea typeface="Abadi MT Condensed Extra Bold" charset="0"/>
                <a:cs typeface="Abadi MT Condensed Extra Bold" charset="0"/>
              </a:rPr>
              <a:t>训练题</a:t>
            </a:r>
            <a:endParaRPr lang="en-US" altLang="zh-CN" sz="2000" dirty="0" smtClean="0">
              <a:latin typeface="Abadi MT Condensed Extra Bold" charset="0"/>
              <a:ea typeface="Abadi MT Condensed Extra Bold" charset="0"/>
              <a:cs typeface="Abadi MT Condensed Extra Bold" charset="0"/>
            </a:endParaRPr>
          </a:p>
          <a:p>
            <a:pPr marL="457200" lvl="1" indent="0">
              <a:buNone/>
            </a:pPr>
            <a:r>
              <a:rPr lang="zh-CN" altLang="en-US" sz="2000" dirty="0" smtClean="0">
                <a:latin typeface="Abadi MT Condensed Extra Bold" charset="0"/>
                <a:ea typeface="Abadi MT Condensed Extra Bold" charset="0"/>
                <a:cs typeface="Abadi MT Condensed Extra Bold" charset="0"/>
              </a:rPr>
              <a:t>分析</a:t>
            </a:r>
            <a:endParaRPr lang="en-US" altLang="zh-CN" sz="2000" dirty="0" smtClean="0">
              <a:latin typeface="Abadi MT Condensed Extra Bold" charset="0"/>
              <a:ea typeface="Abadi MT Condensed Extra Bold" charset="0"/>
              <a:cs typeface="Abadi MT Condensed Extra Bold" charset="0"/>
            </a:endParaRPr>
          </a:p>
          <a:p>
            <a:pPr marL="457200" lvl="1" indent="0">
              <a:buNone/>
            </a:pPr>
            <a:endParaRPr lang="en-US" altLang="zh-CN" sz="2000" dirty="0" smtClean="0">
              <a:latin typeface="Abadi MT Condensed Extra Bold" charset="0"/>
              <a:ea typeface="Abadi MT Condensed Extra Bold" charset="0"/>
              <a:cs typeface="Abadi MT Condensed Extra Bold" charset="0"/>
            </a:endParaRPr>
          </a:p>
        </p:txBody>
      </p:sp>
      <p:sp>
        <p:nvSpPr>
          <p:cNvPr id="4" name="Date Placeholder 3"/>
          <p:cNvSpPr>
            <a:spLocks noGrp="1"/>
          </p:cNvSpPr>
          <p:nvPr>
            <p:ph type="dt" sz="half" idx="10"/>
          </p:nvPr>
        </p:nvSpPr>
        <p:spPr/>
        <p:txBody>
          <a:bodyPr/>
          <a:lstStyle/>
          <a:p>
            <a:fld id="{39A60990-886A-364F-98E0-D2E36993EAA7}" type="datetime1">
              <a:t>4/4/17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4230568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给定</a:t>
            </a:r>
            <a:r>
              <a:rPr lang="zh-CN" altLang="en-US" dirty="0" smtClean="0"/>
              <a:t>母串</a:t>
            </a:r>
            <a:r>
              <a:rPr lang="en-US" altLang="zh-CN" dirty="0" smtClean="0"/>
              <a:t>T</a:t>
            </a:r>
            <a:r>
              <a:rPr lang="zh-CN" altLang="en-US" dirty="0" smtClean="0"/>
              <a:t>长度</a:t>
            </a:r>
            <a:r>
              <a:rPr lang="en-US" altLang="zh-CN" dirty="0"/>
              <a:t>L</a:t>
            </a:r>
            <a:r>
              <a:rPr lang="zh-CN" altLang="en-US" dirty="0" smtClean="0"/>
              <a:t>，和子串</a:t>
            </a:r>
            <a:r>
              <a:rPr lang="en-US" altLang="zh-CN" dirty="0" smtClean="0"/>
              <a:t>P</a:t>
            </a:r>
            <a:r>
              <a:rPr lang="zh-CN" altLang="en-US" dirty="0" smtClean="0"/>
              <a:t>，求</a:t>
            </a:r>
            <a:r>
              <a:rPr lang="en-US" altLang="zh-CN" dirty="0"/>
              <a:t>P</a:t>
            </a:r>
            <a:r>
              <a:rPr lang="zh-CN" altLang="en-US" dirty="0" smtClean="0"/>
              <a:t>在</a:t>
            </a:r>
            <a:r>
              <a:rPr lang="en-US" altLang="zh-CN" dirty="0" smtClean="0"/>
              <a:t>T</a:t>
            </a:r>
            <a:r>
              <a:rPr lang="zh-CN" altLang="en-US" dirty="0" smtClean="0"/>
              <a:t>中出现的概率</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62500" lnSpcReduction="20000"/>
              </a:bodyPr>
              <a:lstStyle/>
              <a:p>
                <a:pPr marL="0" indent="0">
                  <a:buNone/>
                </a:pPr>
                <a:r>
                  <a:rPr lang="en-US" altLang="zh-CN" sz="3200" dirty="0" smtClean="0">
                    <a:latin typeface="Abadi MT Condensed Extra Bold" charset="0"/>
                    <a:ea typeface="Abadi MT Condensed Extra Bold" charset="0"/>
                    <a:cs typeface="Abadi MT Condensed Extra Bold" charset="0"/>
                  </a:rPr>
                  <a:t>1.</a:t>
                </a:r>
                <a:r>
                  <a:rPr lang="zh-CN" altLang="en-US" sz="3200" dirty="0" smtClean="0">
                    <a:latin typeface="Abadi MT Condensed Extra Bold" charset="0"/>
                    <a:ea typeface="Abadi MT Condensed Extra Bold" charset="0"/>
                    <a:cs typeface="Abadi MT Condensed Extra Bold" charset="0"/>
                  </a:rPr>
                  <a:t> 一个简单的问题：</a:t>
                </a:r>
                <a:endParaRPr lang="en-US" altLang="zh-CN" sz="3200" dirty="0" smtClean="0">
                  <a:latin typeface="Abadi MT Condensed Extra Bold" charset="0"/>
                  <a:ea typeface="Abadi MT Condensed Extra Bold" charset="0"/>
                  <a:cs typeface="Abadi MT Condensed Extra Bold" charset="0"/>
                </a:endParaRPr>
              </a:p>
              <a:p>
                <a:pPr marL="0" indent="0">
                  <a:buNone/>
                </a:pPr>
                <a:endParaRPr lang="en-US" altLang="zh-CN" sz="3200" dirty="0" smtClean="0">
                  <a:latin typeface="Abadi MT Condensed Extra Bold" charset="0"/>
                  <a:ea typeface="Abadi MT Condensed Extra Bold" charset="0"/>
                  <a:cs typeface="Abadi MT Condensed Extra Bold" charset="0"/>
                </a:endParaRPr>
              </a:p>
              <a:p>
                <a:pPr marL="457200" lvl="1" indent="0">
                  <a:buNone/>
                </a:pPr>
                <a:r>
                  <a:rPr lang="zh-CN" altLang="en-US" sz="3200" dirty="0" smtClean="0">
                    <a:latin typeface="Abadi MT Condensed Extra Bold" charset="0"/>
                    <a:ea typeface="Abadi MT Condensed Extra Bold" charset="0"/>
                    <a:cs typeface="Abadi MT Condensed Extra Bold" charset="0"/>
                  </a:rPr>
                  <a:t>抛硬币</a:t>
                </a:r>
                <a:r>
                  <a:rPr lang="en-US" altLang="zh-CN" sz="3200" dirty="0">
                    <a:latin typeface="Abadi MT Condensed Extra Bold" charset="0"/>
                    <a:ea typeface="Abadi MT Condensed Extra Bold" charset="0"/>
                    <a:cs typeface="Abadi MT Condensed Extra Bold" charset="0"/>
                  </a:rPr>
                  <a:t>N</a:t>
                </a:r>
                <a:r>
                  <a:rPr lang="zh-CN" altLang="en-US" sz="3200" dirty="0" smtClean="0">
                    <a:latin typeface="Abadi MT Condensed Extra Bold" charset="0"/>
                    <a:ea typeface="Abadi MT Condensed Extra Bold" charset="0"/>
                    <a:cs typeface="Abadi MT Condensed Extra Bold" charset="0"/>
                  </a:rPr>
                  <a:t>次有这样两种结果： 正正反， 反反正。求问他们出现的概率一样吗？</a:t>
                </a:r>
                <a:endParaRPr lang="en-US" altLang="zh-CN" sz="3200" dirty="0" smtClean="0">
                  <a:latin typeface="Abadi MT Condensed Extra Bold" charset="0"/>
                  <a:ea typeface="Abadi MT Condensed Extra Bold" charset="0"/>
                  <a:cs typeface="Abadi MT Condensed Extra Bold" charset="0"/>
                </a:endParaRPr>
              </a:p>
              <a:p>
                <a:pPr marL="457200" lvl="1" indent="0">
                  <a:buNone/>
                </a:pPr>
                <a:r>
                  <a:rPr lang="zh-CN" altLang="en-US" sz="3200" dirty="0">
                    <a:latin typeface="Abadi MT Condensed Extra Bold" charset="0"/>
                    <a:ea typeface="Abadi MT Condensed Extra Bold" charset="0"/>
                    <a:cs typeface="Abadi MT Condensed Extra Bold" charset="0"/>
                  </a:rPr>
                  <a:t>抛硬币</a:t>
                </a:r>
                <a:r>
                  <a:rPr lang="zh-CN" altLang="en-US" sz="3200" dirty="0">
                    <a:latin typeface="Abadi MT Condensed Extra Bold" charset="0"/>
                    <a:ea typeface="Abadi MT Condensed Extra Bold" charset="0"/>
                    <a:cs typeface="Abadi MT Condensed Extra Bold" charset="0"/>
                  </a:rPr>
                  <a:t>有这样两个结果</a:t>
                </a:r>
                <a:r>
                  <a:rPr lang="zh-CN" altLang="en-US" sz="3200" dirty="0">
                    <a:latin typeface="Abadi MT Condensed Extra Bold" charset="0"/>
                    <a:ea typeface="Abadi MT Condensed Extra Bold" charset="0"/>
                    <a:cs typeface="Abadi MT Condensed Extra Bold" charset="0"/>
                  </a:rPr>
                  <a:t>： 正正反， 反反正。求问他们出现上面结果的平均次数。</a:t>
                </a:r>
                <a:endParaRPr lang="en-US" altLang="zh-CN" sz="3200" dirty="0" smtClean="0">
                  <a:latin typeface="Abadi MT Condensed Extra Bold" charset="0"/>
                  <a:ea typeface="Abadi MT Condensed Extra Bold" charset="0"/>
                  <a:cs typeface="Abadi MT Condensed Extra Bold" charset="0"/>
                </a:endParaRPr>
              </a:p>
              <a:p>
                <a:pPr marL="457200" lvl="1" indent="0">
                  <a:buNone/>
                </a:pPr>
                <a:endParaRPr lang="en-US" altLang="zh-CN" sz="3200" dirty="0" smtClean="0">
                  <a:latin typeface="Abadi MT Condensed Extra Bold" charset="0"/>
                  <a:ea typeface="Abadi MT Condensed Extra Bold" charset="0"/>
                  <a:cs typeface="Abadi MT Condensed Extra Bold" charset="0"/>
                  <a:hlinkClick r:id="rId2" invalidUrl="https://github.com/yiakwy/yiak.github.io/blob/develop/Computing Random Variables/Materials/simulating-0.1/src/main.cpp"/>
                </a:endParaRPr>
              </a:p>
              <a:p>
                <a:pPr marL="457200" lvl="1" indent="0">
                  <a:buNone/>
                </a:pPr>
                <a:r>
                  <a:rPr lang="zh-CN" altLang="en-US" sz="3200" dirty="0" smtClean="0">
                    <a:latin typeface="Abadi MT Condensed Extra Bold" charset="0"/>
                    <a:ea typeface="Abadi MT Condensed Extra Bold" charset="0"/>
                    <a:cs typeface="Abadi MT Condensed Extra Bold" charset="0"/>
                    <a:hlinkClick r:id="rId3" invalidUrl="https://github.com/yiakwy/yiak.github.io/blob/develop/Computing Random Variables/Materials/simulating-0.1/src/main.cpp"/>
                  </a:rPr>
                  <a:t>计算机模拟</a:t>
                </a:r>
                <a:r>
                  <a:rPr lang="en-US" altLang="zh-CN" sz="3200" dirty="0" smtClean="0">
                    <a:latin typeface="Abadi MT Condensed Extra Bold" charset="0"/>
                    <a:ea typeface="Abadi MT Condensed Extra Bold" charset="0"/>
                    <a:cs typeface="Abadi MT Condensed Extra Bold" charset="0"/>
                  </a:rPr>
                  <a:t> (develop branch)</a:t>
                </a:r>
              </a:p>
              <a:p>
                <a:pPr marL="457200" lvl="1" indent="0">
                  <a:buNone/>
                </a:pPr>
                <a:endParaRPr lang="en-US" altLang="zh-CN" sz="3200" dirty="0" smtClean="0">
                  <a:latin typeface="Abadi MT Condensed Extra Bold" charset="0"/>
                  <a:ea typeface="Abadi MT Condensed Extra Bold" charset="0"/>
                  <a:cs typeface="Abadi MT Condensed Extra Bold" charset="0"/>
                </a:endParaRPr>
              </a:p>
              <a:p>
                <a:pPr marL="914400" lvl="2" indent="0">
                  <a:buNone/>
                </a:pPr>
                <a:r>
                  <a:rPr lang="zh-CN" altLang="en-US" sz="3200" dirty="0" smtClean="0">
                    <a:latin typeface="Abadi MT Condensed Extra Bold" charset="0"/>
                    <a:ea typeface="Abadi MT Condensed Extra Bold" charset="0"/>
                    <a:cs typeface="Abadi MT Condensed Extra Bold" charset="0"/>
                  </a:rPr>
                  <a:t>我们希望通过大量，根据大数收敛定理来逼近理论概率值</a:t>
                </a:r>
                <a:endParaRPr lang="en-US" altLang="zh-CN" sz="3200" dirty="0">
                  <a:latin typeface="Abadi MT Condensed Extra Bold" charset="0"/>
                  <a:ea typeface="Abadi MT Condensed Extra Bold" charset="0"/>
                  <a:cs typeface="Abadi MT Condensed Extra Bold" charset="0"/>
                </a:endParaRPr>
              </a:p>
              <a:p>
                <a:pPr marL="914400" lvl="2" indent="0">
                  <a:buNone/>
                </a:pPr>
                <a:r>
                  <a:rPr lang="zh-CN" altLang="en-US" sz="3200" dirty="0" smtClean="0">
                    <a:latin typeface="Abadi MT Condensed Extra Bold" charset="0"/>
                    <a:ea typeface="Abadi MT Condensed Extra Bold" charset="0"/>
                    <a:cs typeface="Abadi MT Condensed Extra Bold" charset="0"/>
                  </a:rPr>
                  <a:t>通过问题转换，用已知分布来推导 （</a:t>
                </a:r>
                <a:r>
                  <a:rPr lang="en-US" altLang="zh-CN" sz="3200" dirty="0" err="1" smtClean="0">
                    <a:latin typeface="Abadi MT Condensed Extra Bold" charset="0"/>
                    <a:ea typeface="Abadi MT Condensed Extra Bold" charset="0"/>
                    <a:cs typeface="Abadi MT Condensed Extra Bold" charset="0"/>
                  </a:rPr>
                  <a:t>Kmeans</a:t>
                </a:r>
                <a:r>
                  <a:rPr lang="en-US" altLang="zh-CN" sz="3200" dirty="0" smtClean="0">
                    <a:latin typeface="Abadi MT Condensed Extra Bold" charset="0"/>
                    <a:ea typeface="Abadi MT Condensed Extra Bold" charset="0"/>
                    <a:cs typeface="Abadi MT Condensed Extra Bold" charset="0"/>
                  </a:rPr>
                  <a:t>++</a:t>
                </a:r>
                <a:r>
                  <a:rPr lang="zh-CN" altLang="en-US" sz="3200" dirty="0" smtClean="0">
                    <a:latin typeface="Abadi MT Condensed Extra Bold" charset="0"/>
                    <a:ea typeface="Abadi MT Condensed Extra Bold" charset="0"/>
                    <a:cs typeface="Abadi MT Condensed Extra Bold" charset="0"/>
                  </a:rPr>
                  <a:t>）</a:t>
                </a:r>
                <a:endParaRPr lang="en-US" altLang="zh-CN" sz="3200" dirty="0">
                  <a:latin typeface="Abadi MT Condensed Extra Bold" charset="0"/>
                  <a:ea typeface="Abadi MT Condensed Extra Bold" charset="0"/>
                  <a:cs typeface="Abadi MT Condensed Extra Bold" charset="0"/>
                </a:endParaRPr>
              </a:p>
              <a:p>
                <a:pPr marL="1371600" lvl="3" indent="0">
                  <a:buNone/>
                </a:pPr>
                <a:r>
                  <a:rPr lang="zh-CN" altLang="en-US" sz="3200" dirty="0" smtClean="0">
                    <a:latin typeface="Abadi MT Condensed Extra Bold" charset="0"/>
                    <a:ea typeface="Abadi MT Condensed Extra Bold" charset="0"/>
                    <a:cs typeface="Abadi MT Condensed Extra Bold" charset="0"/>
                  </a:rPr>
                  <a:t>形式化的数学方法，递归，微分</a:t>
                </a:r>
                <a:r>
                  <a:rPr lang="mr-IN" altLang="zh-CN" sz="3200" dirty="0" smtClean="0">
                    <a:latin typeface="Abadi MT Condensed Extra Bold" charset="0"/>
                    <a:ea typeface="Abadi MT Condensed Extra Bold" charset="0"/>
                    <a:cs typeface="Abadi MT Condensed Extra Bold" charset="0"/>
                  </a:rPr>
                  <a:t>…</a:t>
                </a:r>
                <a:endParaRPr lang="en-US" altLang="zh-CN" sz="3200" dirty="0" smtClean="0">
                  <a:latin typeface="Abadi MT Condensed Extra Bold" charset="0"/>
                  <a:ea typeface="Abadi MT Condensed Extra Bold" charset="0"/>
                  <a:cs typeface="Abadi MT Condensed Extra Bold" charset="0"/>
                </a:endParaRPr>
              </a:p>
              <a:p>
                <a:pPr lvl="3"/>
                <a:endParaRPr lang="en-US" altLang="zh-CN" sz="3200" dirty="0" smtClean="0">
                  <a:latin typeface="Abadi MT Condensed Extra Bold" charset="0"/>
                  <a:ea typeface="Abadi MT Condensed Extra Bold" charset="0"/>
                  <a:cs typeface="Abadi MT Condensed Extra Bold" charset="0"/>
                </a:endParaRPr>
              </a:p>
              <a:p>
                <a:pPr marL="0" indent="0">
                  <a:buNone/>
                </a:pPr>
                <a:r>
                  <a:rPr lang="en-US" altLang="zh-CN" sz="3200" dirty="0" smtClean="0">
                    <a:latin typeface="Abadi MT Condensed Extra Bold" charset="0"/>
                    <a:ea typeface="Abadi MT Condensed Extra Bold" charset="0"/>
                    <a:cs typeface="Abadi MT Condensed Extra Bold" charset="0"/>
                  </a:rPr>
                  <a:t>2.</a:t>
                </a:r>
                <a:r>
                  <a:rPr lang="zh-CN" altLang="en-US" sz="3200" dirty="0" smtClean="0">
                    <a:latin typeface="Abadi MT Condensed Extra Bold" charset="0"/>
                    <a:ea typeface="Abadi MT Condensed Extra Bold" charset="0"/>
                    <a:cs typeface="Abadi MT Condensed Extra Bold" charset="0"/>
                  </a:rPr>
                  <a:t> 回顾查询表算法</a:t>
                </a:r>
                <a:r>
                  <a:rPr lang="en-US" altLang="zh-CN" sz="3200" dirty="0" smtClean="0">
                    <a:latin typeface="Abadi MT Condensed Extra Bold" charset="0"/>
                    <a:ea typeface="Abadi MT Condensed Extra Bold" charset="0"/>
                    <a:cs typeface="Abadi MT Condensed Extra Bold" charset="0"/>
                  </a:rPr>
                  <a:t>-KMP/Boyer</a:t>
                </a:r>
                <a:r>
                  <a:rPr lang="zh-CN" altLang="en-US" sz="3200" dirty="0" smtClean="0">
                    <a:latin typeface="Abadi MT Condensed Extra Bold" charset="0"/>
                    <a:ea typeface="Abadi MT Condensed Extra Bold" charset="0"/>
                    <a:cs typeface="Abadi MT Condensed Extra Bold" charset="0"/>
                  </a:rPr>
                  <a:t> </a:t>
                </a:r>
                <a:r>
                  <a:rPr lang="en-US" altLang="zh-CN" sz="3200" dirty="0" smtClean="0">
                    <a:latin typeface="Abadi MT Condensed Extra Bold" charset="0"/>
                    <a:ea typeface="Abadi MT Condensed Extra Bold" charset="0"/>
                    <a:cs typeface="Abadi MT Condensed Extra Bold" charset="0"/>
                  </a:rPr>
                  <a:t>Moore</a:t>
                </a:r>
                <a:r>
                  <a:rPr lang="zh-CN" altLang="en-US" sz="3200" dirty="0" smtClean="0">
                    <a:latin typeface="Abadi MT Condensed Extra Bold" charset="0"/>
                    <a:ea typeface="Abadi MT Condensed Extra Bold" charset="0"/>
                    <a:cs typeface="Abadi MT Condensed Extra Bold" charset="0"/>
                  </a:rPr>
                  <a:t>思路：</a:t>
                </a:r>
                <a:endParaRPr lang="en-US" altLang="zh-CN" sz="3200" dirty="0">
                  <a:latin typeface="Abadi MT Condensed Extra Bold" charset="0"/>
                  <a:ea typeface="Abadi MT Condensed Extra Bold" charset="0"/>
                  <a:cs typeface="Abadi MT Condensed Extra Bold" charset="0"/>
                </a:endParaRPr>
              </a:p>
              <a:p>
                <a:pPr marL="0" indent="0">
                  <a:buNone/>
                </a:pPr>
                <a:endParaRPr lang="en-US" altLang="zh-CN" sz="3200" dirty="0">
                  <a:latin typeface="Abadi MT Condensed Extra Bold" charset="0"/>
                  <a:ea typeface="Abadi MT Condensed Extra Bold" charset="0"/>
                  <a:cs typeface="Abadi MT Condensed Extra Bold" charset="0"/>
                </a:endParaRPr>
              </a:p>
              <a:p>
                <a:pPr lvl="1"/>
                <a:r>
                  <a:rPr lang="zh-CN" altLang="en-US" sz="3200" dirty="0" smtClean="0">
                    <a:latin typeface="Abadi MT Condensed Extra Bold" charset="0"/>
                    <a:ea typeface="Abadi MT Condensed Extra Bold" charset="0"/>
                    <a:cs typeface="Abadi MT Condensed Extra Bold" charset="0"/>
                  </a:rPr>
                  <a:t>这里仅举例子</a:t>
                </a:r>
                <a:r>
                  <a:rPr lang="en-US" altLang="zh-CN" sz="3200" dirty="0" smtClean="0">
                    <a:latin typeface="Abadi MT Condensed Extra Bold" charset="0"/>
                    <a:ea typeface="Abadi MT Condensed Extra Bold" charset="0"/>
                    <a:cs typeface="Abadi MT Condensed Extra Bold" charset="0"/>
                  </a:rPr>
                  <a:t>KMP</a:t>
                </a:r>
                <a:r>
                  <a:rPr lang="zh-CN" altLang="en-US" sz="3200" dirty="0" smtClean="0">
                    <a:latin typeface="Abadi MT Condensed Extra Bold" charset="0"/>
                    <a:ea typeface="Abadi MT Condensed Extra Bold" charset="0"/>
                    <a:cs typeface="Abadi MT Condensed Extra Bold" charset="0"/>
                  </a:rPr>
                  <a:t>：</a:t>
                </a:r>
                <a:r>
                  <a:rPr lang="zh-CN" altLang="en-US" sz="3200" dirty="0">
                    <a:latin typeface="Abadi MT Condensed Extra Bold" charset="0"/>
                    <a:ea typeface="Abadi MT Condensed Extra Bold" charset="0"/>
                    <a:cs typeface="Abadi MT Condensed Extra Bold" charset="0"/>
                  </a:rPr>
                  <a:t>当前串是</a:t>
                </a:r>
                <a:r>
                  <a:rPr lang="en-US" altLang="zh-CN" sz="3200" dirty="0">
                    <a:latin typeface="Abadi MT Condensed Extra Bold" charset="0"/>
                    <a:ea typeface="Abadi MT Condensed Extra Bold" charset="0"/>
                    <a:cs typeface="Abadi MT Condensed Extra Bold" charset="0"/>
                  </a:rPr>
                  <a:t>T</a:t>
                </a:r>
                <a:r>
                  <a:rPr lang="zh-CN" altLang="en-US" sz="3200" dirty="0">
                    <a:latin typeface="Abadi MT Condensed Extra Bold" charset="0"/>
                    <a:ea typeface="Abadi MT Condensed Extra Bold" charset="0"/>
                    <a:cs typeface="Abadi MT Condensed Extra Bold" charset="0"/>
                  </a:rPr>
                  <a:t>， 模式串是</a:t>
                </a:r>
                <a:r>
                  <a:rPr lang="en-US" altLang="zh-CN" sz="3200" dirty="0">
                    <a:latin typeface="Abadi MT Condensed Extra Bold" charset="0"/>
                    <a:ea typeface="Abadi MT Condensed Extra Bold" charset="0"/>
                    <a:cs typeface="Abadi MT Condensed Extra Bold" charset="0"/>
                  </a:rPr>
                  <a:t>P</a:t>
                </a:r>
                <a:r>
                  <a:rPr lang="zh-CN" altLang="en-US" sz="3200" dirty="0">
                    <a:latin typeface="Abadi MT Condensed Extra Bold" charset="0"/>
                    <a:ea typeface="Abadi MT Condensed Extra Bold" charset="0"/>
                    <a:cs typeface="Abadi MT Condensed Extra Bold" charset="0"/>
                  </a:rPr>
                  <a:t>，</a:t>
                </a:r>
                <a:r>
                  <a:rPr lang="en-US" altLang="zh-CN" sz="3200" dirty="0">
                    <a:latin typeface="Abadi MT Condensed Extra Bold" charset="0"/>
                    <a:ea typeface="Abadi MT Condensed Extra Bold" charset="0"/>
                    <a:cs typeface="Abadi MT Condensed Extra Bold" charset="0"/>
                  </a:rPr>
                  <a:t>T</a:t>
                </a:r>
                <a:r>
                  <a:rPr lang="zh-CN" altLang="en-US" sz="3200" dirty="0">
                    <a:latin typeface="Abadi MT Condensed Extra Bold" charset="0"/>
                    <a:ea typeface="Abadi MT Condensed Extra Bold" charset="0"/>
                    <a:cs typeface="Abadi MT Condensed Extra Bold" charset="0"/>
                  </a:rPr>
                  <a:t>匹配到位置</a:t>
                </a:r>
                <a:r>
                  <a:rPr lang="en-US" altLang="zh-CN" sz="3200" dirty="0" err="1">
                    <a:latin typeface="Abadi MT Condensed Extra Bold" charset="0"/>
                    <a:ea typeface="Abadi MT Condensed Extra Bold" charset="0"/>
                    <a:cs typeface="Abadi MT Condensed Extra Bold" charset="0"/>
                  </a:rPr>
                  <a:t>i</a:t>
                </a:r>
                <a:r>
                  <a:rPr lang="zh-CN" altLang="en-US" sz="3200" dirty="0">
                    <a:latin typeface="Abadi MT Condensed Extra Bold" charset="0"/>
                    <a:ea typeface="Abadi MT Condensed Extra Bold" charset="0"/>
                    <a:cs typeface="Abadi MT Condensed Extra Bold" charset="0"/>
                  </a:rPr>
                  <a:t> </a:t>
                </a:r>
                <a:r>
                  <a:rPr lang="en-US" altLang="zh-CN" sz="3200" dirty="0">
                    <a:latin typeface="Abadi MT Condensed Extra Bold" charset="0"/>
                    <a:ea typeface="Abadi MT Condensed Extra Bold" charset="0"/>
                    <a:cs typeface="Abadi MT Condensed Extra Bold" charset="0"/>
                  </a:rPr>
                  <a:t>P</a:t>
                </a:r>
                <a:r>
                  <a:rPr lang="zh-CN" altLang="en-US" sz="3200" dirty="0">
                    <a:latin typeface="Abadi MT Condensed Extra Bold" charset="0"/>
                    <a:ea typeface="Abadi MT Condensed Extra Bold" charset="0"/>
                    <a:cs typeface="Abadi MT Condensed Extra Bold" charset="0"/>
                  </a:rPr>
                  <a:t>匹配到未知</a:t>
                </a:r>
                <a:r>
                  <a:rPr lang="en-US" altLang="zh-CN" sz="3200" dirty="0">
                    <a:latin typeface="Abadi MT Condensed Extra Bold" charset="0"/>
                    <a:ea typeface="Abadi MT Condensed Extra Bold" charset="0"/>
                    <a:cs typeface="Abadi MT Condensed Extra Bold" charset="0"/>
                  </a:rPr>
                  <a:t>j,</a:t>
                </a:r>
                <a:r>
                  <a:rPr lang="zh-CN" altLang="en-US" sz="3200" dirty="0">
                    <a:latin typeface="Abadi MT Condensed Extra Bold" charset="0"/>
                    <a:ea typeface="Abadi MT Condensed Extra Bold" charset="0"/>
                    <a:cs typeface="Abadi MT Condensed Extra Bold" charset="0"/>
                  </a:rPr>
                  <a:t> 此时第一次发生 </a:t>
                </a:r>
                <a14:m>
                  <m:oMath xmlns:m="http://schemas.openxmlformats.org/officeDocument/2006/math">
                    <m:r>
                      <m:rPr>
                        <m:sty m:val="p"/>
                      </m:rPr>
                      <a:rPr lang="en-US" altLang="zh-CN" sz="3200">
                        <a:latin typeface="Cambria Math" charset="0"/>
                        <a:ea typeface="Abadi MT Condensed Extra Bold" charset="0"/>
                        <a:cs typeface="Abadi MT Condensed Extra Bold" charset="0"/>
                      </a:rPr>
                      <m:t>T</m:t>
                    </m:r>
                    <m:d>
                      <m:dPr>
                        <m:begChr m:val="["/>
                        <m:endChr m:val="]"/>
                        <m:ctrlPr>
                          <a:rPr lang="en-US" altLang="zh-CN" sz="3200" i="1">
                            <a:latin typeface="Cambria Math" charset="0"/>
                            <a:ea typeface="Abadi MT Condensed Extra Bold" charset="0"/>
                            <a:cs typeface="Abadi MT Condensed Extra Bold" charset="0"/>
                          </a:rPr>
                        </m:ctrlPr>
                      </m:dPr>
                      <m:e>
                        <m:r>
                          <m:rPr>
                            <m:sty m:val="p"/>
                          </m:rPr>
                          <a:rPr lang="en-US" altLang="zh-CN" sz="3200">
                            <a:latin typeface="Cambria Math" charset="0"/>
                            <a:ea typeface="Abadi MT Condensed Extra Bold" charset="0"/>
                            <a:cs typeface="Abadi MT Condensed Extra Bold" charset="0"/>
                          </a:rPr>
                          <m:t>i</m:t>
                        </m:r>
                      </m:e>
                    </m:d>
                    <m:r>
                      <a:rPr lang="en-US" altLang="zh-CN" sz="3200" i="1">
                        <a:latin typeface="Cambria Math" charset="0"/>
                        <a:ea typeface="Abadi MT Condensed Extra Bold" charset="0"/>
                        <a:cs typeface="Abadi MT Condensed Extra Bold" charset="0"/>
                      </a:rPr>
                      <m:t>≠</m:t>
                    </m:r>
                    <m:r>
                      <a:rPr lang="en-US" altLang="zh-CN" sz="3200" i="1">
                        <a:latin typeface="Cambria Math" charset="0"/>
                        <a:ea typeface="Abadi MT Condensed Extra Bold" charset="0"/>
                        <a:cs typeface="Abadi MT Condensed Extra Bold" charset="0"/>
                      </a:rPr>
                      <m:t>𝑇</m:t>
                    </m:r>
                    <m:d>
                      <m:dPr>
                        <m:begChr m:val="["/>
                        <m:endChr m:val="]"/>
                        <m:ctrlPr>
                          <a:rPr lang="en-US" altLang="zh-CN" sz="3200" i="1">
                            <a:latin typeface="Cambria Math" charset="0"/>
                            <a:ea typeface="Abadi MT Condensed Extra Bold" charset="0"/>
                            <a:cs typeface="Abadi MT Condensed Extra Bold" charset="0"/>
                          </a:rPr>
                        </m:ctrlPr>
                      </m:dPr>
                      <m:e>
                        <m:r>
                          <a:rPr lang="en-US" altLang="zh-CN" sz="3200" i="1">
                            <a:latin typeface="Cambria Math" charset="0"/>
                            <a:ea typeface="Abadi MT Condensed Extra Bold" charset="0"/>
                            <a:cs typeface="Abadi MT Condensed Extra Bold" charset="0"/>
                          </a:rPr>
                          <m:t>𝑗</m:t>
                        </m:r>
                      </m:e>
                    </m:d>
                  </m:oMath>
                </a14:m>
                <a:r>
                  <a:rPr lang="zh-CN" altLang="en-US" sz="3200" dirty="0">
                    <a:latin typeface="Abadi MT Condensed Extra Bold" charset="0"/>
                    <a:ea typeface="Abadi MT Condensed Extra Bold" charset="0"/>
                    <a:cs typeface="Abadi MT Condensed Extra Bold" charset="0"/>
                  </a:rPr>
                  <a:t>，考虑一个特殊情况，</a:t>
                </a:r>
                <a:r>
                  <a:rPr lang="en-US" altLang="zh-CN" sz="3200" dirty="0">
                    <a:latin typeface="Abadi MT Condensed Extra Bold" charset="0"/>
                    <a:ea typeface="Abadi MT Condensed Extra Bold" charset="0"/>
                    <a:cs typeface="Abadi MT Condensed Extra Bold" charset="0"/>
                  </a:rPr>
                  <a:t>P</a:t>
                </a:r>
                <a:r>
                  <a:rPr lang="zh-CN" altLang="en-US" sz="3200" dirty="0">
                    <a:latin typeface="Abadi MT Condensed Extra Bold" charset="0"/>
                    <a:ea typeface="Abadi MT Condensed Extra Bold" charset="0"/>
                    <a:cs typeface="Abadi MT Condensed Extra Bold" charset="0"/>
                  </a:rPr>
                  <a:t>串字符都不相同的先验信息，那么</a:t>
                </a:r>
                <a:r>
                  <a:rPr lang="en-US" altLang="zh-CN" sz="3200" dirty="0">
                    <a:latin typeface="Abadi MT Condensed Extra Bold" charset="0"/>
                    <a:ea typeface="Abadi MT Condensed Extra Bold" charset="0"/>
                    <a:cs typeface="Abadi MT Condensed Extra Bold" charset="0"/>
                  </a:rPr>
                  <a:t>P</a:t>
                </a:r>
                <a:r>
                  <a:rPr lang="zh-CN" altLang="en-US" sz="3200" dirty="0">
                    <a:latin typeface="Abadi MT Condensed Extra Bold" charset="0"/>
                    <a:ea typeface="Abadi MT Condensed Extra Bold" charset="0"/>
                    <a:cs typeface="Abadi MT Condensed Extra Bold" charset="0"/>
                  </a:rPr>
                  <a:t>串就可以相比较原始的暴力匹配，可以直接对齐</a:t>
                </a:r>
                <a:r>
                  <a:rPr lang="en-US" altLang="zh-CN" sz="3200" dirty="0">
                    <a:latin typeface="Abadi MT Condensed Extra Bold" charset="0"/>
                    <a:ea typeface="Abadi MT Condensed Extra Bold" charset="0"/>
                    <a:cs typeface="Abadi MT Condensed Extra Bold" charset="0"/>
                  </a:rPr>
                  <a:t>T</a:t>
                </a:r>
                <a:r>
                  <a:rPr lang="zh-CN" altLang="en-US" sz="3200" dirty="0">
                    <a:latin typeface="Abadi MT Condensed Extra Bold" charset="0"/>
                    <a:ea typeface="Abadi MT Condensed Extra Bold" charset="0"/>
                    <a:cs typeface="Abadi MT Condensed Extra Bold" charset="0"/>
                  </a:rPr>
                  <a:t>中</a:t>
                </a:r>
                <a:r>
                  <a:rPr lang="en-US" altLang="zh-CN" sz="3200" dirty="0">
                    <a:latin typeface="Abadi MT Condensed Extra Bold" charset="0"/>
                    <a:ea typeface="Abadi MT Condensed Extra Bold" charset="0"/>
                    <a:cs typeface="Abadi MT Condensed Extra Bold" charset="0"/>
                  </a:rPr>
                  <a:t>i+1</a:t>
                </a:r>
                <a:r>
                  <a:rPr lang="zh-CN" altLang="en-US" sz="3200" dirty="0">
                    <a:latin typeface="Abadi MT Condensed Extra Bold" charset="0"/>
                    <a:ea typeface="Abadi MT Condensed Extra Bold" charset="0"/>
                    <a:cs typeface="Abadi MT Condensed Extra Bold" charset="0"/>
                  </a:rPr>
                  <a:t>位置重新检索，前进</a:t>
                </a:r>
                <a:r>
                  <a:rPr lang="en-US" altLang="zh-CN" sz="3200" dirty="0">
                    <a:latin typeface="Abadi MT Condensed Extra Bold" charset="0"/>
                    <a:ea typeface="Abadi MT Condensed Extra Bold" charset="0"/>
                    <a:cs typeface="Abadi MT Condensed Extra Bold" charset="0"/>
                  </a:rPr>
                  <a:t>j</a:t>
                </a:r>
                <a:r>
                  <a:rPr lang="zh-CN" altLang="en-US" sz="3200" dirty="0">
                    <a:latin typeface="Abadi MT Condensed Extra Bold" charset="0"/>
                    <a:ea typeface="Abadi MT Condensed Extra Bold" charset="0"/>
                    <a:cs typeface="Abadi MT Condensed Extra Bold" charset="0"/>
                  </a:rPr>
                  <a:t>位。</a:t>
                </a:r>
                <a:endParaRPr lang="en-US" altLang="zh-CN" sz="3200" dirty="0" smtClean="0">
                  <a:latin typeface="Abadi MT Condensed Extra Bold" charset="0"/>
                  <a:ea typeface="Abadi MT Condensed Extra Bold" charset="0"/>
                  <a:cs typeface="Abadi MT Condensed Extra Bold"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a:stretch>
                  <a:fillRect l="-638" t="-3081" r="-406" b="-686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FE31BBE7-34C2-324D-A4D7-C6F28451EBE5}" type="datetime1">
              <a:t>4/4/17</a:t>
            </a:fld>
            <a:endParaRPr lang="en-US"/>
          </a:p>
        </p:txBody>
      </p:sp>
      <p:sp>
        <p:nvSpPr>
          <p:cNvPr id="5" name="Footer Placeholder 4"/>
          <p:cNvSpPr>
            <a:spLocks noGrp="1"/>
          </p:cNvSpPr>
          <p:nvPr>
            <p:ph type="ftr" sz="quarter" idx="11"/>
          </p:nvPr>
        </p:nvSpPr>
        <p:spPr/>
        <p:txBody>
          <a:bodyPr/>
          <a:lstStyle/>
          <a:p>
            <a:r>
              <a:rPr lang="en-US" smtClean="0"/>
              <a:t>王翼 yiak.wy@gmail.com All Rights Resevered</a:t>
            </a:r>
            <a:endParaRPr lang="en-US"/>
          </a:p>
        </p:txBody>
      </p:sp>
    </p:spTree>
    <p:extLst>
      <p:ext uri="{BB962C8B-B14F-4D97-AF65-F5344CB8AC3E}">
        <p14:creationId xmlns:p14="http://schemas.microsoft.com/office/powerpoint/2010/main" val="1649017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6036</TotalTime>
  <Words>3788</Words>
  <Application>Microsoft Macintosh PowerPoint</Application>
  <PresentationFormat>Widescreen</PresentationFormat>
  <Paragraphs>473</Paragraphs>
  <Slides>35</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Abadi MT Condensed Extra Bold</vt:lpstr>
      <vt:lpstr>Abadi MT Condensed Light</vt:lpstr>
      <vt:lpstr>Calibri</vt:lpstr>
      <vt:lpstr>Calibri Light</vt:lpstr>
      <vt:lpstr>Cambria Math</vt:lpstr>
      <vt:lpstr>DengXian</vt:lpstr>
      <vt:lpstr>DengXian Light</vt:lpstr>
      <vt:lpstr>Mangal</vt:lpstr>
      <vt:lpstr>Wingdings</vt:lpstr>
      <vt:lpstr>Arial</vt:lpstr>
      <vt:lpstr>Office Theme</vt:lpstr>
      <vt:lpstr>计算概率变量</vt:lpstr>
      <vt:lpstr>大纲1 </vt:lpstr>
      <vt:lpstr>大纲2</vt:lpstr>
      <vt:lpstr>课程背景与目标掐表时间： x 分钟</vt:lpstr>
      <vt:lpstr>参考书籍和课程</vt:lpstr>
      <vt:lpstr>作业形式</vt:lpstr>
      <vt:lpstr>第一部分 概率问题掐表时间： x 分钟 </vt:lpstr>
      <vt:lpstr>Warm Up!掐表时间x分钟</vt:lpstr>
      <vt:lpstr>给定母串T长度L，和子串P，求P在T中出现的概率</vt:lpstr>
      <vt:lpstr>回顾“栈与模式匹配”一节 – KMP思路 </vt:lpstr>
      <vt:lpstr>给定母串T长度L，和模式串M, 长pttn_len，求M在T中出现的概率</vt:lpstr>
      <vt:lpstr>跟定母串T长度L，和模式串M, 长pttn_len，求M在T中出现的概率</vt:lpstr>
      <vt:lpstr>给定母串T长度L，和模式串M, 长pttn_len，求M在T中出现的概率</vt:lpstr>
      <vt:lpstr>给定母串T长度L，和模式串M, 长pttn_len，求M在T中出现的概率 – case 分析</vt:lpstr>
      <vt:lpstr>跟定母串T长度L，和模式串M, 长pttn_len，求M在T中出现的概率 – 边界条件</vt:lpstr>
      <vt:lpstr>问题求解及拓展</vt:lpstr>
      <vt:lpstr>问题求解及拓展</vt:lpstr>
      <vt:lpstr>基本概念和方法</vt:lpstr>
      <vt:lpstr>基本概念和方法 5分钟</vt:lpstr>
      <vt:lpstr>基本概念和方法</vt:lpstr>
      <vt:lpstr>基本概念和方法</vt:lpstr>
      <vt:lpstr>基本概念和方法</vt:lpstr>
      <vt:lpstr>基本概念和方法</vt:lpstr>
      <vt:lpstr>基本概念和方法</vt:lpstr>
      <vt:lpstr>基本概念和方法</vt:lpstr>
      <vt:lpstr>基本概念和方法</vt:lpstr>
      <vt:lpstr>梅森旋转算法 Mersenne Twister</vt:lpstr>
      <vt:lpstr>梅森旋转算法 Mersenne Twister</vt:lpstr>
      <vt:lpstr>梅森旋转算法 Mersenne Twister</vt:lpstr>
      <vt:lpstr>梅森旋转算法 Mersenne Twister</vt:lpstr>
      <vt:lpstr>Warm Up - 均匀采样 </vt:lpstr>
      <vt:lpstr>均匀采样方法</vt:lpstr>
      <vt:lpstr>均匀采样方法</vt:lpstr>
      <vt:lpstr>任意分布生成</vt:lpstr>
      <vt:lpstr>采样与统计</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计算概率变量</dc:title>
  <dc:creator>#WANG LEI#</dc:creator>
  <cp:lastModifiedBy>#WANG LEI#</cp:lastModifiedBy>
  <cp:revision>360</cp:revision>
  <dcterms:created xsi:type="dcterms:W3CDTF">2017-03-17T04:02:31Z</dcterms:created>
  <dcterms:modified xsi:type="dcterms:W3CDTF">2017-04-05T04:04:12Z</dcterms:modified>
</cp:coreProperties>
</file>