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0"/>
  </p:notesMasterIdLst>
  <p:sldIdLst>
    <p:sldId id="376" r:id="rId2"/>
    <p:sldId id="436" r:id="rId3"/>
    <p:sldId id="483" r:id="rId4"/>
    <p:sldId id="484" r:id="rId5"/>
    <p:sldId id="485" r:id="rId6"/>
    <p:sldId id="480" r:id="rId7"/>
    <p:sldId id="482" r:id="rId8"/>
    <p:sldId id="424" r:id="rId9"/>
  </p:sldIdLst>
  <p:sldSz cx="9144000" cy="5715000" type="screen16x1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5661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71323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6984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426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1783080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139696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2496312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2852928" algn="l" defTabSz="71323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48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204"/>
    <a:srgbClr val="FD7C2D"/>
    <a:srgbClr val="AEABAB"/>
    <a:srgbClr val="FFCC00"/>
    <a:srgbClr val="5B94CE"/>
    <a:srgbClr val="44546A"/>
    <a:srgbClr val="F8F8F8"/>
    <a:srgbClr val="7FAED9"/>
    <a:srgbClr val="B2B2B2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1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276" y="108"/>
      </p:cViewPr>
      <p:guideLst>
        <p:guide orient="horz" pos="1748"/>
        <p:guide pos="28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C609A13-2B5F-4788-B43C-3C1689232F4C}" type="datetimeFigureOut">
              <a:rPr lang="zh-CN" altLang="en-US"/>
              <a:pPr>
                <a:defRPr/>
              </a:pPr>
              <a:t>2019/9/17</a:t>
            </a:fld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685800"/>
            <a:ext cx="54864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9384B2ED-2FD1-4D65-920D-A0DDF7916AB9}" type="slidenum">
              <a:rPr lang="zh-CN" altLang="en-US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719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56616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713232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69848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426464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936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83080" lvl="5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139696" lvl="6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2496312" lvl="7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2852928" lvl="8" indent="0" algn="l" defTabSz="713232" eaLnBrk="0" fontAlgn="base" latinLnBrk="0" hangingPunct="0">
      <a:spcBef>
        <a:spcPct val="30000"/>
      </a:spcBef>
      <a:spcAft>
        <a:spcPct val="0"/>
      </a:spcAft>
      <a:buNone/>
      <a:defRPr sz="936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30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3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11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4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90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5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794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6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07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84B2ED-2FD1-4D65-920D-A0DDF7916AB9}" type="slidenum">
              <a:rPr lang="zh-CN" altLang="en-US" smtClean="0"/>
              <a:pPr>
                <a:defRPr/>
              </a:pPr>
              <a:t>7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5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7454" y="0"/>
            <a:ext cx="1287117" cy="571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279662" y="0"/>
            <a:ext cx="7864337" cy="5715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3505" y="2618961"/>
            <a:ext cx="6167230" cy="1518582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3505" y="4283846"/>
            <a:ext cx="6202017" cy="67081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5436704" cy="3169134"/>
          </a:xfrm>
          <a:prstGeom prst="rect">
            <a:avLst/>
          </a:prstGeom>
        </p:spPr>
      </p:pic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1129414"/>
            <a:ext cx="1936473" cy="593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8016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9538" y="209111"/>
            <a:ext cx="5409372" cy="54055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fld id="{C011508A-B475-4F5B-8626-CC25F27513F9}" type="datetime1">
              <a:rPr lang="zh-CN" altLang="en-US"/>
              <a:pPr>
                <a:defRPr/>
              </a:pPr>
              <a:t>2019/9/17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lIns="71323" tIns="35662" rIns="71323" bIns="35662"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C366DD-9351-4BFC-BE27-10C0125CA3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0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964" y="213886"/>
            <a:ext cx="5409372" cy="540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-1" y="955809"/>
            <a:ext cx="4608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/>
        </p:nvCxnSpPr>
        <p:spPr>
          <a:xfrm>
            <a:off x="4566690" y="955809"/>
            <a:ext cx="457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3076" descr="2015新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009" y="300686"/>
            <a:ext cx="1368481" cy="41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947452" y="5314567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3DB50-804C-4967-819D-77839D996A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11680" y="2496911"/>
            <a:ext cx="6883843" cy="854765"/>
          </a:xfrm>
        </p:spPr>
        <p:txBody>
          <a:bodyPr anchor="ctr">
            <a:norm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</a:rPr>
              <a:t>马爱莲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广告平台</a:t>
            </a:r>
            <a:r>
              <a:rPr lang="en-US" altLang="zh-CN" sz="2000" dirty="0">
                <a:solidFill>
                  <a:schemeClr val="accent1"/>
                </a:solidFill>
              </a:rPr>
              <a:t>BU-</a:t>
            </a:r>
            <a:r>
              <a:rPr lang="zh-CN" altLang="en-US" sz="2000" dirty="0">
                <a:solidFill>
                  <a:schemeClr val="accent1"/>
                </a:solidFill>
              </a:rPr>
              <a:t>国际业务部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产品技术组</a:t>
            </a:r>
            <a:r>
              <a:rPr lang="en-US" altLang="zh-CN" sz="2000" dirty="0">
                <a:solidFill>
                  <a:schemeClr val="accent1"/>
                </a:solidFill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</a:rPr>
              <a:t>申请职级</a:t>
            </a:r>
            <a:r>
              <a:rPr lang="en-US" altLang="zh-CN" sz="2000" dirty="0" smtClean="0">
                <a:solidFill>
                  <a:schemeClr val="accent1"/>
                </a:solidFill>
              </a:rPr>
              <a:t>T5</a:t>
            </a:r>
            <a:endParaRPr lang="zh-CN" altLang="en-US" sz="2000" dirty="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8917" y="3213176"/>
            <a:ext cx="1181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答辩</a:t>
            </a:r>
            <a:r>
              <a:rPr lang="en-US" altLang="zh-CN" sz="1200" dirty="0" smtClean="0">
                <a:solidFill>
                  <a:schemeClr val="bg2">
                    <a:lumMod val="9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PPT</a:t>
            </a:r>
            <a:endParaRPr lang="zh-CN" altLang="en-US" sz="1200" dirty="0">
              <a:solidFill>
                <a:schemeClr val="bg2">
                  <a:lumMod val="9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7728762" y="4408152"/>
            <a:ext cx="101122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2019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年</a:t>
            </a:r>
            <a:r>
              <a:rPr lang="en-US" altLang="zh-CN" sz="1100" dirty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9</a:t>
            </a:r>
            <a:r>
              <a:rPr lang="zh-CN" altLang="en-US" sz="1100" dirty="0" smtClean="0">
                <a:solidFill>
                  <a:schemeClr val="bg2">
                    <a:lumMod val="75000"/>
                  </a:schemeClr>
                </a:solidFill>
                <a:latin typeface="Microsoft JhengHei Light" panose="020B0304030504040204" pitchFamily="34" charset="-122"/>
                <a:ea typeface="Microsoft JhengHei Light" panose="020B0304030504040204" pitchFamily="34" charset="-122"/>
                <a:cs typeface="Microsoft JhengHei Light" panose="020B0304030504040204" pitchFamily="34" charset="-122"/>
              </a:rPr>
              <a:t>月</a:t>
            </a:r>
            <a:endParaRPr lang="en-US" altLang="zh-CN" sz="1100" dirty="0">
              <a:solidFill>
                <a:schemeClr val="bg2">
                  <a:lumMod val="75000"/>
                </a:schemeClr>
              </a:solidFill>
              <a:latin typeface="Microsoft JhengHei Light" panose="020B0304030504040204" pitchFamily="34" charset="-122"/>
              <a:ea typeface="Microsoft JhengHei Light" panose="020B0304030504040204" pitchFamily="34" charset="-122"/>
              <a:cs typeface="Microsoft JhengHei Light" panose="020B030403050404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63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基本</a:t>
            </a:r>
            <a:r>
              <a:rPr lang="zh-CN" altLang="en-US" dirty="0"/>
              <a:t>信息</a:t>
            </a:r>
          </a:p>
        </p:txBody>
      </p:sp>
      <p:sp>
        <p:nvSpPr>
          <p:cNvPr id="3" name="矩形 2"/>
          <p:cNvSpPr/>
          <p:nvPr/>
        </p:nvSpPr>
        <p:spPr>
          <a:xfrm>
            <a:off x="531809" y="1947914"/>
            <a:ext cx="1771996" cy="988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教育背景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从业年限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经验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擅长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95500" y="1947914"/>
            <a:ext cx="31792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联盟及相关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yeahDSP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Offer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检测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代理</a:t>
            </a:r>
          </a:p>
        </p:txBody>
      </p:sp>
      <p:sp>
        <p:nvSpPr>
          <p:cNvPr id="5" name="矩形 4"/>
          <p:cNvSpPr/>
          <p:nvPr/>
        </p:nvSpPr>
        <p:spPr>
          <a:xfrm>
            <a:off x="457496" y="3962690"/>
            <a:ext cx="254750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HTML+CSS+JS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Vue</a:t>
            </a: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JQuery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Node</a:t>
            </a: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移动开发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63239" y="3980277"/>
            <a:ext cx="30114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独立工作，高效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快速交付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发现问题，改进产品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解决复杂问题</a:t>
            </a:r>
            <a:endParaRPr lang="en-US" altLang="zh-CN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642366" lvl="1" indent="-28575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71326" y="3244155"/>
            <a:ext cx="7362994" cy="0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161640" y="1530808"/>
            <a:ext cx="0" cy="3603167"/>
          </a:xfrm>
          <a:prstGeom prst="line">
            <a:avLst/>
          </a:prstGeom>
          <a:noFill/>
          <a:ln w="12700">
            <a:solidFill>
              <a:schemeClr val="tx2">
                <a:lumMod val="50000"/>
                <a:lumOff val="50000"/>
              </a:schemeClr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090966" y="2163312"/>
            <a:ext cx="2162072" cy="2161686"/>
          </a:xfrm>
          <a:prstGeom prst="diamond">
            <a:avLst/>
          </a:prstGeom>
          <a:solidFill>
            <a:schemeClr val="accent1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920656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158474" y="153284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40305" y="3522209"/>
            <a:ext cx="291932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eaLnBrk="0" hangingPunct="0"/>
            <a:r>
              <a:rPr kumimoji="1" lang="en-US" altLang="zh-CN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293500" y="3510386"/>
            <a:ext cx="265393" cy="26534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 eaLnBrk="0" hangingPunct="0"/>
            <a:r>
              <a:rPr kumimoji="1" lang="en-US" altLang="zh-CN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37005" y="152400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基本信息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87440" y="3501485"/>
            <a:ext cx="9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知识技能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02123" y="351765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工作能力</a:t>
            </a:r>
            <a:endParaRPr lang="en-US" altLang="de-DE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467097" y="153930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工作职责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60296" y="297338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pc="3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关于我</a:t>
            </a:r>
            <a:endParaRPr lang="zh-CN" altLang="en-US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536174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</a:t>
            </a:r>
            <a:r>
              <a:rPr lang="zh-CN" altLang="en-US" dirty="0" smtClean="0"/>
              <a:t>经历</a:t>
            </a:r>
            <a:r>
              <a:rPr lang="en-US" altLang="zh-CN" dirty="0" smtClean="0"/>
              <a:t>/</a:t>
            </a:r>
            <a:r>
              <a:rPr lang="zh-CN" altLang="en-US" dirty="0" smtClean="0"/>
              <a:t>关键事件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48116"/>
            <a:ext cx="7517747" cy="3311398"/>
            <a:chOff x="960234" y="1947118"/>
            <a:chExt cx="7517747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315324" y="4237669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与商务和产品对接需求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849068" y="3186104"/>
              <a:ext cx="78649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后台管理开发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协助商务对接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90990" y="2415127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037223"/>
              <a:ext cx="10693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可提升点，从开发角度提出意见和建议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716006" y="2829362"/>
              <a:ext cx="1311462" cy="69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广告管理，实时换肤，实时更新素材、文案等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039062" y="3017652"/>
              <a:ext cx="13766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提供对接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时技术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层面的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协助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106014" y="4299287"/>
              <a:ext cx="1371967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自主优化产品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969834" y="3900285"/>
            <a:ext cx="1112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LeadGen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49068" y="3847043"/>
            <a:ext cx="8663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日常迭代和优化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651582" y="1917360"/>
            <a:ext cx="8922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，接入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endParaRPr lang="zh-CN" altLang="zh-CN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626525" y="1645775"/>
            <a:ext cx="138110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根据不同阶段产品目标，自主选型和开发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054067" y="1586499"/>
            <a:ext cx="13114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协助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offer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测试，接入到产品里，并提供优化建议等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654918" y="2085107"/>
            <a:ext cx="786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产品开发</a:t>
            </a:r>
            <a:endParaRPr lang="zh-CN" altLang="en-US" sz="1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355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789708" y="1548116"/>
            <a:ext cx="7251891" cy="3311398"/>
            <a:chOff x="789708" y="1947118"/>
            <a:chExt cx="7251891" cy="3311398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53965" y="4248228"/>
              <a:ext cx="854382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高效快速交付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311878" y="4115813"/>
              <a:ext cx="82432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框架升级系统重构</a:t>
              </a:r>
              <a:endPara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4" y="2381874"/>
              <a:ext cx="88903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开发规范，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组件重构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350907" y="3257845"/>
              <a:ext cx="8859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脚手架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07860" y="2348623"/>
              <a:ext cx="8663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打包部署优化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11122" y="323104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性能优化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35584" y="4324350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日常迭代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89708" y="4108593"/>
              <a:ext cx="11567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全家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桶替换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传统框架，提升开发效率，解决开发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瓶颈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61806" y="2022654"/>
              <a:ext cx="137485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统一开发风格，提升代码的可读性和可维护性，减少组件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50%</a:t>
              </a:r>
              <a:endParaRPr lang="zh-CN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85172" y="3024406"/>
              <a:ext cx="1376666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升级脚手架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 3.0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，打包文件体积减少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60%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左右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592182" y="2022654"/>
              <a:ext cx="13719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分析部署慢的原因，节省部署时间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80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% 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84507" y="2827435"/>
              <a:ext cx="1357092" cy="1131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详情打开速度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从慢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到秒开，全局</a:t>
              </a:r>
              <a:r>
                <a:rPr lang="en-US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改为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loading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，提升用户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95483" y="3889134"/>
            <a:ext cx="59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联盟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7334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工作</a:t>
            </a:r>
            <a:r>
              <a:rPr lang="en-US" altLang="zh-CN" dirty="0"/>
              <a:t>/</a:t>
            </a:r>
            <a:r>
              <a:rPr lang="zh-CN" altLang="en-US" dirty="0"/>
              <a:t>项目经历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960234" y="1534122"/>
            <a:ext cx="7220363" cy="3325392"/>
            <a:chOff x="960234" y="1933124"/>
            <a:chExt cx="7220363" cy="3325392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15932" y="1947118"/>
              <a:ext cx="5372660" cy="331139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170872" y="4310372"/>
              <a:ext cx="854382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88187" y="4239711"/>
              <a:ext cx="8243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OxyLabs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新代理接入</a:t>
              </a:r>
              <a:endParaRPr lang="zh-CN" altLang="en-US" sz="1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18825" y="2348623"/>
              <a:ext cx="7864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 chrome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插件维护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417409" y="3083278"/>
              <a:ext cx="8532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限流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547115" y="2479428"/>
              <a:ext cx="8663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en-US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857601" y="3220527"/>
              <a:ext cx="78098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yeahDSP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909936" y="4324350"/>
              <a:ext cx="8242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CN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YAPP</a:t>
              </a:r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开发</a:t>
              </a:r>
              <a:endPara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960234" y="4208775"/>
              <a:ext cx="106930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与代理对接，测试，并接入新代理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2203814" y="1933124"/>
              <a:ext cx="1273869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更新并维护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Luminati chrome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插件及后台服务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9270" y="3083278"/>
              <a:ext cx="137666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gen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通道费用异常原因，采取限流措施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636903" y="2005309"/>
              <a:ext cx="2543694" cy="715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调整检测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offer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跳转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检测</a:t>
              </a:r>
              <a:r>
                <a:rPr lang="zh-CN" altLang="en-US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</a:t>
              </a:r>
              <a:r>
                <a:rPr lang="en-US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lambda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调用方案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，区分</a:t>
              </a:r>
              <a:r>
                <a:rPr lang="zh-CN" altLang="zh-CN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使用代理通道，方便费用分摊</a:t>
              </a:r>
              <a:r>
                <a:rPr lang="zh-CN" altLang="zh-CN" sz="9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结算</a:t>
              </a:r>
              <a:endParaRPr lang="zh-CN" altLang="zh-CN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638584" y="3119481"/>
              <a:ext cx="1283790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迭代维护</a:t>
              </a: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203814" y="1327877"/>
            <a:ext cx="4680000" cy="0"/>
          </a:xfrm>
          <a:prstGeom prst="line">
            <a:avLst/>
          </a:prstGeom>
          <a:noFill/>
          <a:ln w="9525">
            <a:solidFill>
              <a:srgbClr val="AEABAB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115645" y="3799926"/>
            <a:ext cx="825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和其他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145172" y="3878860"/>
            <a:ext cx="1283790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联盟</a:t>
            </a:r>
            <a:r>
              <a:rPr lang="en-US" altLang="zh-CN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</a:t>
            </a:r>
            <a:endParaRPr lang="zh-CN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22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456047" y="425386"/>
            <a:ext cx="5694721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/>
              <a:t>个人规划</a:t>
            </a:r>
          </a:p>
        </p:txBody>
      </p:sp>
      <p:sp>
        <p:nvSpPr>
          <p:cNvPr id="3" name="矩形 2"/>
          <p:cNvSpPr/>
          <p:nvPr/>
        </p:nvSpPr>
        <p:spPr>
          <a:xfrm>
            <a:off x="1854155" y="1345798"/>
            <a:ext cx="5367988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业务动态</a:t>
            </a:r>
            <a:endParaRPr lang="en-US" altLang="zh-CN" sz="14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988957" y="2222335"/>
            <a:ext cx="4854715" cy="2140493"/>
            <a:chOff x="1979432" y="2831918"/>
            <a:chExt cx="5038485" cy="2221519"/>
          </a:xfrm>
        </p:grpSpPr>
        <p:sp>
          <p:nvSpPr>
            <p:cNvPr id="10" name="椭圆 9"/>
            <p:cNvSpPr/>
            <p:nvPr/>
          </p:nvSpPr>
          <p:spPr>
            <a:xfrm rot="5400000">
              <a:off x="4796398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1" name="椭圆 10"/>
            <p:cNvSpPr/>
            <p:nvPr/>
          </p:nvSpPr>
          <p:spPr>
            <a:xfrm rot="5400000">
              <a:off x="4944752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4" name="椭圆 13"/>
            <p:cNvSpPr/>
            <p:nvPr/>
          </p:nvSpPr>
          <p:spPr>
            <a:xfrm rot="5400000">
              <a:off x="5289582" y="3346825"/>
              <a:ext cx="95142" cy="95142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6" name="椭圆 15"/>
            <p:cNvSpPr/>
            <p:nvPr/>
          </p:nvSpPr>
          <p:spPr>
            <a:xfrm rot="5400000">
              <a:off x="1979432" y="2831918"/>
              <a:ext cx="2221519" cy="2221519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17" name="椭圆 16"/>
            <p:cNvSpPr/>
            <p:nvPr/>
          </p:nvSpPr>
          <p:spPr>
            <a:xfrm rot="5400000">
              <a:off x="2127786" y="2937006"/>
              <a:ext cx="399873" cy="39987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0" name="椭圆 19"/>
            <p:cNvSpPr/>
            <p:nvPr/>
          </p:nvSpPr>
          <p:spPr>
            <a:xfrm rot="5400000">
              <a:off x="2479967" y="3346825"/>
              <a:ext cx="93200" cy="93200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</p:sp>
        <p:sp>
          <p:nvSpPr>
            <p:cNvPr id="22" name="文本框 21"/>
            <p:cNvSpPr txBox="1"/>
            <p:nvPr/>
          </p:nvSpPr>
          <p:spPr>
            <a:xfrm>
              <a:off x="2728267" y="3155408"/>
              <a:ext cx="537703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5706732" y="3039178"/>
              <a:ext cx="537703" cy="3034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3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</a:t>
              </a:r>
              <a:endParaRPr lang="en-US" altLang="zh-CN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088439" y="3738014"/>
              <a:ext cx="2093036" cy="3148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扎实基础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5019987" y="3710061"/>
              <a:ext cx="1968343" cy="317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多方位了解行业及前沿技术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1298149" y="1834455"/>
            <a:ext cx="6480000" cy="0"/>
          </a:xfrm>
          <a:prstGeom prst="line">
            <a:avLst/>
          </a:prstGeom>
          <a:noFill/>
          <a:ln w="12700">
            <a:solidFill>
              <a:srgbClr val="FFC000"/>
            </a:solidFill>
            <a:round/>
            <a:headEnd type="triangle"/>
            <a:tailEnd type="triangle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2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238989" y="1699840"/>
            <a:ext cx="4560822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持续高效保证联盟的稳定运行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结合业务需求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细化功能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高效交付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yeahDSP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前端需求</a:t>
            </a: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优化其可维护性和可读性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品牌重塑 全球营销（独立电商）</a:t>
            </a:r>
            <a:endParaRPr lang="en-US" altLang="zh-CN" sz="1400" kern="100" dirty="0" smtClean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endParaRPr lang="en-US" altLang="zh-CN" sz="1400" kern="1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lnSpc>
                <a:spcPct val="180000"/>
              </a:lnSpc>
              <a:spcAft>
                <a:spcPts val="0"/>
              </a:spcAft>
            </a:pPr>
            <a:r>
              <a:rPr lang="en-US" altLang="zh-CN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YAPP</a:t>
            </a:r>
            <a:r>
              <a:rPr lang="zh-CN" altLang="en-US" sz="1400" kern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的完善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489886" y="425386"/>
            <a:ext cx="4044014" cy="54055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 smtClean="0"/>
              <a:t>工作规划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015149" y="1718889"/>
            <a:ext cx="5042876" cy="2735094"/>
            <a:chOff x="2015149" y="1718889"/>
            <a:chExt cx="4669020" cy="2735094"/>
          </a:xfrm>
        </p:grpSpPr>
        <p:sp>
          <p:nvSpPr>
            <p:cNvPr id="26" name="矩形 25"/>
            <p:cNvSpPr/>
            <p:nvPr/>
          </p:nvSpPr>
          <p:spPr>
            <a:xfrm>
              <a:off x="2015150" y="1718889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2015149" y="2493268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015150" y="326865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2015150" y="4017841"/>
              <a:ext cx="4669019" cy="436142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矩形 29"/>
          <p:cNvSpPr/>
          <p:nvPr/>
        </p:nvSpPr>
        <p:spPr>
          <a:xfrm>
            <a:off x="691176" y="172327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22514" y="17714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1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91176" y="2493268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22514" y="254140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2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91176" y="32686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22514" y="3316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3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91176" y="4043051"/>
            <a:ext cx="785200" cy="436142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2514" y="40911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kern="1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4</a:t>
            </a:r>
            <a:endParaRPr lang="zh-CN" alt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16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6994"/>
            <a:ext cx="4438650" cy="2588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992582" y="1630702"/>
            <a:ext cx="3275214" cy="22929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感谢收听</a:t>
            </a:r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0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5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自定义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C00"/>
      </a:accent1>
      <a:accent2>
        <a:srgbClr val="AEABAB"/>
      </a:accent2>
      <a:accent3>
        <a:srgbClr val="757070"/>
      </a:accent3>
      <a:accent4>
        <a:srgbClr val="66CCFF"/>
      </a:accent4>
      <a:accent5>
        <a:srgbClr val="F2F2F2"/>
      </a:accent5>
      <a:accent6>
        <a:srgbClr val="F2F2F2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10859</TotalTime>
  <Pages>0</Pages>
  <Words>417</Words>
  <Characters>0</Characters>
  <Application>Microsoft Office PowerPoint</Application>
  <DocSecurity>0</DocSecurity>
  <PresentationFormat>全屏显示(16:10)</PresentationFormat>
  <Lines>0</Lines>
  <Paragraphs>98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Microsoft JhengHei</vt:lpstr>
      <vt:lpstr>Microsoft JhengHei Light</vt:lpstr>
      <vt:lpstr>Microsoft YaHei UI Light</vt:lpstr>
      <vt:lpstr>宋体</vt:lpstr>
      <vt:lpstr>微软雅黑</vt:lpstr>
      <vt:lpstr>Arial</vt:lpstr>
      <vt:lpstr>Calibri</vt:lpstr>
      <vt:lpstr>Times New Roman</vt:lpstr>
      <vt:lpstr>1_默认设计模板</vt:lpstr>
      <vt:lpstr>马爱莲-广告平台BU-国际业务部-产品技术组-申请职级T5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tony</dc:creator>
  <cp:keywords/>
  <dc:description/>
  <cp:lastModifiedBy>Elaine Ma(马爱莲)</cp:lastModifiedBy>
  <cp:revision>1185</cp:revision>
  <dcterms:created xsi:type="dcterms:W3CDTF">2014-12-25T06:54:41Z</dcterms:created>
  <dcterms:modified xsi:type="dcterms:W3CDTF">2019-09-17T12:21:03Z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