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2"/>
  </p:notesMasterIdLst>
  <p:sldIdLst>
    <p:sldId id="376" r:id="rId2"/>
    <p:sldId id="436" r:id="rId3"/>
    <p:sldId id="479" r:id="rId4"/>
    <p:sldId id="414" r:id="rId5"/>
    <p:sldId id="481" r:id="rId6"/>
    <p:sldId id="434" r:id="rId7"/>
    <p:sldId id="460" r:id="rId8"/>
    <p:sldId id="480" r:id="rId9"/>
    <p:sldId id="482" r:id="rId10"/>
    <p:sldId id="424" r:id="rId11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7269" autoAdjust="0"/>
  </p:normalViewPr>
  <p:slideViewPr>
    <p:cSldViewPr snapToGrid="0" snapToObjects="1">
      <p:cViewPr varScale="1">
        <p:scale>
          <a:sx n="57" d="100"/>
          <a:sy n="57" d="100"/>
        </p:scale>
        <p:origin x="1932" y="54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2019/9/17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3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43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8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9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992582" y="1630702"/>
            <a:ext cx="3175462" cy="1795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5318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521037" y="3962690"/>
            <a:ext cx="2315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62859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独立工作，高效快速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交付</a:t>
            </a:r>
            <a:endParaRPr lang="en-US" altLang="zh-CN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206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01321" y="3522209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492968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37005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0327" y="35014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5002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9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/>
              <a:t>经历及业绩</a:t>
            </a:r>
          </a:p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15149" y="1544641"/>
            <a:ext cx="4340406" cy="3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LeadGen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产品及后端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管理系统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联盟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及相关系统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迭代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升级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代理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offer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跳转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检测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yeahDSP</a:t>
            </a:r>
            <a:endParaRPr lang="zh-CN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1176" y="155855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22514" y="160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1176" y="2280919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22514" y="23290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176" y="30182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514" y="30663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176" y="37545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2514" y="3802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15149" y="1554165"/>
            <a:ext cx="4842851" cy="3375951"/>
            <a:chOff x="2015149" y="1563690"/>
            <a:chExt cx="5042876" cy="3375951"/>
          </a:xfrm>
        </p:grpSpPr>
        <p:sp>
          <p:nvSpPr>
            <p:cNvPr id="34" name="矩形 33"/>
            <p:cNvSpPr/>
            <p:nvPr/>
          </p:nvSpPr>
          <p:spPr>
            <a:xfrm>
              <a:off x="2015150" y="1563690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5149" y="2290444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15150" y="302772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15150" y="373881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015150" y="4503499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91176" y="451918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22514" y="4567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业绩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15149" y="1544641"/>
            <a:ext cx="4340406" cy="3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LeadGen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产品及后端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管理系统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联盟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及相关系统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迭代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升级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代理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offer</a:t>
            </a:r>
            <a:r>
              <a:rPr lang="zh-CN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跳转</a:t>
            </a:r>
            <a:r>
              <a:rPr lang="zh-CN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检测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ROI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无法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保障</a:t>
            </a:r>
            <a:endParaRPr lang="zh-CN" altLang="en-US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176" y="155855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2514" y="160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176" y="2280919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2514" y="23290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1176" y="30182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22514" y="30663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1176" y="3754502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2514" y="3802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15149" y="1554165"/>
            <a:ext cx="4842851" cy="3375951"/>
            <a:chOff x="2015149" y="1563690"/>
            <a:chExt cx="5042876" cy="3375951"/>
          </a:xfrm>
        </p:grpSpPr>
        <p:sp>
          <p:nvSpPr>
            <p:cNvPr id="31" name="矩形 30"/>
            <p:cNvSpPr/>
            <p:nvPr/>
          </p:nvSpPr>
          <p:spPr>
            <a:xfrm>
              <a:off x="2015150" y="1563690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15149" y="2290444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15150" y="302772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15150" y="3738817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5150" y="4503499"/>
              <a:ext cx="5042875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691176" y="4519184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2514" y="45673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5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关键事件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847016" y="1548116"/>
            <a:ext cx="7194583" cy="3311398"/>
            <a:chOff x="847016" y="1947118"/>
            <a:chExt cx="7194583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87217" y="4206663"/>
              <a:ext cx="854382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全球多个国家合作网红超过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03814" y="4248820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Leadgen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产品和后端管理</a:t>
              </a:r>
              <a:endPara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联盟组件重构和部署优化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39352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联盟系统框架升级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</a:t>
              </a:r>
              <a:r>
                <a:rPr lang="zh-CN" altLang="en-US" sz="1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性能优化，交互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85939" y="3089722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和网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面对面的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有竞争力</a:t>
              </a:r>
              <a:endPara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7017" y="4156487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可视化管理广告，实时更换主题，文案等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286" y="2022654"/>
              <a:ext cx="10381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个不同品牌的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47016" y="2890219"/>
              <a:ext cx="1376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团队组合，精通海外热点市场，集创意、营销、优化为一体、提升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CTR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 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16625" y="2022654"/>
              <a:ext cx="137196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您的产品不断跟踪找到最好的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7809" y="2827435"/>
              <a:ext cx="12837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多个网络深度合作，策划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个以上的独立活动、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个事件 </a:t>
              </a: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95483" y="3799926"/>
            <a:ext cx="59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关键事件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8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89886" y="425386"/>
            <a:ext cx="2910540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个人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工作规划等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1738908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346002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1</a:t>
            </a:r>
            <a:endParaRPr lang="zh-CN" altLang="en-US" sz="3600" kern="1200" dirty="0"/>
          </a:p>
        </p:txBody>
      </p:sp>
      <p:sp>
        <p:nvSpPr>
          <p:cNvPr id="24" name="任意多边形 23"/>
          <p:cNvSpPr/>
          <p:nvPr/>
        </p:nvSpPr>
        <p:spPr>
          <a:xfrm>
            <a:off x="3801666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zh-CN" altLang="en-US" sz="17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3408760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2</a:t>
            </a:r>
            <a:endParaRPr lang="zh-CN" altLang="en-US" sz="36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5864424" y="1688332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27" name="任意多边形 26"/>
          <p:cNvSpPr/>
          <p:nvPr/>
        </p:nvSpPr>
        <p:spPr>
          <a:xfrm>
            <a:off x="5471518" y="1982325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3</a:t>
            </a:r>
            <a:endParaRPr lang="zh-CN" altLang="en-US" sz="3600" kern="1200" dirty="0"/>
          </a:p>
        </p:txBody>
      </p:sp>
      <p:sp>
        <p:nvSpPr>
          <p:cNvPr id="29" name="任意多边形 28"/>
          <p:cNvSpPr/>
          <p:nvPr/>
        </p:nvSpPr>
        <p:spPr>
          <a:xfrm>
            <a:off x="2770287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0847" tIns="213055" rIns="426521" bIns="213055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377381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4</a:t>
            </a:r>
            <a:endParaRPr lang="zh-CN" altLang="en-US" sz="3600" kern="1200" dirty="0"/>
          </a:p>
        </p:txBody>
      </p:sp>
      <p:sp>
        <p:nvSpPr>
          <p:cNvPr id="31" name="任意多边形 30"/>
          <p:cNvSpPr/>
          <p:nvPr/>
        </p:nvSpPr>
        <p:spPr>
          <a:xfrm>
            <a:off x="4833045" y="3439104"/>
            <a:ext cx="1571625" cy="1373798"/>
          </a:xfrm>
          <a:custGeom>
            <a:avLst/>
            <a:gdLst>
              <a:gd name="connsiteX0" fmla="*/ 0 w 1571625"/>
              <a:gd name="connsiteY0" fmla="*/ 206070 h 1373798"/>
              <a:gd name="connsiteX1" fmla="*/ 884726 w 1571625"/>
              <a:gd name="connsiteY1" fmla="*/ 206070 h 1373798"/>
              <a:gd name="connsiteX2" fmla="*/ 884726 w 1571625"/>
              <a:gd name="connsiteY2" fmla="*/ 0 h 1373798"/>
              <a:gd name="connsiteX3" fmla="*/ 1571625 w 1571625"/>
              <a:gd name="connsiteY3" fmla="*/ 686899 h 1373798"/>
              <a:gd name="connsiteX4" fmla="*/ 884726 w 1571625"/>
              <a:gd name="connsiteY4" fmla="*/ 1373798 h 1373798"/>
              <a:gd name="connsiteX5" fmla="*/ 884726 w 1571625"/>
              <a:gd name="connsiteY5" fmla="*/ 1167728 h 1373798"/>
              <a:gd name="connsiteX6" fmla="*/ 0 w 1571625"/>
              <a:gd name="connsiteY6" fmla="*/ 1167728 h 1373798"/>
              <a:gd name="connsiteX7" fmla="*/ 0 w 1571625"/>
              <a:gd name="connsiteY7" fmla="*/ 206070 h 13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625" h="1373798">
                <a:moveTo>
                  <a:pt x="0" y="206070"/>
                </a:moveTo>
                <a:lnTo>
                  <a:pt x="884726" y="206070"/>
                </a:lnTo>
                <a:lnTo>
                  <a:pt x="884726" y="0"/>
                </a:lnTo>
                <a:lnTo>
                  <a:pt x="1571625" y="686899"/>
                </a:lnTo>
                <a:lnTo>
                  <a:pt x="884726" y="1373798"/>
                </a:lnTo>
                <a:lnTo>
                  <a:pt x="884726" y="1167728"/>
                </a:lnTo>
                <a:lnTo>
                  <a:pt x="0" y="1167728"/>
                </a:lnTo>
                <a:lnTo>
                  <a:pt x="0" y="2060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086" tIns="216865" rIns="434142" bIns="216865" numCol="1" spcCol="1270" anchor="ctr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700" kern="1200"/>
          </a:p>
        </p:txBody>
      </p:sp>
      <p:sp>
        <p:nvSpPr>
          <p:cNvPr id="32" name="任意多边形 31"/>
          <p:cNvSpPr/>
          <p:nvPr/>
        </p:nvSpPr>
        <p:spPr>
          <a:xfrm>
            <a:off x="4440139" y="3733097"/>
            <a:ext cx="785812" cy="785812"/>
          </a:xfrm>
          <a:custGeom>
            <a:avLst/>
            <a:gdLst>
              <a:gd name="connsiteX0" fmla="*/ 0 w 785812"/>
              <a:gd name="connsiteY0" fmla="*/ 392906 h 785812"/>
              <a:gd name="connsiteX1" fmla="*/ 392906 w 785812"/>
              <a:gd name="connsiteY1" fmla="*/ 0 h 785812"/>
              <a:gd name="connsiteX2" fmla="*/ 785812 w 785812"/>
              <a:gd name="connsiteY2" fmla="*/ 392906 h 785812"/>
              <a:gd name="connsiteX3" fmla="*/ 392906 w 785812"/>
              <a:gd name="connsiteY3" fmla="*/ 785812 h 785812"/>
              <a:gd name="connsiteX4" fmla="*/ 0 w 785812"/>
              <a:gd name="connsiteY4" fmla="*/ 392906 h 78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2" h="785812">
                <a:moveTo>
                  <a:pt x="0" y="392906"/>
                </a:moveTo>
                <a:cubicBezTo>
                  <a:pt x="0" y="175910"/>
                  <a:pt x="175910" y="0"/>
                  <a:pt x="392906" y="0"/>
                </a:cubicBezTo>
                <a:cubicBezTo>
                  <a:pt x="609902" y="0"/>
                  <a:pt x="785812" y="175910"/>
                  <a:pt x="785812" y="392906"/>
                </a:cubicBezTo>
                <a:cubicBezTo>
                  <a:pt x="785812" y="609902"/>
                  <a:pt x="609902" y="785812"/>
                  <a:pt x="392906" y="785812"/>
                </a:cubicBezTo>
                <a:cubicBezTo>
                  <a:pt x="175910" y="785812"/>
                  <a:pt x="0" y="609902"/>
                  <a:pt x="0" y="392906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40" tIns="137940" rIns="137940" bIns="13794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smtClean="0"/>
              <a:t>5</a:t>
            </a:r>
            <a:endParaRPr lang="zh-CN" altLang="en-US" sz="3600" kern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213622" y="2092719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难以获取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31814" y="2119650"/>
            <a:ext cx="902811" cy="55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488950">
              <a:lnSpc>
                <a:spcPct val="90000"/>
              </a:lnSpc>
              <a:spcAft>
                <a:spcPct val="3500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认可度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34056" y="2103684"/>
            <a:ext cx="723275" cy="58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02920" y="3956705"/>
            <a:ext cx="9028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复购率低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45001" y="38643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0" lvl="1"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</a:p>
        </p:txBody>
      </p:sp>
    </p:spTree>
    <p:extLst>
      <p:ext uri="{BB962C8B-B14F-4D97-AF65-F5344CB8AC3E}">
        <p14:creationId xmlns:p14="http://schemas.microsoft.com/office/powerpoint/2010/main" val="17027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Google AdWords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西安体验中心</a:t>
            </a:r>
            <a:endParaRPr lang="zh-CN" altLang="en-US" dirty="0"/>
          </a:p>
        </p:txBody>
      </p:sp>
      <p:sp>
        <p:nvSpPr>
          <p:cNvPr id="8" name="平行四边形 7"/>
          <p:cNvSpPr/>
          <p:nvPr/>
        </p:nvSpPr>
        <p:spPr>
          <a:xfrm>
            <a:off x="726038" y="1581149"/>
            <a:ext cx="1571899" cy="2371347"/>
          </a:xfrm>
          <a:prstGeom prst="parallelogram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2248228" y="1581149"/>
            <a:ext cx="1571899" cy="2371347"/>
          </a:xfrm>
          <a:prstGeom prst="parallelogram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770418" y="1581149"/>
            <a:ext cx="1571899" cy="2371347"/>
          </a:xfrm>
          <a:prstGeom prst="parallelogram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5292608" y="1581149"/>
            <a:ext cx="1571899" cy="2371347"/>
          </a:xfrm>
          <a:prstGeom prst="parallelogram">
            <a:avLst/>
          </a:prstGeom>
          <a:blipFill rotWithShape="1">
            <a:blip r:embed="rId5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6814798" y="1581149"/>
            <a:ext cx="1571899" cy="2371347"/>
          </a:xfrm>
          <a:prstGeom prst="parallelogram">
            <a:avLst/>
          </a:prstGeom>
          <a:blipFill rotWithShape="1">
            <a:blip r:embed="rId6"/>
            <a:stretch>
              <a:fillRect r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3630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074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策略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3293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培训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5512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推广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7315" y="4180829"/>
            <a:ext cx="118164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</a:t>
            </a:r>
          </a:p>
        </p:txBody>
      </p:sp>
      <p:sp>
        <p:nvSpPr>
          <p:cNvPr id="19" name="TextBox 12"/>
          <p:cNvSpPr/>
          <p:nvPr/>
        </p:nvSpPr>
        <p:spPr>
          <a:xfrm>
            <a:off x="1751961" y="4804866"/>
            <a:ext cx="551356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品牌全球化的快速超车</a:t>
            </a:r>
          </a:p>
        </p:txBody>
      </p:sp>
    </p:spTree>
    <p:extLst>
      <p:ext uri="{BB962C8B-B14F-4D97-AF65-F5344CB8AC3E}">
        <p14:creationId xmlns:p14="http://schemas.microsoft.com/office/powerpoint/2010/main" val="22779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大卖家关注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如何引流、如何分析、如何再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内流量成本增高，外部引流是目前大卖家主要的流量来源。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80422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站外引流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66471" y="3039178"/>
              <a:ext cx="1018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建立完整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独立站引流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引流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：快速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产生消耗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页引流：便于跟踪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05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完善的分析、可根据行业调整优化产品展示、购物、支付流程，达到最优转化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5005" y="5110620"/>
            <a:ext cx="5586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Yeahmobi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为卖家提供建站、运营、引流、分析、优化等一整套整合营销解决方案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大卖家关注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如何引流、如何分析、如何再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内流量成本增高，外部引流是目前大卖家主要的流量来源。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80422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851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站外引流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466471" y="3039178"/>
              <a:ext cx="10182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建立完整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独立站引流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引流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：快速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产生消耗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页引流：便于跟踪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en-US" altLang="zh-CN" sz="105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完善的分析、可根据行业调整优化产品展示、购物、支付流程，达到最优转化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5005" y="5110620"/>
            <a:ext cx="5586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Yeahmobi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为卖家提供建站、运营、引流、分析、优化等一整套整合营销解决方案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1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10779</TotalTime>
  <Pages>0</Pages>
  <Words>481</Words>
  <Characters>0</Characters>
  <Application>Microsoft Office PowerPoint</Application>
  <DocSecurity>0</DocSecurity>
  <PresentationFormat>全屏显示(16:10)</PresentationFormat>
  <Lines>0</Lines>
  <Paragraphs>129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JhengHei</vt:lpstr>
      <vt:lpstr>Microsoft JhengHei Light</vt:lpstr>
      <vt:lpstr>Microsoft YaHei UI Light</vt:lpstr>
      <vt:lpstr>宋体</vt:lpstr>
      <vt:lpstr>微软雅黑</vt:lpstr>
      <vt:lpstr>Arial</vt:lpstr>
      <vt:lpstr>Calibri</vt:lpstr>
      <vt:lpstr>Times New Roman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Elaine Ma(马爱莲)</cp:lastModifiedBy>
  <cp:revision>1051</cp:revision>
  <dcterms:created xsi:type="dcterms:W3CDTF">2014-12-25T06:54:41Z</dcterms:created>
  <dcterms:modified xsi:type="dcterms:W3CDTF">2019-09-17T05:33:04Z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