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11"/>
  </p:notesMasterIdLst>
  <p:sldIdLst>
    <p:sldId id="376" r:id="rId2"/>
    <p:sldId id="486" r:id="rId3"/>
    <p:sldId id="436" r:id="rId4"/>
    <p:sldId id="483" r:id="rId5"/>
    <p:sldId id="484" r:id="rId6"/>
    <p:sldId id="485" r:id="rId7"/>
    <p:sldId id="480" r:id="rId8"/>
    <p:sldId id="482" r:id="rId9"/>
    <p:sldId id="424" r:id="rId10"/>
  </p:sldIdLst>
  <p:sldSz cx="9144000" cy="5715000" type="screen16x1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35661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71323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06984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42646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1783080" algn="l" defTabSz="71323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139696" algn="l" defTabSz="71323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2496312" algn="l" defTabSz="71323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2852928" algn="l" defTabSz="71323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48" userDrawn="1">
          <p15:clr>
            <a:srgbClr val="A4A3A4"/>
          </p15:clr>
        </p15:guide>
        <p15:guide id="2" pos="28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9204"/>
    <a:srgbClr val="FD7C2D"/>
    <a:srgbClr val="AEABAB"/>
    <a:srgbClr val="FFCC00"/>
    <a:srgbClr val="5B94CE"/>
    <a:srgbClr val="44546A"/>
    <a:srgbClr val="F8F8F8"/>
    <a:srgbClr val="7FAED9"/>
    <a:srgbClr val="B2B2B2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8" autoAdjust="0"/>
    <p:restoredTop sz="96291" autoAdjust="0"/>
  </p:normalViewPr>
  <p:slideViewPr>
    <p:cSldViewPr snapToGrid="0" snapToObjects="1">
      <p:cViewPr varScale="1">
        <p:scale>
          <a:sx n="146" d="100"/>
          <a:sy n="146" d="100"/>
        </p:scale>
        <p:origin x="480" y="176"/>
      </p:cViewPr>
      <p:guideLst>
        <p:guide orient="horz" pos="1748"/>
        <p:guide pos="28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charset="0"/>
                <a:ea typeface="宋体" charset="-122"/>
                <a:cs typeface="+mn-ea"/>
              </a:defRPr>
            </a:lvl1pPr>
          </a:lstStyle>
          <a:p>
            <a:pPr>
              <a:defRPr/>
            </a:pPr>
            <a:fld id="{9C609A13-2B5F-4788-B43C-3C1689232F4C}" type="datetimeFigureOut">
              <a:rPr lang="zh-CN" altLang="en-US"/>
              <a:pPr>
                <a:defRPr/>
              </a:pPr>
              <a:t>2019/9/18</a:t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charset="0"/>
                <a:ea typeface="宋体" charset="-122"/>
                <a:cs typeface="+mn-ea"/>
              </a:defRPr>
            </a:lvl1pPr>
          </a:lstStyle>
          <a:p>
            <a:pPr>
              <a:defRPr/>
            </a:pPr>
            <a:fld id="{9384B2ED-2FD1-4D65-920D-A0DDF7916AB9}" type="slidenum">
              <a:rPr lang="zh-CN" altLang="en-US"/>
              <a:pPr>
                <a:defRPr/>
              </a:pPr>
              <a:t>‹#›</a:t>
            </a:fld>
            <a:endParaRPr lang="en-US" altLang="x-none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7195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93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56616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93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713232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93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69848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93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426464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93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83080" lvl="5" indent="0" algn="l" defTabSz="713232" eaLnBrk="0" fontAlgn="base" latinLnBrk="0" hangingPunct="0">
      <a:spcBef>
        <a:spcPct val="30000"/>
      </a:spcBef>
      <a:spcAft>
        <a:spcPct val="0"/>
      </a:spcAft>
      <a:buNone/>
      <a:defRPr sz="936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139696" lvl="6" indent="0" algn="l" defTabSz="713232" eaLnBrk="0" fontAlgn="base" latinLnBrk="0" hangingPunct="0">
      <a:spcBef>
        <a:spcPct val="30000"/>
      </a:spcBef>
      <a:spcAft>
        <a:spcPct val="0"/>
      </a:spcAft>
      <a:buNone/>
      <a:defRPr sz="936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2496312" lvl="7" indent="0" algn="l" defTabSz="713232" eaLnBrk="0" fontAlgn="base" latinLnBrk="0" hangingPunct="0">
      <a:spcBef>
        <a:spcPct val="30000"/>
      </a:spcBef>
      <a:spcAft>
        <a:spcPct val="0"/>
      </a:spcAft>
      <a:buNone/>
      <a:defRPr sz="936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2852928" lvl="8" indent="0" algn="l" defTabSz="713232" eaLnBrk="0" fontAlgn="base" latinLnBrk="0" hangingPunct="0">
      <a:spcBef>
        <a:spcPct val="30000"/>
      </a:spcBef>
      <a:spcAft>
        <a:spcPct val="0"/>
      </a:spcAft>
      <a:buNone/>
      <a:defRPr sz="936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B2ED-2FD1-4D65-920D-A0DDF7916AB9}" type="slidenum">
              <a:rPr lang="zh-CN" altLang="en-US" smtClean="0"/>
              <a:pPr>
                <a:defRPr/>
              </a:pPr>
              <a:t>1</a:t>
            </a:fld>
            <a:endParaRPr lang="en-US" altLang="x-none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130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B2ED-2FD1-4D65-920D-A0DDF7916AB9}" type="slidenum">
              <a:rPr lang="zh-CN" altLang="en-US" smtClean="0"/>
              <a:pPr>
                <a:defRPr/>
              </a:pPr>
              <a:t>2</a:t>
            </a:fld>
            <a:endParaRPr lang="en-US" altLang="x-none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5693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B2ED-2FD1-4D65-920D-A0DDF7916AB9}" type="slidenum">
              <a:rPr lang="zh-CN" altLang="en-US" smtClean="0"/>
              <a:pPr>
                <a:defRPr/>
              </a:pPr>
              <a:t>4</a:t>
            </a:fld>
            <a:endParaRPr lang="en-US" altLang="x-none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119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B2ED-2FD1-4D65-920D-A0DDF7916AB9}" type="slidenum">
              <a:rPr lang="zh-CN" altLang="en-US" smtClean="0"/>
              <a:pPr>
                <a:defRPr/>
              </a:pPr>
              <a:t>5</a:t>
            </a:fld>
            <a:endParaRPr lang="en-US" altLang="x-none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907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B2ED-2FD1-4D65-920D-A0DDF7916AB9}" type="slidenum">
              <a:rPr lang="zh-CN" altLang="en-US" smtClean="0"/>
              <a:pPr>
                <a:defRPr/>
              </a:pPr>
              <a:t>6</a:t>
            </a:fld>
            <a:endParaRPr lang="en-US" altLang="x-none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1794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B2ED-2FD1-4D65-920D-A0DDF7916AB9}" type="slidenum">
              <a:rPr lang="zh-CN" altLang="en-US" smtClean="0"/>
              <a:pPr>
                <a:defRPr/>
              </a:pPr>
              <a:t>7</a:t>
            </a:fld>
            <a:endParaRPr lang="en-US" altLang="x-none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5076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B2ED-2FD1-4D65-920D-A0DDF7916AB9}" type="slidenum">
              <a:rPr lang="zh-CN" altLang="en-US" smtClean="0"/>
              <a:pPr>
                <a:defRPr/>
              </a:pPr>
              <a:t>8</a:t>
            </a:fld>
            <a:endParaRPr lang="en-US" altLang="x-none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50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7454" y="0"/>
            <a:ext cx="1287117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279662" y="0"/>
            <a:ext cx="7864337" cy="5715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3505" y="2618961"/>
            <a:ext cx="6167230" cy="1518582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3505" y="4283846"/>
            <a:ext cx="6202017" cy="6708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5436704" cy="3169134"/>
          </a:xfrm>
          <a:prstGeom prst="rect">
            <a:avLst/>
          </a:prstGeom>
        </p:spPr>
      </p:pic>
      <p:pic>
        <p:nvPicPr>
          <p:cNvPr id="10" name="图片 3076" descr="2015新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1129414"/>
            <a:ext cx="1936473" cy="593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016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9538" y="209111"/>
            <a:ext cx="5409372" cy="54055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947452" y="5314567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3DB50-804C-4967-819D-77839D99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57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pPr>
              <a:defRPr/>
            </a:pPr>
            <a:fld id="{C011508A-B475-4F5B-8626-CC25F27513F9}" type="datetime1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366DD-9351-4BFC-BE27-10C0125CA3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70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9964" y="213886"/>
            <a:ext cx="5409372" cy="5405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-1" y="955809"/>
            <a:ext cx="460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4566690" y="955809"/>
            <a:ext cx="457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3076" descr="2015新logo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009" y="300686"/>
            <a:ext cx="1368481" cy="41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947452" y="5314567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3DB50-804C-4967-819D-77839D99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24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3" r:id="rId2"/>
    <p:sldLayoutId id="214748370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11680" y="2496911"/>
            <a:ext cx="6883843" cy="854765"/>
          </a:xfrm>
        </p:spPr>
        <p:txBody>
          <a:bodyPr anchor="ctr">
            <a:norm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</a:rPr>
              <a:t>马爱莲</a:t>
            </a:r>
            <a:r>
              <a:rPr lang="en-US" altLang="zh-CN" sz="2000" dirty="0">
                <a:solidFill>
                  <a:schemeClr val="accent1"/>
                </a:solidFill>
              </a:rPr>
              <a:t>-</a:t>
            </a:r>
            <a:r>
              <a:rPr lang="zh-CN" altLang="en-US" sz="2000" dirty="0">
                <a:solidFill>
                  <a:schemeClr val="accent1"/>
                </a:solidFill>
              </a:rPr>
              <a:t>广告平台</a:t>
            </a:r>
            <a:r>
              <a:rPr lang="en-US" altLang="zh-CN" sz="2000" dirty="0">
                <a:solidFill>
                  <a:schemeClr val="accent1"/>
                </a:solidFill>
              </a:rPr>
              <a:t>BU-</a:t>
            </a:r>
            <a:r>
              <a:rPr lang="zh-CN" altLang="en-US" sz="2000" dirty="0">
                <a:solidFill>
                  <a:schemeClr val="accent1"/>
                </a:solidFill>
              </a:rPr>
              <a:t>国际业务部</a:t>
            </a:r>
            <a:r>
              <a:rPr lang="en-US" altLang="zh-CN" sz="2000" dirty="0">
                <a:solidFill>
                  <a:schemeClr val="accent1"/>
                </a:solidFill>
              </a:rPr>
              <a:t>-</a:t>
            </a:r>
            <a:r>
              <a:rPr lang="zh-CN" altLang="en-US" sz="2000" dirty="0">
                <a:solidFill>
                  <a:schemeClr val="accent1"/>
                </a:solidFill>
              </a:rPr>
              <a:t>产品技术组</a:t>
            </a:r>
            <a:r>
              <a:rPr lang="en-US" altLang="zh-CN" sz="2000" dirty="0">
                <a:solidFill>
                  <a:schemeClr val="accent1"/>
                </a:solidFill>
              </a:rPr>
              <a:t>-</a:t>
            </a:r>
            <a:r>
              <a:rPr lang="zh-CN" altLang="en-US" sz="2000" dirty="0">
                <a:solidFill>
                  <a:schemeClr val="accent1"/>
                </a:solidFill>
              </a:rPr>
              <a:t>申请职级</a:t>
            </a:r>
            <a:r>
              <a:rPr lang="en-US" altLang="zh-CN" sz="2000" dirty="0" smtClean="0">
                <a:solidFill>
                  <a:schemeClr val="accent1"/>
                </a:solidFill>
              </a:rPr>
              <a:t>T5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48917" y="3213176"/>
            <a:ext cx="118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2">
                    <a:lumMod val="9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答辩</a:t>
            </a:r>
            <a:r>
              <a:rPr lang="en-US" altLang="zh-CN" sz="1200" dirty="0" smtClean="0">
                <a:solidFill>
                  <a:schemeClr val="bg2">
                    <a:lumMod val="9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PPT</a:t>
            </a:r>
            <a:endParaRPr lang="zh-CN" altLang="en-US" sz="1200" dirty="0">
              <a:solidFill>
                <a:schemeClr val="bg2">
                  <a:lumMod val="9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7"/>
          <p:cNvSpPr>
            <a:spLocks noChangeArrowheads="1"/>
          </p:cNvSpPr>
          <p:nvPr/>
        </p:nvSpPr>
        <p:spPr bwMode="auto">
          <a:xfrm>
            <a:off x="7728762" y="4408152"/>
            <a:ext cx="10112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 dirty="0" smtClean="0">
                <a:solidFill>
                  <a:schemeClr val="bg2">
                    <a:lumMod val="75000"/>
                  </a:schemeClr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2019</a:t>
            </a:r>
            <a:r>
              <a:rPr lang="zh-CN" altLang="en-US" sz="1100" dirty="0" smtClean="0">
                <a:solidFill>
                  <a:schemeClr val="bg2">
                    <a:lumMod val="75000"/>
                  </a:schemeClr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年</a:t>
            </a:r>
            <a:r>
              <a:rPr lang="en-US" altLang="zh-CN" sz="1100" dirty="0">
                <a:solidFill>
                  <a:schemeClr val="bg2">
                    <a:lumMod val="75000"/>
                  </a:schemeClr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9</a:t>
            </a:r>
            <a:r>
              <a:rPr lang="zh-CN" altLang="en-US" sz="1100" dirty="0" smtClean="0">
                <a:solidFill>
                  <a:schemeClr val="bg2">
                    <a:lumMod val="75000"/>
                  </a:schemeClr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月</a:t>
            </a:r>
            <a:endParaRPr lang="en-US" altLang="zh-CN" sz="1100" dirty="0">
              <a:solidFill>
                <a:schemeClr val="bg2">
                  <a:lumMod val="75000"/>
                </a:schemeClr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863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238988" y="1699840"/>
            <a:ext cx="4819035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个人基本信息</a:t>
            </a:r>
            <a:endParaRPr lang="en-US" altLang="zh-CN" sz="1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endParaRPr lang="en-US" altLang="zh-CN" sz="1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工作经历</a:t>
            </a:r>
            <a:r>
              <a:rPr lang="en-US" altLang="zh-CN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业绩</a:t>
            </a:r>
            <a:r>
              <a:rPr lang="en-US" altLang="zh-CN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关键事件</a:t>
            </a:r>
            <a:endParaRPr lang="en-US" altLang="zh-CN" sz="1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endParaRPr lang="en-US" altLang="zh-CN" sz="1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个人</a:t>
            </a:r>
            <a:r>
              <a:rPr lang="en-US" altLang="zh-CN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工作规划</a:t>
            </a:r>
            <a:endParaRPr lang="en-US" altLang="zh-CN" sz="1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endParaRPr lang="en-US" altLang="zh-CN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问答</a:t>
            </a:r>
            <a:endParaRPr lang="en-US" altLang="zh-CN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endParaRPr lang="en-US" altLang="zh-CN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489886" y="425386"/>
            <a:ext cx="4044014" cy="54055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2015149" y="1718889"/>
            <a:ext cx="5042876" cy="2735094"/>
            <a:chOff x="2015149" y="1718889"/>
            <a:chExt cx="4669020" cy="2735094"/>
          </a:xfrm>
        </p:grpSpPr>
        <p:sp>
          <p:nvSpPr>
            <p:cNvPr id="26" name="矩形 25"/>
            <p:cNvSpPr/>
            <p:nvPr/>
          </p:nvSpPr>
          <p:spPr>
            <a:xfrm>
              <a:off x="2015150" y="1718889"/>
              <a:ext cx="4669019" cy="43614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2015149" y="2493268"/>
              <a:ext cx="4669019" cy="43614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015150" y="3268651"/>
              <a:ext cx="4669019" cy="43614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015150" y="4017841"/>
              <a:ext cx="4669019" cy="43614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369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489886" y="425386"/>
            <a:ext cx="4044014" cy="54055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基本</a:t>
            </a:r>
            <a:r>
              <a:rPr lang="zh-CN" altLang="en-US" dirty="0"/>
              <a:t>信息</a:t>
            </a:r>
          </a:p>
        </p:txBody>
      </p:sp>
      <p:sp>
        <p:nvSpPr>
          <p:cNvPr id="3" name="矩形 2"/>
          <p:cNvSpPr/>
          <p:nvPr/>
        </p:nvSpPr>
        <p:spPr>
          <a:xfrm>
            <a:off x="1237209" y="1947914"/>
            <a:ext cx="1771996" cy="988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66"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教育背景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从业年限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经验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擅长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95500" y="1947914"/>
            <a:ext cx="31792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联盟及相关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yeahDSP</a:t>
            </a: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Offer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检测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代理</a:t>
            </a:r>
          </a:p>
        </p:txBody>
      </p:sp>
      <p:sp>
        <p:nvSpPr>
          <p:cNvPr id="5" name="矩形 4"/>
          <p:cNvSpPr/>
          <p:nvPr/>
        </p:nvSpPr>
        <p:spPr>
          <a:xfrm>
            <a:off x="1093229" y="3962690"/>
            <a:ext cx="25475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HTML+CSS+JS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Vue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、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JQuery</a:t>
            </a: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Node</a:t>
            </a: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移动开发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63239" y="3980277"/>
            <a:ext cx="30114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独立工作，高效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快速交付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对业务价值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负责，改进产品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解决复杂问题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671326" y="3244155"/>
            <a:ext cx="7362994" cy="0"/>
          </a:xfrm>
          <a:prstGeom prst="line">
            <a:avLst/>
          </a:prstGeom>
          <a:noFill/>
          <a:ln w="12700">
            <a:solidFill>
              <a:schemeClr val="tx2">
                <a:lumMod val="50000"/>
                <a:lumOff val="50000"/>
              </a:schemeClr>
            </a:solidFill>
            <a:round/>
            <a:headEnd type="triangl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161640" y="1530808"/>
            <a:ext cx="0" cy="3603167"/>
          </a:xfrm>
          <a:prstGeom prst="line">
            <a:avLst/>
          </a:prstGeom>
          <a:noFill/>
          <a:ln w="12700">
            <a:solidFill>
              <a:schemeClr val="tx2">
                <a:lumMod val="50000"/>
                <a:lumOff val="50000"/>
              </a:schemeClr>
            </a:solidFill>
            <a:round/>
            <a:headEnd type="triangl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090966" y="2163312"/>
            <a:ext cx="2162072" cy="2161686"/>
          </a:xfrm>
          <a:prstGeom prst="diamond">
            <a:avLst/>
          </a:prstGeom>
          <a:solidFill>
            <a:schemeClr val="accent1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626056" y="1532846"/>
            <a:ext cx="265393" cy="2653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kumimoji="1" lang="en-US" altLang="zh-CN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158474" y="1532846"/>
            <a:ext cx="265393" cy="2653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kumimoji="1" lang="en-US" altLang="zh-CN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576038" y="3522209"/>
            <a:ext cx="291932" cy="2653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kumimoji="1" lang="en-US" altLang="zh-CN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5293500" y="3510386"/>
            <a:ext cx="265393" cy="2653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algn="ctr" eaLnBrk="0" hangingPunct="0"/>
            <a:r>
              <a:rPr kumimoji="1" lang="en-US" altLang="zh-CN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937897" y="152400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基本信息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927680" y="3501485"/>
            <a:ext cx="993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知识技能</a:t>
            </a:r>
            <a:endParaRPr lang="en-US" altLang="de-DE" sz="14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02123" y="350894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工作能力</a:t>
            </a:r>
            <a:endParaRPr lang="en-US" altLang="de-DE" sz="14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67097" y="153059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工作职责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560296" y="2973382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关于我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536174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456047" y="425386"/>
            <a:ext cx="5694721" cy="54055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工作</a:t>
            </a:r>
            <a:r>
              <a:rPr lang="en-US" altLang="zh-CN" dirty="0"/>
              <a:t>/</a:t>
            </a:r>
            <a:r>
              <a:rPr lang="zh-CN" altLang="en-US" dirty="0"/>
              <a:t>项目</a:t>
            </a:r>
            <a:r>
              <a:rPr lang="zh-CN" altLang="en-US" dirty="0" smtClean="0"/>
              <a:t>经历</a:t>
            </a:r>
            <a:r>
              <a:rPr lang="en-US" altLang="zh-CN" dirty="0" smtClean="0"/>
              <a:t>/</a:t>
            </a:r>
            <a:r>
              <a:rPr lang="zh-CN" altLang="en-US" dirty="0" smtClean="0"/>
              <a:t>关键事件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960234" y="1548116"/>
            <a:ext cx="7517747" cy="3311398"/>
            <a:chOff x="960234" y="1947118"/>
            <a:chExt cx="7517747" cy="3311398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5932" y="1947118"/>
              <a:ext cx="5372660" cy="3311398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2315324" y="4237669"/>
              <a:ext cx="82432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与商务和产品对接需求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849068" y="3186104"/>
              <a:ext cx="78649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后台管理开发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417409" y="3083278"/>
              <a:ext cx="8532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协助商务对接广告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590990" y="2415127"/>
              <a:ext cx="8663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60234" y="4037223"/>
              <a:ext cx="10693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产品的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可提升点，从开发角度提出意见和建议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716006" y="2829362"/>
              <a:ext cx="13114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独立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负责项目，实现广告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管理，实时换肤，实时更新素材、文案等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39062" y="3017652"/>
              <a:ext cx="137666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提供广告对接时技术层面的协助</a:t>
              </a:r>
              <a:endParaRPr lang="zh-CN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106014" y="4299287"/>
              <a:ext cx="1371967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高效交付，持续关注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2203814" y="1327877"/>
            <a:ext cx="4680000" cy="0"/>
          </a:xfrm>
          <a:prstGeom prst="line">
            <a:avLst/>
          </a:prstGeom>
          <a:noFill/>
          <a:ln w="9525">
            <a:solidFill>
              <a:srgbClr val="AEABAB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969834" y="3848031"/>
            <a:ext cx="111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LeadGen</a:t>
            </a:r>
          </a:p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(B)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849068" y="3847043"/>
            <a:ext cx="8663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日常迭代和优化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651582" y="1917360"/>
            <a:ext cx="892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协助试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offer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，接入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endParaRPr lang="zh-CN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632428" y="1451679"/>
            <a:ext cx="193709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独立负责项目，根据不同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产品现状和目标，选型和开发，高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质量交付项目目标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054066" y="1586499"/>
            <a:ext cx="142245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协助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offer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测试，接入到产品里，并提供优化建议等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654918" y="2085107"/>
            <a:ext cx="786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产品开发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355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456047" y="425386"/>
            <a:ext cx="5694721" cy="54055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工作</a:t>
            </a:r>
            <a:r>
              <a:rPr lang="en-US" altLang="zh-CN" dirty="0"/>
              <a:t>/</a:t>
            </a:r>
            <a:r>
              <a:rPr lang="zh-CN" altLang="en-US" dirty="0"/>
              <a:t>项目</a:t>
            </a:r>
            <a:r>
              <a:rPr lang="zh-CN" altLang="en-US" dirty="0" smtClean="0"/>
              <a:t>经历</a:t>
            </a:r>
            <a:r>
              <a:rPr lang="en-US" altLang="zh-CN" dirty="0" smtClean="0"/>
              <a:t>/</a:t>
            </a:r>
            <a:r>
              <a:rPr lang="zh-CN" altLang="en-US" dirty="0"/>
              <a:t>关键事件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789708" y="1548116"/>
            <a:ext cx="7407689" cy="3311398"/>
            <a:chOff x="789708" y="1947118"/>
            <a:chExt cx="7407689" cy="3311398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4641" y="1947118"/>
              <a:ext cx="5372660" cy="3311398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7153965" y="4248228"/>
              <a:ext cx="104343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高效快速交付，持续关注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311878" y="4289992"/>
              <a:ext cx="8243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框架升级系统重构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618824" y="2381874"/>
              <a:ext cx="88903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开发规范，</a:t>
              </a:r>
              <a:r>
                <a:rPr lang="zh-CN" altLang="zh-CN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组件重构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zh-CN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  <a:r>
                <a:rPr lang="zh-CN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50907" y="3257845"/>
              <a:ext cx="8859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脚手架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升级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507860" y="2470549"/>
              <a:ext cx="8663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打包部署优化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811122" y="3231040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性能优化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996547" y="4385313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日常迭代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89708" y="4108593"/>
              <a:ext cx="115670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全家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桶替换</a:t>
              </a: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传统框架，提升开发效率，解决开发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瓶颈</a:t>
              </a:r>
              <a:endParaRPr lang="zh-CN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297577" y="2022654"/>
              <a:ext cx="2039083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统一开发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风格，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重构部分组件，</a:t>
              </a: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提升代码的可读性和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可维护性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减少组件</a:t>
              </a:r>
              <a:r>
                <a:rPr lang="zh-CN" altLang="en-US" sz="9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（文件数）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zh-CN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85172" y="3024406"/>
              <a:ext cx="1376666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升级脚手架</a:t>
              </a:r>
              <a:r>
                <a:rPr lang="en-US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 3.0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，打包文件体积减少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60%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左右</a:t>
              </a:r>
              <a:endParaRPr lang="zh-CN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592182" y="2022654"/>
              <a:ext cx="1679475" cy="483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分析部署慢的原因，并从根本上解决，节省部署时间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80% 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667088" y="2940652"/>
              <a:ext cx="1530309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offer</a:t>
              </a: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详情打开速度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从慢</a:t>
              </a: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到秒开，全局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loading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改为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局部</a:t>
              </a:r>
              <a:r>
                <a:rPr lang="en-US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loading</a:t>
              </a: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，提升用户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2203814" y="1327877"/>
            <a:ext cx="4680000" cy="0"/>
          </a:xfrm>
          <a:prstGeom prst="line">
            <a:avLst/>
          </a:prstGeom>
          <a:noFill/>
          <a:ln w="9525">
            <a:solidFill>
              <a:srgbClr val="AEABAB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014377" y="3819463"/>
            <a:ext cx="953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联盟及相关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7334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456047" y="425386"/>
            <a:ext cx="5694721" cy="54055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工作</a:t>
            </a:r>
            <a:r>
              <a:rPr lang="en-US" altLang="zh-CN" dirty="0"/>
              <a:t>/</a:t>
            </a:r>
            <a:r>
              <a:rPr lang="zh-CN" altLang="en-US" dirty="0"/>
              <a:t>项目</a:t>
            </a:r>
            <a:r>
              <a:rPr lang="zh-CN" altLang="en-US" dirty="0" smtClean="0"/>
              <a:t>经历</a:t>
            </a:r>
            <a:r>
              <a:rPr lang="en-US" altLang="zh-CN" dirty="0" smtClean="0"/>
              <a:t>/</a:t>
            </a:r>
            <a:r>
              <a:rPr lang="zh-CN" altLang="en-US" dirty="0"/>
              <a:t>关键事件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960234" y="1548116"/>
            <a:ext cx="7220363" cy="3311398"/>
            <a:chOff x="960234" y="1947118"/>
            <a:chExt cx="7220363" cy="3311398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5932" y="1947118"/>
              <a:ext cx="5372660" cy="3311398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7170872" y="4310372"/>
              <a:ext cx="854382" cy="275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288187" y="4239711"/>
              <a:ext cx="9824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OxyLabs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新代理接入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618826" y="2427004"/>
              <a:ext cx="77770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代理插件维护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417409" y="3144241"/>
              <a:ext cx="8532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Luminati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限流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547115" y="2514264"/>
              <a:ext cx="8663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Offer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检测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857601" y="3220527"/>
              <a:ext cx="7809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yeahDSP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909936" y="4385313"/>
              <a:ext cx="8242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YAPP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60234" y="4208775"/>
              <a:ext cx="10693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对接代理商，测试，并接入新代理，</a:t>
              </a: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旧代理降价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029538" y="1959251"/>
              <a:ext cx="144814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更新并维护</a:t>
              </a:r>
              <a:r>
                <a:rPr lang="en-US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Luminati chrome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插件及后台服务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40743" y="3056221"/>
              <a:ext cx="1376666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排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</a:t>
              </a:r>
              <a:r>
                <a:rPr lang="en-US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gen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通道费用异常原因，采取限流措施，节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省</a:t>
              </a: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费用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90%</a:t>
              </a: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左右 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636903" y="2022727"/>
              <a:ext cx="2543694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调整检测</a:t>
              </a:r>
              <a:r>
                <a:rPr lang="en-US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offer</a:t>
              </a: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跳转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检测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lambda</a:t>
              </a: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调用方案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，区分</a:t>
              </a: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使用代理通道，方便费用分摊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结算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  <a:endParaRPr lang="zh-CN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638584" y="3119481"/>
              <a:ext cx="1283790" cy="275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迭代维护</a:t>
              </a:r>
            </a:p>
          </p:txBody>
        </p:sp>
      </p:grp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2203814" y="1327877"/>
            <a:ext cx="4680000" cy="0"/>
          </a:xfrm>
          <a:prstGeom prst="line">
            <a:avLst/>
          </a:prstGeom>
          <a:noFill/>
          <a:ln w="9525">
            <a:solidFill>
              <a:srgbClr val="AEABAB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115645" y="3799926"/>
            <a:ext cx="825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和其他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145172" y="3939823"/>
            <a:ext cx="1283790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联盟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422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5"/>
          <p:cNvSpPr>
            <a:spLocks noChangeShapeType="1"/>
          </p:cNvSpPr>
          <p:nvPr/>
        </p:nvSpPr>
        <p:spPr bwMode="auto">
          <a:xfrm>
            <a:off x="923109" y="3161461"/>
            <a:ext cx="6855041" cy="5406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 type="triangl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56047" y="425386"/>
            <a:ext cx="5694721" cy="54055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个人规划</a:t>
            </a:r>
          </a:p>
        </p:txBody>
      </p:sp>
      <p:sp>
        <p:nvSpPr>
          <p:cNvPr id="3" name="矩形 2"/>
          <p:cNvSpPr/>
          <p:nvPr/>
        </p:nvSpPr>
        <p:spPr>
          <a:xfrm>
            <a:off x="2620512" y="2930762"/>
            <a:ext cx="289201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技术动态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370654" y="2231040"/>
            <a:ext cx="5405128" cy="2097496"/>
            <a:chOff x="1337723" y="2831916"/>
            <a:chExt cx="6168262" cy="2651302"/>
          </a:xfrm>
        </p:grpSpPr>
        <p:sp>
          <p:nvSpPr>
            <p:cNvPr id="10" name="椭圆 9"/>
            <p:cNvSpPr/>
            <p:nvPr/>
          </p:nvSpPr>
          <p:spPr>
            <a:xfrm rot="5400000">
              <a:off x="5284466" y="2831917"/>
              <a:ext cx="2221519" cy="222151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1" name="椭圆 10"/>
            <p:cNvSpPr/>
            <p:nvPr/>
          </p:nvSpPr>
          <p:spPr>
            <a:xfrm rot="5400000">
              <a:off x="5432822" y="2937006"/>
              <a:ext cx="399873" cy="39987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4" name="椭圆 13"/>
            <p:cNvSpPr/>
            <p:nvPr/>
          </p:nvSpPr>
          <p:spPr>
            <a:xfrm rot="5400000">
              <a:off x="5289582" y="3346825"/>
              <a:ext cx="95142" cy="9514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6" name="椭圆 15"/>
            <p:cNvSpPr/>
            <p:nvPr/>
          </p:nvSpPr>
          <p:spPr>
            <a:xfrm rot="5400000">
              <a:off x="1337722" y="2831917"/>
              <a:ext cx="2221519" cy="222151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 rot="5400000">
              <a:off x="1486068" y="2937006"/>
              <a:ext cx="399873" cy="39987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0" name="椭圆 19"/>
            <p:cNvSpPr/>
            <p:nvPr/>
          </p:nvSpPr>
          <p:spPr>
            <a:xfrm rot="5400000">
              <a:off x="2479967" y="3346825"/>
              <a:ext cx="93200" cy="9320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2" name="文本框 21"/>
            <p:cNvSpPr txBox="1"/>
            <p:nvPr/>
          </p:nvSpPr>
          <p:spPr>
            <a:xfrm>
              <a:off x="2086549" y="3155408"/>
              <a:ext cx="537706" cy="30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</a:t>
              </a:r>
              <a:endParaRPr lang="en-US" altLang="zh-CN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194794" y="3039177"/>
              <a:ext cx="537704" cy="30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广度</a:t>
              </a:r>
              <a:endParaRPr lang="en-US" altLang="zh-CN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96201" y="3528295"/>
              <a:ext cx="2093037" cy="1954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巩固和扎实基础</a:t>
              </a:r>
              <a:endPara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深入了解框架原理</a:t>
              </a:r>
              <a:endPara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提升设计能力</a:t>
              </a:r>
              <a:endPara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5411054" y="3479113"/>
              <a:ext cx="1968341" cy="999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多方位了解行业动态</a:t>
              </a:r>
              <a:endPara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关注并尝试前沿技术</a:t>
              </a:r>
              <a:endPara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72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238988" y="1699840"/>
            <a:ext cx="4819035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持续高效保证联盟的稳定运行</a:t>
            </a:r>
            <a:r>
              <a:rPr lang="en-US" altLang="zh-CN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结合业务需求</a:t>
            </a:r>
            <a:r>
              <a:rPr lang="en-US" altLang="zh-CN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,</a:t>
            </a: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细化功能</a:t>
            </a:r>
            <a:endParaRPr lang="en-US" altLang="zh-CN" sz="1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endParaRPr lang="en-US" altLang="zh-CN" sz="1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高效交付</a:t>
            </a:r>
            <a:r>
              <a:rPr lang="en-US" altLang="zh-CN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yeahDSP</a:t>
            </a: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前端需求</a:t>
            </a:r>
            <a:r>
              <a:rPr lang="en-US" altLang="zh-CN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优化其可维护性和可读性</a:t>
            </a:r>
            <a:endParaRPr lang="en-US" altLang="zh-CN" sz="1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endParaRPr lang="en-US" altLang="zh-CN" sz="1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关注行业动态和前沿技术</a:t>
            </a:r>
            <a:r>
              <a:rPr lang="en-US" altLang="zh-CN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驱动项目发展</a:t>
            </a:r>
            <a:endParaRPr lang="en-US" altLang="zh-CN" sz="1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endParaRPr lang="en-US" altLang="zh-CN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YAPP</a:t>
            </a:r>
            <a:r>
              <a:rPr lang="zh-CN" altLang="en-US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完善</a:t>
            </a:r>
            <a:endParaRPr lang="en-US" altLang="zh-CN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endParaRPr lang="en-US" altLang="zh-CN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489886" y="425386"/>
            <a:ext cx="4044014" cy="54055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工作规划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2015149" y="1718889"/>
            <a:ext cx="5042876" cy="2735094"/>
            <a:chOff x="2015149" y="1718889"/>
            <a:chExt cx="4669020" cy="2735094"/>
          </a:xfrm>
        </p:grpSpPr>
        <p:sp>
          <p:nvSpPr>
            <p:cNvPr id="26" name="矩形 25"/>
            <p:cNvSpPr/>
            <p:nvPr/>
          </p:nvSpPr>
          <p:spPr>
            <a:xfrm>
              <a:off x="2015150" y="1718889"/>
              <a:ext cx="4669019" cy="43614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2015149" y="2493268"/>
              <a:ext cx="4669019" cy="43614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015150" y="3268651"/>
              <a:ext cx="4669019" cy="43614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015150" y="4017841"/>
              <a:ext cx="4669019" cy="43614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矩形 29"/>
          <p:cNvSpPr/>
          <p:nvPr/>
        </p:nvSpPr>
        <p:spPr>
          <a:xfrm>
            <a:off x="691176" y="1723278"/>
            <a:ext cx="785200" cy="43614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22514" y="177141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1</a:t>
            </a:r>
            <a:endParaRPr lang="zh-CN" alt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91176" y="2493268"/>
            <a:ext cx="785200" cy="43614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922514" y="254140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2</a:t>
            </a:r>
            <a:endParaRPr lang="zh-CN" alt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91176" y="3268651"/>
            <a:ext cx="785200" cy="43614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922514" y="331679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3</a:t>
            </a:r>
            <a:endParaRPr lang="zh-CN" alt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91176" y="4043051"/>
            <a:ext cx="785200" cy="43614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22514" y="409119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4</a:t>
            </a:r>
            <a:endParaRPr lang="zh-CN" alt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162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6994"/>
            <a:ext cx="4438650" cy="2588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>
          <a:xfrm>
            <a:off x="2992582" y="1630702"/>
            <a:ext cx="3275214" cy="229290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  <a:p>
            <a:pPr algn="ctr"/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0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自定义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CC00"/>
      </a:accent1>
      <a:accent2>
        <a:srgbClr val="AEABAB"/>
      </a:accent2>
      <a:accent3>
        <a:srgbClr val="757070"/>
      </a:accent3>
      <a:accent4>
        <a:srgbClr val="66CCFF"/>
      </a:accent4>
      <a:accent5>
        <a:srgbClr val="F2F2F2"/>
      </a:accent5>
      <a:accent6>
        <a:srgbClr val="F2F2F2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4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11522</TotalTime>
  <Pages>0</Pages>
  <Words>507</Words>
  <Characters>0</Characters>
  <Application>Microsoft Macintosh PowerPoint</Application>
  <DocSecurity>0</DocSecurity>
  <PresentationFormat>全屏显示(16:10)</PresentationFormat>
  <Lines>0</Lines>
  <Paragraphs>114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Calibri</vt:lpstr>
      <vt:lpstr>Microsoft JhengHei</vt:lpstr>
      <vt:lpstr>Microsoft JhengHei Light</vt:lpstr>
      <vt:lpstr>Microsoft YaHei UI Light</vt:lpstr>
      <vt:lpstr>Times New Roman</vt:lpstr>
      <vt:lpstr>宋体</vt:lpstr>
      <vt:lpstr>微软雅黑</vt:lpstr>
      <vt:lpstr>Arial</vt:lpstr>
      <vt:lpstr>1_默认设计模板</vt:lpstr>
      <vt:lpstr>马爱莲-广告平台BU-国际业务部-产品技术组-申请职级T5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tony</dc:creator>
  <cp:keywords/>
  <dc:description/>
  <cp:lastModifiedBy>Microsoft Office 用户</cp:lastModifiedBy>
  <cp:revision>1250</cp:revision>
  <dcterms:created xsi:type="dcterms:W3CDTF">2014-12-25T06:54:41Z</dcterms:created>
  <dcterms:modified xsi:type="dcterms:W3CDTF">2019-09-18T01:16:30Z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