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3"/>
  </p:notesMasterIdLst>
  <p:sldIdLst>
    <p:sldId id="376" r:id="rId2"/>
    <p:sldId id="436" r:id="rId3"/>
    <p:sldId id="479" r:id="rId4"/>
    <p:sldId id="414" r:id="rId5"/>
    <p:sldId id="470" r:id="rId6"/>
    <p:sldId id="434" r:id="rId7"/>
    <p:sldId id="455" r:id="rId8"/>
    <p:sldId id="469" r:id="rId9"/>
    <p:sldId id="460" r:id="rId10"/>
    <p:sldId id="480" r:id="rId11"/>
    <p:sldId id="424" r:id="rId12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8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04"/>
    <a:srgbClr val="FD7C2D"/>
    <a:srgbClr val="AEABAB"/>
    <a:srgbClr val="FFCC00"/>
    <a:srgbClr val="5B94CE"/>
    <a:srgbClr val="44546A"/>
    <a:srgbClr val="F8F8F8"/>
    <a:srgbClr val="7FAED9"/>
    <a:srgbClr val="B2B2B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7269" autoAdjust="0"/>
  </p:normalViewPr>
  <p:slideViewPr>
    <p:cSldViewPr snapToGrid="0" snapToObjects="1">
      <p:cViewPr varScale="1">
        <p:scale>
          <a:sx n="104" d="100"/>
          <a:sy n="104" d="100"/>
        </p:scale>
        <p:origin x="582" y="84"/>
      </p:cViewPr>
      <p:guideLst>
        <p:guide orient="horz" pos="1748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C609A13-2B5F-4788-B43C-3C1689232F4C}" type="datetimeFigureOut">
              <a:rPr lang="zh-CN" altLang="en-US"/>
              <a:pPr>
                <a:defRPr/>
              </a:pPr>
              <a:t>2019/9/16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384B2ED-2FD1-4D65-920D-A0DDF7916AB9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lvl="5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139696" lvl="6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2496312" lvl="7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2852928" lvl="8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3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5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7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22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8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63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10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07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7454" y="0"/>
            <a:ext cx="1287117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9662" y="0"/>
            <a:ext cx="7864337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505" y="2618961"/>
            <a:ext cx="6167230" cy="15185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505" y="4283846"/>
            <a:ext cx="6202017" cy="6708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436704" cy="3169134"/>
          </a:xfrm>
          <a:prstGeom prst="rect">
            <a:avLst/>
          </a:prstGeom>
        </p:spPr>
      </p:pic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29414"/>
            <a:ext cx="1936473" cy="5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1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538" y="209111"/>
            <a:ext cx="5409372" cy="5405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fld id="{C011508A-B475-4F5B-8626-CC25F27513F9}" type="datetime1">
              <a:rPr lang="zh-CN" altLang="en-US"/>
              <a:pPr>
                <a:defRPr/>
              </a:pPr>
              <a:t>2019/9/16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66DD-9351-4BFC-BE27-10C0125CA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964" y="213886"/>
            <a:ext cx="5409372" cy="54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" y="955809"/>
            <a:ext cx="46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4566690" y="955809"/>
            <a:ext cx="457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09" y="300686"/>
            <a:ext cx="1368481" cy="41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3" r:id="rId2"/>
    <p:sldLayoutId id="21474837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1680" y="2496911"/>
            <a:ext cx="6883843" cy="854765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马爱莲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广告平台</a:t>
            </a:r>
            <a:r>
              <a:rPr lang="en-US" altLang="zh-CN" sz="2000" dirty="0">
                <a:solidFill>
                  <a:schemeClr val="accent1"/>
                </a:solidFill>
              </a:rPr>
              <a:t>BU-</a:t>
            </a:r>
            <a:r>
              <a:rPr lang="zh-CN" altLang="en-US" sz="2000" dirty="0">
                <a:solidFill>
                  <a:schemeClr val="accent1"/>
                </a:solidFill>
              </a:rPr>
              <a:t>国际业务部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产品技术组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申请职级</a:t>
            </a:r>
            <a:r>
              <a:rPr lang="en-US" altLang="zh-CN" sz="2000" dirty="0" smtClean="0">
                <a:solidFill>
                  <a:schemeClr val="accent1"/>
                </a:solidFill>
              </a:rPr>
              <a:t>T5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8917" y="3213176"/>
            <a:ext cx="11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答辩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28762" y="4408152"/>
            <a:ext cx="10112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年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月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大</a:t>
            </a:r>
            <a:r>
              <a:rPr lang="zh-CN" altLang="en-US" dirty="0"/>
              <a:t>卖家</a:t>
            </a:r>
            <a:r>
              <a:rPr lang="en-US" altLang="zh-CN" dirty="0"/>
              <a:t>-</a:t>
            </a:r>
            <a:r>
              <a:rPr lang="zh-CN" altLang="en-US" dirty="0"/>
              <a:t>出口跨境电商解决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4155" y="1345798"/>
            <a:ext cx="5367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大卖家关注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如何引流、如何分析、如何再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内流量成本增高，外部引流是目前大卖家主要的流量来源。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88957" y="2804225"/>
            <a:ext cx="4854715" cy="2140493"/>
            <a:chOff x="1979432" y="2831918"/>
            <a:chExt cx="5038485" cy="2221519"/>
          </a:xfrm>
        </p:grpSpPr>
        <p:sp>
          <p:nvSpPr>
            <p:cNvPr id="10" name="椭圆 9"/>
            <p:cNvSpPr/>
            <p:nvPr/>
          </p:nvSpPr>
          <p:spPr>
            <a:xfrm rot="5400000">
              <a:off x="4796398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10"/>
            <p:cNvSpPr/>
            <p:nvPr/>
          </p:nvSpPr>
          <p:spPr>
            <a:xfrm rot="5400000">
              <a:off x="494475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979432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16"/>
            <p:cNvSpPr/>
            <p:nvPr/>
          </p:nvSpPr>
          <p:spPr>
            <a:xfrm rot="5400000">
              <a:off x="2127786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728267" y="3155408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站外引流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66471" y="3039178"/>
              <a:ext cx="10182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建立完整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独立站引流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88439" y="3738014"/>
              <a:ext cx="20930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引流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：快速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产生消耗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页引流：便于跟踪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en-US" altLang="zh-CN" sz="105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5019987" y="3710061"/>
              <a:ext cx="1968343" cy="824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完善的分析、可根据行业调整优化产品展示、购物、支付流程，达到最优转化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1298149" y="1834455"/>
            <a:ext cx="6480000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5005" y="5110620"/>
            <a:ext cx="5586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Yeahmobi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为卖家提供建站、运营、引流、分析、优化等一整套整合营销解决方案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7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115" descr="2015新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6" y="1371815"/>
            <a:ext cx="16684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4954028" y="3619360"/>
            <a:ext cx="34401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200" dirty="0" smtClean="0">
                <a:solidFill>
                  <a:srgbClr val="FD7C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我们的成就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z="1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为数家美国上市公司合计带来超过</a:t>
            </a:r>
            <a:r>
              <a:rPr lang="zh-CN" altLang="en-US" sz="1000" dirty="0" smtClean="0">
                <a:solidFill>
                  <a:srgbClr val="FD7C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1亿用户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 </a:t>
            </a:r>
            <a:r>
              <a:rPr lang="zh-CN" altLang="en-US" sz="1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全球广告激活量超过</a:t>
            </a:r>
            <a:r>
              <a:rPr lang="en-US" altLang="zh-CN" sz="1000" dirty="0" smtClean="0">
                <a:solidFill>
                  <a:srgbClr val="FD7C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9000</a:t>
            </a:r>
            <a:r>
              <a:rPr lang="zh-CN" altLang="en-US" sz="1000" dirty="0" smtClean="0">
                <a:solidFill>
                  <a:srgbClr val="FD7C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万次／月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 </a:t>
            </a:r>
            <a:r>
              <a:rPr lang="en-US" altLang="zh-CN" sz="1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</a:t>
            </a:r>
            <a:r>
              <a:rPr lang="zh-CN" altLang="en-US" sz="1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年初正式</a:t>
            </a:r>
            <a:r>
              <a:rPr lang="zh-CN" altLang="en-US" sz="1000" dirty="0" smtClean="0">
                <a:solidFill>
                  <a:srgbClr val="FD7C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登陆新三板</a:t>
            </a:r>
            <a:r>
              <a:rPr lang="zh-CN" altLang="en-US" sz="1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，成为中国最大的企业国际化智能平台</a:t>
            </a:r>
            <a:endParaRPr lang="en-US" altLang="zh-CN" sz="1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ts val="2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100" dirty="0" smtClean="0">
              <a:solidFill>
                <a:srgbClr val="80808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55"/>
          <p:cNvSpPr>
            <a:spLocks noChangeArrowheads="1"/>
          </p:cNvSpPr>
          <p:nvPr/>
        </p:nvSpPr>
        <p:spPr bwMode="auto">
          <a:xfrm>
            <a:off x="489886" y="2081459"/>
            <a:ext cx="4334229" cy="36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为企业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国际化提供</a:t>
            </a:r>
            <a:r>
              <a:rPr lang="zh-CN" altLang="en-US" sz="1800" b="1" dirty="0">
                <a:solidFill>
                  <a:srgbClr val="FF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一站式解决方案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99411" y="2457697"/>
            <a:ext cx="4589462" cy="256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07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Flatten the world with technology</a:t>
            </a:r>
            <a:r>
              <a:rPr lang="zh-CN" altLang="en-US" sz="107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用科技的力量让世界变得更平</a:t>
            </a:r>
            <a:endParaRPr lang="en-US" altLang="zh-CN" sz="107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994"/>
            <a:ext cx="4438650" cy="25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954029" y="2827197"/>
            <a:ext cx="3574956" cy="78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kern="100" dirty="0">
                <a:solidFill>
                  <a:srgbClr val="FD7C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我们的使命：</a:t>
            </a:r>
            <a:endParaRPr lang="en-US" altLang="zh-CN" sz="1200" kern="100" dirty="0">
              <a:solidFill>
                <a:srgbClr val="FD7C2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defRPr/>
            </a:pPr>
            <a:r>
              <a:rPr lang="zh-CN" altLang="en-US" sz="1000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帮助中国企业快速国际化，让全球用户第一时间享用移动互联网创新带来的成果和价值！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89886" y="425386"/>
            <a:ext cx="2125788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Calibri" panose="020F0502020204030204" pitchFamily="34" charset="0"/>
              </a:rPr>
              <a:t>关于我们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基本</a:t>
            </a:r>
            <a:r>
              <a:rPr lang="zh-CN" altLang="en-US" dirty="0"/>
              <a:t>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531809" y="1947914"/>
            <a:ext cx="1771996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教育背景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从业年限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经验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擅长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5500" y="1947914"/>
            <a:ext cx="3179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联盟及相关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yeahDSP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检测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521037" y="3962690"/>
            <a:ext cx="2315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HTML+CSS+JS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JQuery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3239" y="3962859"/>
            <a:ext cx="301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工作，高效快速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交付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改进产品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解决复杂问题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71326" y="3244155"/>
            <a:ext cx="7362994" cy="0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61640" y="1530808"/>
            <a:ext cx="0" cy="3603167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90966" y="2163312"/>
            <a:ext cx="2162072" cy="2161686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20656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58474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01321" y="3522209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293500" y="3456392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37005" y="1524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基本信息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0327" y="35014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知识技能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2123" y="34636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工作能力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67097" y="15393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工作职责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60296" y="29733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关于我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61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项目经历及业绩</a:t>
            </a:r>
          </a:p>
        </p:txBody>
      </p:sp>
      <p:sp>
        <p:nvSpPr>
          <p:cNvPr id="4" name="矩形 3"/>
          <p:cNvSpPr/>
          <p:nvPr/>
        </p:nvSpPr>
        <p:spPr>
          <a:xfrm>
            <a:off x="2015149" y="1544641"/>
            <a:ext cx="4340406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联盟及先关维护、迭代、优化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受平台限制，优质客户无法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沉淀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站内流量成本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高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站外流量难以获取，数据难以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跟踪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ROI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无法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保障</a:t>
            </a:r>
            <a:endParaRPr lang="zh-CN" altLang="en-US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176" y="155855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514" y="160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176" y="2280919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2514" y="23290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1176" y="30182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2514" y="30663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176" y="37545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22514" y="38026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5149" y="1554165"/>
            <a:ext cx="4842851" cy="3375951"/>
            <a:chOff x="2015149" y="1563690"/>
            <a:chExt cx="5042876" cy="3375951"/>
          </a:xfrm>
        </p:grpSpPr>
        <p:sp>
          <p:nvSpPr>
            <p:cNvPr id="7" name="矩形 6"/>
            <p:cNvSpPr/>
            <p:nvPr/>
          </p:nvSpPr>
          <p:spPr>
            <a:xfrm>
              <a:off x="2015150" y="1563690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15149" y="2290444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5150" y="302772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15150" y="373881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15150" y="4503499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91176" y="451918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22514" y="45673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5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4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46623" y="1504210"/>
            <a:ext cx="3491026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品类</a:t>
            </a:r>
            <a:endParaRPr lang="en-US" altLang="zh-CN" sz="2000" b="1" dirty="0" smtClean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服装、饰品、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3C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、工艺品、电子工业、快消品、发制品、旅游、农产品等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类型</a:t>
            </a:r>
            <a:endParaRPr lang="en-US" altLang="zh-CN" sz="2000" b="1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独立站、移动电商类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APP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、平台电商大卖家、传统外贸企业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渠道</a:t>
            </a:r>
            <a:endParaRPr lang="en-US" altLang="zh-CN" sz="2000" b="1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Facebook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AdWords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LinkedIn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Instagram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等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地区</a:t>
            </a:r>
            <a:endParaRPr lang="en-US" altLang="zh-CN" sz="2000" b="1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全球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200+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国家与地区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12815" y="1441587"/>
            <a:ext cx="3839420" cy="3731039"/>
            <a:chOff x="4636293" y="1352846"/>
            <a:chExt cx="3916977" cy="3806406"/>
          </a:xfrm>
        </p:grpSpPr>
        <p:sp>
          <p:nvSpPr>
            <p:cNvPr id="17" name="Oval 22"/>
            <p:cNvSpPr>
              <a:spLocks noChangeAspect="1" noChangeArrowheads="1"/>
            </p:cNvSpPr>
            <p:nvPr/>
          </p:nvSpPr>
          <p:spPr bwMode="auto">
            <a:xfrm rot="16200000">
              <a:off x="7431506" y="2996591"/>
              <a:ext cx="802068" cy="802068"/>
            </a:xfrm>
            <a:prstGeom prst="ellipse">
              <a:avLst/>
            </a:prstGeom>
            <a:noFill/>
            <a:ln w="22225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" name="Oval 22"/>
            <p:cNvSpPr>
              <a:spLocks noChangeAspect="1" noChangeArrowheads="1"/>
            </p:cNvSpPr>
            <p:nvPr/>
          </p:nvSpPr>
          <p:spPr bwMode="auto">
            <a:xfrm rot="16200000">
              <a:off x="6125141" y="1637884"/>
              <a:ext cx="803483" cy="802068"/>
            </a:xfrm>
            <a:prstGeom prst="ellipse">
              <a:avLst/>
            </a:prstGeom>
            <a:noFill/>
            <a:ln w="22225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Oval 22"/>
            <p:cNvSpPr>
              <a:spLocks noChangeAspect="1" noChangeArrowheads="1"/>
            </p:cNvSpPr>
            <p:nvPr/>
          </p:nvSpPr>
          <p:spPr bwMode="auto">
            <a:xfrm rot="16200000">
              <a:off x="6260233" y="4402685"/>
              <a:ext cx="640806" cy="640805"/>
            </a:xfrm>
            <a:prstGeom prst="ellipse">
              <a:avLst/>
            </a:prstGeom>
            <a:noFill/>
            <a:ln w="22225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6176772" y="4839556"/>
              <a:ext cx="348238" cy="319696"/>
              <a:chOff x="0" y="-48"/>
              <a:chExt cx="617" cy="566"/>
            </a:xfrm>
          </p:grpSpPr>
          <p:sp>
            <p:nvSpPr>
              <p:cNvPr id="53" name="Oval 39"/>
              <p:cNvSpPr>
                <a:spLocks noChangeAspect="1" noChangeArrowheads="1"/>
              </p:cNvSpPr>
              <p:nvPr/>
            </p:nvSpPr>
            <p:spPr bwMode="auto">
              <a:xfrm rot="16200000">
                <a:off x="18" y="-48"/>
                <a:ext cx="566" cy="56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4" name="Text Box 12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617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H5</a:t>
                </a:r>
              </a:p>
            </p:txBody>
          </p:sp>
        </p:grp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6652072" y="4827909"/>
              <a:ext cx="422111" cy="319696"/>
              <a:chOff x="0" y="-1"/>
              <a:chExt cx="746" cy="566"/>
            </a:xfrm>
          </p:grpSpPr>
          <p:sp>
            <p:nvSpPr>
              <p:cNvPr id="51" name="Oval 39"/>
              <p:cNvSpPr>
                <a:spLocks noChangeAspect="1" noChangeArrowheads="1"/>
              </p:cNvSpPr>
              <p:nvPr/>
            </p:nvSpPr>
            <p:spPr bwMode="auto">
              <a:xfrm rot="-5400000">
                <a:off x="64" y="-1"/>
                <a:ext cx="566" cy="5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0" y="83"/>
                <a:ext cx="746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APP</a:t>
                </a:r>
              </a:p>
            </p:txBody>
          </p:sp>
        </p:grpSp>
        <p:sp>
          <p:nvSpPr>
            <p:cNvPr id="22" name="椭圆 47"/>
            <p:cNvSpPr>
              <a:spLocks noChangeArrowheads="1"/>
            </p:cNvSpPr>
            <p:nvPr/>
          </p:nvSpPr>
          <p:spPr bwMode="auto">
            <a:xfrm>
              <a:off x="6260233" y="1352846"/>
              <a:ext cx="567247" cy="5686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Amazon</a:t>
              </a:r>
            </a:p>
          </p:txBody>
        </p:sp>
        <p:sp>
          <p:nvSpPr>
            <p:cNvPr id="23" name="椭圆 50"/>
            <p:cNvSpPr>
              <a:spLocks noChangeArrowheads="1"/>
            </p:cNvSpPr>
            <p:nvPr/>
          </p:nvSpPr>
          <p:spPr bwMode="auto">
            <a:xfrm>
              <a:off x="7912465" y="3075807"/>
              <a:ext cx="640805" cy="640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000" dirty="0">
                  <a:solidFill>
                    <a:schemeClr val="bg1"/>
                  </a:solidFill>
                  <a:ea typeface="Microsoft YaHei UI Light" panose="020B0502040204020203" pitchFamily="34" charset="-122"/>
                </a:rPr>
                <a:t>自建平台</a:t>
              </a:r>
            </a:p>
          </p:txBody>
        </p:sp>
        <p:sp>
          <p:nvSpPr>
            <p:cNvPr id="24" name="Oval 22"/>
            <p:cNvSpPr>
              <a:spLocks noChangeAspect="1" noChangeArrowheads="1"/>
            </p:cNvSpPr>
            <p:nvPr/>
          </p:nvSpPr>
          <p:spPr bwMode="auto">
            <a:xfrm rot="16200000">
              <a:off x="5316707" y="2328907"/>
              <a:ext cx="2244942" cy="2244942"/>
            </a:xfrm>
            <a:prstGeom prst="ellipse">
              <a:avLst/>
            </a:prstGeom>
            <a:noFill/>
            <a:ln w="22225" cap="rnd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16200000">
              <a:off x="7240159" y="3152903"/>
              <a:ext cx="529054" cy="5304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26" name="Picture 26" descr="x-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309" y="3262532"/>
              <a:ext cx="261698" cy="267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6277208" y="2109648"/>
              <a:ext cx="530468" cy="529054"/>
              <a:chOff x="0" y="0"/>
              <a:chExt cx="1258" cy="1258"/>
            </a:xfrm>
          </p:grpSpPr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8" cy="12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pic>
            <p:nvPicPr>
              <p:cNvPr id="50" name="Picture 30" descr="x-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" y="246"/>
                <a:ext cx="624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oup 45"/>
            <p:cNvGrpSpPr>
              <a:grpSpLocks/>
            </p:cNvGrpSpPr>
            <p:nvPr/>
          </p:nvGrpSpPr>
          <p:grpSpPr bwMode="auto">
            <a:xfrm>
              <a:off x="6313987" y="4299421"/>
              <a:ext cx="529054" cy="529054"/>
              <a:chOff x="0" y="0"/>
              <a:chExt cx="1258" cy="1258"/>
            </a:xfrm>
          </p:grpSpPr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8" cy="125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pic>
            <p:nvPicPr>
              <p:cNvPr id="48" name="Picture 47" descr="x-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" y="246"/>
                <a:ext cx="622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759430" y="2643016"/>
              <a:ext cx="1444371" cy="28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solidFill>
                    <a:srgbClr val="FD7C2D"/>
                  </a:solidFill>
                  <a:ea typeface="Microsoft YaHei UI Light" panose="020B0502040204020203" pitchFamily="34" charset="-122"/>
                </a:rPr>
                <a:t>平台电</a:t>
              </a:r>
              <a:r>
                <a:rPr lang="zh-CN" altLang="en-US" sz="1200" dirty="0" smtClean="0">
                  <a:solidFill>
                    <a:srgbClr val="FD7C2D"/>
                  </a:solidFill>
                  <a:ea typeface="Microsoft YaHei UI Light" panose="020B0502040204020203" pitchFamily="34" charset="-122"/>
                </a:rPr>
                <a:t>商及大卖家</a:t>
              </a:r>
              <a:endParaRPr lang="zh-CN" altLang="en-US" sz="1200" dirty="0">
                <a:solidFill>
                  <a:srgbClr val="FD7C2D"/>
                </a:solidFill>
                <a:ea typeface="Microsoft YaHei UI Light" panose="020B0502040204020203" pitchFamily="34" charset="-122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6313987" y="3313528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solidFill>
                    <a:srgbClr val="FD7C2D"/>
                  </a:solidFill>
                  <a:ea typeface="Microsoft YaHei UI Light" panose="020B0502040204020203" pitchFamily="34" charset="-122"/>
                </a:rPr>
                <a:t>独立电商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6172315" y="4029164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solidFill>
                    <a:srgbClr val="FD7C2D"/>
                  </a:solidFill>
                  <a:ea typeface="Microsoft YaHei UI Light" panose="020B0502040204020203" pitchFamily="34" charset="-122"/>
                </a:rPr>
                <a:t>移动电商</a:t>
              </a: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5923563" y="1787123"/>
              <a:ext cx="462031" cy="384766"/>
              <a:chOff x="0" y="0"/>
              <a:chExt cx="816" cy="680"/>
            </a:xfrm>
          </p:grpSpPr>
          <p:sp>
            <p:nvSpPr>
              <p:cNvPr id="45" name="Oval 39"/>
              <p:cNvSpPr>
                <a:spLocks noChangeAspect="1" noChangeArrowheads="1"/>
              </p:cNvSpPr>
              <p:nvPr/>
            </p:nvSpPr>
            <p:spPr bwMode="auto">
              <a:xfrm rot="-5400000">
                <a:off x="62" y="0"/>
                <a:ext cx="680" cy="6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6" name="Text Box 34"/>
              <p:cNvSpPr txBox="1">
                <a:spLocks noChangeArrowheads="1"/>
              </p:cNvSpPr>
              <p:nvPr/>
            </p:nvSpPr>
            <p:spPr bwMode="auto">
              <a:xfrm>
                <a:off x="0" y="122"/>
                <a:ext cx="816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eBay</a:t>
                </a:r>
              </a:p>
            </p:txBody>
          </p:sp>
        </p:grpSp>
        <p:sp>
          <p:nvSpPr>
            <p:cNvPr id="34" name="Oval 39"/>
            <p:cNvSpPr>
              <a:spLocks noChangeAspect="1" noChangeArrowheads="1"/>
            </p:cNvSpPr>
            <p:nvPr/>
          </p:nvSpPr>
          <p:spPr bwMode="auto">
            <a:xfrm rot="16200000">
              <a:off x="6749678" y="1826731"/>
              <a:ext cx="384766" cy="3847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6710070" y="1903119"/>
              <a:ext cx="502390" cy="21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800" dirty="0">
                  <a:solidFill>
                    <a:schemeClr val="bg1"/>
                  </a:solidFill>
                  <a:ea typeface="Microsoft YaHei UI Light" panose="020B0502040204020203" pitchFamily="34" charset="-122"/>
                </a:rPr>
                <a:t>速卖通</a:t>
              </a:r>
            </a:p>
          </p:txBody>
        </p: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7630963" y="2768843"/>
              <a:ext cx="421545" cy="384766"/>
              <a:chOff x="0" y="0"/>
              <a:chExt cx="745" cy="680"/>
            </a:xfrm>
          </p:grpSpPr>
          <p:sp>
            <p:nvSpPr>
              <p:cNvPr id="43" name="Oval 39"/>
              <p:cNvSpPr>
                <a:spLocks noChangeAspect="1" noChangeArrowheads="1"/>
              </p:cNvSpPr>
              <p:nvPr/>
            </p:nvSpPr>
            <p:spPr bwMode="auto">
              <a:xfrm rot="-5400000">
                <a:off x="0" y="0"/>
                <a:ext cx="680" cy="6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4" name="Text Box 39"/>
              <p:cNvSpPr txBox="1">
                <a:spLocks noChangeArrowheads="1"/>
              </p:cNvSpPr>
              <p:nvPr/>
            </p:nvSpPr>
            <p:spPr bwMode="auto">
              <a:xfrm>
                <a:off x="22" y="123"/>
                <a:ext cx="723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b2b</a:t>
                </a:r>
              </a:p>
            </p:txBody>
          </p:sp>
        </p:grpSp>
        <p:grpSp>
          <p:nvGrpSpPr>
            <p:cNvPr id="37" name="Group 40"/>
            <p:cNvGrpSpPr>
              <a:grpSpLocks/>
            </p:cNvGrpSpPr>
            <p:nvPr/>
          </p:nvGrpSpPr>
          <p:grpSpPr bwMode="auto">
            <a:xfrm>
              <a:off x="7658122" y="3642769"/>
              <a:ext cx="405702" cy="384766"/>
              <a:chOff x="48" y="112"/>
              <a:chExt cx="717" cy="680"/>
            </a:xfrm>
          </p:grpSpPr>
          <p:sp>
            <p:nvSpPr>
              <p:cNvPr id="41" name="Oval 39"/>
              <p:cNvSpPr>
                <a:spLocks noChangeAspect="1" noChangeArrowheads="1"/>
              </p:cNvSpPr>
              <p:nvPr/>
            </p:nvSpPr>
            <p:spPr bwMode="auto">
              <a:xfrm rot="16200000">
                <a:off x="48" y="112"/>
                <a:ext cx="680" cy="6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70" y="234"/>
                <a:ext cx="695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b2c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636293" y="3193218"/>
              <a:ext cx="1488140" cy="455495"/>
              <a:chOff x="4636293" y="3193218"/>
              <a:chExt cx="1488140" cy="45549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114925" y="3262532"/>
                <a:ext cx="485775" cy="327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" name="图片 3076" descr="2015新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6293" y="3193218"/>
                <a:ext cx="1488140" cy="455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标题 1"/>
          <p:cNvSpPr txBox="1">
            <a:spLocks/>
          </p:cNvSpPr>
          <p:nvPr/>
        </p:nvSpPr>
        <p:spPr>
          <a:xfrm>
            <a:off x="489885" y="425386"/>
            <a:ext cx="3922929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工作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项目经历及业绩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59734" y="1710318"/>
            <a:ext cx="3600000" cy="33204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  <a:effectLst>
            <a:outerShdw blurRad="38100" dist="381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53575" y="1710319"/>
            <a:ext cx="2176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保障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ROI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9885" y="425386"/>
            <a:ext cx="5444189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关键事件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16" y="2606881"/>
            <a:ext cx="652218" cy="6522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17" y="2606881"/>
            <a:ext cx="652218" cy="6522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16" y="2606881"/>
            <a:ext cx="652218" cy="65221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27767" y="3540074"/>
            <a:ext cx="181171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精准定位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 in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完成首次购买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681280" y="3540074"/>
            <a:ext cx="180049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用户行为细分再营销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可实现自动化投放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83445" y="3540074"/>
            <a:ext cx="157767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培养忠诚用户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保持长期稳定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3" name="Picture 41" descr="cityscape-silhouette.png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" b="8569"/>
          <a:stretch>
            <a:fillRect/>
          </a:stretch>
        </p:blipFill>
        <p:spPr>
          <a:xfrm>
            <a:off x="127000" y="4105930"/>
            <a:ext cx="8890000" cy="16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89886" y="425386"/>
            <a:ext cx="2910540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个人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工作规划等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1738908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0847" tIns="213055" rIns="426521" bIns="21305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346002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1</a:t>
            </a:r>
            <a:endParaRPr lang="zh-CN" altLang="en-US" sz="36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01666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17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3408760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2</a:t>
            </a:r>
            <a:endParaRPr lang="zh-CN" altLang="en-US" sz="36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5864424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</p:txBody>
      </p:sp>
      <p:sp>
        <p:nvSpPr>
          <p:cNvPr id="27" name="任意多边形 26"/>
          <p:cNvSpPr/>
          <p:nvPr/>
        </p:nvSpPr>
        <p:spPr>
          <a:xfrm>
            <a:off x="5471518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3</a:t>
            </a:r>
            <a:endParaRPr lang="zh-CN" altLang="en-US" sz="3600" kern="1200" dirty="0"/>
          </a:p>
        </p:txBody>
      </p:sp>
      <p:sp>
        <p:nvSpPr>
          <p:cNvPr id="29" name="任意多边形 28"/>
          <p:cNvSpPr/>
          <p:nvPr/>
        </p:nvSpPr>
        <p:spPr>
          <a:xfrm>
            <a:off x="2770287" y="3439104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0847" tIns="213055" rIns="426521" bIns="21305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377381" y="3733097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4</a:t>
            </a:r>
            <a:endParaRPr lang="zh-CN" altLang="en-US" sz="3600" kern="1200" dirty="0"/>
          </a:p>
        </p:txBody>
      </p:sp>
      <p:sp>
        <p:nvSpPr>
          <p:cNvPr id="31" name="任意多边形 30"/>
          <p:cNvSpPr/>
          <p:nvPr/>
        </p:nvSpPr>
        <p:spPr>
          <a:xfrm>
            <a:off x="4833045" y="3439104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</p:txBody>
      </p:sp>
      <p:sp>
        <p:nvSpPr>
          <p:cNvPr id="32" name="任意多边形 31"/>
          <p:cNvSpPr/>
          <p:nvPr/>
        </p:nvSpPr>
        <p:spPr>
          <a:xfrm>
            <a:off x="4440139" y="3733097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5</a:t>
            </a:r>
            <a:endParaRPr lang="zh-CN" altLang="en-US" sz="3600" kern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213622" y="2092719"/>
            <a:ext cx="90281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难以获取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31814" y="2119650"/>
            <a:ext cx="902811" cy="55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4889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4889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认可度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34056" y="2103684"/>
            <a:ext cx="723275" cy="587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02920" y="3956705"/>
            <a:ext cx="9028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复购率低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45001" y="38643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  <a:p>
            <a:pPr marL="0" lvl="1"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</a:p>
        </p:txBody>
      </p:sp>
    </p:spTree>
    <p:extLst>
      <p:ext uri="{BB962C8B-B14F-4D97-AF65-F5344CB8AC3E}">
        <p14:creationId xmlns:p14="http://schemas.microsoft.com/office/powerpoint/2010/main" val="17027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大</a:t>
            </a:r>
            <a:r>
              <a:rPr lang="zh-CN" altLang="en-US" dirty="0"/>
              <a:t>卖</a:t>
            </a:r>
            <a:r>
              <a:rPr lang="zh-CN" altLang="en-US" dirty="0" smtClean="0"/>
              <a:t>家所遇困境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5149" y="1544641"/>
            <a:ext cx="4340406" cy="333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跟卖，还是跟卖！品牌自建难获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信任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受平台限制，优质客户无法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沉淀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站内流量成本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高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站外流量难以获取，数据难以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跟踪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ROI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无法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保障</a:t>
            </a:r>
            <a:endParaRPr lang="zh-CN" altLang="en-US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176" y="155855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514" y="160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176" y="2280919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2514" y="23290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1176" y="30182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2514" y="30663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176" y="37545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22514" y="38026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5149" y="1554165"/>
            <a:ext cx="4842851" cy="3375951"/>
            <a:chOff x="2015149" y="1563690"/>
            <a:chExt cx="5042876" cy="3375951"/>
          </a:xfrm>
        </p:grpSpPr>
        <p:sp>
          <p:nvSpPr>
            <p:cNvPr id="7" name="矩形 6"/>
            <p:cNvSpPr/>
            <p:nvPr/>
          </p:nvSpPr>
          <p:spPr>
            <a:xfrm>
              <a:off x="2015150" y="1563690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15149" y="2290444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5150" y="302772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15150" y="373881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15150" y="4503499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91176" y="451918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22514" y="45673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5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8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网络红人助力销量增长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23681" y="1329883"/>
            <a:ext cx="465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Influencer Marketing 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网红、大号、意见领袖、自媒体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47016" y="1947118"/>
            <a:ext cx="7194583" cy="3311398"/>
            <a:chOff x="847016" y="1947118"/>
            <a:chExt cx="7194583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87217" y="4206663"/>
              <a:ext cx="85438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全球多个国家合作网红超过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06432" y="4248820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最好网红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30417" y="2396548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测评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传达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39352" y="3097969"/>
              <a:ext cx="8899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独特的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来驱动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19267" y="2397969"/>
              <a:ext cx="8082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粉丝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85939" y="3089722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和网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面对面的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35584" y="432435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有竞争力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7017" y="4156487"/>
              <a:ext cx="106930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网络红人考核及打分的专业大数据分析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65286" y="2022654"/>
              <a:ext cx="10381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个不同品牌的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47016" y="2890219"/>
              <a:ext cx="13766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团队组合，精通海外热点市场，集创意、营销、优化为一体、提升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CTR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 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16625" y="2022654"/>
              <a:ext cx="13719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您的产品不断跟踪找到最好的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7809" y="2827435"/>
              <a:ext cx="12837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多个网络深度合作，策划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个以上的独立活动、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个事件 </a:t>
              </a: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726879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28733" y="422188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红人</a:t>
            </a:r>
          </a:p>
        </p:txBody>
      </p:sp>
    </p:spTree>
    <p:extLst>
      <p:ext uri="{BB962C8B-B14F-4D97-AF65-F5344CB8AC3E}">
        <p14:creationId xmlns:p14="http://schemas.microsoft.com/office/powerpoint/2010/main" val="11355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Google AdWords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西安体验中心</a:t>
            </a:r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726038" y="1581149"/>
            <a:ext cx="1571899" cy="2371347"/>
          </a:xfrm>
          <a:prstGeom prst="parallelogram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2248228" y="1581149"/>
            <a:ext cx="1571899" cy="2371347"/>
          </a:xfrm>
          <a:prstGeom prst="parallelogram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770418" y="1581149"/>
            <a:ext cx="1571899" cy="2371347"/>
          </a:xfrm>
          <a:prstGeom prst="parallelogram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5292608" y="1581149"/>
            <a:ext cx="1571899" cy="2371347"/>
          </a:xfrm>
          <a:prstGeom prst="parallelogram">
            <a:avLst/>
          </a:prstGeom>
          <a:blipFill rotWithShape="1">
            <a:blip r:embed="rId5"/>
            <a:stretch>
              <a:fillRect r="-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6814798" y="1581149"/>
            <a:ext cx="1571899" cy="2371347"/>
          </a:xfrm>
          <a:prstGeom prst="parallelogram">
            <a:avLst/>
          </a:prstGeom>
          <a:blipFill rotWithShape="1">
            <a:blip r:embed="rId6"/>
            <a:stretch>
              <a:fillRect r="-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3630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074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策略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3293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培训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5512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推广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731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</a:t>
            </a:r>
          </a:p>
        </p:txBody>
      </p:sp>
      <p:sp>
        <p:nvSpPr>
          <p:cNvPr id="19" name="TextBox 12"/>
          <p:cNvSpPr/>
          <p:nvPr/>
        </p:nvSpPr>
        <p:spPr>
          <a:xfrm>
            <a:off x="1751961" y="4804866"/>
            <a:ext cx="551356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品牌全球化的快速超车</a:t>
            </a:r>
          </a:p>
        </p:txBody>
      </p:sp>
    </p:spTree>
    <p:extLst>
      <p:ext uri="{BB962C8B-B14F-4D97-AF65-F5344CB8AC3E}">
        <p14:creationId xmlns:p14="http://schemas.microsoft.com/office/powerpoint/2010/main" val="22779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C00"/>
      </a:accent1>
      <a:accent2>
        <a:srgbClr val="AEABAB"/>
      </a:accent2>
      <a:accent3>
        <a:srgbClr val="757070"/>
      </a:accent3>
      <a:accent4>
        <a:srgbClr val="66CCFF"/>
      </a:accent4>
      <a:accent5>
        <a:srgbClr val="F2F2F2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10578</TotalTime>
  <Pages>0</Pages>
  <Words>648</Words>
  <Characters>0</Characters>
  <Application>Microsoft Office PowerPoint</Application>
  <DocSecurity>0</DocSecurity>
  <PresentationFormat>全屏显示(16:10)</PresentationFormat>
  <Lines>0</Lines>
  <Paragraphs>159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Microsoft JhengHei</vt:lpstr>
      <vt:lpstr>Microsoft JhengHei Light</vt:lpstr>
      <vt:lpstr>Microsoft YaHei UI</vt:lpstr>
      <vt:lpstr>Microsoft YaHei UI Light</vt:lpstr>
      <vt:lpstr>宋体</vt:lpstr>
      <vt:lpstr>微软雅黑</vt:lpstr>
      <vt:lpstr>微软雅黑 Light</vt:lpstr>
      <vt:lpstr>Arial</vt:lpstr>
      <vt:lpstr>Calibri</vt:lpstr>
      <vt:lpstr>Times New Roman</vt:lpstr>
      <vt:lpstr>1_默认设计模板</vt:lpstr>
      <vt:lpstr>马爱莲-广告平台BU-国际业务部-产品技术组-申请职级T5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tony</dc:creator>
  <cp:keywords/>
  <dc:description/>
  <cp:lastModifiedBy>Elaine Ma(马爱莲)</cp:lastModifiedBy>
  <cp:revision>1024</cp:revision>
  <dcterms:created xsi:type="dcterms:W3CDTF">2014-12-25T06:54:41Z</dcterms:created>
  <dcterms:modified xsi:type="dcterms:W3CDTF">2019-09-16T14:32:21Z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