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4"/>
  </p:notesMasterIdLst>
  <p:sldIdLst>
    <p:sldId id="376" r:id="rId2"/>
    <p:sldId id="436" r:id="rId3"/>
    <p:sldId id="483" r:id="rId4"/>
    <p:sldId id="484" r:id="rId5"/>
    <p:sldId id="485" r:id="rId6"/>
    <p:sldId id="481" r:id="rId7"/>
    <p:sldId id="486" r:id="rId8"/>
    <p:sldId id="434" r:id="rId9"/>
    <p:sldId id="460" r:id="rId10"/>
    <p:sldId id="480" r:id="rId11"/>
    <p:sldId id="482" r:id="rId12"/>
    <p:sldId id="424" r:id="rId13"/>
  </p:sldIdLst>
  <p:sldSz cx="9144000" cy="5715000" type="screen16x1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35661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71323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06984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42646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1783080" algn="l" defTabSz="71323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139696" algn="l" defTabSz="71323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2496312" algn="l" defTabSz="71323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2852928" algn="l" defTabSz="71323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8" userDrawn="1">
          <p15:clr>
            <a:srgbClr val="A4A3A4"/>
          </p15:clr>
        </p15:guide>
        <p15:guide id="2" pos="28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204"/>
    <a:srgbClr val="FD7C2D"/>
    <a:srgbClr val="AEABAB"/>
    <a:srgbClr val="FFCC00"/>
    <a:srgbClr val="5B94CE"/>
    <a:srgbClr val="44546A"/>
    <a:srgbClr val="F8F8F8"/>
    <a:srgbClr val="7FAED9"/>
    <a:srgbClr val="B2B2B2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6291" autoAdjust="0"/>
  </p:normalViewPr>
  <p:slideViewPr>
    <p:cSldViewPr snapToGrid="0" snapToObjects="1">
      <p:cViewPr varScale="1">
        <p:scale>
          <a:sx n="115" d="100"/>
          <a:sy n="115" d="100"/>
        </p:scale>
        <p:origin x="208" y="752"/>
      </p:cViewPr>
      <p:guideLst>
        <p:guide orient="horz" pos="1748"/>
        <p:guide pos="2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9C609A13-2B5F-4788-B43C-3C1689232F4C}" type="datetimeFigureOut">
              <a:rPr lang="zh-CN" altLang="en-US"/>
              <a:pPr>
                <a:defRPr/>
              </a:pPr>
              <a:t>2019/9/17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9384B2ED-2FD1-4D65-920D-A0DDF7916AB9}" type="slidenum">
              <a:rPr lang="zh-CN" altLang="en-US"/>
              <a:pPr>
                <a:defRPr/>
              </a:pPr>
              <a:t>‹#›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719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9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56616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9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13232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9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69848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9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426464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9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83080" lvl="5" indent="0" algn="l" defTabSz="713232" eaLnBrk="0" fontAlgn="base" latinLnBrk="0" hangingPunct="0">
      <a:spcBef>
        <a:spcPct val="30000"/>
      </a:spcBef>
      <a:spcAft>
        <a:spcPct val="0"/>
      </a:spcAft>
      <a:buNone/>
      <a:defRPr sz="936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139696" lvl="6" indent="0" algn="l" defTabSz="713232" eaLnBrk="0" fontAlgn="base" latinLnBrk="0" hangingPunct="0">
      <a:spcBef>
        <a:spcPct val="30000"/>
      </a:spcBef>
      <a:spcAft>
        <a:spcPct val="0"/>
      </a:spcAft>
      <a:buNone/>
      <a:defRPr sz="936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2496312" lvl="7" indent="0" algn="l" defTabSz="713232" eaLnBrk="0" fontAlgn="base" latinLnBrk="0" hangingPunct="0">
      <a:spcBef>
        <a:spcPct val="30000"/>
      </a:spcBef>
      <a:spcAft>
        <a:spcPct val="0"/>
      </a:spcAft>
      <a:buNone/>
      <a:defRPr sz="936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2852928" lvl="8" indent="0" algn="l" defTabSz="713232" eaLnBrk="0" fontAlgn="base" latinLnBrk="0" hangingPunct="0">
      <a:spcBef>
        <a:spcPct val="30000"/>
      </a:spcBef>
      <a:spcAft>
        <a:spcPct val="0"/>
      </a:spcAft>
      <a:buNone/>
      <a:defRPr sz="936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1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13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3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119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4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907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5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794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6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432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7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151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10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076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11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5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7454" y="0"/>
            <a:ext cx="1287117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279662" y="0"/>
            <a:ext cx="7864337" cy="571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3505" y="2618961"/>
            <a:ext cx="6167230" cy="1518582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3505" y="4283846"/>
            <a:ext cx="6202017" cy="6708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5436704" cy="3169134"/>
          </a:xfrm>
          <a:prstGeom prst="rect">
            <a:avLst/>
          </a:prstGeom>
        </p:spPr>
      </p:pic>
      <p:pic>
        <p:nvPicPr>
          <p:cNvPr id="10" name="图片 3076" descr="2015新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1129414"/>
            <a:ext cx="1936473" cy="59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01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538" y="209111"/>
            <a:ext cx="5409372" cy="5405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947452" y="5314567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3DB50-804C-4967-819D-77839D99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7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pPr>
              <a:defRPr/>
            </a:pPr>
            <a:fld id="{C011508A-B475-4F5B-8626-CC25F27513F9}" type="datetime1">
              <a:rPr lang="zh-CN" altLang="en-US"/>
              <a:pPr>
                <a:defRPr/>
              </a:pPr>
              <a:t>2019/9/17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366DD-9351-4BFC-BE27-10C0125CA3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70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964" y="213886"/>
            <a:ext cx="5409372" cy="540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-1" y="955809"/>
            <a:ext cx="460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4566690" y="955809"/>
            <a:ext cx="457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3076" descr="2015新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009" y="300686"/>
            <a:ext cx="1368481" cy="41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947452" y="5314567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3DB50-804C-4967-819D-77839D99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4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3" r:id="rId2"/>
    <p:sldLayoutId id="214748370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11680" y="2496911"/>
            <a:ext cx="6883843" cy="854765"/>
          </a:xfrm>
        </p:spPr>
        <p:txBody>
          <a:bodyPr anchor="ctr">
            <a:norm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</a:rPr>
              <a:t>马爱莲</a:t>
            </a:r>
            <a:r>
              <a:rPr lang="en-US" altLang="zh-CN" sz="2000" dirty="0">
                <a:solidFill>
                  <a:schemeClr val="accent1"/>
                </a:solidFill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</a:rPr>
              <a:t>广告平台</a:t>
            </a:r>
            <a:r>
              <a:rPr lang="en-US" altLang="zh-CN" sz="2000" dirty="0">
                <a:solidFill>
                  <a:schemeClr val="accent1"/>
                </a:solidFill>
              </a:rPr>
              <a:t>BU-</a:t>
            </a:r>
            <a:r>
              <a:rPr lang="zh-CN" altLang="en-US" sz="2000" dirty="0">
                <a:solidFill>
                  <a:schemeClr val="accent1"/>
                </a:solidFill>
              </a:rPr>
              <a:t>国际业务部</a:t>
            </a:r>
            <a:r>
              <a:rPr lang="en-US" altLang="zh-CN" sz="2000" dirty="0">
                <a:solidFill>
                  <a:schemeClr val="accent1"/>
                </a:solidFill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</a:rPr>
              <a:t>产品技术组</a:t>
            </a:r>
            <a:r>
              <a:rPr lang="en-US" altLang="zh-CN" sz="2000" dirty="0">
                <a:solidFill>
                  <a:schemeClr val="accent1"/>
                </a:solidFill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</a:rPr>
              <a:t>申请职级</a:t>
            </a:r>
            <a:r>
              <a:rPr lang="en-US" altLang="zh-CN" sz="2000" dirty="0" smtClean="0">
                <a:solidFill>
                  <a:schemeClr val="accent1"/>
                </a:solidFill>
              </a:rPr>
              <a:t>T5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48917" y="3213176"/>
            <a:ext cx="118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2">
                    <a:lumMod val="9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答辩</a:t>
            </a:r>
            <a:r>
              <a:rPr lang="en-US" altLang="zh-CN" sz="1200" dirty="0" smtClean="0">
                <a:solidFill>
                  <a:schemeClr val="bg2">
                    <a:lumMod val="9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PPT</a:t>
            </a:r>
            <a:endParaRPr lang="zh-CN" altLang="en-US" sz="1200" dirty="0">
              <a:solidFill>
                <a:schemeClr val="bg2">
                  <a:lumMod val="9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7728762" y="4408152"/>
            <a:ext cx="10112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 dirty="0" smtClean="0">
                <a:solidFill>
                  <a:schemeClr val="bg2">
                    <a:lumMod val="75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2019</a:t>
            </a:r>
            <a:r>
              <a:rPr lang="zh-CN" altLang="en-US" sz="1100" dirty="0" smtClean="0">
                <a:solidFill>
                  <a:schemeClr val="bg2">
                    <a:lumMod val="75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年</a:t>
            </a:r>
            <a:r>
              <a:rPr lang="en-US" altLang="zh-CN" sz="1100" dirty="0">
                <a:solidFill>
                  <a:schemeClr val="bg2">
                    <a:lumMod val="75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9</a:t>
            </a:r>
            <a:r>
              <a:rPr lang="zh-CN" altLang="en-US" sz="1100" dirty="0" smtClean="0">
                <a:solidFill>
                  <a:schemeClr val="bg2">
                    <a:lumMod val="75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月</a:t>
            </a:r>
            <a:endParaRPr lang="en-US" altLang="zh-CN" sz="1100" dirty="0">
              <a:solidFill>
                <a:schemeClr val="bg2">
                  <a:lumMod val="75000"/>
                </a:schemeClr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6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56047" y="425386"/>
            <a:ext cx="5694721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个人规划</a:t>
            </a:r>
          </a:p>
        </p:txBody>
      </p:sp>
      <p:sp>
        <p:nvSpPr>
          <p:cNvPr id="3" name="矩形 2"/>
          <p:cNvSpPr/>
          <p:nvPr/>
        </p:nvSpPr>
        <p:spPr>
          <a:xfrm>
            <a:off x="1854155" y="1345798"/>
            <a:ext cx="53679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大卖家关注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如何引流、如何分析、如何再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内流量成本增高，外部引流是目前大卖家主要的流量来源。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988957" y="2804225"/>
            <a:ext cx="4854715" cy="2140493"/>
            <a:chOff x="1979432" y="2831918"/>
            <a:chExt cx="5038485" cy="2221519"/>
          </a:xfrm>
        </p:grpSpPr>
        <p:sp>
          <p:nvSpPr>
            <p:cNvPr id="10" name="椭圆 9"/>
            <p:cNvSpPr/>
            <p:nvPr/>
          </p:nvSpPr>
          <p:spPr>
            <a:xfrm rot="5400000">
              <a:off x="4796398" y="2831918"/>
              <a:ext cx="2221519" cy="22215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1" name="椭圆 10"/>
            <p:cNvSpPr/>
            <p:nvPr/>
          </p:nvSpPr>
          <p:spPr>
            <a:xfrm rot="5400000">
              <a:off x="4944752" y="2937006"/>
              <a:ext cx="399873" cy="39987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4" name="椭圆 13"/>
            <p:cNvSpPr/>
            <p:nvPr/>
          </p:nvSpPr>
          <p:spPr>
            <a:xfrm rot="5400000">
              <a:off x="5289582" y="3346825"/>
              <a:ext cx="95142" cy="9514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6" name="椭圆 15"/>
            <p:cNvSpPr/>
            <p:nvPr/>
          </p:nvSpPr>
          <p:spPr>
            <a:xfrm rot="5400000">
              <a:off x="1979432" y="2831918"/>
              <a:ext cx="2221519" cy="22215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7" name="椭圆 16"/>
            <p:cNvSpPr/>
            <p:nvPr/>
          </p:nvSpPr>
          <p:spPr>
            <a:xfrm rot="5400000">
              <a:off x="2127786" y="2937006"/>
              <a:ext cx="399873" cy="39987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0" name="椭圆 19"/>
            <p:cNvSpPr/>
            <p:nvPr/>
          </p:nvSpPr>
          <p:spPr>
            <a:xfrm rot="5400000">
              <a:off x="2479967" y="3346825"/>
              <a:ext cx="93200" cy="9320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2" name="文本框 21"/>
            <p:cNvSpPr txBox="1"/>
            <p:nvPr/>
          </p:nvSpPr>
          <p:spPr>
            <a:xfrm>
              <a:off x="2728267" y="3155408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站外引流</a:t>
              </a:r>
              <a:endParaRPr lang="en-US" altLang="zh-CN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466471" y="3039178"/>
              <a:ext cx="10182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建立完整</a:t>
              </a:r>
              <a:endParaRPr lang="en-US" altLang="zh-CN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独立站引流</a:t>
              </a:r>
              <a:endParaRPr lang="en-US" altLang="zh-CN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88439" y="3738014"/>
              <a:ext cx="2093036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直接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引流</a:t>
              </a: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：快速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产生消耗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桥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页引流：便于跟踪</a:t>
              </a: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统计分析</a:t>
              </a:r>
              <a:endParaRPr lang="en-US" altLang="zh-CN" sz="1050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5019987" y="3710061"/>
              <a:ext cx="1968343" cy="824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完善的分析、可根据行业调整优化产品展示、购物、支付流程，达到最优转化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Line 5"/>
          <p:cNvSpPr>
            <a:spLocks noChangeShapeType="1"/>
          </p:cNvSpPr>
          <p:nvPr/>
        </p:nvSpPr>
        <p:spPr bwMode="auto">
          <a:xfrm>
            <a:off x="1298149" y="1834455"/>
            <a:ext cx="6480000" cy="0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 type="triangl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45005" y="5110620"/>
            <a:ext cx="55862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Yeahmobi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为卖家提供建站、运营、引流、分析、优化等一整套整合营销解决方案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972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56047" y="425386"/>
            <a:ext cx="5694721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个人规划</a:t>
            </a:r>
          </a:p>
        </p:txBody>
      </p:sp>
      <p:sp>
        <p:nvSpPr>
          <p:cNvPr id="3" name="矩形 2"/>
          <p:cNvSpPr/>
          <p:nvPr/>
        </p:nvSpPr>
        <p:spPr>
          <a:xfrm>
            <a:off x="1854155" y="1345798"/>
            <a:ext cx="53679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大卖家关注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如何引流、如何分析、如何再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内流量成本增高，外部引流是目前大卖家主要的流量来源。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988957" y="2804225"/>
            <a:ext cx="4854715" cy="2140493"/>
            <a:chOff x="1979432" y="2831918"/>
            <a:chExt cx="5038485" cy="2221519"/>
          </a:xfrm>
        </p:grpSpPr>
        <p:sp>
          <p:nvSpPr>
            <p:cNvPr id="10" name="椭圆 9"/>
            <p:cNvSpPr/>
            <p:nvPr/>
          </p:nvSpPr>
          <p:spPr>
            <a:xfrm rot="5400000">
              <a:off x="4796398" y="2831918"/>
              <a:ext cx="2221519" cy="22215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1" name="椭圆 10"/>
            <p:cNvSpPr/>
            <p:nvPr/>
          </p:nvSpPr>
          <p:spPr>
            <a:xfrm rot="5400000">
              <a:off x="4944752" y="2937006"/>
              <a:ext cx="399873" cy="39987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4" name="椭圆 13"/>
            <p:cNvSpPr/>
            <p:nvPr/>
          </p:nvSpPr>
          <p:spPr>
            <a:xfrm rot="5400000">
              <a:off x="5289582" y="3346825"/>
              <a:ext cx="95142" cy="9514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6" name="椭圆 15"/>
            <p:cNvSpPr/>
            <p:nvPr/>
          </p:nvSpPr>
          <p:spPr>
            <a:xfrm rot="5400000">
              <a:off x="1979432" y="2831918"/>
              <a:ext cx="2221519" cy="22215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7" name="椭圆 16"/>
            <p:cNvSpPr/>
            <p:nvPr/>
          </p:nvSpPr>
          <p:spPr>
            <a:xfrm rot="5400000">
              <a:off x="2127786" y="2937006"/>
              <a:ext cx="399873" cy="39987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0" name="椭圆 19"/>
            <p:cNvSpPr/>
            <p:nvPr/>
          </p:nvSpPr>
          <p:spPr>
            <a:xfrm rot="5400000">
              <a:off x="2479967" y="3346825"/>
              <a:ext cx="93200" cy="9320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2" name="文本框 21"/>
            <p:cNvSpPr txBox="1"/>
            <p:nvPr/>
          </p:nvSpPr>
          <p:spPr>
            <a:xfrm>
              <a:off x="2728267" y="3155408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站外引流</a:t>
              </a:r>
              <a:endParaRPr lang="en-US" altLang="zh-CN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466471" y="3039178"/>
              <a:ext cx="10182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建立完整</a:t>
              </a:r>
              <a:endParaRPr lang="en-US" altLang="zh-CN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独立站引流</a:t>
              </a:r>
              <a:endParaRPr lang="en-US" altLang="zh-CN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88439" y="3738014"/>
              <a:ext cx="2093036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直接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引流</a:t>
              </a: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：快速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产生消耗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桥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页引流：便于跟踪</a:t>
              </a: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统计分析</a:t>
              </a:r>
              <a:endParaRPr lang="en-US" altLang="zh-CN" sz="1050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5019987" y="3710061"/>
              <a:ext cx="1968343" cy="824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完善的分析、可根据行业调整优化产品展示、购物、支付流程，达到最优转化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Line 5"/>
          <p:cNvSpPr>
            <a:spLocks noChangeShapeType="1"/>
          </p:cNvSpPr>
          <p:nvPr/>
        </p:nvSpPr>
        <p:spPr bwMode="auto">
          <a:xfrm>
            <a:off x="1298149" y="1834455"/>
            <a:ext cx="6480000" cy="0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 type="triangl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45005" y="5110620"/>
            <a:ext cx="55862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Yeahmobi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为卖家提供建站、运营、引流、分析、优化等一整套整合营销解决方案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916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6994"/>
            <a:ext cx="4438650" cy="2588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>
          <a:xfrm>
            <a:off x="2992582" y="1630702"/>
            <a:ext cx="3175462" cy="179554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0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489886" y="425386"/>
            <a:ext cx="4044014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基本</a:t>
            </a:r>
            <a:r>
              <a:rPr lang="zh-CN" altLang="en-US" dirty="0"/>
              <a:t>信息</a:t>
            </a:r>
          </a:p>
        </p:txBody>
      </p:sp>
      <p:sp>
        <p:nvSpPr>
          <p:cNvPr id="3" name="矩形 2"/>
          <p:cNvSpPr/>
          <p:nvPr/>
        </p:nvSpPr>
        <p:spPr>
          <a:xfrm>
            <a:off x="531809" y="1947914"/>
            <a:ext cx="1771996" cy="988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66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教育背景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从业年限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经验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擅长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95500" y="1947914"/>
            <a:ext cx="31792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联盟及相关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yeahDSP</a:t>
            </a: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Offer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检测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代理</a:t>
            </a:r>
          </a:p>
        </p:txBody>
      </p:sp>
      <p:sp>
        <p:nvSpPr>
          <p:cNvPr id="5" name="矩形 4"/>
          <p:cNvSpPr/>
          <p:nvPr/>
        </p:nvSpPr>
        <p:spPr>
          <a:xfrm>
            <a:off x="457496" y="3962690"/>
            <a:ext cx="25475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HTML+CSS+JS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Vue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JQuery</a:t>
            </a: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Node</a:t>
            </a: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移动开发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63239" y="3980277"/>
            <a:ext cx="3011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独立工作，高效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快速交付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发现问题，改进产品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解决复杂问题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671326" y="3244155"/>
            <a:ext cx="7362994" cy="0"/>
          </a:xfrm>
          <a:prstGeom prst="line">
            <a:avLst/>
          </a:prstGeom>
          <a:noFill/>
          <a:ln w="12700">
            <a:solidFill>
              <a:schemeClr val="tx2">
                <a:lumMod val="50000"/>
                <a:lumOff val="50000"/>
              </a:schemeClr>
            </a:solidFill>
            <a:round/>
            <a:headEnd type="triangl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161640" y="1530808"/>
            <a:ext cx="0" cy="3603167"/>
          </a:xfrm>
          <a:prstGeom prst="line">
            <a:avLst/>
          </a:prstGeom>
          <a:noFill/>
          <a:ln w="12700">
            <a:solidFill>
              <a:schemeClr val="tx2">
                <a:lumMod val="50000"/>
                <a:lumOff val="50000"/>
              </a:schemeClr>
            </a:solidFill>
            <a:round/>
            <a:headEnd type="triangl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090966" y="2163312"/>
            <a:ext cx="2162072" cy="2161686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920656" y="1532846"/>
            <a:ext cx="265393" cy="2653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kumimoji="1" lang="en-US" altLang="zh-CN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158474" y="1532846"/>
            <a:ext cx="265393" cy="2653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kumimoji="1" lang="en-US" altLang="zh-CN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940305" y="3522209"/>
            <a:ext cx="291932" cy="2653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kumimoji="1" lang="en-US" altLang="zh-CN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293500" y="3510386"/>
            <a:ext cx="265393" cy="2653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eaLnBrk="0" hangingPunct="0"/>
            <a:r>
              <a:rPr kumimoji="1" lang="en-US" altLang="zh-CN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337005" y="152400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基本信息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87440" y="3501485"/>
            <a:ext cx="99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知识技能</a:t>
            </a:r>
            <a:endParaRPr lang="en-US" altLang="de-DE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02123" y="351765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工作能力</a:t>
            </a:r>
            <a:endParaRPr lang="en-US" altLang="de-DE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67097" y="153930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工作职责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560296" y="2973382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关于我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536174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56047" y="425386"/>
            <a:ext cx="5694721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工作</a:t>
            </a:r>
            <a:r>
              <a:rPr lang="en-US" altLang="zh-CN" dirty="0"/>
              <a:t>/</a:t>
            </a:r>
            <a:r>
              <a:rPr lang="zh-CN" altLang="en-US" dirty="0"/>
              <a:t>项目经历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960234" y="1548116"/>
            <a:ext cx="6228358" cy="3311398"/>
            <a:chOff x="960234" y="1947118"/>
            <a:chExt cx="6228358" cy="3311398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5932" y="1947118"/>
              <a:ext cx="5372660" cy="331139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315324" y="4237669"/>
              <a:ext cx="82432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与商务和产品对接需求</a:t>
              </a:r>
              <a:endPara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618825" y="2348623"/>
              <a:ext cx="786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产品开发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17409" y="3083278"/>
              <a:ext cx="85324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协助商务对接广告并接入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507860" y="2348623"/>
              <a:ext cx="8663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后台管理开发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60234" y="4037223"/>
              <a:ext cx="10693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产品的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可提升点，从开发角度提出意见和建议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203815" y="1966899"/>
              <a:ext cx="131146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根据不同</a:t>
              </a:r>
              <a:r>
                <a:rPr lang="zh-CN" altLang="en-US" sz="9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阶段产品目标，自主选型和开发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49441" y="2934180"/>
              <a:ext cx="1376666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提供对接时一些技术层面的协助，协助测试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offer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，将广告接入产品</a:t>
              </a:r>
              <a:endParaRPr lang="zh-CN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638209" y="2022654"/>
              <a:ext cx="137196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广告管理，实时换肤，实时更新素材</a:t>
              </a:r>
              <a:r>
                <a:rPr lang="zh-CN" altLang="en-US" sz="9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、文案等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203814" y="1327877"/>
            <a:ext cx="4680000" cy="0"/>
          </a:xfrm>
          <a:prstGeom prst="line">
            <a:avLst/>
          </a:prstGeom>
          <a:noFill/>
          <a:ln w="9525">
            <a:solidFill>
              <a:srgbClr val="AEABAB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969834" y="3900285"/>
            <a:ext cx="111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LeadGen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355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56047" y="425386"/>
            <a:ext cx="5694721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工作</a:t>
            </a:r>
            <a:r>
              <a:rPr lang="en-US" altLang="zh-CN" dirty="0"/>
              <a:t>/</a:t>
            </a:r>
            <a:r>
              <a:rPr lang="zh-CN" altLang="en-US" dirty="0"/>
              <a:t>项目经历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960233" y="1548116"/>
            <a:ext cx="7081366" cy="3311398"/>
            <a:chOff x="960233" y="1947118"/>
            <a:chExt cx="7081366" cy="3311398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5932" y="1947118"/>
              <a:ext cx="5372660" cy="331139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7187217" y="4206663"/>
              <a:ext cx="854382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全球多个国家合作网红超过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03814" y="4248820"/>
              <a:ext cx="82432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Leadgen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产品和后端管理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618825" y="2348623"/>
              <a:ext cx="78649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联盟组件重构和部署优化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17409" y="3083278"/>
              <a:ext cx="8532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联盟系统框架升级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507860" y="2348623"/>
              <a:ext cx="8663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联盟性能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885939" y="3089722"/>
              <a:ext cx="74892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和网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红</a:t>
              </a:r>
              <a:endPara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面对面的</a:t>
              </a:r>
              <a:endPara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合作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935584" y="4324350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有竞争力</a:t>
              </a:r>
              <a:endPara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价格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60234" y="4382910"/>
              <a:ext cx="1069304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可视化管理广告，实时更换主题文案等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265286" y="2022654"/>
              <a:ext cx="103812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超过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个不同品牌的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60233" y="2733462"/>
              <a:ext cx="1376666" cy="113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全家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桶替换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传统框架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升级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 3.0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提升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开发效率，解决开发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瓶颈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，打包文件体积减少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r>
                <a:rPr lang="zh-CN" altLang="en-US" sz="9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左右</a:t>
              </a:r>
              <a:endParaRPr lang="zh-CN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816625" y="2022654"/>
              <a:ext cx="137196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您的产品不断跟踪找到最好的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757809" y="2827435"/>
              <a:ext cx="12837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多个网络深度合作，策划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个以上的独立活动、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个事件 </a:t>
              </a:r>
            </a:p>
          </p:txBody>
        </p:sp>
      </p:grp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203814" y="1327877"/>
            <a:ext cx="4680000" cy="0"/>
          </a:xfrm>
          <a:prstGeom prst="line">
            <a:avLst/>
          </a:prstGeom>
          <a:noFill/>
          <a:ln w="9525">
            <a:solidFill>
              <a:srgbClr val="AEABAB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195483" y="3889134"/>
            <a:ext cx="59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联盟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33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56047" y="425386"/>
            <a:ext cx="5694721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工作</a:t>
            </a:r>
            <a:r>
              <a:rPr lang="en-US" altLang="zh-CN" dirty="0"/>
              <a:t>/</a:t>
            </a:r>
            <a:r>
              <a:rPr lang="zh-CN" altLang="en-US" dirty="0"/>
              <a:t>项目经历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960233" y="1548116"/>
            <a:ext cx="7081366" cy="3311398"/>
            <a:chOff x="960233" y="1947118"/>
            <a:chExt cx="7081366" cy="3311398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5932" y="1947118"/>
              <a:ext cx="5372660" cy="331139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7187217" y="4206663"/>
              <a:ext cx="854382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全球多个国家合作网红超过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03814" y="4248820"/>
              <a:ext cx="82432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Leadgen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产品和后端管理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618825" y="2348623"/>
              <a:ext cx="78649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联盟组件重构和部署优化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17409" y="3083278"/>
              <a:ext cx="8532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联盟系统框架升级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507860" y="2348623"/>
              <a:ext cx="8663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联盟性能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885939" y="3089722"/>
              <a:ext cx="74892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和网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红</a:t>
              </a:r>
              <a:endPara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面对面的</a:t>
              </a:r>
              <a:endPara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合作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935584" y="4324350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有竞争力</a:t>
              </a:r>
              <a:endPara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价格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60234" y="4382910"/>
              <a:ext cx="1069304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可视化管理广告，实时更换主题文案等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265286" y="2022654"/>
              <a:ext cx="103812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超过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个不同品牌的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60233" y="2733462"/>
              <a:ext cx="1376666" cy="113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全家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桶替换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传统框架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升级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 3.0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提升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开发效率，解决开发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瓶颈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，打包文件体积减少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r>
                <a:rPr lang="zh-CN" altLang="en-US" sz="9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左右</a:t>
              </a:r>
              <a:endParaRPr lang="zh-CN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816625" y="2022654"/>
              <a:ext cx="137196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您的产品不断跟踪找到最好的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757809" y="2827435"/>
              <a:ext cx="12837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多个网络深度合作，策划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个以上的独立活动、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个事件 </a:t>
              </a:r>
            </a:p>
          </p:txBody>
        </p:sp>
      </p:grp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203814" y="1327877"/>
            <a:ext cx="4680000" cy="0"/>
          </a:xfrm>
          <a:prstGeom prst="line">
            <a:avLst/>
          </a:prstGeom>
          <a:noFill/>
          <a:ln w="9525">
            <a:solidFill>
              <a:srgbClr val="AEABAB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195483" y="3799926"/>
            <a:ext cx="595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关键事件</a:t>
            </a:r>
            <a:endParaRPr lang="zh-CN" altLang="en-US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42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56047" y="425386"/>
            <a:ext cx="5694721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关键事件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960233" y="1548116"/>
            <a:ext cx="7081366" cy="3311398"/>
            <a:chOff x="960233" y="1947118"/>
            <a:chExt cx="7081366" cy="3311398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5932" y="1947118"/>
              <a:ext cx="5372660" cy="331139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7187217" y="4206663"/>
              <a:ext cx="854382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全球多个国家合作网红超过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03814" y="4248820"/>
              <a:ext cx="82432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Leadgen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产品和后端管理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618825" y="2348623"/>
              <a:ext cx="78649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联盟组件重构和部署优化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17409" y="3083278"/>
              <a:ext cx="8532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联盟系统框架升级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507860" y="2348623"/>
              <a:ext cx="8663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联盟性能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885939" y="3089722"/>
              <a:ext cx="74892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和网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红</a:t>
              </a:r>
              <a:endPara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面对面的</a:t>
              </a:r>
              <a:endPara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合作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935584" y="4324350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有竞争力</a:t>
              </a:r>
              <a:endPara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价格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60234" y="4382910"/>
              <a:ext cx="1069304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可视化管理广告，实时更换主题文案等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265286" y="2022654"/>
              <a:ext cx="103812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超过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个不同品牌的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60233" y="2733462"/>
              <a:ext cx="1376666" cy="113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全家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桶替换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传统框架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升级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 3.0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提升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开发效率，解决开发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瓶颈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，打包文件体积减少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r>
                <a:rPr lang="zh-CN" altLang="en-US" sz="9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左右</a:t>
              </a:r>
              <a:endParaRPr lang="zh-CN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816625" y="2022654"/>
              <a:ext cx="137196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您的产品不断跟踪找到最好的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757809" y="2827435"/>
              <a:ext cx="12837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多个网络深度合作，策划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个以上的独立活动、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个事件 </a:t>
              </a:r>
            </a:p>
          </p:txBody>
        </p:sp>
      </p:grp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203814" y="1327877"/>
            <a:ext cx="4680000" cy="0"/>
          </a:xfrm>
          <a:prstGeom prst="line">
            <a:avLst/>
          </a:prstGeom>
          <a:noFill/>
          <a:ln w="9525">
            <a:solidFill>
              <a:srgbClr val="AEABAB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195483" y="3799926"/>
            <a:ext cx="595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关键事件</a:t>
            </a:r>
            <a:endParaRPr lang="zh-CN" altLang="en-US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68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456047" y="425386"/>
            <a:ext cx="5694721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关键事件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015149" y="1544641"/>
            <a:ext cx="4340406" cy="338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1400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LeadGen</a:t>
            </a:r>
            <a:r>
              <a:rPr lang="zh-CN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产品及</a:t>
            </a:r>
            <a:r>
              <a:rPr lang="zh-CN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后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台</a:t>
            </a:r>
            <a:r>
              <a:rPr lang="zh-CN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管理系统</a:t>
            </a: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endParaRPr lang="en-US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r>
              <a:rPr lang="zh-CN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联盟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及相关系统</a:t>
            </a:r>
            <a:r>
              <a:rPr lang="zh-CN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迭代</a:t>
            </a:r>
            <a:r>
              <a:rPr lang="zh-CN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优化升级</a:t>
            </a:r>
            <a:endParaRPr lang="en-US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接入新代理</a:t>
            </a:r>
            <a:r>
              <a:rPr lang="en-US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降低旧代理成本</a:t>
            </a: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endParaRPr lang="en-US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offer</a:t>
            </a:r>
            <a:r>
              <a:rPr lang="zh-CN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跳转</a:t>
            </a:r>
            <a:r>
              <a:rPr lang="zh-CN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检测</a:t>
            </a: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endParaRPr lang="en-US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yeahDSP</a:t>
            </a:r>
            <a:endParaRPr lang="zh-CN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1176" y="1558554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922514" y="160669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1176" y="2280919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22514" y="23290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1176" y="3018202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22514" y="306634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91176" y="3754502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22514" y="380264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4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015149" y="1554165"/>
            <a:ext cx="4842851" cy="3375951"/>
            <a:chOff x="2015149" y="1563690"/>
            <a:chExt cx="5042876" cy="3375951"/>
          </a:xfrm>
        </p:grpSpPr>
        <p:sp>
          <p:nvSpPr>
            <p:cNvPr id="34" name="矩形 33"/>
            <p:cNvSpPr/>
            <p:nvPr/>
          </p:nvSpPr>
          <p:spPr>
            <a:xfrm>
              <a:off x="2015150" y="1563690"/>
              <a:ext cx="5042875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2015149" y="2290444"/>
              <a:ext cx="5042875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015150" y="3027727"/>
              <a:ext cx="5042875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015150" y="3738817"/>
              <a:ext cx="5042875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015150" y="4503499"/>
              <a:ext cx="5042875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691176" y="4519184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922514" y="456732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5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22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89886" y="425386"/>
            <a:ext cx="2910540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个人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工作规划等</a:t>
            </a:r>
            <a:endParaRPr lang="zh-CN" altLang="en-US" dirty="0"/>
          </a:p>
        </p:txBody>
      </p:sp>
      <p:sp>
        <p:nvSpPr>
          <p:cNvPr id="22" name="任意多边形 21"/>
          <p:cNvSpPr/>
          <p:nvPr/>
        </p:nvSpPr>
        <p:spPr>
          <a:xfrm>
            <a:off x="1738908" y="1688332"/>
            <a:ext cx="1571625" cy="1373798"/>
          </a:xfrm>
          <a:custGeom>
            <a:avLst/>
            <a:gdLst>
              <a:gd name="connsiteX0" fmla="*/ 0 w 1571625"/>
              <a:gd name="connsiteY0" fmla="*/ 206070 h 1373798"/>
              <a:gd name="connsiteX1" fmla="*/ 884726 w 1571625"/>
              <a:gd name="connsiteY1" fmla="*/ 206070 h 1373798"/>
              <a:gd name="connsiteX2" fmla="*/ 884726 w 1571625"/>
              <a:gd name="connsiteY2" fmla="*/ 0 h 1373798"/>
              <a:gd name="connsiteX3" fmla="*/ 1571625 w 1571625"/>
              <a:gd name="connsiteY3" fmla="*/ 686899 h 1373798"/>
              <a:gd name="connsiteX4" fmla="*/ 884726 w 1571625"/>
              <a:gd name="connsiteY4" fmla="*/ 1373798 h 1373798"/>
              <a:gd name="connsiteX5" fmla="*/ 884726 w 1571625"/>
              <a:gd name="connsiteY5" fmla="*/ 1167728 h 1373798"/>
              <a:gd name="connsiteX6" fmla="*/ 0 w 1571625"/>
              <a:gd name="connsiteY6" fmla="*/ 1167728 h 1373798"/>
              <a:gd name="connsiteX7" fmla="*/ 0 w 1571625"/>
              <a:gd name="connsiteY7" fmla="*/ 206070 h 137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1625" h="1373798">
                <a:moveTo>
                  <a:pt x="0" y="206070"/>
                </a:moveTo>
                <a:lnTo>
                  <a:pt x="884726" y="206070"/>
                </a:lnTo>
                <a:lnTo>
                  <a:pt x="884726" y="0"/>
                </a:lnTo>
                <a:lnTo>
                  <a:pt x="1571625" y="686899"/>
                </a:lnTo>
                <a:lnTo>
                  <a:pt x="884726" y="1373798"/>
                </a:lnTo>
                <a:lnTo>
                  <a:pt x="884726" y="1167728"/>
                </a:lnTo>
                <a:lnTo>
                  <a:pt x="0" y="1167728"/>
                </a:lnTo>
                <a:lnTo>
                  <a:pt x="0" y="20607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0847" tIns="213055" rIns="426521" bIns="21305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1346002" y="1982325"/>
            <a:ext cx="785812" cy="785812"/>
          </a:xfrm>
          <a:custGeom>
            <a:avLst/>
            <a:gdLst>
              <a:gd name="connsiteX0" fmla="*/ 0 w 785812"/>
              <a:gd name="connsiteY0" fmla="*/ 392906 h 785812"/>
              <a:gd name="connsiteX1" fmla="*/ 392906 w 785812"/>
              <a:gd name="connsiteY1" fmla="*/ 0 h 785812"/>
              <a:gd name="connsiteX2" fmla="*/ 785812 w 785812"/>
              <a:gd name="connsiteY2" fmla="*/ 392906 h 785812"/>
              <a:gd name="connsiteX3" fmla="*/ 392906 w 785812"/>
              <a:gd name="connsiteY3" fmla="*/ 785812 h 785812"/>
              <a:gd name="connsiteX4" fmla="*/ 0 w 785812"/>
              <a:gd name="connsiteY4" fmla="*/ 392906 h 78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812" h="785812">
                <a:moveTo>
                  <a:pt x="0" y="392906"/>
                </a:moveTo>
                <a:cubicBezTo>
                  <a:pt x="0" y="175910"/>
                  <a:pt x="175910" y="0"/>
                  <a:pt x="392906" y="0"/>
                </a:cubicBezTo>
                <a:cubicBezTo>
                  <a:pt x="609902" y="0"/>
                  <a:pt x="785812" y="175910"/>
                  <a:pt x="785812" y="392906"/>
                </a:cubicBezTo>
                <a:cubicBezTo>
                  <a:pt x="785812" y="609902"/>
                  <a:pt x="609902" y="785812"/>
                  <a:pt x="392906" y="785812"/>
                </a:cubicBezTo>
                <a:cubicBezTo>
                  <a:pt x="175910" y="785812"/>
                  <a:pt x="0" y="609902"/>
                  <a:pt x="0" y="392906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940" tIns="137940" rIns="137940" bIns="13794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600" kern="1200" dirty="0" smtClean="0"/>
              <a:t>1</a:t>
            </a:r>
            <a:endParaRPr lang="zh-CN" altLang="en-US" sz="3600" kern="1200" dirty="0"/>
          </a:p>
        </p:txBody>
      </p:sp>
      <p:sp>
        <p:nvSpPr>
          <p:cNvPr id="24" name="任意多边形 23"/>
          <p:cNvSpPr/>
          <p:nvPr/>
        </p:nvSpPr>
        <p:spPr>
          <a:xfrm>
            <a:off x="3801666" y="1688332"/>
            <a:ext cx="1571625" cy="1373798"/>
          </a:xfrm>
          <a:custGeom>
            <a:avLst/>
            <a:gdLst>
              <a:gd name="connsiteX0" fmla="*/ 0 w 1571625"/>
              <a:gd name="connsiteY0" fmla="*/ 206070 h 1373798"/>
              <a:gd name="connsiteX1" fmla="*/ 884726 w 1571625"/>
              <a:gd name="connsiteY1" fmla="*/ 206070 h 1373798"/>
              <a:gd name="connsiteX2" fmla="*/ 884726 w 1571625"/>
              <a:gd name="connsiteY2" fmla="*/ 0 h 1373798"/>
              <a:gd name="connsiteX3" fmla="*/ 1571625 w 1571625"/>
              <a:gd name="connsiteY3" fmla="*/ 686899 h 1373798"/>
              <a:gd name="connsiteX4" fmla="*/ 884726 w 1571625"/>
              <a:gd name="connsiteY4" fmla="*/ 1373798 h 1373798"/>
              <a:gd name="connsiteX5" fmla="*/ 884726 w 1571625"/>
              <a:gd name="connsiteY5" fmla="*/ 1167728 h 1373798"/>
              <a:gd name="connsiteX6" fmla="*/ 0 w 1571625"/>
              <a:gd name="connsiteY6" fmla="*/ 1167728 h 1373798"/>
              <a:gd name="connsiteX7" fmla="*/ 0 w 1571625"/>
              <a:gd name="connsiteY7" fmla="*/ 206070 h 137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1625" h="1373798">
                <a:moveTo>
                  <a:pt x="0" y="206070"/>
                </a:moveTo>
                <a:lnTo>
                  <a:pt x="884726" y="206070"/>
                </a:lnTo>
                <a:lnTo>
                  <a:pt x="884726" y="0"/>
                </a:lnTo>
                <a:lnTo>
                  <a:pt x="1571625" y="686899"/>
                </a:lnTo>
                <a:lnTo>
                  <a:pt x="884726" y="1373798"/>
                </a:lnTo>
                <a:lnTo>
                  <a:pt x="884726" y="1167728"/>
                </a:lnTo>
                <a:lnTo>
                  <a:pt x="0" y="1167728"/>
                </a:lnTo>
                <a:lnTo>
                  <a:pt x="0" y="20607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6086" tIns="216865" rIns="434142" bIns="216865" numCol="1" spcCol="1270" anchor="ctr" anchorCtr="0">
            <a:noAutofit/>
          </a:bodyPr>
          <a:lstStyle/>
          <a:p>
            <a:pPr marL="0" lvl="1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zh-CN" altLang="en-US" sz="1700" kern="1200" dirty="0"/>
          </a:p>
        </p:txBody>
      </p:sp>
      <p:sp>
        <p:nvSpPr>
          <p:cNvPr id="25" name="任意多边形 24"/>
          <p:cNvSpPr/>
          <p:nvPr/>
        </p:nvSpPr>
        <p:spPr>
          <a:xfrm>
            <a:off x="3408760" y="1982325"/>
            <a:ext cx="785812" cy="785812"/>
          </a:xfrm>
          <a:custGeom>
            <a:avLst/>
            <a:gdLst>
              <a:gd name="connsiteX0" fmla="*/ 0 w 785812"/>
              <a:gd name="connsiteY0" fmla="*/ 392906 h 785812"/>
              <a:gd name="connsiteX1" fmla="*/ 392906 w 785812"/>
              <a:gd name="connsiteY1" fmla="*/ 0 h 785812"/>
              <a:gd name="connsiteX2" fmla="*/ 785812 w 785812"/>
              <a:gd name="connsiteY2" fmla="*/ 392906 h 785812"/>
              <a:gd name="connsiteX3" fmla="*/ 392906 w 785812"/>
              <a:gd name="connsiteY3" fmla="*/ 785812 h 785812"/>
              <a:gd name="connsiteX4" fmla="*/ 0 w 785812"/>
              <a:gd name="connsiteY4" fmla="*/ 392906 h 78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812" h="785812">
                <a:moveTo>
                  <a:pt x="0" y="392906"/>
                </a:moveTo>
                <a:cubicBezTo>
                  <a:pt x="0" y="175910"/>
                  <a:pt x="175910" y="0"/>
                  <a:pt x="392906" y="0"/>
                </a:cubicBezTo>
                <a:cubicBezTo>
                  <a:pt x="609902" y="0"/>
                  <a:pt x="785812" y="175910"/>
                  <a:pt x="785812" y="392906"/>
                </a:cubicBezTo>
                <a:cubicBezTo>
                  <a:pt x="785812" y="609902"/>
                  <a:pt x="609902" y="785812"/>
                  <a:pt x="392906" y="785812"/>
                </a:cubicBezTo>
                <a:cubicBezTo>
                  <a:pt x="175910" y="785812"/>
                  <a:pt x="0" y="609902"/>
                  <a:pt x="0" y="392906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940" tIns="137940" rIns="137940" bIns="13794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600" kern="1200" dirty="0" smtClean="0"/>
              <a:t>2</a:t>
            </a:r>
            <a:endParaRPr lang="zh-CN" altLang="en-US" sz="3600" kern="1200" dirty="0"/>
          </a:p>
        </p:txBody>
      </p:sp>
      <p:sp>
        <p:nvSpPr>
          <p:cNvPr id="26" name="任意多边形 25"/>
          <p:cNvSpPr/>
          <p:nvPr/>
        </p:nvSpPr>
        <p:spPr>
          <a:xfrm>
            <a:off x="5864424" y="1688332"/>
            <a:ext cx="1571625" cy="1373798"/>
          </a:xfrm>
          <a:custGeom>
            <a:avLst/>
            <a:gdLst>
              <a:gd name="connsiteX0" fmla="*/ 0 w 1571625"/>
              <a:gd name="connsiteY0" fmla="*/ 206070 h 1373798"/>
              <a:gd name="connsiteX1" fmla="*/ 884726 w 1571625"/>
              <a:gd name="connsiteY1" fmla="*/ 206070 h 1373798"/>
              <a:gd name="connsiteX2" fmla="*/ 884726 w 1571625"/>
              <a:gd name="connsiteY2" fmla="*/ 0 h 1373798"/>
              <a:gd name="connsiteX3" fmla="*/ 1571625 w 1571625"/>
              <a:gd name="connsiteY3" fmla="*/ 686899 h 1373798"/>
              <a:gd name="connsiteX4" fmla="*/ 884726 w 1571625"/>
              <a:gd name="connsiteY4" fmla="*/ 1373798 h 1373798"/>
              <a:gd name="connsiteX5" fmla="*/ 884726 w 1571625"/>
              <a:gd name="connsiteY5" fmla="*/ 1167728 h 1373798"/>
              <a:gd name="connsiteX6" fmla="*/ 0 w 1571625"/>
              <a:gd name="connsiteY6" fmla="*/ 1167728 h 1373798"/>
              <a:gd name="connsiteX7" fmla="*/ 0 w 1571625"/>
              <a:gd name="connsiteY7" fmla="*/ 206070 h 137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1625" h="1373798">
                <a:moveTo>
                  <a:pt x="0" y="206070"/>
                </a:moveTo>
                <a:lnTo>
                  <a:pt x="884726" y="206070"/>
                </a:lnTo>
                <a:lnTo>
                  <a:pt x="884726" y="0"/>
                </a:lnTo>
                <a:lnTo>
                  <a:pt x="1571625" y="686899"/>
                </a:lnTo>
                <a:lnTo>
                  <a:pt x="884726" y="1373798"/>
                </a:lnTo>
                <a:lnTo>
                  <a:pt x="884726" y="1167728"/>
                </a:lnTo>
                <a:lnTo>
                  <a:pt x="0" y="1167728"/>
                </a:lnTo>
                <a:lnTo>
                  <a:pt x="0" y="20607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6086" tIns="216865" rIns="434142" bIns="216865" numCol="1" spcCol="1270" anchor="ctr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1700" kern="120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1700" kern="1200"/>
          </a:p>
        </p:txBody>
      </p:sp>
      <p:sp>
        <p:nvSpPr>
          <p:cNvPr id="27" name="任意多边形 26"/>
          <p:cNvSpPr/>
          <p:nvPr/>
        </p:nvSpPr>
        <p:spPr>
          <a:xfrm>
            <a:off x="5471518" y="1982325"/>
            <a:ext cx="785812" cy="785812"/>
          </a:xfrm>
          <a:custGeom>
            <a:avLst/>
            <a:gdLst>
              <a:gd name="connsiteX0" fmla="*/ 0 w 785812"/>
              <a:gd name="connsiteY0" fmla="*/ 392906 h 785812"/>
              <a:gd name="connsiteX1" fmla="*/ 392906 w 785812"/>
              <a:gd name="connsiteY1" fmla="*/ 0 h 785812"/>
              <a:gd name="connsiteX2" fmla="*/ 785812 w 785812"/>
              <a:gd name="connsiteY2" fmla="*/ 392906 h 785812"/>
              <a:gd name="connsiteX3" fmla="*/ 392906 w 785812"/>
              <a:gd name="connsiteY3" fmla="*/ 785812 h 785812"/>
              <a:gd name="connsiteX4" fmla="*/ 0 w 785812"/>
              <a:gd name="connsiteY4" fmla="*/ 392906 h 78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812" h="785812">
                <a:moveTo>
                  <a:pt x="0" y="392906"/>
                </a:moveTo>
                <a:cubicBezTo>
                  <a:pt x="0" y="175910"/>
                  <a:pt x="175910" y="0"/>
                  <a:pt x="392906" y="0"/>
                </a:cubicBezTo>
                <a:cubicBezTo>
                  <a:pt x="609902" y="0"/>
                  <a:pt x="785812" y="175910"/>
                  <a:pt x="785812" y="392906"/>
                </a:cubicBezTo>
                <a:cubicBezTo>
                  <a:pt x="785812" y="609902"/>
                  <a:pt x="609902" y="785812"/>
                  <a:pt x="392906" y="785812"/>
                </a:cubicBezTo>
                <a:cubicBezTo>
                  <a:pt x="175910" y="785812"/>
                  <a:pt x="0" y="609902"/>
                  <a:pt x="0" y="392906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940" tIns="137940" rIns="137940" bIns="13794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600" kern="1200" dirty="0" smtClean="0"/>
              <a:t>3</a:t>
            </a:r>
            <a:endParaRPr lang="zh-CN" altLang="en-US" sz="3600" kern="1200" dirty="0"/>
          </a:p>
        </p:txBody>
      </p:sp>
      <p:sp>
        <p:nvSpPr>
          <p:cNvPr id="29" name="任意多边形 28"/>
          <p:cNvSpPr/>
          <p:nvPr/>
        </p:nvSpPr>
        <p:spPr>
          <a:xfrm>
            <a:off x="2770287" y="3439104"/>
            <a:ext cx="1571625" cy="1373798"/>
          </a:xfrm>
          <a:custGeom>
            <a:avLst/>
            <a:gdLst>
              <a:gd name="connsiteX0" fmla="*/ 0 w 1571625"/>
              <a:gd name="connsiteY0" fmla="*/ 206070 h 1373798"/>
              <a:gd name="connsiteX1" fmla="*/ 884726 w 1571625"/>
              <a:gd name="connsiteY1" fmla="*/ 206070 h 1373798"/>
              <a:gd name="connsiteX2" fmla="*/ 884726 w 1571625"/>
              <a:gd name="connsiteY2" fmla="*/ 0 h 1373798"/>
              <a:gd name="connsiteX3" fmla="*/ 1571625 w 1571625"/>
              <a:gd name="connsiteY3" fmla="*/ 686899 h 1373798"/>
              <a:gd name="connsiteX4" fmla="*/ 884726 w 1571625"/>
              <a:gd name="connsiteY4" fmla="*/ 1373798 h 1373798"/>
              <a:gd name="connsiteX5" fmla="*/ 884726 w 1571625"/>
              <a:gd name="connsiteY5" fmla="*/ 1167728 h 1373798"/>
              <a:gd name="connsiteX6" fmla="*/ 0 w 1571625"/>
              <a:gd name="connsiteY6" fmla="*/ 1167728 h 1373798"/>
              <a:gd name="connsiteX7" fmla="*/ 0 w 1571625"/>
              <a:gd name="connsiteY7" fmla="*/ 206070 h 137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1625" h="1373798">
                <a:moveTo>
                  <a:pt x="0" y="206070"/>
                </a:moveTo>
                <a:lnTo>
                  <a:pt x="884726" y="206070"/>
                </a:lnTo>
                <a:lnTo>
                  <a:pt x="884726" y="0"/>
                </a:lnTo>
                <a:lnTo>
                  <a:pt x="1571625" y="686899"/>
                </a:lnTo>
                <a:lnTo>
                  <a:pt x="884726" y="1373798"/>
                </a:lnTo>
                <a:lnTo>
                  <a:pt x="884726" y="1167728"/>
                </a:lnTo>
                <a:lnTo>
                  <a:pt x="0" y="1167728"/>
                </a:lnTo>
                <a:lnTo>
                  <a:pt x="0" y="20607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0847" tIns="213055" rIns="426521" bIns="21305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2377381" y="3733097"/>
            <a:ext cx="785812" cy="785812"/>
          </a:xfrm>
          <a:custGeom>
            <a:avLst/>
            <a:gdLst>
              <a:gd name="connsiteX0" fmla="*/ 0 w 785812"/>
              <a:gd name="connsiteY0" fmla="*/ 392906 h 785812"/>
              <a:gd name="connsiteX1" fmla="*/ 392906 w 785812"/>
              <a:gd name="connsiteY1" fmla="*/ 0 h 785812"/>
              <a:gd name="connsiteX2" fmla="*/ 785812 w 785812"/>
              <a:gd name="connsiteY2" fmla="*/ 392906 h 785812"/>
              <a:gd name="connsiteX3" fmla="*/ 392906 w 785812"/>
              <a:gd name="connsiteY3" fmla="*/ 785812 h 785812"/>
              <a:gd name="connsiteX4" fmla="*/ 0 w 785812"/>
              <a:gd name="connsiteY4" fmla="*/ 392906 h 78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812" h="785812">
                <a:moveTo>
                  <a:pt x="0" y="392906"/>
                </a:moveTo>
                <a:cubicBezTo>
                  <a:pt x="0" y="175910"/>
                  <a:pt x="175910" y="0"/>
                  <a:pt x="392906" y="0"/>
                </a:cubicBezTo>
                <a:cubicBezTo>
                  <a:pt x="609902" y="0"/>
                  <a:pt x="785812" y="175910"/>
                  <a:pt x="785812" y="392906"/>
                </a:cubicBezTo>
                <a:cubicBezTo>
                  <a:pt x="785812" y="609902"/>
                  <a:pt x="609902" y="785812"/>
                  <a:pt x="392906" y="785812"/>
                </a:cubicBezTo>
                <a:cubicBezTo>
                  <a:pt x="175910" y="785812"/>
                  <a:pt x="0" y="609902"/>
                  <a:pt x="0" y="392906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940" tIns="137940" rIns="137940" bIns="13794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600" kern="1200" dirty="0" smtClean="0"/>
              <a:t>4</a:t>
            </a:r>
            <a:endParaRPr lang="zh-CN" altLang="en-US" sz="3600" kern="1200" dirty="0"/>
          </a:p>
        </p:txBody>
      </p:sp>
      <p:sp>
        <p:nvSpPr>
          <p:cNvPr id="31" name="任意多边形 30"/>
          <p:cNvSpPr/>
          <p:nvPr/>
        </p:nvSpPr>
        <p:spPr>
          <a:xfrm>
            <a:off x="4833045" y="3439104"/>
            <a:ext cx="1571625" cy="1373798"/>
          </a:xfrm>
          <a:custGeom>
            <a:avLst/>
            <a:gdLst>
              <a:gd name="connsiteX0" fmla="*/ 0 w 1571625"/>
              <a:gd name="connsiteY0" fmla="*/ 206070 h 1373798"/>
              <a:gd name="connsiteX1" fmla="*/ 884726 w 1571625"/>
              <a:gd name="connsiteY1" fmla="*/ 206070 h 1373798"/>
              <a:gd name="connsiteX2" fmla="*/ 884726 w 1571625"/>
              <a:gd name="connsiteY2" fmla="*/ 0 h 1373798"/>
              <a:gd name="connsiteX3" fmla="*/ 1571625 w 1571625"/>
              <a:gd name="connsiteY3" fmla="*/ 686899 h 1373798"/>
              <a:gd name="connsiteX4" fmla="*/ 884726 w 1571625"/>
              <a:gd name="connsiteY4" fmla="*/ 1373798 h 1373798"/>
              <a:gd name="connsiteX5" fmla="*/ 884726 w 1571625"/>
              <a:gd name="connsiteY5" fmla="*/ 1167728 h 1373798"/>
              <a:gd name="connsiteX6" fmla="*/ 0 w 1571625"/>
              <a:gd name="connsiteY6" fmla="*/ 1167728 h 1373798"/>
              <a:gd name="connsiteX7" fmla="*/ 0 w 1571625"/>
              <a:gd name="connsiteY7" fmla="*/ 206070 h 137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1625" h="1373798">
                <a:moveTo>
                  <a:pt x="0" y="206070"/>
                </a:moveTo>
                <a:lnTo>
                  <a:pt x="884726" y="206070"/>
                </a:lnTo>
                <a:lnTo>
                  <a:pt x="884726" y="0"/>
                </a:lnTo>
                <a:lnTo>
                  <a:pt x="1571625" y="686899"/>
                </a:lnTo>
                <a:lnTo>
                  <a:pt x="884726" y="1373798"/>
                </a:lnTo>
                <a:lnTo>
                  <a:pt x="884726" y="1167728"/>
                </a:lnTo>
                <a:lnTo>
                  <a:pt x="0" y="1167728"/>
                </a:lnTo>
                <a:lnTo>
                  <a:pt x="0" y="20607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6086" tIns="216865" rIns="434142" bIns="216865" numCol="1" spcCol="1270" anchor="ctr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1700" kern="120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1700" kern="1200"/>
          </a:p>
        </p:txBody>
      </p:sp>
      <p:sp>
        <p:nvSpPr>
          <p:cNvPr id="32" name="任意多边形 31"/>
          <p:cNvSpPr/>
          <p:nvPr/>
        </p:nvSpPr>
        <p:spPr>
          <a:xfrm>
            <a:off x="4440139" y="3733097"/>
            <a:ext cx="785812" cy="785812"/>
          </a:xfrm>
          <a:custGeom>
            <a:avLst/>
            <a:gdLst>
              <a:gd name="connsiteX0" fmla="*/ 0 w 785812"/>
              <a:gd name="connsiteY0" fmla="*/ 392906 h 785812"/>
              <a:gd name="connsiteX1" fmla="*/ 392906 w 785812"/>
              <a:gd name="connsiteY1" fmla="*/ 0 h 785812"/>
              <a:gd name="connsiteX2" fmla="*/ 785812 w 785812"/>
              <a:gd name="connsiteY2" fmla="*/ 392906 h 785812"/>
              <a:gd name="connsiteX3" fmla="*/ 392906 w 785812"/>
              <a:gd name="connsiteY3" fmla="*/ 785812 h 785812"/>
              <a:gd name="connsiteX4" fmla="*/ 0 w 785812"/>
              <a:gd name="connsiteY4" fmla="*/ 392906 h 78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812" h="785812">
                <a:moveTo>
                  <a:pt x="0" y="392906"/>
                </a:moveTo>
                <a:cubicBezTo>
                  <a:pt x="0" y="175910"/>
                  <a:pt x="175910" y="0"/>
                  <a:pt x="392906" y="0"/>
                </a:cubicBezTo>
                <a:cubicBezTo>
                  <a:pt x="609902" y="0"/>
                  <a:pt x="785812" y="175910"/>
                  <a:pt x="785812" y="392906"/>
                </a:cubicBezTo>
                <a:cubicBezTo>
                  <a:pt x="785812" y="609902"/>
                  <a:pt x="609902" y="785812"/>
                  <a:pt x="392906" y="785812"/>
                </a:cubicBezTo>
                <a:cubicBezTo>
                  <a:pt x="175910" y="785812"/>
                  <a:pt x="0" y="609902"/>
                  <a:pt x="0" y="392906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940" tIns="137940" rIns="137940" bIns="13794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600" kern="1200" dirty="0" smtClean="0"/>
              <a:t>5</a:t>
            </a:r>
            <a:endParaRPr lang="zh-CN" altLang="en-US" sz="3600" kern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4213622" y="2092719"/>
            <a:ext cx="902811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精准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难以获取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131814" y="2119650"/>
            <a:ext cx="902811" cy="555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488950">
              <a:lnSpc>
                <a:spcPct val="90000"/>
              </a:lnSpc>
              <a:spcAft>
                <a:spcPct val="3500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488950">
              <a:lnSpc>
                <a:spcPct val="90000"/>
              </a:lnSpc>
              <a:spcAft>
                <a:spcPct val="3500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认可度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334056" y="2103684"/>
            <a:ext cx="723275" cy="587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202920" y="3956705"/>
            <a:ext cx="90281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复购率低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245001" y="386439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ROI</a:t>
            </a:r>
          </a:p>
          <a:p>
            <a:pPr marL="0" lvl="1" algn="ct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保障</a:t>
            </a:r>
          </a:p>
        </p:txBody>
      </p:sp>
    </p:spTree>
    <p:extLst>
      <p:ext uri="{BB962C8B-B14F-4D97-AF65-F5344CB8AC3E}">
        <p14:creationId xmlns:p14="http://schemas.microsoft.com/office/powerpoint/2010/main" val="170274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6047" y="425386"/>
            <a:ext cx="5694721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Google AdWords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西安体验中心</a:t>
            </a:r>
            <a:endParaRPr lang="zh-CN" altLang="en-US" dirty="0"/>
          </a:p>
        </p:txBody>
      </p:sp>
      <p:sp>
        <p:nvSpPr>
          <p:cNvPr id="8" name="平行四边形 7"/>
          <p:cNvSpPr/>
          <p:nvPr/>
        </p:nvSpPr>
        <p:spPr>
          <a:xfrm>
            <a:off x="726038" y="1581149"/>
            <a:ext cx="1571899" cy="2371347"/>
          </a:xfrm>
          <a:prstGeom prst="parallelogram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>
            <a:off x="2248228" y="1581149"/>
            <a:ext cx="1571899" cy="2371347"/>
          </a:xfrm>
          <a:prstGeom prst="parallelogram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3770418" y="1581149"/>
            <a:ext cx="1571899" cy="2371347"/>
          </a:xfrm>
          <a:prstGeom prst="parallelogram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5292608" y="1581149"/>
            <a:ext cx="1571899" cy="2371347"/>
          </a:xfrm>
          <a:prstGeom prst="parallelogram">
            <a:avLst/>
          </a:prstGeom>
          <a:blipFill rotWithShape="1">
            <a:blip r:embed="rId5"/>
            <a:stretch>
              <a:fillRect r="-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6814798" y="1581149"/>
            <a:ext cx="1571899" cy="2371347"/>
          </a:xfrm>
          <a:prstGeom prst="parallelogram">
            <a:avLst/>
          </a:prstGeom>
          <a:blipFill rotWithShape="1">
            <a:blip r:embed="rId6"/>
            <a:stretch>
              <a:fillRect r="-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53630" y="4180829"/>
            <a:ext cx="1181649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整合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210745" y="4180829"/>
            <a:ext cx="1181649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策略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732935" y="4180829"/>
            <a:ext cx="1181649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培训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55125" y="4180829"/>
            <a:ext cx="1181649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推广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7315" y="4180829"/>
            <a:ext cx="1181649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</a:t>
            </a:r>
          </a:p>
        </p:txBody>
      </p:sp>
      <p:sp>
        <p:nvSpPr>
          <p:cNvPr id="19" name="TextBox 12"/>
          <p:cNvSpPr/>
          <p:nvPr/>
        </p:nvSpPr>
        <p:spPr>
          <a:xfrm>
            <a:off x="1751961" y="4804866"/>
            <a:ext cx="5513561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品牌全球化的快速超车</a:t>
            </a:r>
          </a:p>
        </p:txBody>
      </p:sp>
    </p:spTree>
    <p:extLst>
      <p:ext uri="{BB962C8B-B14F-4D97-AF65-F5344CB8AC3E}">
        <p14:creationId xmlns:p14="http://schemas.microsoft.com/office/powerpoint/2010/main" val="22779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自定义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C00"/>
      </a:accent1>
      <a:accent2>
        <a:srgbClr val="AEABAB"/>
      </a:accent2>
      <a:accent3>
        <a:srgbClr val="757070"/>
      </a:accent3>
      <a:accent4>
        <a:srgbClr val="66CCFF"/>
      </a:accent4>
      <a:accent5>
        <a:srgbClr val="F2F2F2"/>
      </a:accent5>
      <a:accent6>
        <a:srgbClr val="F2F2F2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10806</TotalTime>
  <Pages>0</Pages>
  <Words>773</Words>
  <Characters>0</Characters>
  <Application>Microsoft Macintosh PowerPoint</Application>
  <DocSecurity>0</DocSecurity>
  <PresentationFormat>全屏显示(16:10)</PresentationFormat>
  <Lines>0</Lines>
  <Paragraphs>161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Calibri</vt:lpstr>
      <vt:lpstr>Microsoft JhengHei</vt:lpstr>
      <vt:lpstr>Microsoft JhengHei Light</vt:lpstr>
      <vt:lpstr>Microsoft YaHei UI Light</vt:lpstr>
      <vt:lpstr>Times New Roman</vt:lpstr>
      <vt:lpstr>宋体</vt:lpstr>
      <vt:lpstr>微软雅黑</vt:lpstr>
      <vt:lpstr>Arial</vt:lpstr>
      <vt:lpstr>1_默认设计模板</vt:lpstr>
      <vt:lpstr>马爱莲-广告平台BU-国际业务部-产品技术组-申请职级T5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tony</dc:creator>
  <cp:keywords/>
  <dc:description/>
  <cp:lastModifiedBy>Microsoft Office 用户</cp:lastModifiedBy>
  <cp:revision>1075</cp:revision>
  <dcterms:created xsi:type="dcterms:W3CDTF">2014-12-25T06:54:41Z</dcterms:created>
  <dcterms:modified xsi:type="dcterms:W3CDTF">2019-09-17T11:18:20Z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