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顏莉諭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29T07:31:06.385">
    <p:pos x="6000" y="0"/>
    <p:text>包含函式功能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a9ce107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a9ce107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a9ce107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a9ce107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a9ce107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a9ce107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a9ce107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a9ce107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a9ce107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a9ce107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9ce107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a9ce107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a9006411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a9006411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9ce10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9ce10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a9ce107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a9ce107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9006411f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9006411f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9ce107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9ce107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a9006411f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a9006411f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a9ce107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a9ce107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yisu.com/zixun/457729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yisu.com/zixun/457729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資安報告 4-2</a:t>
            </a:r>
            <a:br>
              <a:rPr b="1" lang="zh-TW"/>
            </a:br>
            <a:r>
              <a:rPr b="1" lang="zh-TW" sz="2000"/>
              <a:t>RSA Encryption and Signature (OAEP &amp; RSA-PSS) 實作</a:t>
            </a:r>
            <a:endParaRPr b="1"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4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1102924 </a:t>
            </a:r>
            <a:r>
              <a:rPr lang="zh-TW" sz="1800"/>
              <a:t>李名智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1102932 林微訢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1102943 顏莉諭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1102966 邱翊銨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1103478 林虹佑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實作一：先簽署再加密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加密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969896"/>
                </a:solidFill>
                <a:highlight>
                  <a:srgbClr val="F7F7F7"/>
                </a:highlight>
              </a:rPr>
              <a:t>#分塊加密(因明文長度太長)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final_sign=message + signature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encrypted_message = </a:t>
            </a:r>
            <a:r>
              <a:rPr lang="zh-TW" sz="1000">
                <a:solidFill>
                  <a:srgbClr val="DF5000"/>
                </a:solidFill>
                <a:highlight>
                  <a:srgbClr val="F7F7F7"/>
                </a:highlight>
              </a:rPr>
              <a:t>b''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A71D5D"/>
                </a:solidFill>
                <a:highlight>
                  <a:srgbClr val="F7F7F7"/>
                </a:highlight>
              </a:rPr>
              <a:t>for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i </a:t>
            </a:r>
            <a:r>
              <a:rPr lang="zh-TW" sz="1000">
                <a:solidFill>
                  <a:srgbClr val="A71D5D"/>
                </a:solidFill>
                <a:highlight>
                  <a:srgbClr val="F7F7F7"/>
                </a:highlight>
              </a:rPr>
              <a:t>in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range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000">
                <a:solidFill>
                  <a:srgbClr val="0086B3"/>
                </a:solidFill>
                <a:highlight>
                  <a:srgbClr val="F7F7F7"/>
                </a:highlight>
              </a:rPr>
              <a:t>0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len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(final_sign), max_data_length): 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   block = final_sign[i:i + max_data_length]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   encrypted_block = cipher_rsa.encrypt(block)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   encrypted_message += encrypted_block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000">
                <a:solidFill>
                  <a:srgbClr val="DF5000"/>
                </a:solidFill>
                <a:highlight>
                  <a:srgbClr val="F7F7F7"/>
                </a:highlight>
              </a:rPr>
              <a:t>"加密後的 signature:"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, encrypted_message)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000">
                <a:solidFill>
                  <a:srgbClr val="DF5000"/>
                </a:solidFill>
                <a:highlight>
                  <a:srgbClr val="F7F7F7"/>
                </a:highlight>
              </a:rPr>
              <a:t>"\n"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200">
              <a:solidFill>
                <a:srgbClr val="969896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772375" y="2281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Crypto.PublicKey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RSA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Crypto.Cipher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PKCS1_OAEP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Crypto.Signature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pss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Crypto.Hash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SHA256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395" y="1960623"/>
            <a:ext cx="4804900" cy="175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634" y="0"/>
            <a:ext cx="428136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結果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969896"/>
                </a:solidFill>
                <a:highlight>
                  <a:srgbClr val="F7F7F7"/>
                </a:highlight>
              </a:rPr>
              <a:t># 分塊解密訊息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decrypted_message=</a:t>
            </a:r>
            <a:r>
              <a:rPr lang="zh-TW" sz="1000">
                <a:solidFill>
                  <a:srgbClr val="DF5000"/>
                </a:solidFill>
                <a:highlight>
                  <a:srgbClr val="F7F7F7"/>
                </a:highlight>
              </a:rPr>
              <a:t>b''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A71D5D"/>
                </a:solidFill>
                <a:highlight>
                  <a:srgbClr val="F7F7F7"/>
                </a:highlight>
              </a:rPr>
              <a:t>for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i </a:t>
            </a:r>
            <a:r>
              <a:rPr lang="zh-TW" sz="1000">
                <a:solidFill>
                  <a:srgbClr val="A71D5D"/>
                </a:solidFill>
                <a:highlight>
                  <a:srgbClr val="F7F7F7"/>
                </a:highlight>
              </a:rPr>
              <a:t>in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range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000">
                <a:solidFill>
                  <a:srgbClr val="0086B3"/>
                </a:solidFill>
                <a:highlight>
                  <a:srgbClr val="F7F7F7"/>
                </a:highlight>
              </a:rPr>
              <a:t>0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, 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len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(encrypted_message), </a:t>
            </a:r>
            <a:r>
              <a:rPr lang="zh-TW" sz="1000">
                <a:solidFill>
                  <a:srgbClr val="0086B3"/>
                </a:solidFill>
                <a:highlight>
                  <a:srgbClr val="F7F7F7"/>
                </a:highlight>
              </a:rPr>
              <a:t>256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): 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   block = encrypted_message[i:i + </a:t>
            </a:r>
            <a:r>
              <a:rPr lang="zh-TW" sz="1000">
                <a:solidFill>
                  <a:srgbClr val="0086B3"/>
                </a:solidFill>
                <a:highlight>
                  <a:srgbClr val="F7F7F7"/>
                </a:highlight>
              </a:rPr>
              <a:t>256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]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   decrypted_block = cipher_rsa.decrypt(block)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    decrypted_message += decrypted_block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969896"/>
                </a:solidFill>
                <a:highlight>
                  <a:srgbClr val="F7F7F7"/>
                </a:highlight>
              </a:rPr>
              <a:t>#印出明文(decrypted_message=明文部分+簽名部分) 所以只取前面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000">
                <a:solidFill>
                  <a:srgbClr val="DF5000"/>
                </a:solidFill>
                <a:highlight>
                  <a:srgbClr val="F7F7F7"/>
                </a:highlight>
              </a:rPr>
              <a:t>"解密後的 message:"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,decrypted_message[</a:t>
            </a:r>
            <a:r>
              <a:rPr lang="zh-TW" sz="1000">
                <a:solidFill>
                  <a:srgbClr val="0086B3"/>
                </a:solidFill>
                <a:highlight>
                  <a:srgbClr val="F7F7F7"/>
                </a:highlight>
              </a:rPr>
              <a:t>0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: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len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(decrypted_message)-key.size_in_bytes()].decode())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000">
                <a:solidFill>
                  <a:srgbClr val="DF5000"/>
                </a:solidFill>
                <a:highlight>
                  <a:srgbClr val="F7F7F7"/>
                </a:highlight>
              </a:rPr>
              <a:t>"\n"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969896"/>
                </a:solidFill>
                <a:highlight>
                  <a:srgbClr val="F7F7F7"/>
                </a:highlight>
              </a:rPr>
              <a:t># 驗證簽名(要分離decrypted_message 分離成明文部分+簽名部分 再丟入驗證簽名的Function)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verification = verify_signature(key.publickey(), decrypted_message[</a:t>
            </a:r>
            <a:r>
              <a:rPr lang="zh-TW" sz="1000">
                <a:solidFill>
                  <a:srgbClr val="0086B3"/>
                </a:solidFill>
                <a:highlight>
                  <a:srgbClr val="F7F7F7"/>
                </a:highlight>
              </a:rPr>
              <a:t>0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: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len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(decrypted_message)-key.size_in_bytes()], decrypted_message[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len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(decrypted_message)-key.size_in_bytes():</a:t>
            </a: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len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(decrypted_message)])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000">
                <a:solidFill>
                  <a:srgbClr val="DF5000"/>
                </a:solidFill>
                <a:highlight>
                  <a:srgbClr val="F7F7F7"/>
                </a:highlight>
              </a:rPr>
              <a:t>"簽名是否吻合:"</a:t>
            </a:r>
            <a:r>
              <a:rPr lang="zh-TW" sz="1000">
                <a:solidFill>
                  <a:srgbClr val="333333"/>
                </a:solidFill>
                <a:highlight>
                  <a:srgbClr val="F7F7F7"/>
                </a:highlight>
              </a:rPr>
              <a:t>, verification)</a:t>
            </a:r>
            <a:endParaRPr sz="1200">
              <a:solidFill>
                <a:srgbClr val="969896"/>
              </a:solidFill>
              <a:highlight>
                <a:srgbClr val="F7F7F7"/>
              </a:highlight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實作一：先簽署再加密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4496625" y="-2"/>
            <a:ext cx="1144200" cy="155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496625" y="1057429"/>
            <a:ext cx="1286100" cy="1551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496625" y="3261311"/>
            <a:ext cx="1286100" cy="1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496625" y="2947548"/>
            <a:ext cx="2842200" cy="1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實作二：</a:t>
            </a:r>
            <a:r>
              <a:rPr lang="zh-TW"/>
              <a:t>先加密再簽署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50058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/>
              <a:t>加密</a:t>
            </a:r>
            <a:endParaRPr b="1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生成 RSA 密鑰對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key = RSA.generate(</a:t>
            </a:r>
            <a:r>
              <a:rPr lang="zh-TW" sz="1200">
                <a:solidFill>
                  <a:srgbClr val="0086B3"/>
                </a:solidFill>
                <a:highlight>
                  <a:srgbClr val="F7F7F7"/>
                </a:highlight>
              </a:rPr>
              <a:t>2048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待加密/簽名的訊息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message0=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"HElLOO00OooOOOO WWWWWWWWoRLd"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message= message0.encode()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創建 RSA-OAEP 密碼器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cipher_rsa = PKCS1_OAEP.new(key)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先加密再簽名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encrypted_message = cipher_rsa.encrypt(message)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"加密後的 message:"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,encrypted_message)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"\n"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832400" y="536850"/>
            <a:ext cx="4511400" cy="4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/>
              <a:t>簽署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簽名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def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795DA3"/>
                </a:solidFill>
                <a:highlight>
                  <a:srgbClr val="F7F7F7"/>
                </a:highlight>
              </a:rPr>
              <a:t>sign_message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(private_key, message):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h = SHA256.new(message)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signature = pss.new(private_key).sign(h)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return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signature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驗證簽名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def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795DA3"/>
                </a:solidFill>
                <a:highlight>
                  <a:srgbClr val="F7F7F7"/>
                </a:highlight>
              </a:rPr>
              <a:t>verify_signature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(public_key, message, signature):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h = SHA256.new(message)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try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    pss.new(public_key).verify(h, signature)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return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0086B3"/>
                </a:solidFill>
                <a:highlight>
                  <a:srgbClr val="F7F7F7"/>
                </a:highlight>
              </a:rPr>
              <a:t>True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except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(ValueError, TypeError):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return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0086B3"/>
                </a:solidFill>
                <a:highlight>
                  <a:srgbClr val="F7F7F7"/>
                </a:highlight>
              </a:rPr>
              <a:t>False</a:t>
            </a:r>
            <a:endParaRPr sz="1200">
              <a:solidFill>
                <a:srgbClr val="0086B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signature = sign_message(key, encrypted_message)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"簽名後的 ciphertext:"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, signature)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"\n"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驗證簽名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verification = verify_signature(key.publickey(), encrypted_message, signature)</a:t>
            </a:r>
            <a:endParaRPr sz="1200">
              <a:solidFill>
                <a:srgbClr val="0086B3"/>
              </a:solidFill>
              <a:highlight>
                <a:srgbClr val="F7F7F7"/>
              </a:highlight>
            </a:endParaRPr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實作二：先加密再簽署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49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結果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"簽名是否吻合:"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, verification)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"\n"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解密訊息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decrypted_message = cipher_rsa.decrypt(encrypted_message)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"解密後的 message:"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,decrypted_message.decode())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-7760" l="0" r="0" t="7760"/>
          <a:stretch/>
        </p:blipFill>
        <p:spPr>
          <a:xfrm>
            <a:off x="4723076" y="655800"/>
            <a:ext cx="4420924" cy="374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4572000" y="848448"/>
            <a:ext cx="1144200" cy="155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4572000" y="2140329"/>
            <a:ext cx="1286100" cy="1551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572000" y="3432211"/>
            <a:ext cx="1286100" cy="1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4572000" y="3749712"/>
            <a:ext cx="2759100" cy="15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實作：比較差異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先簽署再加密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>
                <a:solidFill>
                  <a:schemeClr val="dk1"/>
                </a:solidFill>
              </a:rPr>
              <a:t>分塊加密(因明文簽署後長度太長)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>
                <a:solidFill>
                  <a:schemeClr val="dk1"/>
                </a:solidFill>
              </a:rPr>
              <a:t>確保訊息在傳輸過程中不被竄改且來源可信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>
                <a:solidFill>
                  <a:schemeClr val="dk1"/>
                </a:solidFill>
              </a:rPr>
              <a:t>傳統上是使用這一種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</p:txBody>
      </p:sp>
      <p:sp>
        <p:nvSpPr>
          <p:cNvPr id="172" name="Google Shape;17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先加密再簽署</a:t>
            </a:r>
            <a:endParaRPr sz="18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>
                <a:solidFill>
                  <a:schemeClr val="dk1"/>
                </a:solidFill>
              </a:rPr>
              <a:t>要很信任傳輸渠道安全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241350" y="2641450"/>
            <a:ext cx="8661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若主要關注訊息的機密性，並且信任傳輸渠道安全，則可以先加密再簽名。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傳統上，數位簽名是基於明文訊息生成的，因為簽名是用來驗證訊息完整性和來源的真實性。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對密文進行簽名可能會導致一些安全風險，例如可能泄露加密密鑰或者導致安全性降低。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為了確保安全性和避免潛在的風險，傳統上仍然建議在加密之前對明文進行簽名，而不是對密文進行簽名。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實作流程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使用模組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程式實作與比較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一、</a:t>
            </a:r>
            <a:r>
              <a:rPr lang="zh-TW"/>
              <a:t>實作流程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先簽署再加密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先加密再簽署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一、實作流程介紹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先簽署再加密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9730" l="20121" r="0" t="0"/>
          <a:stretch/>
        </p:blipFill>
        <p:spPr>
          <a:xfrm>
            <a:off x="3246850" y="581313"/>
            <a:ext cx="2489850" cy="39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691875" y="187725"/>
            <a:ext cx="192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PSS 簽署: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61169"/>
          <a:stretch/>
        </p:blipFill>
        <p:spPr>
          <a:xfrm>
            <a:off x="5615775" y="728550"/>
            <a:ext cx="2928400" cy="21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548550" y="187725"/>
            <a:ext cx="192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OAEP加密</a:t>
            </a:r>
            <a:r>
              <a:rPr lang="zh-TW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539650" y="1335250"/>
            <a:ext cx="88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highlight>
                  <a:schemeClr val="lt1"/>
                </a:highlight>
              </a:rPr>
              <a:t>私鑰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4628131"/>
            <a:ext cx="1923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圖片來源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一、</a:t>
            </a:r>
            <a:r>
              <a:rPr lang="zh-TW"/>
              <a:t>實作流程介紹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先加密再簽署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17900" y="180000"/>
            <a:ext cx="192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OAEP加密: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97375" y="180000"/>
            <a:ext cx="192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PSS 簽署: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70468"/>
          <a:stretch/>
        </p:blipFill>
        <p:spPr>
          <a:xfrm>
            <a:off x="3053825" y="1248800"/>
            <a:ext cx="2928400" cy="16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29730" l="20121" r="0" t="11456"/>
          <a:stretch/>
        </p:blipFill>
        <p:spPr>
          <a:xfrm>
            <a:off x="6103250" y="1248798"/>
            <a:ext cx="248985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88405" l="31398" r="13174" t="2283"/>
          <a:stretch/>
        </p:blipFill>
        <p:spPr>
          <a:xfrm>
            <a:off x="3917900" y="728550"/>
            <a:ext cx="1756750" cy="5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985" l="29281" r="10726" t="89569"/>
          <a:stretch/>
        </p:blipFill>
        <p:spPr>
          <a:xfrm>
            <a:off x="6469800" y="728550"/>
            <a:ext cx="1756750" cy="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982750" y="1335250"/>
            <a:ext cx="88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highlight>
                  <a:schemeClr val="lt1"/>
                </a:highlight>
              </a:rPr>
              <a:t>私鑰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11700" y="4628131"/>
            <a:ext cx="1923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圖片來源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二</a:t>
            </a:r>
            <a:r>
              <a:rPr lang="zh-TW"/>
              <a:t>、</a:t>
            </a:r>
            <a:r>
              <a:rPr lang="zh-TW"/>
              <a:t>使用模組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11700" y="2834125"/>
            <a:ext cx="8520600" cy="1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pycrypto </a:t>
            </a:r>
            <a:r>
              <a:rPr lang="zh-TW" sz="1800"/>
              <a:t>in Python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RSA-OAEP encryption in Python （加密）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RSA-PSS signature in Python（簽署）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二、使用模組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RSA-OAEP encryption in Python （加密）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模組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Crypto.PublicKey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RSA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Crypto.Cipher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PKCS1_OAEP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RSA-PSS signature in Python（簽署）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模組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Crypto.PublicKey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RSA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Crypto.Signature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pss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Crypto.Hash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SHA256</a:t>
            </a:r>
            <a:endParaRPr sz="12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三</a:t>
            </a:r>
            <a:r>
              <a:rPr lang="zh-TW"/>
              <a:t>、</a:t>
            </a:r>
            <a:r>
              <a:rPr lang="zh-TW"/>
              <a:t>程式</a:t>
            </a:r>
            <a:r>
              <a:rPr lang="zh-TW"/>
              <a:t>實作</a:t>
            </a:r>
            <a:r>
              <a:rPr lang="zh-TW"/>
              <a:t>與比較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11700" y="2834125"/>
            <a:ext cx="85206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先簽署再加密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先加密再簽署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比較差異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實作一：先簽署再加密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9999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/>
              <a:t>簽署</a:t>
            </a:r>
            <a:endParaRPr b="1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簽名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def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795DA3"/>
                </a:solidFill>
                <a:highlight>
                  <a:srgbClr val="F7F7F7"/>
                </a:highlight>
              </a:rPr>
              <a:t>sign_message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(private_key, message):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h = SHA256.new(message)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signature = pss.new(private_key).sign(h)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return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signature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驗證簽名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def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795DA3"/>
                </a:solidFill>
                <a:highlight>
                  <a:srgbClr val="F7F7F7"/>
                </a:highlight>
              </a:rPr>
              <a:t>verify_signature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(public_key, message, signature):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h = SHA256.new(message)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try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    pss.new(public_key).verify(h, signature)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return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0086B3"/>
                </a:solidFill>
                <a:highlight>
                  <a:srgbClr val="F7F7F7"/>
                </a:highlight>
              </a:rPr>
              <a:t>True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except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(ValueError, TypeError):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      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return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200">
                <a:solidFill>
                  <a:srgbClr val="0086B3"/>
                </a:solidFill>
                <a:highlight>
                  <a:srgbClr val="F7F7F7"/>
                </a:highlight>
              </a:rPr>
              <a:t>False</a:t>
            </a:r>
            <a:endParaRPr sz="1200">
              <a:solidFill>
                <a:srgbClr val="0086B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6B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生成 RSA 密鑰對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key = RSA.generate(</a:t>
            </a:r>
            <a:r>
              <a:rPr lang="zh-TW" sz="1200">
                <a:solidFill>
                  <a:srgbClr val="0086B3"/>
                </a:solidFill>
                <a:highlight>
                  <a:srgbClr val="F7F7F7"/>
                </a:highlight>
              </a:rPr>
              <a:t>2048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200">
              <a:solidFill>
                <a:srgbClr val="0086B3"/>
              </a:solidFill>
              <a:highlight>
                <a:srgbClr val="F7F7F7"/>
              </a:highlight>
            </a:endParaRPr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152475"/>
            <a:ext cx="3999900" cy="4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/>
              <a:t>簽署(續)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待加密/簽名的訊息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message0=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"HElLOO00OooOOOO WWWWWWWWoRLd"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message= message0.encode()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創建 RSA-OAEP 密碼器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cipher_rsa = PKCS1_OAEP.new(key)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969896"/>
                </a:solidFill>
                <a:highlight>
                  <a:srgbClr val="F7F7F7"/>
                </a:highlight>
              </a:rPr>
              <a:t># 先簽名再加密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signature = sign_message(key, message)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"簽名後的 message:"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,signature)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5CC5"/>
                </a:solidFill>
                <a:highlight>
                  <a:srgbClr val="F7F7F7"/>
                </a:highlight>
              </a:rPr>
              <a:t>print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(</a:t>
            </a:r>
            <a:r>
              <a:rPr lang="zh-TW" sz="1200">
                <a:solidFill>
                  <a:srgbClr val="DF5000"/>
                </a:solidFill>
                <a:highlight>
                  <a:srgbClr val="F7F7F7"/>
                </a:highlight>
              </a:rPr>
              <a:t>"\n"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b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>
              <a:solidFill>
                <a:srgbClr val="333333"/>
              </a:solidFill>
              <a:highlight>
                <a:srgbClr val="F7F7F7"/>
              </a:highlight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765125" y="2281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Crypto.PublicKey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RSA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Crypto.Cipher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PKCS1_OAEP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Crypto.Signature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pss</a:t>
            </a:r>
            <a:endParaRPr sz="12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from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Crypto.Hash </a:t>
            </a:r>
            <a:r>
              <a:rPr lang="zh-TW" sz="1200">
                <a:solidFill>
                  <a:srgbClr val="A71D5D"/>
                </a:solidFill>
                <a:highlight>
                  <a:srgbClr val="F7F7F7"/>
                </a:highlight>
              </a:rPr>
              <a:t>import</a:t>
            </a:r>
            <a:r>
              <a:rPr lang="zh-TW" sz="1200">
                <a:solidFill>
                  <a:srgbClr val="333333"/>
                </a:solidFill>
                <a:highlight>
                  <a:srgbClr val="F7F7F7"/>
                </a:highlight>
              </a:rPr>
              <a:t> SHA256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