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Condense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Condensed-bold.fntdata"/><Relationship Id="rId12" Type="http://schemas.openxmlformats.org/officeDocument/2006/relationships/slide" Target="slides/slide7.xml"/><Relationship Id="rId34" Type="http://schemas.openxmlformats.org/officeDocument/2006/relationships/font" Target="fonts/RobotoCondensed-regular.fntdata"/><Relationship Id="rId15" Type="http://schemas.openxmlformats.org/officeDocument/2006/relationships/slide" Target="slides/slide10.xml"/><Relationship Id="rId37" Type="http://schemas.openxmlformats.org/officeDocument/2006/relationships/font" Target="fonts/RobotoCondensed-boldItalic.fntdata"/><Relationship Id="rId14" Type="http://schemas.openxmlformats.org/officeDocument/2006/relationships/slide" Target="slides/slide9.xml"/><Relationship Id="rId36" Type="http://schemas.openxmlformats.org/officeDocument/2006/relationships/font" Target="fonts/RobotoCondense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3d7a86c2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3d7a86c29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3d7a86c2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3d7a86c2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3d7a86c2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3d7a86c2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3d7a86c2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3d7a86c2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3d7a86c2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3d7a86c2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3d7a86c2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83d7a86c2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3d7a86c2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3d7a86c2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3d7a86c2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3d7a86c2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3d7a86c2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3d7a86c2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3d7a86c2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3d7a86c2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3d7a86c2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3d7a86c2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3d7a86c2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3d7a86c2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3d7a86c2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3d7a86c2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3d7a86c2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3d7a86c2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83d7a86c2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83d7a86c2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3d7a86c29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3d7a86c29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83d7a86c2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83d7a86c2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3d7a86c2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83d7a86c2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83d7a86c29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83d7a86c29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d7a86c2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3d7a86c2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3d7a86c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3d7a86c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e096a1a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e096a1a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3d7a86c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3d7a86c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3d7a86c2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3d7a86c2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3d7a86c2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3d7a86c2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3d7a86c2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3d7a86c2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3d7a86c2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3d7a86c2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huggingface/transformers/blob/main/examples/pytorch/multiple-choice/run_swag_no_trainer.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huggingface/transformers/blob/main/examples/pytorch/question-answering/run_qa_no_trainer.p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huggingface.co/docs/datasets/v2.21.0/en/index" TargetMode="External"/><Relationship Id="rId10" Type="http://schemas.openxmlformats.org/officeDocument/2006/relationships/hyperlink" Target="https://huggingface.co/docs/transformers/v4.50.0/en/index" TargetMode="External"/><Relationship Id="rId13" Type="http://schemas.openxmlformats.org/officeDocument/2006/relationships/hyperlink" Target="https://huggingface.co/docs/evaluate/index" TargetMode="External"/><Relationship Id="rId12" Type="http://schemas.openxmlformats.org/officeDocument/2006/relationships/hyperlink" Target="https://huggingface.co/docs/accelerate/v0.34.2/en/index"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python.org/3.9/library/" TargetMode="External"/><Relationship Id="rId4" Type="http://schemas.openxmlformats.org/officeDocument/2006/relationships/hyperlink" Target="https://pypi.org/project/torch/" TargetMode="External"/><Relationship Id="rId9" Type="http://schemas.openxmlformats.org/officeDocument/2006/relationships/hyperlink" Target="https://pypi.org/project/pandas/" TargetMode="External"/><Relationship Id="rId15" Type="http://schemas.openxmlformats.org/officeDocument/2006/relationships/hyperlink" Target="https://github.com/wkentaro/gdown" TargetMode="External"/><Relationship Id="rId14" Type="http://schemas.openxmlformats.org/officeDocument/2006/relationships/hyperlink" Target="https://matplotlib.org/" TargetMode="External"/><Relationship Id="rId5" Type="http://schemas.openxmlformats.org/officeDocument/2006/relationships/hyperlink" Target="https://pypi.org/project/scikit-learn/" TargetMode="External"/><Relationship Id="rId6" Type="http://schemas.openxmlformats.org/officeDocument/2006/relationships/hyperlink" Target="https://pypi.org/project/nltk/" TargetMode="External"/><Relationship Id="rId7" Type="http://schemas.openxmlformats.org/officeDocument/2006/relationships/hyperlink" Target="https://pypi.org/project/tqdm/" TargetMode="External"/><Relationship Id="rId8" Type="http://schemas.openxmlformats.org/officeDocument/2006/relationships/hyperlink" Target="https://pypi.org/project/nump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huggingface.co/luhua/chinese_pretrain_mrc_macbert_large" TargetMode="External"/><Relationship Id="rId4" Type="http://schemas.openxmlformats.org/officeDocument/2006/relationships/hyperlink" Target="https://huggingface.co/uer/roberta-base-chinese-extractive-qa" TargetMode="External"/><Relationship Id="rId5" Type="http://schemas.openxmlformats.org/officeDocument/2006/relationships/hyperlink" Target="https://huggingface.co/NchuNLP/Chinese-Question-Answe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kaggle.com/t/846c0ddbfcdc484ca0dc0c9cb0b7e19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dropbox.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t/846c0ddbfcdc484ca0dc0c9cb0b7e19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huggingface.co/models?search=chines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cool.ntu.edu.tw/courses/55080/discussion_topics/426469" TargetMode="External"/><Relationship Id="rId4" Type="http://schemas.openxmlformats.org/officeDocument/2006/relationships/hyperlink" Target="mailto:adl-ta@csie.ntu.edu.t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t/846c0ddbfcdc484ca0dc0c9cb0b7e19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t/846c0ddbfcdc484ca0dc0c9cb0b7e19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538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sz="3600">
                <a:latin typeface="Roboto Condensed"/>
                <a:ea typeface="Roboto Condensed"/>
                <a:cs typeface="Roboto Condensed"/>
                <a:sym typeface="Roboto Condensed"/>
              </a:rPr>
              <a:t>NTU ADL 2025 Fall</a:t>
            </a:r>
            <a:endParaRPr sz="3600">
              <a:latin typeface="Roboto Condensed"/>
              <a:ea typeface="Roboto Condensed"/>
              <a:cs typeface="Roboto Condensed"/>
              <a:sym typeface="Roboto Condensed"/>
            </a:endParaRPr>
          </a:p>
          <a:p>
            <a:pPr indent="0" lvl="0" marL="0" rtl="0" algn="ctr">
              <a:spcBef>
                <a:spcPts val="0"/>
              </a:spcBef>
              <a:spcAft>
                <a:spcPts val="0"/>
              </a:spcAft>
              <a:buNone/>
            </a:pPr>
            <a:r>
              <a:rPr lang="zh-TW" sz="3600">
                <a:latin typeface="Roboto Condensed"/>
                <a:ea typeface="Roboto Condensed"/>
                <a:cs typeface="Roboto Condensed"/>
                <a:sym typeface="Roboto Condensed"/>
              </a:rPr>
              <a:t> HW1</a:t>
            </a:r>
            <a:endParaRPr sz="3600">
              <a:latin typeface="Roboto Condensed"/>
              <a:ea typeface="Roboto Condensed"/>
              <a:cs typeface="Roboto Condensed"/>
              <a:sym typeface="Roboto Condensed"/>
            </a:endParaRPr>
          </a:p>
        </p:txBody>
      </p:sp>
      <p:sp>
        <p:nvSpPr>
          <p:cNvPr id="55" name="Google Shape;55;p13"/>
          <p:cNvSpPr txBox="1"/>
          <p:nvPr>
            <p:ph idx="1" type="subTitle"/>
          </p:nvPr>
        </p:nvSpPr>
        <p:spPr>
          <a:xfrm>
            <a:off x="311700" y="2666325"/>
            <a:ext cx="8520600" cy="1370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i="1" lang="zh-TW" sz="1500">
                <a:latin typeface="Roboto Condensed"/>
                <a:ea typeface="Roboto Condensed"/>
                <a:cs typeface="Roboto Condensed"/>
                <a:sym typeface="Roboto Condensed"/>
              </a:rPr>
              <a:t>Last updated on </a:t>
            </a:r>
            <a:r>
              <a:rPr b="1" i="1" lang="zh-TW" sz="1500">
                <a:solidFill>
                  <a:srgbClr val="E06666"/>
                </a:solidFill>
                <a:latin typeface="Roboto Condensed"/>
                <a:ea typeface="Roboto Condensed"/>
                <a:cs typeface="Roboto Condensed"/>
                <a:sym typeface="Roboto Condensed"/>
              </a:rPr>
              <a:t>09/30</a:t>
            </a:r>
            <a:r>
              <a:rPr i="1" lang="zh-TW" sz="1500">
                <a:latin typeface="Roboto Condensed"/>
                <a:ea typeface="Roboto Condensed"/>
                <a:cs typeface="Roboto Condensed"/>
                <a:sym typeface="Roboto Condensed"/>
              </a:rPr>
              <a:t>.</a:t>
            </a:r>
            <a:endParaRPr i="1" sz="1500">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solidFill>
                  <a:srgbClr val="1F1F1F"/>
                </a:solidFill>
                <a:latin typeface="Roboto Condensed"/>
                <a:ea typeface="Roboto Condensed"/>
                <a:cs typeface="Roboto Condensed"/>
                <a:sym typeface="Roboto Condensed"/>
              </a:rPr>
              <a:t>Guide</a:t>
            </a:r>
            <a:r>
              <a:rPr lang="zh-TW" sz="2100">
                <a:solidFill>
                  <a:srgbClr val="1F1F1F"/>
                </a:solidFill>
                <a:latin typeface="Roboto Condensed"/>
                <a:ea typeface="Roboto Condensed"/>
                <a:cs typeface="Roboto Condensed"/>
                <a:sym typeface="Roboto Condensed"/>
              </a:rPr>
              <a:t>s - </a:t>
            </a:r>
            <a:r>
              <a:rPr lang="zh-TW" sz="2100">
                <a:solidFill>
                  <a:srgbClr val="1F1F1F"/>
                </a:solidFill>
                <a:latin typeface="Roboto Condensed"/>
                <a:ea typeface="Roboto Condensed"/>
                <a:cs typeface="Roboto Condensed"/>
                <a:sym typeface="Roboto Condensed"/>
              </a:rPr>
              <a:t>Paragraph Selection</a:t>
            </a:r>
            <a:endParaRPr sz="2100">
              <a:solidFill>
                <a:srgbClr val="1F1F1F"/>
              </a:solidFill>
              <a:latin typeface="Roboto Condensed"/>
              <a:ea typeface="Roboto Condensed"/>
              <a:cs typeface="Roboto Condensed"/>
              <a:sym typeface="Roboto Condensed"/>
            </a:endParaRPr>
          </a:p>
        </p:txBody>
      </p:sp>
      <p:sp>
        <p:nvSpPr>
          <p:cNvPr id="152" name="Google Shape;15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For each question, you can view a paragraph-question pair as a choice, and then ask the model to predict the correct choice.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You can modify </a:t>
            </a:r>
            <a:r>
              <a:rPr lang="zh-TW" sz="1600" u="sng">
                <a:solidFill>
                  <a:schemeClr val="hlink"/>
                </a:solidFill>
                <a:latin typeface="Roboto Condensed"/>
                <a:ea typeface="Roboto Condensed"/>
                <a:cs typeface="Roboto Condensed"/>
                <a:sym typeface="Roboto Condensed"/>
                <a:hlinkClick r:id="rId3"/>
              </a:rPr>
              <a:t>this huggingface example code for multiple choice</a:t>
            </a:r>
            <a:r>
              <a:rPr lang="zh-TW" sz="1600">
                <a:latin typeface="Roboto Condensed"/>
                <a:ea typeface="Roboto Condensed"/>
                <a:cs typeface="Roboto Condensed"/>
                <a:sym typeface="Roboto Condensed"/>
              </a:rPr>
              <a:t> (highly recommended!!!).</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By making the format of our dataset the same as the expected format of the example code, you can use the example code out-of-the-box to train the desired paragraph selection model.</a:t>
            </a:r>
            <a:endParaRPr sz="1600">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Guide</a:t>
            </a:r>
            <a:r>
              <a:rPr lang="zh-TW" sz="2100">
                <a:latin typeface="Roboto Condensed"/>
                <a:ea typeface="Roboto Condensed"/>
                <a:cs typeface="Roboto Condensed"/>
                <a:sym typeface="Roboto Condensed"/>
              </a:rPr>
              <a:t>s - </a:t>
            </a:r>
            <a:r>
              <a:rPr lang="zh-TW" sz="2100">
                <a:latin typeface="Roboto Condensed"/>
                <a:ea typeface="Roboto Condensed"/>
                <a:cs typeface="Roboto Condensed"/>
                <a:sym typeface="Roboto Condensed"/>
              </a:rPr>
              <a:t>Span</a:t>
            </a:r>
            <a:r>
              <a:rPr lang="zh-TW" sz="2100">
                <a:latin typeface="Roboto Condensed"/>
                <a:ea typeface="Roboto Condensed"/>
                <a:cs typeface="Roboto Condensed"/>
                <a:sym typeface="Roboto Condensed"/>
              </a:rPr>
              <a:t> Selection (Extractive QA)</a:t>
            </a:r>
            <a:endParaRPr sz="2100">
              <a:latin typeface="Roboto Condensed"/>
              <a:ea typeface="Roboto Condensed"/>
              <a:cs typeface="Roboto Condensed"/>
              <a:sym typeface="Roboto Condensed"/>
            </a:endParaRPr>
          </a:p>
        </p:txBody>
      </p:sp>
      <p:sp>
        <p:nvSpPr>
          <p:cNvPr id="158" name="Google Shape;15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You can modify </a:t>
            </a:r>
            <a:r>
              <a:rPr lang="zh-TW" sz="1600" u="sng">
                <a:solidFill>
                  <a:schemeClr val="hlink"/>
                </a:solidFill>
                <a:latin typeface="Roboto Condensed"/>
                <a:ea typeface="Roboto Condensed"/>
                <a:cs typeface="Roboto Condensed"/>
                <a:sym typeface="Roboto Condensed"/>
                <a:hlinkClick r:id="rId3"/>
              </a:rPr>
              <a:t>this huggingface example code for extractive QA</a:t>
            </a:r>
            <a:r>
              <a:rPr lang="zh-TW" sz="1600">
                <a:latin typeface="Roboto Condensed"/>
                <a:ea typeface="Roboto Condensed"/>
                <a:cs typeface="Roboto Condensed"/>
                <a:sym typeface="Roboto Condensed"/>
              </a:rPr>
              <a:t> (highly recommended!!!).</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By making the format of our dataset the same as the expected format of the example code, you can use the example code out-of-the-box to train the desired span selection model.</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Use the start position to identify the answer span.</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Do not use something like </a:t>
            </a:r>
            <a:r>
              <a:rPr lang="zh-TW" sz="1500">
                <a:latin typeface="Courier New"/>
                <a:ea typeface="Courier New"/>
                <a:cs typeface="Courier New"/>
                <a:sym typeface="Courier New"/>
              </a:rPr>
              <a:t>context.index(“四縣腔客家話”)</a:t>
            </a:r>
            <a:r>
              <a:rPr lang="zh-TW" sz="1500">
                <a:latin typeface="Roboto Condensed"/>
                <a:ea typeface="Roboto Condensed"/>
                <a:cs typeface="Roboto Condensed"/>
                <a:sym typeface="Roboto Condensed"/>
              </a:rPr>
              <a:t> as you might find another appearance of the answer text, which does not appear in the context to answer the question.</a:t>
            </a:r>
            <a:endParaRPr sz="1500">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Guides - For Passing the Kaggle Simple Baseline</a:t>
            </a:r>
            <a:endParaRPr sz="2120">
              <a:latin typeface="Roboto Condensed"/>
              <a:ea typeface="Roboto Condensed"/>
              <a:cs typeface="Roboto Condensed"/>
              <a:sym typeface="Roboto Condensed"/>
            </a:endParaRPr>
          </a:p>
        </p:txBody>
      </p:sp>
      <p:sp>
        <p:nvSpPr>
          <p:cNvPr id="164" name="Google Shape;16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Roboto Condensed"/>
              <a:buChar char="●"/>
            </a:pPr>
            <a:r>
              <a:rPr lang="zh-TW" sz="1637">
                <a:latin typeface="Roboto Condensed"/>
                <a:ea typeface="Roboto Condensed"/>
                <a:cs typeface="Roboto Condensed"/>
                <a:sym typeface="Roboto Condensed"/>
              </a:rPr>
              <a:t>Paragraph selection</a:t>
            </a:r>
            <a:endParaRPr sz="16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Pretrained LM: bert-base-chinese</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Max_len: 512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Batch_size: 2 (per_gpu_train_batch_size 1 * gradient_accumulation_steps 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Num_train_epochs: 1</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Learning_rate: 3e-5</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Total running time: &lt; 2 hours</a:t>
            </a:r>
            <a:endParaRPr sz="1537">
              <a:latin typeface="Roboto Condensed"/>
              <a:ea typeface="Roboto Condensed"/>
              <a:cs typeface="Roboto Condensed"/>
              <a:sym typeface="Roboto Condensed"/>
            </a:endParaRPr>
          </a:p>
          <a:p>
            <a:pPr indent="-332581" lvl="0" marL="457200" rtl="0" algn="l">
              <a:lnSpc>
                <a:spcPct val="150000"/>
              </a:lnSpc>
              <a:spcBef>
                <a:spcPts val="0"/>
              </a:spcBef>
              <a:spcAft>
                <a:spcPts val="0"/>
              </a:spcAft>
              <a:buSzPts val="1638"/>
              <a:buFont typeface="Roboto Condensed"/>
              <a:buChar char="●"/>
            </a:pPr>
            <a:r>
              <a:rPr lang="zh-TW" sz="1637">
                <a:latin typeface="Roboto Condensed"/>
                <a:ea typeface="Roboto Condensed"/>
                <a:cs typeface="Roboto Condensed"/>
                <a:sym typeface="Roboto Condensed"/>
              </a:rPr>
              <a:t>Resource used: Nvidia RTX 3070 with 8GB memory</a:t>
            </a:r>
            <a:endParaRPr sz="1637">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Guides - For Passing the Kaggle Simple Baseline </a:t>
            </a:r>
            <a:r>
              <a:rPr lang="zh-TW" sz="2120">
                <a:latin typeface="Roboto Condensed"/>
                <a:ea typeface="Roboto Condensed"/>
                <a:cs typeface="Roboto Condensed"/>
                <a:sym typeface="Roboto Condensed"/>
              </a:rPr>
              <a:t>(cont.)</a:t>
            </a:r>
            <a:endParaRPr sz="2120">
              <a:latin typeface="Roboto Condensed"/>
              <a:ea typeface="Roboto Condensed"/>
              <a:cs typeface="Roboto Condensed"/>
              <a:sym typeface="Roboto Condensed"/>
            </a:endParaRPr>
          </a:p>
        </p:txBody>
      </p:sp>
      <p:sp>
        <p:nvSpPr>
          <p:cNvPr id="170" name="Google Shape;17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2581" lvl="0" marL="457200" rtl="0" algn="l">
              <a:lnSpc>
                <a:spcPct val="150000"/>
              </a:lnSpc>
              <a:spcBef>
                <a:spcPts val="0"/>
              </a:spcBef>
              <a:spcAft>
                <a:spcPts val="0"/>
              </a:spcAft>
              <a:buSzPts val="1638"/>
              <a:buFont typeface="Roboto Condensed"/>
              <a:buChar char="●"/>
            </a:pPr>
            <a:r>
              <a:rPr lang="zh-TW" sz="1637">
                <a:latin typeface="Roboto Condensed"/>
                <a:ea typeface="Roboto Condensed"/>
                <a:cs typeface="Roboto Condensed"/>
                <a:sym typeface="Roboto Condensed"/>
              </a:rPr>
              <a:t>Span selection</a:t>
            </a:r>
            <a:endParaRPr sz="16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Pre-trained LM: bert-base-chinese</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Max_len: 512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Batch_size: 2 (per_gpu_train_batch_size 1 * gradient_accumulation_steps 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Num_train_epochs: 1~3</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Learning_rate: 3e-5</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Total running time: &lt; 1 hour</a:t>
            </a:r>
            <a:endParaRPr sz="1537">
              <a:latin typeface="Roboto Condensed"/>
              <a:ea typeface="Roboto Condensed"/>
              <a:cs typeface="Roboto Condensed"/>
              <a:sym typeface="Roboto Condensed"/>
            </a:endParaRPr>
          </a:p>
          <a:p>
            <a:pPr indent="-336550" lvl="0" marL="457200" rtl="0" algn="l">
              <a:lnSpc>
                <a:spcPct val="150000"/>
              </a:lnSpc>
              <a:spcBef>
                <a:spcPts val="0"/>
              </a:spcBef>
              <a:spcAft>
                <a:spcPts val="0"/>
              </a:spcAft>
              <a:buSzPts val="1700"/>
              <a:buFont typeface="Roboto Condensed"/>
              <a:buChar char="●"/>
            </a:pPr>
            <a:r>
              <a:rPr lang="zh-TW" sz="1637">
                <a:latin typeface="Roboto Condensed"/>
                <a:ea typeface="Roboto Condensed"/>
                <a:cs typeface="Roboto Condensed"/>
                <a:sym typeface="Roboto Condensed"/>
              </a:rPr>
              <a:t>Resource used: Nvidia RTX 3070 with 8GB memory</a:t>
            </a:r>
            <a:endParaRPr sz="1637">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Tips</a:t>
            </a:r>
            <a:endParaRPr sz="2120">
              <a:latin typeface="Roboto Condensed"/>
              <a:ea typeface="Roboto Condensed"/>
              <a:cs typeface="Roboto Condensed"/>
              <a:sym typeface="Roboto Condensed"/>
            </a:endParaRPr>
          </a:p>
        </p:txBody>
      </p:sp>
      <p:sp>
        <p:nvSpPr>
          <p:cNvPr id="176" name="Google Shape;17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A public score of </a:t>
            </a:r>
            <a:r>
              <a:rPr lang="zh-TW" sz="1600">
                <a:solidFill>
                  <a:srgbClr val="FF0000"/>
                </a:solidFill>
                <a:latin typeface="Roboto Condensed"/>
                <a:ea typeface="Roboto Condensed"/>
                <a:cs typeface="Roboto Condensed"/>
                <a:sym typeface="Roboto Condensed"/>
              </a:rPr>
              <a:t>0.78</a:t>
            </a:r>
            <a:r>
              <a:rPr lang="zh-TW" sz="1600">
                <a:latin typeface="Roboto Condensed"/>
                <a:ea typeface="Roboto Condensed"/>
                <a:cs typeface="Roboto Condensed"/>
                <a:sym typeface="Roboto Condensed"/>
              </a:rPr>
              <a:t> will have a high probability to pass private strong baseline.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You can safely comment </a:t>
            </a:r>
            <a:r>
              <a:rPr lang="zh-TW" sz="1600">
                <a:latin typeface="Courier New"/>
                <a:ea typeface="Courier New"/>
                <a:cs typeface="Courier New"/>
                <a:sym typeface="Courier New"/>
              </a:rPr>
              <a:t>check_min_version("</a:t>
            </a:r>
            <a:r>
              <a:rPr lang="zh-TW" sz="1600">
                <a:latin typeface="Courier New"/>
                <a:ea typeface="Courier New"/>
                <a:cs typeface="Courier New"/>
                <a:sym typeface="Courier New"/>
              </a:rPr>
              <a:t>4.57.0.dev0</a:t>
            </a:r>
            <a:r>
              <a:rPr lang="zh-TW" sz="1600">
                <a:latin typeface="Courier New"/>
                <a:ea typeface="Courier New"/>
                <a:cs typeface="Courier New"/>
                <a:sym typeface="Courier New"/>
              </a:rPr>
              <a:t>")</a:t>
            </a:r>
            <a:r>
              <a:rPr lang="zh-TW" sz="1600">
                <a:latin typeface="Roboto Condensed"/>
                <a:ea typeface="Roboto Condensed"/>
                <a:cs typeface="Roboto Condensed"/>
                <a:sym typeface="Roboto Condensed"/>
              </a:rPr>
              <a:t> if you encounter it in huggingface transformers example code.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Setting a longer  </a:t>
            </a:r>
            <a:r>
              <a:rPr lang="zh-TW" sz="1600">
                <a:latin typeface="Courier New"/>
                <a:ea typeface="Courier New"/>
                <a:cs typeface="Courier New"/>
                <a:sym typeface="Courier New"/>
              </a:rPr>
              <a:t>max_length</a:t>
            </a:r>
            <a:r>
              <a:rPr lang="zh-TW" sz="1600">
                <a:latin typeface="Roboto Condensed"/>
                <a:ea typeface="Roboto Condensed"/>
                <a:cs typeface="Roboto Condensed"/>
                <a:sym typeface="Roboto Condensed"/>
              </a:rPr>
              <a:t> (e.g. 512) is likely to bring a better performance.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Some tricks to reduce memory usage:</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gradient accumulation to reduce the memory usage without changing the effective batch size (simply reducing batch size might hurt the performance).</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Effective batch size = batch_size * gradient_accumulation_steps</a:t>
            </a:r>
            <a:endParaRPr sz="1500">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Rules - What You Can Do</a:t>
            </a:r>
            <a:endParaRPr sz="2120">
              <a:latin typeface="Roboto Condensed"/>
              <a:ea typeface="Roboto Condensed"/>
              <a:cs typeface="Roboto Condensed"/>
              <a:sym typeface="Roboto Condensed"/>
            </a:endParaRPr>
          </a:p>
        </p:txBody>
      </p:sp>
      <p:sp>
        <p:nvSpPr>
          <p:cNvPr id="182" name="Google Shape;18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Only train with the data we give you.</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publicly available pre-trained LMs.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Allowed packages:</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Python 3.10 and </a:t>
            </a:r>
            <a:r>
              <a:rPr lang="zh-TW" sz="1500" u="sng">
                <a:solidFill>
                  <a:schemeClr val="hlink"/>
                </a:solidFill>
                <a:latin typeface="Roboto Condensed"/>
                <a:ea typeface="Roboto Condensed"/>
                <a:cs typeface="Roboto Condensed"/>
                <a:sym typeface="Roboto Condensed"/>
                <a:hlinkClick r:id="rId3"/>
              </a:rPr>
              <a:t>Python Standard Library</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4"/>
              </a:rPr>
              <a:t>PyTorch 2.1.0</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5"/>
              </a:rPr>
              <a:t>scikit-learn 1.5.1</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6"/>
              </a:rPr>
              <a:t>nltk 3.9.1</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7"/>
              </a:rPr>
              <a:t>tqdm</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8"/>
              </a:rPr>
              <a:t>numpy</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9"/>
              </a:rPr>
              <a:t>pandas</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10"/>
              </a:rPr>
              <a:t>transformers 4.50.0</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1"/>
              </a:rPr>
              <a:t>datasets 2.21.0</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2"/>
              </a:rPr>
              <a:t>accelerate 0.34.2</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13"/>
              </a:rPr>
              <a:t>evaluate</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4"/>
              </a:rPr>
              <a:t>matplotlib</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5"/>
              </a:rPr>
              <a:t>gdown</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packages used in sample code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Dependencies of above packages.</a:t>
            </a:r>
            <a:endParaRPr sz="1500">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Rules - What You </a:t>
            </a:r>
            <a:r>
              <a:rPr b="1" lang="zh-TW" sz="2120">
                <a:solidFill>
                  <a:srgbClr val="E06666"/>
                </a:solidFill>
                <a:latin typeface="Roboto Condensed"/>
                <a:ea typeface="Roboto Condensed"/>
                <a:cs typeface="Roboto Condensed"/>
                <a:sym typeface="Roboto Condensed"/>
              </a:rPr>
              <a:t>Cannot</a:t>
            </a:r>
            <a:r>
              <a:rPr lang="zh-TW" sz="2120">
                <a:latin typeface="Roboto Condensed"/>
                <a:ea typeface="Roboto Condensed"/>
                <a:cs typeface="Roboto Condensed"/>
                <a:sym typeface="Roboto Condensed"/>
              </a:rPr>
              <a:t> Do</a:t>
            </a:r>
            <a:endParaRPr sz="2120">
              <a:latin typeface="Roboto Condensed"/>
              <a:ea typeface="Roboto Condensed"/>
              <a:cs typeface="Roboto Condensed"/>
              <a:sym typeface="Roboto Condensed"/>
            </a:endParaRPr>
          </a:p>
        </p:txBody>
      </p:sp>
      <p:sp>
        <p:nvSpPr>
          <p:cNvPr id="188" name="Google Shape;188;p28"/>
          <p:cNvSpPr txBox="1"/>
          <p:nvPr>
            <p:ph idx="1" type="body"/>
          </p:nvPr>
        </p:nvSpPr>
        <p:spPr>
          <a:xfrm>
            <a:off x="311700" y="1152475"/>
            <a:ext cx="8520600" cy="3908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Any means of cheating or plagiarism, e.g., use others' </a:t>
            </a:r>
            <a:r>
              <a:rPr lang="zh-TW" sz="1500">
                <a:latin typeface="Roboto Condensed"/>
                <a:ea typeface="Roboto Condensed"/>
                <a:cs typeface="Roboto Condensed"/>
                <a:sym typeface="Roboto Condensed"/>
              </a:rPr>
              <a:t>github </a:t>
            </a:r>
            <a:r>
              <a:rPr lang="zh-TW" sz="1500">
                <a:latin typeface="Roboto Condensed"/>
                <a:ea typeface="Roboto Condensed"/>
                <a:cs typeface="Roboto Condensed"/>
                <a:sym typeface="Roboto Condensed"/>
              </a:rPr>
              <a:t>code from previous years’ ADL course.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the labels of the test data directly or indirectly. (Do not try to find them.)</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package or tools not allowed.</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solidFill>
                  <a:srgbClr val="E06666"/>
                </a:solidFill>
                <a:latin typeface="Roboto Condensed"/>
                <a:ea typeface="Roboto Condensed"/>
                <a:cs typeface="Roboto Condensed"/>
                <a:sym typeface="Roboto Condensed"/>
              </a:rPr>
              <a:t>Use model trained with other QA or NLI datasets</a:t>
            </a:r>
            <a:r>
              <a:rPr lang="zh-TW" sz="1500">
                <a:latin typeface="Roboto Condensed"/>
                <a:ea typeface="Roboto Condensed"/>
                <a:cs typeface="Roboto Condensed"/>
                <a:sym typeface="Roboto Condensed"/>
              </a:rPr>
              <a:t>, including but not limited to</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u="sng">
                <a:solidFill>
                  <a:schemeClr val="hlink"/>
                </a:solidFill>
                <a:latin typeface="Roboto Condensed"/>
                <a:ea typeface="Roboto Condensed"/>
                <a:cs typeface="Roboto Condensed"/>
                <a:sym typeface="Roboto Condensed"/>
                <a:hlinkClick r:id="rId3"/>
              </a:rPr>
              <a:t>luhua/chinese_pretrain_mrc_macbert_large</a:t>
            </a:r>
            <a:r>
              <a:rPr lang="zh-TW">
                <a:latin typeface="Roboto Condensed"/>
                <a:ea typeface="Roboto Condensed"/>
                <a:cs typeface="Roboto Condensed"/>
                <a:sym typeface="Roboto Condensed"/>
              </a:rPr>
              <a:t>, </a:t>
            </a:r>
            <a:r>
              <a:rPr lang="zh-TW" u="sng">
                <a:solidFill>
                  <a:schemeClr val="hlink"/>
                </a:solidFill>
                <a:latin typeface="Roboto Condensed"/>
                <a:ea typeface="Roboto Condensed"/>
                <a:cs typeface="Roboto Condensed"/>
                <a:sym typeface="Roboto Condensed"/>
                <a:hlinkClick r:id="rId4"/>
              </a:rPr>
              <a:t>uer/roberta-base-chinese-extractive-qa</a:t>
            </a:r>
            <a:r>
              <a:rPr lang="zh-TW">
                <a:latin typeface="Roboto Condensed"/>
                <a:ea typeface="Roboto Condensed"/>
                <a:cs typeface="Roboto Condensed"/>
                <a:sym typeface="Roboto Condensed"/>
              </a:rPr>
              <a:t>, </a:t>
            </a:r>
            <a:r>
              <a:rPr lang="zh-TW" u="sng">
                <a:solidFill>
                  <a:schemeClr val="hlink"/>
                </a:solidFill>
                <a:latin typeface="Roboto Condensed"/>
                <a:ea typeface="Roboto Condensed"/>
                <a:cs typeface="Roboto Condensed"/>
                <a:sym typeface="Roboto Condensed"/>
                <a:hlinkClick r:id="rId5"/>
              </a:rPr>
              <a:t>NchuNLP/Chinese-Question-Answering</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If not sure, ask TA first.</a:t>
            </a:r>
            <a:endParaRPr>
              <a:solidFill>
                <a:srgbClr val="FF0000"/>
              </a:solidFill>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Give/get trained model/predictions to/from others.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Publish your code before deadline.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Submit to previous years’s ADL Kaggle page.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Violations may cause zero/negative score and punishment from school.</a:t>
            </a:r>
            <a:endParaRPr sz="1500">
              <a:solidFill>
                <a:srgbClr val="E06666"/>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a:t>
            </a:r>
            <a:endParaRPr sz="2120">
              <a:latin typeface="Roboto Condensed"/>
              <a:ea typeface="Roboto Condensed"/>
              <a:cs typeface="Roboto Condensed"/>
              <a:sym typeface="Roboto Condensed"/>
            </a:endParaRPr>
          </a:p>
        </p:txBody>
      </p:sp>
      <p:sp>
        <p:nvSpPr>
          <p:cNvPr id="194" name="Google Shape;19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Roboto Condensed"/>
              <a:buAutoNum type="arabicPeriod"/>
            </a:pPr>
            <a:r>
              <a:rPr lang="zh-TW" sz="1500" u="sng">
                <a:solidFill>
                  <a:schemeClr val="hlink"/>
                </a:solidFill>
                <a:latin typeface="Roboto Condensed"/>
                <a:ea typeface="Roboto Condensed"/>
                <a:cs typeface="Roboto Condensed"/>
                <a:sym typeface="Roboto Condensed"/>
                <a:hlinkClick r:id="rId3"/>
              </a:rPr>
              <a:t>Kaggle leaderboard</a:t>
            </a:r>
            <a:r>
              <a:rPr lang="zh-TW" sz="1500">
                <a:latin typeface="Roboto Condensed"/>
                <a:ea typeface="Roboto Condensed"/>
                <a:cs typeface="Roboto Condensed"/>
                <a:sym typeface="Roboto Condensed"/>
              </a:rPr>
              <a:t>. Please set the team name as your </a:t>
            </a:r>
            <a:r>
              <a:rPr lang="zh-TW" sz="1500">
                <a:latin typeface="Roboto Condensed"/>
                <a:ea typeface="Roboto Condensed"/>
                <a:cs typeface="Roboto Condensed"/>
                <a:sym typeface="Roboto Condensed"/>
              </a:rPr>
              <a:t>student id (lower-cased) (ex. r14000000).</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AutoNum type="arabicPeriod"/>
            </a:pPr>
            <a:r>
              <a:rPr lang="zh-TW" sz="1500">
                <a:latin typeface="Roboto Condensed"/>
                <a:ea typeface="Roboto Condensed"/>
                <a:cs typeface="Roboto Condensed"/>
                <a:sym typeface="Roboto Condensed"/>
              </a:rPr>
              <a:t>Zip your folder, which should be named as your </a:t>
            </a:r>
            <a:r>
              <a:rPr lang="zh-TW" sz="1500">
                <a:latin typeface="Roboto Condensed"/>
                <a:ea typeface="Roboto Condensed"/>
                <a:cs typeface="Roboto Condensed"/>
                <a:sym typeface="Roboto Condensed"/>
              </a:rPr>
              <a:t>student id (lower-cased) (ex. r14000000) </a:t>
            </a:r>
            <a:r>
              <a:rPr lang="zh-TW" sz="1500">
                <a:latin typeface="Roboto Condensed"/>
                <a:ea typeface="Roboto Condensed"/>
                <a:cs typeface="Roboto Condensed"/>
                <a:sym typeface="Roboto Condensed"/>
              </a:rPr>
              <a:t>and submit the</a:t>
            </a:r>
            <a:r>
              <a:rPr lang="zh-TW" sz="1500">
                <a:latin typeface="Roboto Condensed"/>
                <a:ea typeface="Roboto Condensed"/>
                <a:cs typeface="Roboto Condensed"/>
                <a:sym typeface="Roboto Condensed"/>
              </a:rPr>
              <a:t> </a:t>
            </a:r>
            <a:r>
              <a:rPr lang="zh-TW" sz="1500">
                <a:latin typeface="Courier New"/>
                <a:ea typeface="Courier New"/>
                <a:cs typeface="Courier New"/>
                <a:sym typeface="Courier New"/>
              </a:rPr>
              <a:t>.zip</a:t>
            </a:r>
            <a:r>
              <a:rPr lang="zh-TW" sz="1500">
                <a:latin typeface="Roboto Condensed"/>
                <a:ea typeface="Roboto Condensed"/>
                <a:cs typeface="Roboto Condensed"/>
                <a:sym typeface="Roboto Condensed"/>
              </a:rPr>
              <a:t>  to NTU Cool. Your folder should contain</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a:latin typeface="Courier New"/>
                <a:ea typeface="Courier New"/>
                <a:cs typeface="Courier New"/>
                <a:sym typeface="Courier New"/>
              </a:rPr>
              <a:t>README.md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Courier New"/>
                <a:ea typeface="Courier New"/>
                <a:cs typeface="Courier New"/>
                <a:sym typeface="Courier New"/>
              </a:rPr>
              <a:t>run.sh</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Courier New"/>
                <a:ea typeface="Courier New"/>
                <a:cs typeface="Courier New"/>
                <a:sym typeface="Courier New"/>
              </a:rPr>
              <a:t>download.sh</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Courier New"/>
                <a:ea typeface="Courier New"/>
                <a:cs typeface="Courier New"/>
                <a:sym typeface="Courier New"/>
              </a:rPr>
              <a:t>report.pdf</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Roboto Condensed"/>
                <a:ea typeface="Roboto Condensed"/>
                <a:cs typeface="Roboto Condensed"/>
                <a:sym typeface="Roboto Condensed"/>
              </a:rPr>
              <a:t>your code/script (all the code/script you used to train, predict, or plot </a:t>
            </a:r>
            <a:r>
              <a:rPr lang="zh-TW">
                <a:latin typeface="Roboto Condensed"/>
                <a:ea typeface="Roboto Condensed"/>
                <a:cs typeface="Roboto Condensed"/>
                <a:sym typeface="Roboto Condensed"/>
              </a:rPr>
              <a:t>report </a:t>
            </a:r>
            <a:r>
              <a:rPr lang="zh-TW">
                <a:latin typeface="Roboto Condensed"/>
                <a:ea typeface="Roboto Condensed"/>
                <a:cs typeface="Roboto Condensed"/>
                <a:sym typeface="Roboto Condensed"/>
              </a:rPr>
              <a:t>figures should be included).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sz="1500">
                <a:solidFill>
                  <a:srgbClr val="E06666"/>
                </a:solidFill>
                <a:latin typeface="Roboto Condensed"/>
                <a:ea typeface="Roboto Condensed"/>
                <a:cs typeface="Roboto Condensed"/>
                <a:sym typeface="Roboto Condensed"/>
              </a:rPr>
              <a:t>Do not upload training, validation, testing data or models to COOL.</a:t>
            </a:r>
            <a:endParaRPr sz="1500">
              <a:solidFill>
                <a:srgbClr val="E06666"/>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 </a:t>
            </a:r>
            <a:r>
              <a:rPr lang="zh-TW" sz="2100">
                <a:latin typeface="Roboto Condensed"/>
                <a:ea typeface="Roboto Condensed"/>
                <a:cs typeface="Roboto Condensed"/>
                <a:sym typeface="Roboto Condensed"/>
              </a:rPr>
              <a:t>- </a:t>
            </a:r>
            <a:r>
              <a:rPr lang="zh-TW" sz="2100">
                <a:latin typeface="Roboto Condensed"/>
                <a:ea typeface="Roboto Condensed"/>
                <a:cs typeface="Roboto Condensed"/>
                <a:sym typeface="Roboto Condensed"/>
              </a:rPr>
              <a:t>download.sh</a:t>
            </a:r>
            <a:endParaRPr sz="2100">
              <a:latin typeface="Roboto Condensed"/>
              <a:ea typeface="Roboto Condensed"/>
              <a:cs typeface="Roboto Condensed"/>
              <a:sym typeface="Roboto Condensed"/>
            </a:endParaRPr>
          </a:p>
        </p:txBody>
      </p:sp>
      <p:sp>
        <p:nvSpPr>
          <p:cNvPr id="200" name="Google Shape;200;p30"/>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zh-TW" sz="1400">
                <a:latin typeface="Courier New"/>
                <a:ea typeface="Courier New"/>
                <a:cs typeface="Courier New"/>
                <a:sym typeface="Courier New"/>
              </a:rPr>
              <a:t>download.sh</a:t>
            </a:r>
            <a:r>
              <a:rPr lang="zh-TW" sz="1400">
                <a:latin typeface="Roboto Condensed"/>
                <a:ea typeface="Roboto Condensed"/>
                <a:cs typeface="Roboto Condensed"/>
                <a:sym typeface="Roboto Condensed"/>
              </a:rPr>
              <a:t> should download </a:t>
            </a:r>
            <a:r>
              <a:rPr b="1" lang="zh-TW" sz="1400">
                <a:latin typeface="Roboto Condensed"/>
                <a:ea typeface="Roboto Condensed"/>
                <a:cs typeface="Roboto Condensed"/>
                <a:sym typeface="Roboto Condensed"/>
              </a:rPr>
              <a:t>your models, tokenizers</a:t>
            </a:r>
            <a:r>
              <a:rPr lang="zh-TW" sz="1400">
                <a:latin typeface="Roboto Condensed"/>
                <a:ea typeface="Roboto Condensed"/>
                <a:cs typeface="Roboto Condensed"/>
                <a:sym typeface="Roboto Condensed"/>
              </a:rPr>
              <a:t> and </a:t>
            </a:r>
            <a:r>
              <a:rPr b="1" lang="zh-TW" sz="1400">
                <a:latin typeface="Roboto Condensed"/>
                <a:ea typeface="Roboto Condensed"/>
                <a:cs typeface="Roboto Condensed"/>
                <a:sym typeface="Roboto Condensed"/>
              </a:rPr>
              <a:t>data</a:t>
            </a:r>
            <a:r>
              <a:rPr lang="zh-TW" sz="1400">
                <a:latin typeface="Roboto Condensed"/>
                <a:ea typeface="Roboto Condensed"/>
                <a:cs typeface="Roboto Condensed"/>
                <a:sym typeface="Roboto Condensed"/>
              </a:rPr>
              <a:t>.</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You can upload your models/tokenizers/data to </a:t>
            </a:r>
            <a:endParaRPr sz="14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u="sng">
                <a:solidFill>
                  <a:schemeClr val="hlink"/>
                </a:solidFill>
                <a:latin typeface="Roboto Condensed"/>
                <a:ea typeface="Roboto Condensed"/>
                <a:cs typeface="Roboto Condensed"/>
                <a:sym typeface="Roboto Condensed"/>
                <a:hlinkClick r:id="rId3"/>
              </a:rPr>
              <a:t>Dropbox</a:t>
            </a:r>
            <a:r>
              <a:rPr lang="zh-TW">
                <a:latin typeface="Roboto Condensed"/>
                <a:ea typeface="Roboto Condensed"/>
                <a:cs typeface="Roboto Condensed"/>
                <a:sym typeface="Roboto Condensed"/>
              </a:rPr>
              <a:t> and use </a:t>
            </a:r>
            <a:r>
              <a:rPr lang="zh-TW">
                <a:latin typeface="Courier New"/>
                <a:ea typeface="Courier New"/>
                <a:cs typeface="Courier New"/>
                <a:sym typeface="Courier New"/>
              </a:rPr>
              <a:t>wget</a:t>
            </a:r>
            <a:r>
              <a:rPr lang="zh-TW">
                <a:latin typeface="Roboto Condensed"/>
                <a:ea typeface="Roboto Condensed"/>
                <a:cs typeface="Roboto Condensed"/>
                <a:sym typeface="Roboto Condensed"/>
              </a:rPr>
              <a:t> to download.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Google Drive and use </a:t>
            </a:r>
            <a:r>
              <a:rPr lang="zh-TW">
                <a:latin typeface="Courier New"/>
                <a:ea typeface="Courier New"/>
                <a:cs typeface="Courier New"/>
                <a:sym typeface="Courier New"/>
              </a:rPr>
              <a:t>gdown</a:t>
            </a:r>
            <a:r>
              <a:rPr lang="zh-TW">
                <a:latin typeface="Roboto Condensed"/>
                <a:ea typeface="Roboto Condensed"/>
                <a:cs typeface="Roboto Condensed"/>
                <a:sym typeface="Roboto Condensed"/>
              </a:rPr>
              <a:t> to download.</a:t>
            </a:r>
            <a:endParaRPr>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Please make sure we have the access to download!</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Do not modify the files in download links after the deadline, this action is cosidered cheating.</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Keep the download links in download.sh valid for at least </a:t>
            </a:r>
            <a:r>
              <a:rPr b="1" lang="zh-TW" sz="1400">
                <a:latin typeface="Roboto Condensed"/>
                <a:ea typeface="Roboto Condensed"/>
                <a:cs typeface="Roboto Condensed"/>
                <a:sym typeface="Roboto Condensed"/>
              </a:rPr>
              <a:t>2</a:t>
            </a:r>
            <a:r>
              <a:rPr b="1" lang="zh-TW" sz="1400">
                <a:latin typeface="Roboto Condensed"/>
                <a:ea typeface="Roboto Condensed"/>
                <a:cs typeface="Roboto Condensed"/>
                <a:sym typeface="Roboto Condensed"/>
              </a:rPr>
              <a:t> weeks</a:t>
            </a:r>
            <a:r>
              <a:rPr lang="zh-TW" sz="1400">
                <a:latin typeface="Roboto Condensed"/>
                <a:ea typeface="Roboto Condensed"/>
                <a:cs typeface="Roboto Condensed"/>
                <a:sym typeface="Roboto Condensed"/>
              </a:rPr>
              <a:t> after deadline. </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Do not do things more than downloading, otherwise, your download.sh may be killed.</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You can download at most </a:t>
            </a:r>
            <a:r>
              <a:rPr b="1" lang="zh-TW" sz="1400">
                <a:latin typeface="Roboto Condensed"/>
                <a:ea typeface="Roboto Condensed"/>
                <a:cs typeface="Roboto Condensed"/>
                <a:sym typeface="Roboto Condensed"/>
              </a:rPr>
              <a:t>4GB</a:t>
            </a:r>
            <a:r>
              <a:rPr lang="zh-TW" sz="1400">
                <a:latin typeface="Roboto Condensed"/>
                <a:ea typeface="Roboto Condensed"/>
                <a:cs typeface="Roboto Condensed"/>
                <a:sym typeface="Roboto Condensed"/>
              </a:rPr>
              <a:t>, and </a:t>
            </a:r>
            <a:r>
              <a:rPr lang="zh-TW" sz="1400">
                <a:latin typeface="Courier New"/>
                <a:ea typeface="Courier New"/>
                <a:cs typeface="Courier New"/>
                <a:sym typeface="Courier New"/>
              </a:rPr>
              <a:t>download.sh</a:t>
            </a:r>
            <a:r>
              <a:rPr lang="zh-TW" sz="1400">
                <a:latin typeface="Roboto Condensed"/>
                <a:ea typeface="Roboto Condensed"/>
                <a:cs typeface="Roboto Condensed"/>
                <a:sym typeface="Roboto Condensed"/>
              </a:rPr>
              <a:t> </a:t>
            </a:r>
            <a:r>
              <a:rPr lang="zh-TW" sz="1400">
                <a:latin typeface="Roboto Condensed"/>
                <a:ea typeface="Roboto Condensed"/>
                <a:cs typeface="Roboto Condensed"/>
                <a:sym typeface="Roboto Condensed"/>
              </a:rPr>
              <a:t>should finish within </a:t>
            </a:r>
            <a:r>
              <a:rPr b="1" lang="zh-TW" sz="1400">
                <a:latin typeface="Roboto Condensed"/>
                <a:ea typeface="Roboto Condensed"/>
                <a:cs typeface="Roboto Condensed"/>
                <a:sym typeface="Roboto Condensed"/>
              </a:rPr>
              <a:t>1 hour</a:t>
            </a:r>
            <a:r>
              <a:rPr lang="zh-TW" sz="1400">
                <a:latin typeface="Roboto Condensed"/>
                <a:ea typeface="Roboto Condensed"/>
                <a:cs typeface="Roboto Condensed"/>
                <a:sym typeface="Roboto Condensed"/>
              </a:rPr>
              <a:t>. (At csie dept. with maximum 10MB/s bandwidth)</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We will execute </a:t>
            </a:r>
            <a:r>
              <a:rPr lang="zh-TW" sz="1400">
                <a:latin typeface="Courier New"/>
                <a:ea typeface="Courier New"/>
                <a:cs typeface="Courier New"/>
                <a:sym typeface="Courier New"/>
              </a:rPr>
              <a:t>download.sh</a:t>
            </a:r>
            <a:r>
              <a:rPr lang="zh-TW" sz="1400">
                <a:latin typeface="Roboto Condensed"/>
                <a:ea typeface="Roboto Condensed"/>
                <a:cs typeface="Roboto Condensed"/>
                <a:sym typeface="Roboto Condensed"/>
              </a:rPr>
              <a:t>  before running any other scripts.</a:t>
            </a:r>
            <a:endParaRPr sz="1400">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 </a:t>
            </a:r>
            <a:r>
              <a:rPr lang="zh-TW" sz="2100">
                <a:latin typeface="Roboto Condensed"/>
                <a:ea typeface="Roboto Condensed"/>
                <a:cs typeface="Roboto Condensed"/>
                <a:sym typeface="Roboto Condensed"/>
              </a:rPr>
              <a:t>- </a:t>
            </a:r>
            <a:r>
              <a:rPr lang="zh-TW" sz="2100">
                <a:latin typeface="Roboto Condensed"/>
                <a:ea typeface="Roboto Condensed"/>
                <a:cs typeface="Roboto Condensed"/>
                <a:sym typeface="Roboto Condensed"/>
              </a:rPr>
              <a:t>run</a:t>
            </a:r>
            <a:r>
              <a:rPr lang="zh-TW" sz="2100">
                <a:latin typeface="Roboto Condensed"/>
                <a:ea typeface="Roboto Condensed"/>
                <a:cs typeface="Roboto Condensed"/>
                <a:sym typeface="Roboto Condensed"/>
              </a:rPr>
              <a:t>.sh</a:t>
            </a:r>
            <a:endParaRPr sz="2100">
              <a:latin typeface="Roboto Condensed"/>
              <a:ea typeface="Roboto Condensed"/>
              <a:cs typeface="Roboto Condensed"/>
              <a:sym typeface="Roboto Condensed"/>
            </a:endParaRPr>
          </a:p>
        </p:txBody>
      </p:sp>
      <p:sp>
        <p:nvSpPr>
          <p:cNvPr id="206" name="Google Shape;206;p31"/>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Courier New"/>
                <a:ea typeface="Courier New"/>
                <a:cs typeface="Courier New"/>
                <a:sym typeface="Courier New"/>
              </a:rPr>
              <a:t>run.sh</a:t>
            </a:r>
            <a:r>
              <a:rPr lang="zh-TW" sz="1500">
                <a:latin typeface="Roboto Condensed"/>
                <a:ea typeface="Roboto Condensed"/>
                <a:cs typeface="Roboto Condensed"/>
                <a:sym typeface="Roboto Condensed"/>
              </a:rPr>
              <a:t> should perform inference using your trained models and output predictions on </a:t>
            </a:r>
            <a:r>
              <a:rPr lang="zh-TW" sz="1500">
                <a:latin typeface="Courier New"/>
                <a:ea typeface="Courier New"/>
                <a:cs typeface="Courier New"/>
                <a:sym typeface="Courier New"/>
              </a:rPr>
              <a:t>test.json</a:t>
            </a:r>
            <a:r>
              <a:rPr lang="zh-TW" sz="1500">
                <a:latin typeface="Roboto Condensed"/>
                <a:ea typeface="Roboto Condensed"/>
                <a:cs typeface="Roboto Condensed"/>
                <a:sym typeface="Roboto Condensed"/>
              </a:rPr>
              <a:t>.</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3 arguments are required:</a:t>
            </a:r>
            <a:endParaRPr sz="15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300">
                <a:latin typeface="Roboto Condensed"/>
                <a:ea typeface="Roboto Condensed"/>
                <a:cs typeface="Roboto Condensed"/>
                <a:sym typeface="Roboto Condensed"/>
              </a:rPr>
              <a:t>"</a:t>
            </a:r>
            <a:r>
              <a:rPr lang="zh-TW" sz="1300">
                <a:latin typeface="Courier New"/>
                <a:ea typeface="Courier New"/>
                <a:cs typeface="Courier New"/>
                <a:sym typeface="Courier New"/>
              </a:rPr>
              <a:t>${1}</a:t>
            </a:r>
            <a:r>
              <a:rPr lang="zh-TW" sz="1300">
                <a:latin typeface="Roboto Condensed"/>
                <a:ea typeface="Roboto Condensed"/>
                <a:cs typeface="Roboto Condensed"/>
                <a:sym typeface="Roboto Condensed"/>
              </a:rPr>
              <a:t>": path to </a:t>
            </a:r>
            <a:r>
              <a:rPr lang="zh-TW" sz="1300">
                <a:latin typeface="Courier New"/>
                <a:ea typeface="Courier New"/>
                <a:cs typeface="Courier New"/>
                <a:sym typeface="Courier New"/>
              </a:rPr>
              <a:t>context.json</a:t>
            </a:r>
            <a:r>
              <a:rPr lang="zh-TW" sz="1300">
                <a:latin typeface="Roboto Condensed"/>
                <a:ea typeface="Roboto Condensed"/>
                <a:cs typeface="Roboto Condensed"/>
                <a:sym typeface="Roboto Condensed"/>
              </a:rPr>
              <a:t>.</a:t>
            </a:r>
            <a:endParaRPr sz="13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300">
                <a:latin typeface="Roboto Condensed"/>
                <a:ea typeface="Roboto Condensed"/>
                <a:cs typeface="Roboto Condensed"/>
                <a:sym typeface="Roboto Condensed"/>
              </a:rPr>
              <a:t>"</a:t>
            </a:r>
            <a:r>
              <a:rPr lang="zh-TW" sz="1300">
                <a:latin typeface="Courier New"/>
                <a:ea typeface="Courier New"/>
                <a:cs typeface="Courier New"/>
                <a:sym typeface="Courier New"/>
              </a:rPr>
              <a:t>${2}</a:t>
            </a:r>
            <a:r>
              <a:rPr lang="zh-TW" sz="1300">
                <a:latin typeface="Roboto Condensed"/>
                <a:ea typeface="Roboto Condensed"/>
                <a:cs typeface="Roboto Condensed"/>
                <a:sym typeface="Roboto Condensed"/>
              </a:rPr>
              <a:t>": path to </a:t>
            </a:r>
            <a:r>
              <a:rPr lang="zh-TW" sz="1300">
                <a:latin typeface="Courier New"/>
                <a:ea typeface="Courier New"/>
                <a:cs typeface="Courier New"/>
                <a:sym typeface="Courier New"/>
              </a:rPr>
              <a:t>test.json</a:t>
            </a:r>
            <a:r>
              <a:rPr lang="zh-TW" sz="1300">
                <a:latin typeface="Roboto Condensed"/>
                <a:ea typeface="Roboto Condensed"/>
                <a:cs typeface="Roboto Condensed"/>
                <a:sym typeface="Roboto Condensed"/>
              </a:rPr>
              <a:t>.</a:t>
            </a:r>
            <a:endParaRPr sz="13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300">
                <a:latin typeface="Roboto Condensed"/>
                <a:ea typeface="Roboto Condensed"/>
                <a:cs typeface="Roboto Condensed"/>
                <a:sym typeface="Roboto Condensed"/>
              </a:rPr>
              <a:t>"</a:t>
            </a:r>
            <a:r>
              <a:rPr lang="zh-TW" sz="1300">
                <a:latin typeface="Courier New"/>
                <a:ea typeface="Courier New"/>
                <a:cs typeface="Courier New"/>
                <a:sym typeface="Courier New"/>
              </a:rPr>
              <a:t>${3}</a:t>
            </a:r>
            <a:r>
              <a:rPr lang="zh-TW" sz="1300">
                <a:latin typeface="Roboto Condensed"/>
                <a:ea typeface="Roboto Condensed"/>
                <a:cs typeface="Roboto Condensed"/>
                <a:sym typeface="Roboto Condensed"/>
              </a:rPr>
              <a:t>": path to the output prediction file named </a:t>
            </a:r>
            <a:r>
              <a:rPr lang="zh-TW" sz="1300">
                <a:latin typeface="Courier New"/>
                <a:ea typeface="Courier New"/>
                <a:cs typeface="Courier New"/>
                <a:sym typeface="Courier New"/>
              </a:rPr>
              <a:t>prediction.csv</a:t>
            </a:r>
            <a:r>
              <a:rPr lang="zh-TW" sz="1300">
                <a:latin typeface="Roboto Condensed"/>
                <a:ea typeface="Roboto Condensed"/>
                <a:cs typeface="Roboto Condensed"/>
                <a:sym typeface="Roboto Condensed"/>
              </a:rPr>
              <a:t>.</a:t>
            </a:r>
            <a:endParaRPr sz="13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TA will predict testing data as follow:</a:t>
            </a:r>
            <a:endParaRPr sz="15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150">
                <a:latin typeface="Courier New"/>
                <a:ea typeface="Courier New"/>
                <a:cs typeface="Courier New"/>
                <a:sym typeface="Courier New"/>
              </a:rPr>
              <a:t>bash ./download.sh</a:t>
            </a:r>
            <a:endParaRPr sz="1150">
              <a:latin typeface="Courier New"/>
              <a:ea typeface="Courier New"/>
              <a:cs typeface="Courier New"/>
              <a:sym typeface="Courier New"/>
            </a:endParaRPr>
          </a:p>
          <a:p>
            <a:pPr indent="-311150" lvl="1" marL="914400" rtl="0" algn="l">
              <a:lnSpc>
                <a:spcPct val="150000"/>
              </a:lnSpc>
              <a:spcBef>
                <a:spcPts val="0"/>
              </a:spcBef>
              <a:spcAft>
                <a:spcPts val="0"/>
              </a:spcAft>
              <a:buSzPts val="1300"/>
              <a:buFont typeface="Roboto Condensed"/>
              <a:buAutoNum type="alphaLcPeriod"/>
            </a:pPr>
            <a:r>
              <a:rPr lang="zh-TW" sz="1150">
                <a:latin typeface="Courier New"/>
                <a:ea typeface="Courier New"/>
                <a:cs typeface="Courier New"/>
                <a:sym typeface="Courier New"/>
              </a:rPr>
              <a:t>bash ./run.sh /path/to/context.json /path/to/test.json /path/to/pred/prediction.csv</a:t>
            </a:r>
            <a:endParaRPr sz="1150">
              <a:latin typeface="Roboto Condensed"/>
              <a:ea typeface="Roboto Condensed"/>
              <a:cs typeface="Roboto Condensed"/>
              <a:sym typeface="Roboto Condensed"/>
            </a:endParaRPr>
          </a:p>
          <a:p>
            <a:pPr indent="-323850" lvl="0" marL="457200" rtl="0" algn="l">
              <a:lnSpc>
                <a:spcPct val="150000"/>
              </a:lnSpc>
              <a:spcBef>
                <a:spcPts val="1000"/>
              </a:spcBef>
              <a:spcAft>
                <a:spcPts val="0"/>
              </a:spcAft>
              <a:buClr>
                <a:srgbClr val="666666"/>
              </a:buClr>
              <a:buSzPts val="1500"/>
              <a:buFont typeface="Roboto Condensed"/>
              <a:buChar char="●"/>
            </a:pPr>
            <a:r>
              <a:rPr lang="zh-TW" sz="1500">
                <a:latin typeface="Courier New"/>
                <a:ea typeface="Courier New"/>
                <a:cs typeface="Courier New"/>
                <a:sym typeface="Courier New"/>
              </a:rPr>
              <a:t>run.sh</a:t>
            </a:r>
            <a:r>
              <a:rPr lang="zh-TW" sz="1500">
                <a:solidFill>
                  <a:srgbClr val="666666"/>
                </a:solidFill>
                <a:latin typeface="Roboto Condensed"/>
                <a:ea typeface="Roboto Condensed"/>
                <a:cs typeface="Roboto Condensed"/>
                <a:sym typeface="Roboto Condensed"/>
              </a:rPr>
              <a:t> should finish within </a:t>
            </a:r>
            <a:r>
              <a:rPr b="1" lang="zh-TW" sz="1500">
                <a:solidFill>
                  <a:srgbClr val="666666"/>
                </a:solidFill>
                <a:latin typeface="Roboto Condensed"/>
                <a:ea typeface="Roboto Condensed"/>
                <a:cs typeface="Roboto Condensed"/>
                <a:sym typeface="Roboto Condensed"/>
              </a:rPr>
              <a:t>2 hours</a:t>
            </a:r>
            <a:r>
              <a:rPr lang="zh-TW" sz="1500">
                <a:solidFill>
                  <a:srgbClr val="666666"/>
                </a:solidFill>
                <a:latin typeface="Roboto Condensed"/>
                <a:ea typeface="Roboto Condensed"/>
                <a:cs typeface="Roboto Condensed"/>
                <a:sym typeface="Roboto Condensed"/>
              </a:rPr>
              <a:t>. (See next page for environment details)</a:t>
            </a:r>
            <a:endParaRPr sz="1500">
              <a:solidFill>
                <a:srgbClr val="666666"/>
              </a:solidFill>
              <a:latin typeface="Roboto Condensed"/>
              <a:ea typeface="Roboto Condensed"/>
              <a:cs typeface="Roboto Condensed"/>
              <a:sym typeface="Roboto Condensed"/>
            </a:endParaRPr>
          </a:p>
          <a:p>
            <a:pPr indent="-323850" lvl="0" marL="4572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Make sure your code works!</a:t>
            </a:r>
            <a:endParaRPr sz="1500">
              <a:solidFill>
                <a:srgbClr val="E06666"/>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Due Date</a:t>
            </a:r>
            <a:endParaRPr sz="2120">
              <a:latin typeface="Roboto Condensed"/>
              <a:ea typeface="Roboto Condensed"/>
              <a:cs typeface="Roboto Condensed"/>
              <a:sym typeface="Roboto Condensed"/>
            </a:endParaRPr>
          </a:p>
        </p:txBody>
      </p:sp>
      <p:sp>
        <p:nvSpPr>
          <p:cNvPr id="61" name="Google Shape;61;p14"/>
          <p:cNvSpPr txBox="1"/>
          <p:nvPr>
            <p:ph idx="1" type="body"/>
          </p:nvPr>
        </p:nvSpPr>
        <p:spPr>
          <a:xfrm>
            <a:off x="311700" y="1160639"/>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Roboto Condensed"/>
              <a:buChar char="●"/>
            </a:pPr>
            <a:r>
              <a:rPr lang="zh-TW" sz="1700" u="sng">
                <a:solidFill>
                  <a:schemeClr val="hlink"/>
                </a:solidFill>
                <a:latin typeface="Roboto Condensed"/>
                <a:ea typeface="Roboto Condensed"/>
                <a:cs typeface="Roboto Condensed"/>
                <a:sym typeface="Roboto Condensed"/>
                <a:hlinkClick r:id="rId3"/>
              </a:rPr>
              <a:t>Kaggle leaderboard</a:t>
            </a:r>
            <a:r>
              <a:rPr lang="zh-TW" sz="1700">
                <a:latin typeface="Roboto Condensed"/>
                <a:ea typeface="Roboto Condensed"/>
                <a:cs typeface="Roboto Condensed"/>
                <a:sym typeface="Roboto Condensed"/>
              </a:rPr>
              <a:t> - </a:t>
            </a:r>
            <a:r>
              <a:rPr b="1" lang="zh-TW" sz="1700">
                <a:solidFill>
                  <a:srgbClr val="E06666"/>
                </a:solidFill>
                <a:latin typeface="Roboto Condensed"/>
                <a:ea typeface="Roboto Condensed"/>
                <a:cs typeface="Roboto Condensed"/>
                <a:sym typeface="Roboto Condensed"/>
              </a:rPr>
              <a:t>9/29 (Mon.) 23:59</a:t>
            </a:r>
            <a:endParaRPr b="1" sz="1700">
              <a:solidFill>
                <a:srgbClr val="E06666"/>
              </a:solidFill>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zh-TW" sz="1700">
                <a:latin typeface="Roboto Condensed"/>
                <a:ea typeface="Roboto Condensed"/>
                <a:cs typeface="Roboto Condensed"/>
                <a:sym typeface="Roboto Condensed"/>
              </a:rPr>
              <a:t>Code and report (submit to NTU COOL) - </a:t>
            </a:r>
            <a:r>
              <a:rPr b="1" lang="zh-TW" sz="1700">
                <a:solidFill>
                  <a:srgbClr val="E06666"/>
                </a:solidFill>
                <a:latin typeface="Roboto Condensed"/>
                <a:ea typeface="Roboto Condensed"/>
                <a:cs typeface="Roboto Condensed"/>
                <a:sym typeface="Roboto Condensed"/>
              </a:rPr>
              <a:t>10/1 (Wed.) 23:59</a:t>
            </a:r>
            <a:endParaRPr b="1" sz="1700">
              <a:solidFill>
                <a:srgbClr val="E06666"/>
              </a:solidFill>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b="1" lang="zh-TW" sz="1700">
                <a:latin typeface="Roboto Condensed"/>
                <a:ea typeface="Roboto Condensed"/>
                <a:cs typeface="Roboto Condensed"/>
                <a:sym typeface="Roboto Condensed"/>
              </a:rPr>
              <a:t>No late submission</a:t>
            </a:r>
            <a:r>
              <a:rPr lang="zh-TW" sz="1700">
                <a:latin typeface="Roboto Condensed"/>
                <a:ea typeface="Roboto Condensed"/>
                <a:cs typeface="Roboto Condensed"/>
                <a:sym typeface="Roboto Condensed"/>
              </a:rPr>
              <a:t>.</a:t>
            </a:r>
            <a:endParaRPr sz="1700">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 </a:t>
            </a:r>
            <a:r>
              <a:rPr lang="zh-TW" sz="2100">
                <a:latin typeface="Roboto Condensed"/>
                <a:ea typeface="Roboto Condensed"/>
                <a:cs typeface="Roboto Condensed"/>
                <a:sym typeface="Roboto Condensed"/>
              </a:rPr>
              <a:t>- </a:t>
            </a:r>
            <a:r>
              <a:rPr lang="zh-TW" sz="2100">
                <a:latin typeface="Roboto Condensed"/>
                <a:ea typeface="Roboto Condensed"/>
                <a:cs typeface="Roboto Condensed"/>
                <a:sym typeface="Roboto Condensed"/>
              </a:rPr>
              <a:t>Execution Environment</a:t>
            </a:r>
            <a:endParaRPr sz="2100">
              <a:latin typeface="Roboto Condensed"/>
              <a:ea typeface="Roboto Condensed"/>
              <a:cs typeface="Roboto Condensed"/>
              <a:sym typeface="Roboto Condensed"/>
            </a:endParaRPr>
          </a:p>
        </p:txBody>
      </p:sp>
      <p:sp>
        <p:nvSpPr>
          <p:cNvPr id="212" name="Google Shape;212;p32"/>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Your code/script will be run on a server with</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AutoNum type="alphaLcPeriod"/>
            </a:pPr>
            <a:r>
              <a:rPr lang="zh-TW" sz="1500">
                <a:latin typeface="Roboto Condensed"/>
                <a:ea typeface="Roboto Condensed"/>
                <a:cs typeface="Roboto Condensed"/>
                <a:sym typeface="Roboto Condensed"/>
              </a:rPr>
              <a:t>Ubuntu 20.04</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AutoNum type="alphaLcPeriod"/>
            </a:pPr>
            <a:r>
              <a:rPr lang="zh-TW" sz="1500">
                <a:latin typeface="Roboto Condensed"/>
                <a:ea typeface="Roboto Condensed"/>
                <a:cs typeface="Roboto Condensed"/>
                <a:sym typeface="Roboto Condensed"/>
              </a:rPr>
              <a:t>32GB RAM, RTX 2080 Ti 11GB VRAM, and 20GB disk space available.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The packages we allow only.</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Python 3.10</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solidFill>
                  <a:srgbClr val="E06666"/>
                </a:solidFill>
                <a:latin typeface="Roboto Condensed"/>
                <a:ea typeface="Roboto Condensed"/>
                <a:cs typeface="Roboto Condensed"/>
                <a:sym typeface="Roboto Condensed"/>
              </a:rPr>
              <a:t>No network access after we run </a:t>
            </a:r>
            <a:r>
              <a:rPr lang="zh-TW" sz="1500">
                <a:solidFill>
                  <a:srgbClr val="E06666"/>
                </a:solidFill>
                <a:latin typeface="Courier New"/>
                <a:ea typeface="Courier New"/>
                <a:cs typeface="Courier New"/>
                <a:sym typeface="Courier New"/>
              </a:rPr>
              <a:t>download.sh</a:t>
            </a:r>
            <a:r>
              <a:rPr lang="zh-TW" sz="1500">
                <a:solidFill>
                  <a:srgbClr val="E06666"/>
                </a:solidFill>
                <a:latin typeface="Roboto Condensed"/>
                <a:ea typeface="Roboto Condensed"/>
                <a:cs typeface="Roboto Condensed"/>
                <a:sym typeface="Roboto Condensed"/>
              </a:rPr>
              <a:t>.</a:t>
            </a:r>
            <a:endParaRPr sz="1500">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00">
                <a:latin typeface="Roboto Condensed"/>
                <a:ea typeface="Roboto Condensed"/>
                <a:cs typeface="Roboto Condensed"/>
                <a:sym typeface="Roboto Condensed"/>
              </a:rPr>
              <a:t>Submission - </a:t>
            </a:r>
            <a:r>
              <a:rPr lang="zh-TW" sz="2100">
                <a:latin typeface="Roboto Condensed"/>
                <a:ea typeface="Roboto Condensed"/>
                <a:cs typeface="Roboto Condensed"/>
                <a:sym typeface="Roboto Condensed"/>
              </a:rPr>
              <a:t>README.md</a:t>
            </a:r>
            <a:endParaRPr sz="2100">
              <a:latin typeface="Roboto Condensed"/>
              <a:ea typeface="Roboto Condensed"/>
              <a:cs typeface="Roboto Condensed"/>
              <a:sym typeface="Roboto Condensed"/>
            </a:endParaRPr>
          </a:p>
        </p:txBody>
      </p:sp>
      <p:sp>
        <p:nvSpPr>
          <p:cNvPr id="218" name="Google Shape;218;p33"/>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README.md should contain step-by-step</a:t>
            </a:r>
            <a:r>
              <a:rPr lang="zh-TW" sz="1500">
                <a:latin typeface="Roboto Condensed"/>
                <a:ea typeface="Roboto Condensed"/>
                <a:cs typeface="Roboto Condensed"/>
                <a:sym typeface="Roboto Condensed"/>
              </a:rPr>
              <a:t> instruction on how to train your model with your codes/scripts.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You will get a </a:t>
            </a:r>
            <a:r>
              <a:rPr b="1" lang="zh-TW" sz="1500">
                <a:latin typeface="Roboto Condensed"/>
                <a:ea typeface="Roboto Condensed"/>
                <a:cs typeface="Roboto Condensed"/>
                <a:sym typeface="Roboto Condensed"/>
              </a:rPr>
              <a:t>-2</a:t>
            </a:r>
            <a:r>
              <a:rPr lang="zh-TW" sz="1500">
                <a:latin typeface="Roboto Condensed"/>
                <a:ea typeface="Roboto Condensed"/>
                <a:cs typeface="Roboto Condensed"/>
                <a:sym typeface="Roboto Condensed"/>
              </a:rPr>
              <a:t> penalty if you have no or empty README.md.</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If necessary, you will be required to reproduce your results based on the README.md.</a:t>
            </a:r>
            <a:endParaRPr sz="1500">
              <a:solidFill>
                <a:srgbClr val="E06666"/>
              </a:solidFill>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If you cannot reproduce your result, you may lose points.</a:t>
            </a:r>
            <a:endParaRPr sz="1500">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Grading</a:t>
            </a:r>
            <a:endParaRPr sz="2120">
              <a:latin typeface="Roboto Condensed"/>
              <a:ea typeface="Roboto Condensed"/>
              <a:cs typeface="Roboto Condensed"/>
              <a:sym typeface="Roboto Condensed"/>
            </a:endParaRPr>
          </a:p>
        </p:txBody>
      </p:sp>
      <p:sp>
        <p:nvSpPr>
          <p:cNvPr id="224" name="Google Shape;22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Model Performance (11%)</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Kaggle simple baseline: public (2%), private (3%).</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Kaggle strong baseline: public (2%), private (3%).</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TA can </a:t>
            </a:r>
            <a:r>
              <a:rPr lang="zh-TW" sz="1500">
                <a:latin typeface="Roboto Condensed"/>
                <a:ea typeface="Roboto Condensed"/>
                <a:cs typeface="Roboto Condensed"/>
                <a:sym typeface="Roboto Condensed"/>
              </a:rPr>
              <a:t>reproduce </a:t>
            </a:r>
            <a:r>
              <a:rPr lang="zh-TW" sz="1500">
                <a:latin typeface="Roboto Condensed"/>
                <a:ea typeface="Roboto Condensed"/>
                <a:cs typeface="Roboto Condensed"/>
                <a:sym typeface="Roboto Condensed"/>
              </a:rPr>
              <a:t>your results </a:t>
            </a:r>
            <a:r>
              <a:rPr i="1" lang="zh-TW" sz="1500">
                <a:latin typeface="Roboto Condensed"/>
                <a:ea typeface="Roboto Condensed"/>
                <a:cs typeface="Roboto Condensed"/>
                <a:sym typeface="Roboto Condensed"/>
              </a:rPr>
              <a:t>without</a:t>
            </a:r>
            <a:r>
              <a:rPr lang="zh-TW" sz="1500">
                <a:latin typeface="Roboto Condensed"/>
                <a:ea typeface="Roboto Condensed"/>
                <a:cs typeface="Roboto Condensed"/>
                <a:sym typeface="Roboto Condensed"/>
              </a:rPr>
              <a:t> human intervention. (1%)</a:t>
            </a:r>
            <a:endParaRPr sz="1500">
              <a:solidFill>
                <a:srgbClr val="E06666"/>
              </a:solidFill>
              <a:latin typeface="Roboto Condensed"/>
              <a:ea typeface="Roboto Condensed"/>
              <a:cs typeface="Roboto Condensed"/>
              <a:sym typeface="Roboto Condensed"/>
            </a:endParaRPr>
          </a:p>
          <a:p>
            <a:pPr indent="-323850" lvl="1" marL="9144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0 point if we cannot </a:t>
            </a:r>
            <a:r>
              <a:rPr lang="zh-TW" sz="1500">
                <a:solidFill>
                  <a:srgbClr val="E06666"/>
                </a:solidFill>
                <a:latin typeface="Roboto Condensed"/>
                <a:ea typeface="Roboto Condensed"/>
                <a:cs typeface="Roboto Condensed"/>
                <a:sym typeface="Roboto Condensed"/>
              </a:rPr>
              <a:t>reproduce</a:t>
            </a:r>
            <a:r>
              <a:rPr lang="zh-TW" sz="1500">
                <a:solidFill>
                  <a:srgbClr val="E06666"/>
                </a:solidFill>
                <a:latin typeface="Roboto Condensed"/>
                <a:ea typeface="Roboto Condensed"/>
                <a:cs typeface="Roboto Condensed"/>
                <a:sym typeface="Roboto Condensed"/>
              </a:rPr>
              <a:t> your submission after human intervention.</a:t>
            </a:r>
            <a:endParaRPr sz="1500">
              <a:solidFill>
                <a:srgbClr val="E06666"/>
              </a:solidFill>
              <a:latin typeface="Roboto Condensed"/>
              <a:ea typeface="Roboto Condensed"/>
              <a:cs typeface="Roboto Condensed"/>
              <a:sym typeface="Roboto Condensed"/>
            </a:endParaRPr>
          </a:p>
          <a:p>
            <a:pPr indent="-323850" lvl="1" marL="9144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Your reproduction results should match the baselines passed by your final Kaggle submission, or you will lose points.</a:t>
            </a:r>
            <a:endParaRPr sz="1500">
              <a:solidFill>
                <a:srgbClr val="E0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Report (9% + 2% Bonus)</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In PDF format.</a:t>
            </a:r>
            <a:endParaRPr sz="1500">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Q1: Data processing (2%)</a:t>
            </a:r>
            <a:endParaRPr sz="2120">
              <a:latin typeface="Roboto Condensed"/>
              <a:ea typeface="Roboto Condensed"/>
              <a:cs typeface="Roboto Condensed"/>
              <a:sym typeface="Roboto Condensed"/>
            </a:endParaRPr>
          </a:p>
        </p:txBody>
      </p:sp>
      <p:sp>
        <p:nvSpPr>
          <p:cNvPr id="230" name="Google Shape;23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Tokenizer (1%):</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Describe in detail about the tokenization algorithm you use. You need to explain what algorithm does in your own ways. Just answering with “I called the () function” is not allowed.</a:t>
            </a:r>
            <a:endParaRPr sz="15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Answer Span (1%): </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How did you convert the answer span start/end position on characters to position on tokens after BERT tokenization?</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After your model predicts the probability of answer span start/end position, what rules did you apply to determine the final start/end position?</a:t>
            </a:r>
            <a:endParaRPr sz="1500">
              <a:latin typeface="Roboto Condensed"/>
              <a:ea typeface="Roboto Condensed"/>
              <a:cs typeface="Roboto Condensed"/>
              <a:sym typeface="Roboto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a:t>
            </a:r>
            <a:r>
              <a:rPr lang="zh-TW" sz="2120">
                <a:latin typeface="Roboto Condensed"/>
                <a:ea typeface="Roboto Condensed"/>
                <a:cs typeface="Roboto Condensed"/>
                <a:sym typeface="Roboto Condensed"/>
              </a:rPr>
              <a:t>Q2: Modeling with BERTs and their variants (4%)</a:t>
            </a:r>
            <a:endParaRPr sz="2120">
              <a:latin typeface="Roboto Condensed"/>
              <a:ea typeface="Roboto Condensed"/>
              <a:cs typeface="Roboto Condensed"/>
              <a:sym typeface="Roboto Condensed"/>
            </a:endParaRPr>
          </a:p>
        </p:txBody>
      </p:sp>
      <p:sp>
        <p:nvSpPr>
          <p:cNvPr id="236" name="Google Shape;23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Describe (2%)</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loss function you used.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optimization algorithm (e.g. Adam), learning rate and batch size.</a:t>
            </a:r>
            <a:endParaRPr>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Try another type of pre-trained LMs and describe (2%)</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new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this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difference between pre-trained LMs (architecture, pretraining loss, etc.)</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For example, BERT -&gt; xlnet, or BERT -&gt; BERT-wwm-ext. You can find these models in the </a:t>
            </a:r>
            <a:r>
              <a:rPr lang="zh-TW" u="sng">
                <a:solidFill>
                  <a:schemeClr val="hlink"/>
                </a:solidFill>
                <a:latin typeface="Roboto Condensed"/>
                <a:ea typeface="Roboto Condensed"/>
                <a:cs typeface="Roboto Condensed"/>
                <a:sym typeface="Roboto Condensed"/>
                <a:hlinkClick r:id="rId3"/>
              </a:rPr>
              <a:t>huggingface’s Model Hub</a:t>
            </a:r>
            <a:r>
              <a:rPr lang="zh-TW">
                <a:latin typeface="Roboto Condensed"/>
                <a:ea typeface="Roboto Condensed"/>
                <a:cs typeface="Roboto Condensed"/>
                <a:sym typeface="Roboto Condensed"/>
              </a:rPr>
              <a:t>.</a:t>
            </a:r>
            <a:endParaRPr>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Q3: Curves (1%)</a:t>
            </a:r>
            <a:endParaRPr sz="2120">
              <a:latin typeface="Roboto Condensed"/>
              <a:ea typeface="Roboto Condensed"/>
              <a:cs typeface="Roboto Condensed"/>
              <a:sym typeface="Roboto Condensed"/>
            </a:endParaRPr>
          </a:p>
        </p:txBody>
      </p:sp>
      <p:sp>
        <p:nvSpPr>
          <p:cNvPr id="242" name="Google Shape;24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Plot the learning curve of your span selection (extractive QA) model. </a:t>
            </a:r>
            <a:r>
              <a:rPr b="1" lang="zh-TW" sz="1600">
                <a:latin typeface="Roboto Condensed"/>
                <a:ea typeface="Roboto Condensed"/>
                <a:cs typeface="Roboto Condensed"/>
                <a:sym typeface="Roboto Condensed"/>
              </a:rPr>
              <a:t>Y</a:t>
            </a:r>
            <a:r>
              <a:rPr b="1" lang="zh-TW" sz="1600">
                <a:latin typeface="Roboto Condensed"/>
                <a:ea typeface="Roboto Condensed"/>
                <a:cs typeface="Roboto Condensed"/>
                <a:sym typeface="Roboto Condensed"/>
              </a:rPr>
              <a:t>ou can plot both the training and validation set or only one set. </a:t>
            </a:r>
            <a:r>
              <a:rPr lang="zh-TW" sz="1600">
                <a:latin typeface="Roboto Condensed"/>
                <a:ea typeface="Roboto Condensed"/>
                <a:cs typeface="Roboto Condensed"/>
                <a:sym typeface="Roboto Condensed"/>
              </a:rPr>
              <a:t>Please make sure there are at least </a:t>
            </a:r>
            <a:r>
              <a:rPr b="1" lang="zh-TW" sz="1600">
                <a:latin typeface="Roboto Condensed"/>
                <a:ea typeface="Roboto Condensed"/>
                <a:cs typeface="Roboto Condensed"/>
                <a:sym typeface="Roboto Condensed"/>
              </a:rPr>
              <a:t>5 data points</a:t>
            </a:r>
            <a:r>
              <a:rPr lang="zh-TW" sz="1600">
                <a:latin typeface="Roboto Condensed"/>
                <a:ea typeface="Roboto Condensed"/>
                <a:cs typeface="Roboto Condensed"/>
                <a:sym typeface="Roboto Condensed"/>
              </a:rPr>
              <a:t> in each curve.</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Learning curve of the loss value (0.5%)</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Learning curve of the Exact Match metric value (0.5%)</a:t>
            </a:r>
            <a:endParaRPr sz="1600">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Q4: Pre-trained vs Not Pre-trained (2%) </a:t>
            </a:r>
            <a:endParaRPr sz="2120">
              <a:latin typeface="Roboto Condensed"/>
              <a:ea typeface="Roboto Condensed"/>
              <a:cs typeface="Roboto Condensed"/>
              <a:sym typeface="Roboto Condensed"/>
            </a:endParaRPr>
          </a:p>
        </p:txBody>
      </p:sp>
      <p:sp>
        <p:nvSpPr>
          <p:cNvPr id="248" name="Google Shape;24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Train a transformer-based model (you can choose either paragraph selection or span selection) from scratch (i.e. without pretrained weights).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Describe</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configuration of the model and how do you train this model (e.g., hyper-parameters).</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this model v.s. BERT.</a:t>
            </a:r>
            <a:endParaRPr>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Hint</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You can use the same training code, just skip the part where you load the pretrained weights.</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model size configuration for BERT might be too large for this problem, if you find it hard to train a model of the same size, try to reduce model size (e.g. num_layers, hidden_dim, num_heads).</a:t>
            </a:r>
            <a:endParaRPr>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a:t>
            </a:r>
            <a:r>
              <a:rPr lang="zh-TW" sz="2120">
                <a:latin typeface="Roboto Condensed"/>
                <a:ea typeface="Roboto Condensed"/>
                <a:cs typeface="Roboto Condensed"/>
                <a:sym typeface="Roboto Condensed"/>
              </a:rPr>
              <a:t>Q5: Bonus (2%)</a:t>
            </a:r>
            <a:endParaRPr sz="2120">
              <a:latin typeface="Roboto Condensed"/>
              <a:ea typeface="Roboto Condensed"/>
              <a:cs typeface="Roboto Condensed"/>
              <a:sym typeface="Roboto Condensed"/>
            </a:endParaRPr>
          </a:p>
        </p:txBody>
      </p:sp>
      <p:sp>
        <p:nvSpPr>
          <p:cNvPr id="254" name="Google Shape;254;p39"/>
          <p:cNvSpPr txBox="1"/>
          <p:nvPr>
            <p:ph idx="1" type="body"/>
          </p:nvPr>
        </p:nvSpPr>
        <p:spPr>
          <a:xfrm>
            <a:off x="311700" y="1152475"/>
            <a:ext cx="4831800" cy="3548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I</a:t>
            </a:r>
            <a:r>
              <a:rPr lang="zh-TW" sz="1500">
                <a:latin typeface="Roboto Condensed"/>
                <a:ea typeface="Roboto Condensed"/>
                <a:cs typeface="Roboto Condensed"/>
                <a:sym typeface="Roboto Condensed"/>
              </a:rPr>
              <a:t>nstead of the </a:t>
            </a:r>
            <a:r>
              <a:rPr lang="zh-TW" sz="1500">
                <a:latin typeface="Roboto Condensed"/>
                <a:ea typeface="Roboto Condensed"/>
                <a:cs typeface="Roboto Condensed"/>
                <a:sym typeface="Roboto Condensed"/>
              </a:rPr>
              <a:t>paragraph</a:t>
            </a:r>
            <a:r>
              <a:rPr lang="zh-TW" sz="1500">
                <a:latin typeface="Roboto Condensed"/>
                <a:ea typeface="Roboto Condensed"/>
                <a:cs typeface="Roboto Condensed"/>
                <a:sym typeface="Roboto Condensed"/>
              </a:rPr>
              <a:t> selection + span selection </a:t>
            </a:r>
            <a:r>
              <a:rPr lang="zh-TW" sz="1500">
                <a:latin typeface="Roboto Condensed"/>
                <a:ea typeface="Roboto Condensed"/>
                <a:cs typeface="Roboto Condensed"/>
                <a:sym typeface="Roboto Condensed"/>
              </a:rPr>
              <a:t>pipeline approach, train an </a:t>
            </a:r>
            <a:r>
              <a:rPr b="1" lang="zh-TW" sz="1500">
                <a:latin typeface="Roboto Condensed"/>
                <a:ea typeface="Roboto Condensed"/>
                <a:cs typeface="Roboto Condensed"/>
                <a:sym typeface="Roboto Condensed"/>
              </a:rPr>
              <a:t>end-to-end</a:t>
            </a:r>
            <a:r>
              <a:rPr lang="zh-TW" sz="1500">
                <a:latin typeface="Roboto Condensed"/>
                <a:ea typeface="Roboto Condensed"/>
                <a:cs typeface="Roboto Condensed"/>
                <a:sym typeface="Roboto Condensed"/>
              </a:rPr>
              <a:t> transformer-based model and describe</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loss function you used.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optimization algorithm (e.g. Adam), learning rate and batch size.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Hint: Try models that can </a:t>
            </a:r>
            <a:r>
              <a:rPr lang="zh-TW" sz="1500">
                <a:latin typeface="Roboto Condensed"/>
                <a:ea typeface="Roboto Condensed"/>
                <a:cs typeface="Roboto Condensed"/>
                <a:sym typeface="Roboto Condensed"/>
              </a:rPr>
              <a:t>handle</a:t>
            </a:r>
            <a:r>
              <a:rPr lang="zh-TW" sz="1500">
                <a:latin typeface="Roboto Condensed"/>
                <a:ea typeface="Roboto Condensed"/>
                <a:cs typeface="Roboto Condensed"/>
                <a:sym typeface="Roboto Condensed"/>
              </a:rPr>
              <a:t> long input (e.g., models that have a larger context windows).</a:t>
            </a:r>
            <a:endParaRPr sz="1500">
              <a:latin typeface="Roboto Condensed"/>
              <a:ea typeface="Roboto Condensed"/>
              <a:cs typeface="Roboto Condensed"/>
              <a:sym typeface="Roboto Condensed"/>
            </a:endParaRPr>
          </a:p>
        </p:txBody>
      </p:sp>
      <p:sp>
        <p:nvSpPr>
          <p:cNvPr id="255" name="Google Shape;255;p39"/>
          <p:cNvSpPr/>
          <p:nvPr/>
        </p:nvSpPr>
        <p:spPr>
          <a:xfrm>
            <a:off x="7987600" y="2379735"/>
            <a:ext cx="884100" cy="311400"/>
          </a:xfrm>
          <a:prstGeom prst="roundRect">
            <a:avLst>
              <a:gd fmla="val 16667" name="adj"/>
            </a:avLst>
          </a:prstGeom>
          <a:solidFill>
            <a:srgbClr val="F7D6D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answer</a:t>
            </a:r>
            <a:endParaRPr baseline="-25000" sz="900">
              <a:latin typeface="Roboto Condensed"/>
              <a:ea typeface="Roboto Condensed"/>
              <a:cs typeface="Roboto Condensed"/>
              <a:sym typeface="Roboto Condensed"/>
            </a:endParaRPr>
          </a:p>
        </p:txBody>
      </p:sp>
      <p:grpSp>
        <p:nvGrpSpPr>
          <p:cNvPr id="256" name="Google Shape;256;p39"/>
          <p:cNvGrpSpPr/>
          <p:nvPr/>
        </p:nvGrpSpPr>
        <p:grpSpPr>
          <a:xfrm>
            <a:off x="5360357" y="1569710"/>
            <a:ext cx="2627250" cy="2004100"/>
            <a:chOff x="990950" y="2144388"/>
            <a:chExt cx="2627250" cy="2004100"/>
          </a:xfrm>
        </p:grpSpPr>
        <p:sp>
          <p:nvSpPr>
            <p:cNvPr id="257" name="Google Shape;257;p39"/>
            <p:cNvSpPr/>
            <p:nvPr/>
          </p:nvSpPr>
          <p:spPr>
            <a:xfrm>
              <a:off x="2157200" y="2742200"/>
              <a:ext cx="1178700" cy="740700"/>
            </a:xfrm>
            <a:prstGeom prst="roundRect">
              <a:avLst>
                <a:gd fmla="val 16667" name="adj"/>
              </a:avLst>
            </a:prstGeom>
            <a:solidFill>
              <a:srgbClr val="FFF6D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Condensed"/>
                  <a:ea typeface="Roboto Condensed"/>
                  <a:cs typeface="Roboto Condensed"/>
                  <a:sym typeface="Roboto Condensed"/>
                </a:rPr>
                <a:t>End-to-End </a:t>
              </a:r>
              <a:r>
                <a:rPr lang="zh-TW" sz="1100">
                  <a:latin typeface="Roboto Condensed"/>
                  <a:ea typeface="Roboto Condensed"/>
                  <a:cs typeface="Roboto Condensed"/>
                  <a:sym typeface="Roboto Condensed"/>
                </a:rPr>
                <a:t>Model</a:t>
              </a:r>
              <a:endParaRPr sz="1100">
                <a:latin typeface="Roboto Condensed"/>
                <a:ea typeface="Roboto Condensed"/>
                <a:cs typeface="Roboto Condensed"/>
                <a:sym typeface="Roboto Condensed"/>
              </a:endParaRPr>
            </a:p>
          </p:txBody>
        </p:sp>
        <p:sp>
          <p:nvSpPr>
            <p:cNvPr id="258" name="Google Shape;258;p39"/>
            <p:cNvSpPr/>
            <p:nvPr/>
          </p:nvSpPr>
          <p:spPr>
            <a:xfrm>
              <a:off x="990950" y="25492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2</a:t>
              </a:r>
              <a:endParaRPr baseline="-25000" sz="900">
                <a:latin typeface="Roboto Condensed"/>
                <a:ea typeface="Roboto Condensed"/>
                <a:cs typeface="Roboto Condensed"/>
                <a:sym typeface="Roboto Condensed"/>
              </a:endParaRPr>
            </a:p>
          </p:txBody>
        </p:sp>
        <p:sp>
          <p:nvSpPr>
            <p:cNvPr id="259" name="Google Shape;259;p39"/>
            <p:cNvSpPr/>
            <p:nvPr/>
          </p:nvSpPr>
          <p:spPr>
            <a:xfrm>
              <a:off x="990950" y="3396963"/>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4</a:t>
              </a:r>
              <a:endParaRPr baseline="-25000" sz="900">
                <a:latin typeface="Roboto Condensed"/>
                <a:ea typeface="Roboto Condensed"/>
                <a:cs typeface="Roboto Condensed"/>
                <a:sym typeface="Roboto Condensed"/>
              </a:endParaRPr>
            </a:p>
          </p:txBody>
        </p:sp>
        <p:sp>
          <p:nvSpPr>
            <p:cNvPr id="260" name="Google Shape;260;p39"/>
            <p:cNvSpPr/>
            <p:nvPr/>
          </p:nvSpPr>
          <p:spPr>
            <a:xfrm>
              <a:off x="990950" y="29568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3</a:t>
              </a:r>
              <a:endParaRPr baseline="-25000" sz="900">
                <a:latin typeface="Roboto Condensed"/>
                <a:ea typeface="Roboto Condensed"/>
                <a:cs typeface="Roboto Condensed"/>
                <a:sym typeface="Roboto Condensed"/>
              </a:endParaRPr>
            </a:p>
          </p:txBody>
        </p:sp>
        <p:sp>
          <p:nvSpPr>
            <p:cNvPr id="261" name="Google Shape;261;p39"/>
            <p:cNvSpPr/>
            <p:nvPr/>
          </p:nvSpPr>
          <p:spPr>
            <a:xfrm>
              <a:off x="990950" y="214438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1</a:t>
              </a:r>
              <a:endParaRPr baseline="-25000" sz="900">
                <a:latin typeface="Roboto Condensed"/>
                <a:ea typeface="Roboto Condensed"/>
                <a:cs typeface="Roboto Condensed"/>
                <a:sym typeface="Roboto Condensed"/>
              </a:endParaRPr>
            </a:p>
          </p:txBody>
        </p:sp>
        <p:sp>
          <p:nvSpPr>
            <p:cNvPr id="262" name="Google Shape;262;p39"/>
            <p:cNvSpPr/>
            <p:nvPr/>
          </p:nvSpPr>
          <p:spPr>
            <a:xfrm>
              <a:off x="990950" y="3837088"/>
              <a:ext cx="884100" cy="311400"/>
            </a:xfrm>
            <a:prstGeom prst="roundRect">
              <a:avLst>
                <a:gd fmla="val 16667" name="adj"/>
              </a:avLst>
            </a:prstGeom>
            <a:solidFill>
              <a:srgbClr val="E4F0D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question</a:t>
              </a:r>
              <a:endParaRPr baseline="-25000" sz="900">
                <a:latin typeface="Roboto Condensed"/>
                <a:ea typeface="Roboto Condensed"/>
                <a:cs typeface="Roboto Condensed"/>
                <a:sym typeface="Roboto Condensed"/>
              </a:endParaRPr>
            </a:p>
          </p:txBody>
        </p:sp>
        <p:cxnSp>
          <p:nvCxnSpPr>
            <p:cNvPr id="263" name="Google Shape;263;p39"/>
            <p:cNvCxnSpPr>
              <a:stCxn id="261" idx="3"/>
              <a:endCxn id="257" idx="1"/>
            </p:cNvCxnSpPr>
            <p:nvPr/>
          </p:nvCxnSpPr>
          <p:spPr>
            <a:xfrm>
              <a:off x="1875050" y="2300088"/>
              <a:ext cx="282300" cy="812400"/>
            </a:xfrm>
            <a:prstGeom prst="straightConnector1">
              <a:avLst/>
            </a:prstGeom>
            <a:noFill/>
            <a:ln cap="flat" cmpd="sng" w="9525">
              <a:solidFill>
                <a:srgbClr val="999999"/>
              </a:solidFill>
              <a:prstDash val="solid"/>
              <a:round/>
              <a:headEnd len="med" w="med" type="none"/>
              <a:tailEnd len="med" w="med" type="stealth"/>
            </a:ln>
          </p:spPr>
        </p:cxnSp>
        <p:cxnSp>
          <p:nvCxnSpPr>
            <p:cNvPr id="264" name="Google Shape;264;p39"/>
            <p:cNvCxnSpPr>
              <a:stCxn id="258" idx="3"/>
              <a:endCxn id="257" idx="1"/>
            </p:cNvCxnSpPr>
            <p:nvPr/>
          </p:nvCxnSpPr>
          <p:spPr>
            <a:xfrm>
              <a:off x="1875050" y="2704938"/>
              <a:ext cx="282300" cy="407700"/>
            </a:xfrm>
            <a:prstGeom prst="straightConnector1">
              <a:avLst/>
            </a:prstGeom>
            <a:noFill/>
            <a:ln cap="flat" cmpd="sng" w="9525">
              <a:solidFill>
                <a:srgbClr val="999999"/>
              </a:solidFill>
              <a:prstDash val="solid"/>
              <a:round/>
              <a:headEnd len="med" w="med" type="none"/>
              <a:tailEnd len="med" w="med" type="stealth"/>
            </a:ln>
          </p:spPr>
        </p:cxnSp>
        <p:cxnSp>
          <p:nvCxnSpPr>
            <p:cNvPr id="265" name="Google Shape;265;p39"/>
            <p:cNvCxnSpPr>
              <a:stCxn id="260" idx="3"/>
              <a:endCxn id="257" idx="1"/>
            </p:cNvCxnSpPr>
            <p:nvPr/>
          </p:nvCxnSpPr>
          <p:spPr>
            <a:xfrm>
              <a:off x="1875050" y="3112538"/>
              <a:ext cx="282300" cy="0"/>
            </a:xfrm>
            <a:prstGeom prst="straightConnector1">
              <a:avLst/>
            </a:prstGeom>
            <a:noFill/>
            <a:ln cap="flat" cmpd="sng" w="9525">
              <a:solidFill>
                <a:srgbClr val="999999"/>
              </a:solidFill>
              <a:prstDash val="solid"/>
              <a:round/>
              <a:headEnd len="med" w="med" type="none"/>
              <a:tailEnd len="med" w="med" type="stealth"/>
            </a:ln>
          </p:spPr>
        </p:cxnSp>
        <p:cxnSp>
          <p:nvCxnSpPr>
            <p:cNvPr id="266" name="Google Shape;266;p39"/>
            <p:cNvCxnSpPr>
              <a:stCxn id="259" idx="3"/>
              <a:endCxn id="257" idx="1"/>
            </p:cNvCxnSpPr>
            <p:nvPr/>
          </p:nvCxnSpPr>
          <p:spPr>
            <a:xfrm flipH="1" rot="10800000">
              <a:off x="1875050" y="3112563"/>
              <a:ext cx="282300" cy="440100"/>
            </a:xfrm>
            <a:prstGeom prst="straightConnector1">
              <a:avLst/>
            </a:prstGeom>
            <a:noFill/>
            <a:ln cap="flat" cmpd="sng" w="9525">
              <a:solidFill>
                <a:srgbClr val="999999"/>
              </a:solidFill>
              <a:prstDash val="solid"/>
              <a:round/>
              <a:headEnd len="med" w="med" type="none"/>
              <a:tailEnd len="med" w="med" type="stealth"/>
            </a:ln>
          </p:spPr>
        </p:cxnSp>
        <p:cxnSp>
          <p:nvCxnSpPr>
            <p:cNvPr id="267" name="Google Shape;267;p39"/>
            <p:cNvCxnSpPr>
              <a:stCxn id="262" idx="3"/>
              <a:endCxn id="257" idx="1"/>
            </p:cNvCxnSpPr>
            <p:nvPr/>
          </p:nvCxnSpPr>
          <p:spPr>
            <a:xfrm flipH="1" rot="10800000">
              <a:off x="1875050" y="3112588"/>
              <a:ext cx="282300" cy="880200"/>
            </a:xfrm>
            <a:prstGeom prst="straightConnector1">
              <a:avLst/>
            </a:prstGeom>
            <a:noFill/>
            <a:ln cap="flat" cmpd="sng" w="9525">
              <a:solidFill>
                <a:srgbClr val="999999"/>
              </a:solidFill>
              <a:prstDash val="solid"/>
              <a:round/>
              <a:headEnd len="med" w="med" type="none"/>
              <a:tailEnd len="med" w="med" type="stealth"/>
            </a:ln>
          </p:spPr>
        </p:cxnSp>
        <p:cxnSp>
          <p:nvCxnSpPr>
            <p:cNvPr id="268" name="Google Shape;268;p39"/>
            <p:cNvCxnSpPr>
              <a:stCxn id="257" idx="3"/>
              <a:endCxn id="269" idx="1"/>
            </p:cNvCxnSpPr>
            <p:nvPr/>
          </p:nvCxnSpPr>
          <p:spPr>
            <a:xfrm>
              <a:off x="3335900" y="3112550"/>
              <a:ext cx="282300" cy="0"/>
            </a:xfrm>
            <a:prstGeom prst="straightConnector1">
              <a:avLst/>
            </a:prstGeom>
            <a:noFill/>
            <a:ln cap="flat" cmpd="sng" w="9525">
              <a:solidFill>
                <a:srgbClr val="999999"/>
              </a:solidFill>
              <a:prstDash val="solid"/>
              <a:round/>
              <a:headEnd len="med" w="med" type="none"/>
              <a:tailEnd len="med" w="med" type="stealth"/>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Any questions?</a:t>
            </a:r>
            <a:endParaRPr sz="2120">
              <a:latin typeface="Roboto Condensed"/>
              <a:ea typeface="Roboto Condensed"/>
              <a:cs typeface="Roboto Condensed"/>
              <a:sym typeface="Roboto Condensed"/>
            </a:endParaRPr>
          </a:p>
        </p:txBody>
      </p:sp>
      <p:sp>
        <p:nvSpPr>
          <p:cNvPr id="275" name="Google Shape;275;p40"/>
          <p:cNvSpPr txBox="1"/>
          <p:nvPr>
            <p:ph idx="1" type="body"/>
          </p:nvPr>
        </p:nvSpPr>
        <p:spPr>
          <a:xfrm>
            <a:off x="311700" y="1152475"/>
            <a:ext cx="80031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3"/>
              </a:rPr>
              <a:t>COOL discussion board</a:t>
            </a:r>
            <a:r>
              <a:rPr lang="zh-TW" sz="1500">
                <a:latin typeface="Roboto Condensed"/>
                <a:ea typeface="Roboto Condensed"/>
                <a:cs typeface="Roboto Condensed"/>
                <a:sym typeface="Roboto Condensed"/>
              </a:rPr>
              <a:t> (Answered by both TAs and classmates, encouraged!!!)</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TAs</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Email: </a:t>
            </a:r>
            <a:r>
              <a:rPr lang="zh-TW" sz="1500" u="sng">
                <a:solidFill>
                  <a:schemeClr val="hlink"/>
                </a:solidFill>
                <a:latin typeface="Roboto Condensed"/>
                <a:ea typeface="Roboto Condensed"/>
                <a:cs typeface="Roboto Condensed"/>
                <a:sym typeface="Roboto Condensed"/>
                <a:hlinkClick r:id="rId4"/>
              </a:rPr>
              <a:t>adl-ta@csie.ntu.edu.tw</a:t>
            </a:r>
            <a:r>
              <a:rPr lang="zh-TW" sz="1500">
                <a:latin typeface="Roboto Condensed"/>
                <a:ea typeface="Roboto Condensed"/>
                <a:cs typeface="Roboto Condensed"/>
                <a:sym typeface="Roboto Condensed"/>
              </a:rPr>
              <a:t> (When sending emails, add “[ADL2025 HW1]” to the beginning of the title.)</a:t>
            </a:r>
            <a:endParaRPr i="1"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Office hour: Every Friday 15:00~16:00 @ CSIE Lab 524</a:t>
            </a:r>
            <a:endParaRPr sz="1500">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Change Logs</a:t>
            </a:r>
            <a:endParaRPr sz="2120">
              <a:latin typeface="Roboto Condensed"/>
              <a:ea typeface="Roboto Condensed"/>
              <a:cs typeface="Roboto Condensed"/>
              <a:sym typeface="Roboto Condensed"/>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[09/08] Hw1 announced.</a:t>
            </a:r>
            <a:endParaRPr sz="1500">
              <a:latin typeface="Roboto Condensed"/>
              <a:ea typeface="Roboto Condensed"/>
              <a:cs typeface="Roboto Condensed"/>
              <a:sym typeface="Roboto Condensed"/>
            </a:endParaRPr>
          </a:p>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[09/08] </a:t>
            </a:r>
            <a:r>
              <a:rPr lang="zh-TW" sz="1500" u="sng">
                <a:solidFill>
                  <a:schemeClr val="hlink"/>
                </a:solidFill>
                <a:latin typeface="Roboto Condensed"/>
                <a:ea typeface="Roboto Condensed"/>
                <a:cs typeface="Roboto Condensed"/>
                <a:sym typeface="Roboto Condensed"/>
                <a:hlinkClick r:id="rId3"/>
              </a:rPr>
              <a:t>Kaggle competition</a:t>
            </a:r>
            <a:r>
              <a:rPr lang="zh-TW" sz="1500">
                <a:latin typeface="Roboto Condensed"/>
                <a:ea typeface="Roboto Condensed"/>
                <a:cs typeface="Roboto Condensed"/>
                <a:sym typeface="Roboto Condensed"/>
              </a:rPr>
              <a:t> launched.</a:t>
            </a:r>
            <a:endParaRPr sz="1500">
              <a:latin typeface="Roboto Condensed"/>
              <a:ea typeface="Roboto Condensed"/>
              <a:cs typeface="Roboto Condensed"/>
              <a:sym typeface="Roboto Condensed"/>
            </a:endParaRPr>
          </a:p>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[09/09] </a:t>
            </a:r>
            <a:r>
              <a:rPr lang="zh-TW" sz="1500">
                <a:latin typeface="Roboto Condensed"/>
                <a:ea typeface="Roboto Condensed"/>
                <a:cs typeface="Roboto Condensed"/>
                <a:sym typeface="Roboto Condensed"/>
              </a:rPr>
              <a:t>Update the allowed transformers version to </a:t>
            </a:r>
            <a:r>
              <a:rPr b="1" lang="zh-TW" sz="1500">
                <a:latin typeface="Roboto Condensed"/>
                <a:ea typeface="Roboto Condensed"/>
                <a:cs typeface="Roboto Condensed"/>
                <a:sym typeface="Roboto Condensed"/>
              </a:rPr>
              <a:t>4.50.0</a:t>
            </a:r>
            <a:endParaRPr b="1" sz="1500">
              <a:latin typeface="Roboto Condensed"/>
              <a:ea typeface="Roboto Condensed"/>
              <a:cs typeface="Roboto Condensed"/>
              <a:sym typeface="Roboto Condensed"/>
            </a:endParaRPr>
          </a:p>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[09/28] Add packages in the sample code to allowed packages</a:t>
            </a:r>
            <a:endParaRPr sz="1500">
              <a:latin typeface="Roboto Condensed"/>
              <a:ea typeface="Roboto Condensed"/>
              <a:cs typeface="Roboto Condensed"/>
              <a:sym typeface="Roboto Condensed"/>
            </a:endParaRPr>
          </a:p>
          <a:p>
            <a:pPr indent="-323850" lvl="0" marL="457200" rtl="0" algn="l">
              <a:spcBef>
                <a:spcPts val="0"/>
              </a:spcBef>
              <a:spcAft>
                <a:spcPts val="0"/>
              </a:spcAft>
              <a:buClr>
                <a:srgbClr val="E06666"/>
              </a:buClr>
              <a:buSzPts val="1500"/>
              <a:buFont typeface="Roboto Condensed"/>
              <a:buChar char="●"/>
            </a:pPr>
            <a:r>
              <a:rPr b="1" lang="zh-TW" sz="1500">
                <a:solidFill>
                  <a:srgbClr val="E06666"/>
                </a:solidFill>
                <a:latin typeface="Roboto Condensed"/>
                <a:ea typeface="Roboto Condensed"/>
                <a:cs typeface="Roboto Condensed"/>
                <a:sym typeface="Roboto Condensed"/>
              </a:rPr>
              <a:t>[09/30] Update reproduction rules</a:t>
            </a:r>
            <a:endParaRPr b="1" sz="1500">
              <a:solidFill>
                <a:srgbClr val="E06666"/>
              </a:solidFill>
              <a:latin typeface="Roboto Condensed"/>
              <a:ea typeface="Roboto Condensed"/>
              <a:cs typeface="Roboto Condensed"/>
              <a:sym typeface="Roboto Condensed"/>
            </a:endParaRPr>
          </a:p>
          <a:p>
            <a:pPr indent="-323850" lvl="1" marL="9144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You can just upload a model that can </a:t>
            </a:r>
            <a:r>
              <a:rPr b="1" lang="zh-TW" sz="1500">
                <a:latin typeface="Roboto Condensed"/>
                <a:ea typeface="Roboto Condensed"/>
                <a:cs typeface="Roboto Condensed"/>
                <a:sym typeface="Roboto Condensed"/>
              </a:rPr>
              <a:t>reproduce the same baseline passing results</a:t>
            </a:r>
            <a:r>
              <a:rPr lang="zh-TW" sz="1500">
                <a:latin typeface="Roboto Condensed"/>
                <a:ea typeface="Roboto Condensed"/>
                <a:cs typeface="Roboto Condensed"/>
                <a:sym typeface="Roboto Condensed"/>
              </a:rPr>
              <a:t> as your selected final submission on the Kaggle leaderboard using download.sh and run.sh</a:t>
            </a:r>
            <a:endParaRPr sz="1500">
              <a:latin typeface="Roboto Condensed"/>
              <a:ea typeface="Roboto Condensed"/>
              <a:cs typeface="Roboto Condensed"/>
              <a:sym typeface="Roboto Condensed"/>
            </a:endParaRPr>
          </a:p>
          <a:p>
            <a:pPr indent="-323850" lvl="1" marL="9144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e.g., if your final submission passed all simple baselines and the public strong baseline, then it is sufficient to submit a model that can also pass these baselines.</a:t>
            </a:r>
            <a:endParaRPr sz="1500">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Task Description - Chinese Extractive Question Answering (QA)</a:t>
            </a:r>
            <a:endParaRPr sz="2120">
              <a:latin typeface="Roboto Condensed"/>
              <a:ea typeface="Roboto Condensed"/>
              <a:cs typeface="Roboto Condensed"/>
              <a:sym typeface="Roboto Condensed"/>
            </a:endParaRPr>
          </a:p>
        </p:txBody>
      </p:sp>
      <p:sp>
        <p:nvSpPr>
          <p:cNvPr id="73" name="Google Shape;73;p16"/>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關西鎮及峨眉鄉部分使用四縣腔客家話為主。</a:t>
            </a:r>
            <a:endParaRPr baseline="-25000" sz="900">
              <a:latin typeface="Roboto Condensed"/>
              <a:ea typeface="Roboto Condensed"/>
              <a:cs typeface="Roboto Condensed"/>
              <a:sym typeface="Roboto Condensed"/>
            </a:endParaRPr>
          </a:p>
        </p:txBody>
      </p:sp>
      <p:sp>
        <p:nvSpPr>
          <p:cNvPr id="74" name="Google Shape;74;p16"/>
          <p:cNvSpPr/>
          <p:nvPr/>
        </p:nvSpPr>
        <p:spPr>
          <a:xfrm>
            <a:off x="2434400" y="21261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75" name="Google Shape;75;p16"/>
          <p:cNvSpPr/>
          <p:nvPr/>
        </p:nvSpPr>
        <p:spPr>
          <a:xfrm>
            <a:off x="2434400" y="30029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76" name="Google Shape;76;p16"/>
          <p:cNvSpPr/>
          <p:nvPr/>
        </p:nvSpPr>
        <p:spPr>
          <a:xfrm>
            <a:off x="2434400" y="38798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隨著解嚴以來政治上的自由化與民主化，以泛藍與泛綠為首 … 歐洲亦因此曾長期稱臺灣海峽為福爾摩沙海峽。</a:t>
            </a:r>
            <a:endParaRPr baseline="-25000" sz="900">
              <a:latin typeface="Roboto Condensed"/>
              <a:ea typeface="Roboto Condensed"/>
              <a:cs typeface="Roboto Condensed"/>
              <a:sym typeface="Roboto Condensed"/>
            </a:endParaRPr>
          </a:p>
        </p:txBody>
      </p:sp>
      <p:sp>
        <p:nvSpPr>
          <p:cNvPr id="77" name="Google Shape;77;p16"/>
          <p:cNvSpPr/>
          <p:nvPr/>
        </p:nvSpPr>
        <p:spPr>
          <a:xfrm>
            <a:off x="311700" y="26845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cxnSp>
        <p:nvCxnSpPr>
          <p:cNvPr id="78" name="Google Shape;78;p16"/>
          <p:cNvCxnSpPr/>
          <p:nvPr/>
        </p:nvCxnSpPr>
        <p:spPr>
          <a:xfrm>
            <a:off x="4711725" y="2889900"/>
            <a:ext cx="1242300" cy="0"/>
          </a:xfrm>
          <a:prstGeom prst="straightConnector1">
            <a:avLst/>
          </a:prstGeom>
          <a:noFill/>
          <a:ln cap="flat" cmpd="sng" w="9525">
            <a:solidFill>
              <a:schemeClr val="dk2"/>
            </a:solidFill>
            <a:prstDash val="solid"/>
            <a:round/>
            <a:headEnd len="med" w="med" type="none"/>
            <a:tailEnd len="med" w="med" type="triangle"/>
          </a:ln>
        </p:spPr>
      </p:cxnSp>
      <p:sp>
        <p:nvSpPr>
          <p:cNvPr id="79" name="Google Shape;79;p16"/>
          <p:cNvSpPr/>
          <p:nvPr/>
        </p:nvSpPr>
        <p:spPr>
          <a:xfrm>
            <a:off x="6266625" y="2684550"/>
            <a:ext cx="1791600" cy="410700"/>
          </a:xfrm>
          <a:prstGeom prst="roundRect">
            <a:avLst>
              <a:gd fmla="val 16667" name="adj"/>
            </a:avLst>
          </a:prstGeom>
          <a:solidFill>
            <a:srgbClr val="F4CCCC"/>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四縣腔客家話</a:t>
            </a:r>
            <a:endParaRPr sz="900">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Task Description - Chinese Extractive Question Answering (QA)</a:t>
            </a:r>
            <a:endParaRPr sz="2120">
              <a:latin typeface="Roboto Condensed"/>
              <a:ea typeface="Roboto Condensed"/>
              <a:cs typeface="Roboto Condensed"/>
              <a:sym typeface="Roboto Condensed"/>
            </a:endParaRPr>
          </a:p>
        </p:txBody>
      </p:sp>
      <p:grpSp>
        <p:nvGrpSpPr>
          <p:cNvPr id="85" name="Google Shape;85;p17"/>
          <p:cNvGrpSpPr/>
          <p:nvPr/>
        </p:nvGrpSpPr>
        <p:grpSpPr>
          <a:xfrm>
            <a:off x="768207" y="2206535"/>
            <a:ext cx="3723300" cy="2004100"/>
            <a:chOff x="990950" y="2144388"/>
            <a:chExt cx="3723300" cy="2004100"/>
          </a:xfrm>
        </p:grpSpPr>
        <p:sp>
          <p:nvSpPr>
            <p:cNvPr id="86" name="Google Shape;86;p17"/>
            <p:cNvSpPr/>
            <p:nvPr/>
          </p:nvSpPr>
          <p:spPr>
            <a:xfrm>
              <a:off x="2157200" y="2742200"/>
              <a:ext cx="1178700" cy="740700"/>
            </a:xfrm>
            <a:prstGeom prst="roundRect">
              <a:avLst>
                <a:gd fmla="val 16667" name="adj"/>
              </a:avLst>
            </a:prstGeom>
            <a:solidFill>
              <a:srgbClr val="FFF6D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Condensed"/>
                  <a:ea typeface="Roboto Condensed"/>
                  <a:cs typeface="Roboto Condensed"/>
                  <a:sym typeface="Roboto Condensed"/>
                </a:rPr>
                <a:t>Multiple Choice Model</a:t>
              </a:r>
              <a:endParaRPr sz="1100">
                <a:latin typeface="Roboto Condensed"/>
                <a:ea typeface="Roboto Condensed"/>
                <a:cs typeface="Roboto Condensed"/>
                <a:sym typeface="Roboto Condensed"/>
              </a:endParaRPr>
            </a:p>
          </p:txBody>
        </p:sp>
        <p:sp>
          <p:nvSpPr>
            <p:cNvPr id="87" name="Google Shape;87;p17"/>
            <p:cNvSpPr/>
            <p:nvPr/>
          </p:nvSpPr>
          <p:spPr>
            <a:xfrm>
              <a:off x="990950" y="25492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2</a:t>
              </a:r>
              <a:endParaRPr baseline="-25000" sz="900">
                <a:latin typeface="Roboto Condensed"/>
                <a:ea typeface="Roboto Condensed"/>
                <a:cs typeface="Roboto Condensed"/>
                <a:sym typeface="Roboto Condensed"/>
              </a:endParaRPr>
            </a:p>
          </p:txBody>
        </p:sp>
        <p:sp>
          <p:nvSpPr>
            <p:cNvPr id="88" name="Google Shape;88;p17"/>
            <p:cNvSpPr/>
            <p:nvPr/>
          </p:nvSpPr>
          <p:spPr>
            <a:xfrm>
              <a:off x="990950" y="3396963"/>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4</a:t>
              </a:r>
              <a:endParaRPr baseline="-25000" sz="900">
                <a:latin typeface="Roboto Condensed"/>
                <a:ea typeface="Roboto Condensed"/>
                <a:cs typeface="Roboto Condensed"/>
                <a:sym typeface="Roboto Condensed"/>
              </a:endParaRPr>
            </a:p>
          </p:txBody>
        </p:sp>
        <p:sp>
          <p:nvSpPr>
            <p:cNvPr id="89" name="Google Shape;89;p17"/>
            <p:cNvSpPr/>
            <p:nvPr/>
          </p:nvSpPr>
          <p:spPr>
            <a:xfrm>
              <a:off x="990950" y="29568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3</a:t>
              </a:r>
              <a:endParaRPr baseline="-25000" sz="900">
                <a:latin typeface="Roboto Condensed"/>
                <a:ea typeface="Roboto Condensed"/>
                <a:cs typeface="Roboto Condensed"/>
                <a:sym typeface="Roboto Condensed"/>
              </a:endParaRPr>
            </a:p>
          </p:txBody>
        </p:sp>
        <p:sp>
          <p:nvSpPr>
            <p:cNvPr id="90" name="Google Shape;90;p17"/>
            <p:cNvSpPr/>
            <p:nvPr/>
          </p:nvSpPr>
          <p:spPr>
            <a:xfrm>
              <a:off x="990950" y="214438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t>
              </a:r>
              <a:r>
                <a:rPr lang="zh-TW" sz="900">
                  <a:latin typeface="Roboto Condensed"/>
                  <a:ea typeface="Roboto Condensed"/>
                  <a:cs typeface="Roboto Condensed"/>
                  <a:sym typeface="Roboto Condensed"/>
                </a:rPr>
                <a:t>aragraphs</a:t>
              </a:r>
              <a:r>
                <a:rPr baseline="-25000" lang="zh-TW" sz="900">
                  <a:latin typeface="Roboto Condensed"/>
                  <a:ea typeface="Roboto Condensed"/>
                  <a:cs typeface="Roboto Condensed"/>
                  <a:sym typeface="Roboto Condensed"/>
                </a:rPr>
                <a:t>1</a:t>
              </a:r>
              <a:endParaRPr baseline="-25000" sz="900">
                <a:latin typeface="Roboto Condensed"/>
                <a:ea typeface="Roboto Condensed"/>
                <a:cs typeface="Roboto Condensed"/>
                <a:sym typeface="Roboto Condensed"/>
              </a:endParaRPr>
            </a:p>
          </p:txBody>
        </p:sp>
        <p:sp>
          <p:nvSpPr>
            <p:cNvPr id="91" name="Google Shape;91;p17"/>
            <p:cNvSpPr/>
            <p:nvPr/>
          </p:nvSpPr>
          <p:spPr>
            <a:xfrm>
              <a:off x="990950" y="3837088"/>
              <a:ext cx="884100" cy="311400"/>
            </a:xfrm>
            <a:prstGeom prst="roundRect">
              <a:avLst>
                <a:gd fmla="val 16667" name="adj"/>
              </a:avLst>
            </a:prstGeom>
            <a:solidFill>
              <a:srgbClr val="E4F0D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question</a:t>
              </a:r>
              <a:endParaRPr baseline="-25000" sz="900">
                <a:latin typeface="Roboto Condensed"/>
                <a:ea typeface="Roboto Condensed"/>
                <a:cs typeface="Roboto Condensed"/>
                <a:sym typeface="Roboto Condensed"/>
              </a:endParaRPr>
            </a:p>
          </p:txBody>
        </p:sp>
        <p:sp>
          <p:nvSpPr>
            <p:cNvPr id="92" name="Google Shape;92;p17"/>
            <p:cNvSpPr/>
            <p:nvPr/>
          </p:nvSpPr>
          <p:spPr>
            <a:xfrm>
              <a:off x="3618050" y="2956850"/>
              <a:ext cx="10962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correct</a:t>
              </a:r>
              <a:r>
                <a:rPr lang="zh-TW" sz="900">
                  <a:latin typeface="Roboto Condensed"/>
                  <a:ea typeface="Roboto Condensed"/>
                  <a:cs typeface="Roboto Condensed"/>
                  <a:sym typeface="Roboto Condensed"/>
                </a:rPr>
                <a:t> </a:t>
              </a:r>
              <a:r>
                <a:rPr lang="zh-TW" sz="900">
                  <a:latin typeface="Roboto Condensed"/>
                  <a:ea typeface="Roboto Condensed"/>
                  <a:cs typeface="Roboto Condensed"/>
                  <a:sym typeface="Roboto Condensed"/>
                </a:rPr>
                <a:t>paragraph</a:t>
              </a:r>
              <a:endParaRPr baseline="-25000" sz="900">
                <a:latin typeface="Roboto Condensed"/>
                <a:ea typeface="Roboto Condensed"/>
                <a:cs typeface="Roboto Condensed"/>
                <a:sym typeface="Roboto Condensed"/>
              </a:endParaRPr>
            </a:p>
          </p:txBody>
        </p:sp>
        <p:cxnSp>
          <p:nvCxnSpPr>
            <p:cNvPr id="93" name="Google Shape;93;p17"/>
            <p:cNvCxnSpPr>
              <a:stCxn id="90" idx="3"/>
              <a:endCxn id="86" idx="1"/>
            </p:cNvCxnSpPr>
            <p:nvPr/>
          </p:nvCxnSpPr>
          <p:spPr>
            <a:xfrm>
              <a:off x="1875050" y="2300088"/>
              <a:ext cx="282300" cy="812400"/>
            </a:xfrm>
            <a:prstGeom prst="straightConnector1">
              <a:avLst/>
            </a:prstGeom>
            <a:noFill/>
            <a:ln cap="flat" cmpd="sng" w="9525">
              <a:solidFill>
                <a:srgbClr val="999999"/>
              </a:solidFill>
              <a:prstDash val="solid"/>
              <a:round/>
              <a:headEnd len="med" w="med" type="none"/>
              <a:tailEnd len="med" w="med" type="stealth"/>
            </a:ln>
          </p:spPr>
        </p:cxnSp>
        <p:cxnSp>
          <p:nvCxnSpPr>
            <p:cNvPr id="94" name="Google Shape;94;p17"/>
            <p:cNvCxnSpPr>
              <a:stCxn id="87" idx="3"/>
              <a:endCxn id="86" idx="1"/>
            </p:cNvCxnSpPr>
            <p:nvPr/>
          </p:nvCxnSpPr>
          <p:spPr>
            <a:xfrm>
              <a:off x="1875050" y="2704938"/>
              <a:ext cx="282300" cy="407700"/>
            </a:xfrm>
            <a:prstGeom prst="straightConnector1">
              <a:avLst/>
            </a:prstGeom>
            <a:noFill/>
            <a:ln cap="flat" cmpd="sng" w="9525">
              <a:solidFill>
                <a:srgbClr val="999999"/>
              </a:solidFill>
              <a:prstDash val="solid"/>
              <a:round/>
              <a:headEnd len="med" w="med" type="none"/>
              <a:tailEnd len="med" w="med" type="stealth"/>
            </a:ln>
          </p:spPr>
        </p:cxnSp>
        <p:cxnSp>
          <p:nvCxnSpPr>
            <p:cNvPr id="95" name="Google Shape;95;p17"/>
            <p:cNvCxnSpPr>
              <a:stCxn id="89" idx="3"/>
              <a:endCxn id="86" idx="1"/>
            </p:cNvCxnSpPr>
            <p:nvPr/>
          </p:nvCxnSpPr>
          <p:spPr>
            <a:xfrm>
              <a:off x="1875050" y="3112538"/>
              <a:ext cx="282300" cy="0"/>
            </a:xfrm>
            <a:prstGeom prst="straightConnector1">
              <a:avLst/>
            </a:prstGeom>
            <a:noFill/>
            <a:ln cap="flat" cmpd="sng" w="9525">
              <a:solidFill>
                <a:srgbClr val="999999"/>
              </a:solidFill>
              <a:prstDash val="solid"/>
              <a:round/>
              <a:headEnd len="med" w="med" type="none"/>
              <a:tailEnd len="med" w="med" type="stealth"/>
            </a:ln>
          </p:spPr>
        </p:cxnSp>
        <p:cxnSp>
          <p:nvCxnSpPr>
            <p:cNvPr id="96" name="Google Shape;96;p17"/>
            <p:cNvCxnSpPr>
              <a:stCxn id="88" idx="3"/>
              <a:endCxn id="86" idx="1"/>
            </p:cNvCxnSpPr>
            <p:nvPr/>
          </p:nvCxnSpPr>
          <p:spPr>
            <a:xfrm flipH="1" rot="10800000">
              <a:off x="1875050" y="3112563"/>
              <a:ext cx="282300" cy="440100"/>
            </a:xfrm>
            <a:prstGeom prst="straightConnector1">
              <a:avLst/>
            </a:prstGeom>
            <a:noFill/>
            <a:ln cap="flat" cmpd="sng" w="9525">
              <a:solidFill>
                <a:srgbClr val="999999"/>
              </a:solidFill>
              <a:prstDash val="solid"/>
              <a:round/>
              <a:headEnd len="med" w="med" type="none"/>
              <a:tailEnd len="med" w="med" type="stealth"/>
            </a:ln>
          </p:spPr>
        </p:cxnSp>
        <p:cxnSp>
          <p:nvCxnSpPr>
            <p:cNvPr id="97" name="Google Shape;97;p17"/>
            <p:cNvCxnSpPr>
              <a:stCxn id="91" idx="3"/>
              <a:endCxn id="86" idx="1"/>
            </p:cNvCxnSpPr>
            <p:nvPr/>
          </p:nvCxnSpPr>
          <p:spPr>
            <a:xfrm flipH="1" rot="10800000">
              <a:off x="1875050" y="3112588"/>
              <a:ext cx="282300" cy="880200"/>
            </a:xfrm>
            <a:prstGeom prst="straightConnector1">
              <a:avLst/>
            </a:prstGeom>
            <a:noFill/>
            <a:ln cap="flat" cmpd="sng" w="9525">
              <a:solidFill>
                <a:srgbClr val="999999"/>
              </a:solidFill>
              <a:prstDash val="solid"/>
              <a:round/>
              <a:headEnd len="med" w="med" type="none"/>
              <a:tailEnd len="med" w="med" type="stealth"/>
            </a:ln>
          </p:spPr>
        </p:cxnSp>
        <p:cxnSp>
          <p:nvCxnSpPr>
            <p:cNvPr id="98" name="Google Shape;98;p17"/>
            <p:cNvCxnSpPr>
              <a:stCxn id="86" idx="3"/>
              <a:endCxn id="92" idx="1"/>
            </p:cNvCxnSpPr>
            <p:nvPr/>
          </p:nvCxnSpPr>
          <p:spPr>
            <a:xfrm>
              <a:off x="3335900" y="3112550"/>
              <a:ext cx="282300" cy="0"/>
            </a:xfrm>
            <a:prstGeom prst="straightConnector1">
              <a:avLst/>
            </a:prstGeom>
            <a:noFill/>
            <a:ln cap="flat" cmpd="sng" w="9525">
              <a:solidFill>
                <a:srgbClr val="999999"/>
              </a:solidFill>
              <a:prstDash val="solid"/>
              <a:round/>
              <a:headEnd len="med" w="med" type="none"/>
              <a:tailEnd len="med" w="med" type="stealth"/>
            </a:ln>
          </p:spPr>
        </p:cxnSp>
      </p:grpSp>
      <p:grpSp>
        <p:nvGrpSpPr>
          <p:cNvPr id="99" name="Google Shape;99;p17"/>
          <p:cNvGrpSpPr/>
          <p:nvPr/>
        </p:nvGrpSpPr>
        <p:grpSpPr>
          <a:xfrm>
            <a:off x="4945375" y="2838246"/>
            <a:ext cx="3523550" cy="740700"/>
            <a:chOff x="5114400" y="2750249"/>
            <a:chExt cx="3523550" cy="740700"/>
          </a:xfrm>
        </p:grpSpPr>
        <p:sp>
          <p:nvSpPr>
            <p:cNvPr id="100" name="Google Shape;100;p17"/>
            <p:cNvSpPr/>
            <p:nvPr/>
          </p:nvSpPr>
          <p:spPr>
            <a:xfrm>
              <a:off x="5114400" y="2753100"/>
              <a:ext cx="10962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correct paragraph</a:t>
              </a:r>
              <a:endParaRPr baseline="-25000" sz="900">
                <a:latin typeface="Roboto Condensed"/>
                <a:ea typeface="Roboto Condensed"/>
                <a:cs typeface="Roboto Condensed"/>
                <a:sym typeface="Roboto Condensed"/>
              </a:endParaRPr>
            </a:p>
          </p:txBody>
        </p:sp>
        <p:sp>
          <p:nvSpPr>
            <p:cNvPr id="101" name="Google Shape;101;p17"/>
            <p:cNvSpPr/>
            <p:nvPr/>
          </p:nvSpPr>
          <p:spPr>
            <a:xfrm>
              <a:off x="5220450" y="3176913"/>
              <a:ext cx="884100" cy="311400"/>
            </a:xfrm>
            <a:prstGeom prst="roundRect">
              <a:avLst>
                <a:gd fmla="val 16667" name="adj"/>
              </a:avLst>
            </a:prstGeom>
            <a:solidFill>
              <a:srgbClr val="E4F0D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question</a:t>
              </a:r>
              <a:endParaRPr baseline="-25000" sz="900">
                <a:latin typeface="Roboto Condensed"/>
                <a:ea typeface="Roboto Condensed"/>
                <a:cs typeface="Roboto Condensed"/>
                <a:sym typeface="Roboto Condensed"/>
              </a:endParaRPr>
            </a:p>
          </p:txBody>
        </p:sp>
        <p:sp>
          <p:nvSpPr>
            <p:cNvPr id="102" name="Google Shape;102;p17"/>
            <p:cNvSpPr/>
            <p:nvPr/>
          </p:nvSpPr>
          <p:spPr>
            <a:xfrm>
              <a:off x="6392875" y="2750249"/>
              <a:ext cx="1178700" cy="740700"/>
            </a:xfrm>
            <a:prstGeom prst="roundRect">
              <a:avLst>
                <a:gd fmla="val 16667" name="adj"/>
              </a:avLst>
            </a:prstGeom>
            <a:solidFill>
              <a:srgbClr val="FFF6D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Condensed"/>
                  <a:ea typeface="Roboto Condensed"/>
                  <a:cs typeface="Roboto Condensed"/>
                  <a:sym typeface="Roboto Condensed"/>
                </a:rPr>
                <a:t>Extracted QA</a:t>
              </a:r>
              <a:endParaRPr sz="1100">
                <a:latin typeface="Roboto Condensed"/>
                <a:ea typeface="Roboto Condensed"/>
                <a:cs typeface="Roboto Condensed"/>
                <a:sym typeface="Roboto Condensed"/>
              </a:endParaRPr>
            </a:p>
            <a:p>
              <a:pPr indent="0" lvl="0" marL="0" rtl="0" algn="ctr">
                <a:spcBef>
                  <a:spcPts val="0"/>
                </a:spcBef>
                <a:spcAft>
                  <a:spcPts val="0"/>
                </a:spcAft>
                <a:buNone/>
              </a:pPr>
              <a:r>
                <a:rPr lang="zh-TW" sz="1100">
                  <a:latin typeface="Roboto Condensed"/>
                  <a:ea typeface="Roboto Condensed"/>
                  <a:cs typeface="Roboto Condensed"/>
                  <a:sym typeface="Roboto Condensed"/>
                </a:rPr>
                <a:t>Model</a:t>
              </a:r>
              <a:endParaRPr sz="1100">
                <a:latin typeface="Roboto Condensed"/>
                <a:ea typeface="Roboto Condensed"/>
                <a:cs typeface="Roboto Condensed"/>
                <a:sym typeface="Roboto Condensed"/>
              </a:endParaRPr>
            </a:p>
          </p:txBody>
        </p:sp>
        <p:cxnSp>
          <p:nvCxnSpPr>
            <p:cNvPr id="103" name="Google Shape;103;p17"/>
            <p:cNvCxnSpPr>
              <a:stCxn id="100" idx="3"/>
              <a:endCxn id="102" idx="1"/>
            </p:cNvCxnSpPr>
            <p:nvPr/>
          </p:nvCxnSpPr>
          <p:spPr>
            <a:xfrm>
              <a:off x="6210600" y="2908800"/>
              <a:ext cx="182400" cy="211800"/>
            </a:xfrm>
            <a:prstGeom prst="straightConnector1">
              <a:avLst/>
            </a:prstGeom>
            <a:noFill/>
            <a:ln cap="flat" cmpd="sng" w="9525">
              <a:solidFill>
                <a:srgbClr val="999999"/>
              </a:solidFill>
              <a:prstDash val="solid"/>
              <a:round/>
              <a:headEnd len="med" w="med" type="none"/>
              <a:tailEnd len="med" w="med" type="stealth"/>
            </a:ln>
          </p:spPr>
        </p:cxnSp>
        <p:cxnSp>
          <p:nvCxnSpPr>
            <p:cNvPr id="104" name="Google Shape;104;p17"/>
            <p:cNvCxnSpPr>
              <a:stCxn id="101" idx="3"/>
              <a:endCxn id="102" idx="1"/>
            </p:cNvCxnSpPr>
            <p:nvPr/>
          </p:nvCxnSpPr>
          <p:spPr>
            <a:xfrm flipH="1" rot="10800000">
              <a:off x="6104550" y="3120513"/>
              <a:ext cx="288300" cy="212100"/>
            </a:xfrm>
            <a:prstGeom prst="straightConnector1">
              <a:avLst/>
            </a:prstGeom>
            <a:noFill/>
            <a:ln cap="flat" cmpd="sng" w="9525">
              <a:solidFill>
                <a:srgbClr val="999999"/>
              </a:solidFill>
              <a:prstDash val="solid"/>
              <a:round/>
              <a:headEnd len="med" w="med" type="none"/>
              <a:tailEnd len="med" w="med" type="stealth"/>
            </a:ln>
          </p:spPr>
        </p:cxnSp>
        <p:sp>
          <p:nvSpPr>
            <p:cNvPr id="105" name="Google Shape;105;p17"/>
            <p:cNvSpPr/>
            <p:nvPr/>
          </p:nvSpPr>
          <p:spPr>
            <a:xfrm>
              <a:off x="7753850" y="2964888"/>
              <a:ext cx="884100" cy="311400"/>
            </a:xfrm>
            <a:prstGeom prst="roundRect">
              <a:avLst>
                <a:gd fmla="val 16667" name="adj"/>
              </a:avLst>
            </a:prstGeom>
            <a:solidFill>
              <a:srgbClr val="F7D6D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answer</a:t>
              </a:r>
              <a:endParaRPr baseline="-25000" sz="900">
                <a:latin typeface="Roboto Condensed"/>
                <a:ea typeface="Roboto Condensed"/>
                <a:cs typeface="Roboto Condensed"/>
                <a:sym typeface="Roboto Condensed"/>
              </a:endParaRPr>
            </a:p>
          </p:txBody>
        </p:sp>
        <p:cxnSp>
          <p:nvCxnSpPr>
            <p:cNvPr id="106" name="Google Shape;106;p17"/>
            <p:cNvCxnSpPr>
              <a:stCxn id="102" idx="3"/>
              <a:endCxn id="105" idx="1"/>
            </p:cNvCxnSpPr>
            <p:nvPr/>
          </p:nvCxnSpPr>
          <p:spPr>
            <a:xfrm>
              <a:off x="7571575" y="3120599"/>
              <a:ext cx="182400" cy="0"/>
            </a:xfrm>
            <a:prstGeom prst="straightConnector1">
              <a:avLst/>
            </a:prstGeom>
            <a:noFill/>
            <a:ln cap="flat" cmpd="sng" w="9525">
              <a:solidFill>
                <a:srgbClr val="999999"/>
              </a:solidFill>
              <a:prstDash val="solid"/>
              <a:round/>
              <a:headEnd len="med" w="med" type="none"/>
              <a:tailEnd len="med" w="med" type="stealth"/>
            </a:ln>
          </p:spPr>
        </p:cxnSp>
      </p:grpSp>
      <p:cxnSp>
        <p:nvCxnSpPr>
          <p:cNvPr id="107" name="Google Shape;107;p17"/>
          <p:cNvCxnSpPr/>
          <p:nvPr/>
        </p:nvCxnSpPr>
        <p:spPr>
          <a:xfrm>
            <a:off x="4732977" y="1222950"/>
            <a:ext cx="2700" cy="3637500"/>
          </a:xfrm>
          <a:prstGeom prst="straightConnector1">
            <a:avLst/>
          </a:prstGeom>
          <a:noFill/>
          <a:ln cap="flat" cmpd="sng" w="9525">
            <a:solidFill>
              <a:srgbClr val="666666"/>
            </a:solidFill>
            <a:prstDash val="dot"/>
            <a:round/>
            <a:headEnd len="med" w="med" type="none"/>
            <a:tailEnd len="med" w="med" type="none"/>
          </a:ln>
        </p:spPr>
      </p:cxnSp>
      <p:sp>
        <p:nvSpPr>
          <p:cNvPr id="108" name="Google Shape;108;p17"/>
          <p:cNvSpPr txBox="1"/>
          <p:nvPr/>
        </p:nvSpPr>
        <p:spPr>
          <a:xfrm>
            <a:off x="5101349" y="4040197"/>
            <a:ext cx="3420900" cy="410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i="1" lang="zh-TW" sz="1200">
                <a:solidFill>
                  <a:schemeClr val="dk1"/>
                </a:solidFill>
                <a:latin typeface="Roboto Condensed"/>
                <a:ea typeface="Roboto Condensed"/>
                <a:cs typeface="Roboto Condensed"/>
                <a:sym typeface="Roboto Condensed"/>
              </a:rPr>
              <a:t>*</a:t>
            </a:r>
            <a:r>
              <a:rPr i="1" lang="zh-TW" sz="1200">
                <a:solidFill>
                  <a:schemeClr val="dk1"/>
                </a:solidFill>
                <a:latin typeface="Roboto Condensed"/>
                <a:ea typeface="Roboto Condensed"/>
                <a:cs typeface="Roboto Condensed"/>
                <a:sym typeface="Roboto Condensed"/>
              </a:rPr>
              <a:t>The answer is always a </a:t>
            </a:r>
            <a:r>
              <a:rPr b="1" i="1" lang="zh-TW" sz="1200">
                <a:solidFill>
                  <a:schemeClr val="dk1"/>
                </a:solidFill>
                <a:latin typeface="Roboto Condensed"/>
                <a:ea typeface="Roboto Condensed"/>
                <a:cs typeface="Roboto Condensed"/>
                <a:sym typeface="Roboto Condensed"/>
              </a:rPr>
              <a:t>span</a:t>
            </a:r>
            <a:r>
              <a:rPr i="1" lang="zh-TW" sz="1200">
                <a:solidFill>
                  <a:schemeClr val="dk1"/>
                </a:solidFill>
                <a:latin typeface="Roboto Condensed"/>
                <a:ea typeface="Roboto Condensed"/>
                <a:cs typeface="Roboto Condensed"/>
                <a:sym typeface="Roboto Condensed"/>
              </a:rPr>
              <a:t> in the correct paragraph.</a:t>
            </a:r>
            <a:endParaRPr i="1" sz="1200">
              <a:latin typeface="Roboto Condensed"/>
              <a:ea typeface="Roboto Condensed"/>
              <a:cs typeface="Roboto Condensed"/>
              <a:sym typeface="Roboto Condensed"/>
            </a:endParaRPr>
          </a:p>
        </p:txBody>
      </p:sp>
      <p:sp>
        <p:nvSpPr>
          <p:cNvPr id="109" name="Google Shape;109;p17"/>
          <p:cNvSpPr txBox="1"/>
          <p:nvPr/>
        </p:nvSpPr>
        <p:spPr>
          <a:xfrm>
            <a:off x="768207" y="1328200"/>
            <a:ext cx="3723300" cy="41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zh-TW" sz="1500">
                <a:solidFill>
                  <a:schemeClr val="dk1"/>
                </a:solidFill>
                <a:latin typeface="Roboto Condensed"/>
                <a:ea typeface="Roboto Condensed"/>
                <a:cs typeface="Roboto Condensed"/>
                <a:sym typeface="Roboto Condensed"/>
              </a:rPr>
              <a:t>Paragraph Selection</a:t>
            </a:r>
            <a:r>
              <a:rPr lang="zh-TW" sz="1500">
                <a:solidFill>
                  <a:schemeClr val="dk1"/>
                </a:solidFill>
                <a:latin typeface="Roboto Condensed"/>
                <a:ea typeface="Roboto Condensed"/>
                <a:cs typeface="Roboto Condensed"/>
                <a:sym typeface="Roboto Condensed"/>
              </a:rPr>
              <a:t>:</a:t>
            </a:r>
            <a:endParaRPr sz="1500">
              <a:solidFill>
                <a:schemeClr val="dk1"/>
              </a:solidFill>
              <a:latin typeface="Roboto Condensed"/>
              <a:ea typeface="Roboto Condensed"/>
              <a:cs typeface="Roboto Condensed"/>
              <a:sym typeface="Roboto Condensed"/>
            </a:endParaRPr>
          </a:p>
          <a:p>
            <a:pPr indent="0" lvl="0" marL="0" rtl="0" algn="ctr">
              <a:lnSpc>
                <a:spcPct val="100000"/>
              </a:lnSpc>
              <a:spcBef>
                <a:spcPts val="1000"/>
              </a:spcBef>
              <a:spcAft>
                <a:spcPts val="1000"/>
              </a:spcAft>
              <a:buNone/>
            </a:pPr>
            <a:r>
              <a:rPr lang="zh-TW" sz="1500">
                <a:solidFill>
                  <a:schemeClr val="dk1"/>
                </a:solidFill>
                <a:latin typeface="Roboto Condensed"/>
                <a:ea typeface="Roboto Condensed"/>
                <a:cs typeface="Roboto Condensed"/>
                <a:sym typeface="Roboto Condensed"/>
              </a:rPr>
              <a:t>Determine which paragraph is relevant.</a:t>
            </a:r>
            <a:endParaRPr sz="1500">
              <a:latin typeface="Roboto Condensed"/>
              <a:ea typeface="Roboto Condensed"/>
              <a:cs typeface="Roboto Condensed"/>
              <a:sym typeface="Roboto Condensed"/>
            </a:endParaRPr>
          </a:p>
        </p:txBody>
      </p:sp>
      <p:sp>
        <p:nvSpPr>
          <p:cNvPr id="110" name="Google Shape;110;p17"/>
          <p:cNvSpPr txBox="1"/>
          <p:nvPr/>
        </p:nvSpPr>
        <p:spPr>
          <a:xfrm>
            <a:off x="4934050" y="1388213"/>
            <a:ext cx="3723300" cy="41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zh-TW" sz="1500">
                <a:solidFill>
                  <a:schemeClr val="dk1"/>
                </a:solidFill>
                <a:latin typeface="Roboto Condensed"/>
                <a:ea typeface="Roboto Condensed"/>
                <a:cs typeface="Roboto Condensed"/>
                <a:sym typeface="Roboto Condensed"/>
              </a:rPr>
              <a:t>Span selection</a:t>
            </a:r>
            <a:r>
              <a:rPr lang="zh-TW" sz="1500">
                <a:solidFill>
                  <a:schemeClr val="dk1"/>
                </a:solidFill>
                <a:latin typeface="Roboto Condensed"/>
                <a:ea typeface="Roboto Condensed"/>
                <a:cs typeface="Roboto Condensed"/>
                <a:sym typeface="Roboto Condensed"/>
              </a:rPr>
              <a:t>:</a:t>
            </a:r>
            <a:endParaRPr sz="1500">
              <a:solidFill>
                <a:schemeClr val="dk1"/>
              </a:solidFill>
              <a:latin typeface="Roboto Condensed"/>
              <a:ea typeface="Roboto Condensed"/>
              <a:cs typeface="Roboto Condensed"/>
              <a:sym typeface="Roboto Condensed"/>
            </a:endParaRPr>
          </a:p>
          <a:p>
            <a:pPr indent="0" lvl="0" marL="0" rtl="0" algn="ctr">
              <a:lnSpc>
                <a:spcPct val="100000"/>
              </a:lnSpc>
              <a:spcBef>
                <a:spcPts val="1000"/>
              </a:spcBef>
              <a:spcAft>
                <a:spcPts val="1000"/>
              </a:spcAft>
              <a:buNone/>
            </a:pPr>
            <a:r>
              <a:rPr lang="zh-TW" sz="1500">
                <a:solidFill>
                  <a:schemeClr val="dk1"/>
                </a:solidFill>
                <a:latin typeface="Roboto Condensed"/>
                <a:ea typeface="Roboto Condensed"/>
                <a:cs typeface="Roboto Condensed"/>
                <a:sym typeface="Roboto Condensed"/>
              </a:rPr>
              <a:t>Determine the start and end position of the answer span.</a:t>
            </a:r>
            <a:endParaRPr sz="1500">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 Example</a:t>
            </a:r>
            <a:endParaRPr sz="2120">
              <a:latin typeface="Roboto Condensed"/>
              <a:ea typeface="Roboto Condensed"/>
              <a:cs typeface="Roboto Condensed"/>
              <a:sym typeface="Roboto Condensed"/>
            </a:endParaRPr>
          </a:p>
        </p:txBody>
      </p:sp>
      <p:sp>
        <p:nvSpPr>
          <p:cNvPr id="116" name="Google Shape;116;p18"/>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關西鎮及峨眉鄉部分使用四縣腔客家話為主。</a:t>
            </a:r>
            <a:endParaRPr baseline="-25000" sz="900">
              <a:latin typeface="Roboto Condensed"/>
              <a:ea typeface="Roboto Condensed"/>
              <a:cs typeface="Roboto Condensed"/>
              <a:sym typeface="Roboto Condensed"/>
            </a:endParaRPr>
          </a:p>
        </p:txBody>
      </p:sp>
      <p:sp>
        <p:nvSpPr>
          <p:cNvPr id="117" name="Google Shape;117;p18"/>
          <p:cNvSpPr/>
          <p:nvPr/>
        </p:nvSpPr>
        <p:spPr>
          <a:xfrm>
            <a:off x="2434400" y="21261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118" name="Google Shape;118;p18"/>
          <p:cNvSpPr/>
          <p:nvPr/>
        </p:nvSpPr>
        <p:spPr>
          <a:xfrm>
            <a:off x="2434400" y="30029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119" name="Google Shape;119;p18"/>
          <p:cNvSpPr/>
          <p:nvPr/>
        </p:nvSpPr>
        <p:spPr>
          <a:xfrm>
            <a:off x="2434400" y="38798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a:t>
            </a:r>
            <a:r>
              <a:rPr lang="zh-TW" sz="900">
                <a:latin typeface="Roboto Condensed"/>
                <a:ea typeface="Roboto Condensed"/>
                <a:cs typeface="Roboto Condensed"/>
                <a:sym typeface="Roboto Condensed"/>
              </a:rPr>
              <a:t>以泛藍與泛綠為首 … </a:t>
            </a:r>
            <a:r>
              <a:rPr lang="zh-TW" sz="900">
                <a:latin typeface="Roboto Condensed"/>
                <a:ea typeface="Roboto Condensed"/>
                <a:cs typeface="Roboto Condensed"/>
                <a:sym typeface="Roboto Condensed"/>
              </a:rPr>
              <a:t>歐洲亦因此曾長期稱臺灣海峽為福爾摩沙海峽。</a:t>
            </a:r>
            <a:endParaRPr baseline="-25000" sz="900">
              <a:latin typeface="Roboto Condensed"/>
              <a:ea typeface="Roboto Condensed"/>
              <a:cs typeface="Roboto Condensed"/>
              <a:sym typeface="Roboto Condensed"/>
            </a:endParaRPr>
          </a:p>
        </p:txBody>
      </p:sp>
      <p:sp>
        <p:nvSpPr>
          <p:cNvPr id="120" name="Google Shape;120;p18"/>
          <p:cNvSpPr/>
          <p:nvPr/>
        </p:nvSpPr>
        <p:spPr>
          <a:xfrm>
            <a:off x="4760125" y="25717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 Example (cont.)</a:t>
            </a:r>
            <a:endParaRPr sz="2120">
              <a:latin typeface="Roboto Condensed"/>
              <a:ea typeface="Roboto Condensed"/>
              <a:cs typeface="Roboto Condensed"/>
              <a:sym typeface="Roboto Condensed"/>
            </a:endParaRPr>
          </a:p>
        </p:txBody>
      </p:sp>
      <p:sp>
        <p:nvSpPr>
          <p:cNvPr id="126" name="Google Shape;126;p19"/>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關西鎮及峨眉鄉部分使用四縣腔客家話為主。</a:t>
            </a:r>
            <a:endParaRPr baseline="-25000" sz="900">
              <a:latin typeface="Roboto Condensed"/>
              <a:ea typeface="Roboto Condensed"/>
              <a:cs typeface="Roboto Condensed"/>
              <a:sym typeface="Roboto Condensed"/>
            </a:endParaRPr>
          </a:p>
        </p:txBody>
      </p:sp>
      <p:sp>
        <p:nvSpPr>
          <p:cNvPr id="127" name="Google Shape;127;p19"/>
          <p:cNvSpPr/>
          <p:nvPr/>
        </p:nvSpPr>
        <p:spPr>
          <a:xfrm>
            <a:off x="2434400" y="21261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128" name="Google Shape;128;p19"/>
          <p:cNvSpPr/>
          <p:nvPr/>
        </p:nvSpPr>
        <p:spPr>
          <a:xfrm>
            <a:off x="2434400" y="300295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129" name="Google Shape;129;p19"/>
          <p:cNvSpPr/>
          <p:nvPr/>
        </p:nvSpPr>
        <p:spPr>
          <a:xfrm>
            <a:off x="2434400" y="38798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隨著解嚴以來政治上的自由化與民主化，以泛藍與泛綠為首 … 歐洲亦因此曾長期稱臺灣海峽為福爾摩沙海峽。</a:t>
            </a:r>
            <a:endParaRPr baseline="-25000" sz="900">
              <a:latin typeface="Roboto Condensed"/>
              <a:ea typeface="Roboto Condensed"/>
              <a:cs typeface="Roboto Condensed"/>
              <a:sym typeface="Roboto Condensed"/>
            </a:endParaRPr>
          </a:p>
        </p:txBody>
      </p:sp>
      <p:sp>
        <p:nvSpPr>
          <p:cNvPr id="130" name="Google Shape;130;p19"/>
          <p:cNvSpPr/>
          <p:nvPr/>
        </p:nvSpPr>
        <p:spPr>
          <a:xfrm>
            <a:off x="4760125" y="25717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 Example</a:t>
            </a:r>
            <a:r>
              <a:rPr lang="zh-TW" sz="2120">
                <a:latin typeface="Roboto Condensed"/>
                <a:ea typeface="Roboto Condensed"/>
                <a:cs typeface="Roboto Condensed"/>
                <a:sym typeface="Roboto Condensed"/>
              </a:rPr>
              <a:t> (cont.)</a:t>
            </a:r>
            <a:endParaRPr sz="2120">
              <a:latin typeface="Roboto Condensed"/>
              <a:ea typeface="Roboto Condensed"/>
              <a:cs typeface="Roboto Condensed"/>
              <a:sym typeface="Roboto Condensed"/>
            </a:endParaRPr>
          </a:p>
        </p:txBody>
      </p:sp>
      <p:sp>
        <p:nvSpPr>
          <p:cNvPr id="136" name="Google Shape;136;p20"/>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a:t>
            </a:r>
            <a:r>
              <a:rPr lang="zh-TW" sz="900">
                <a:highlight>
                  <a:srgbClr val="F7D6D6"/>
                </a:highlight>
                <a:latin typeface="Roboto Condensed"/>
                <a:ea typeface="Roboto Condensed"/>
                <a:cs typeface="Roboto Condensed"/>
                <a:sym typeface="Roboto Condensed"/>
              </a:rPr>
              <a:t>四縣腔客家話</a:t>
            </a:r>
            <a:r>
              <a:rPr lang="zh-TW" sz="900">
                <a:latin typeface="Roboto Condensed"/>
                <a:ea typeface="Roboto Condensed"/>
                <a:cs typeface="Roboto Condensed"/>
                <a:sym typeface="Roboto Condensed"/>
              </a:rPr>
              <a:t>為主。</a:t>
            </a:r>
            <a:endParaRPr baseline="-25000" sz="900">
              <a:latin typeface="Roboto Condensed"/>
              <a:ea typeface="Roboto Condensed"/>
              <a:cs typeface="Roboto Condensed"/>
              <a:sym typeface="Roboto Condensed"/>
            </a:endParaRPr>
          </a:p>
        </p:txBody>
      </p:sp>
      <p:sp>
        <p:nvSpPr>
          <p:cNvPr id="137" name="Google Shape;137;p20"/>
          <p:cNvSpPr/>
          <p:nvPr/>
        </p:nvSpPr>
        <p:spPr>
          <a:xfrm>
            <a:off x="2434400" y="21261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138" name="Google Shape;138;p20"/>
          <p:cNvSpPr/>
          <p:nvPr/>
        </p:nvSpPr>
        <p:spPr>
          <a:xfrm>
            <a:off x="2434400" y="300295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139" name="Google Shape;139;p20"/>
          <p:cNvSpPr/>
          <p:nvPr/>
        </p:nvSpPr>
        <p:spPr>
          <a:xfrm>
            <a:off x="2434400" y="38798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隨著解嚴以來政治上的自由化與民主化，以泛藍與泛綠為首 … 歐洲亦因此曾長期稱臺灣海峽為福爾摩沙海峽。</a:t>
            </a:r>
            <a:endParaRPr baseline="-25000" sz="900">
              <a:latin typeface="Roboto Condensed"/>
              <a:ea typeface="Roboto Condensed"/>
              <a:cs typeface="Roboto Condensed"/>
              <a:sym typeface="Roboto Condensed"/>
            </a:endParaRPr>
          </a:p>
        </p:txBody>
      </p:sp>
      <p:sp>
        <p:nvSpPr>
          <p:cNvPr id="140" name="Google Shape;140;p20"/>
          <p:cNvSpPr/>
          <p:nvPr/>
        </p:nvSpPr>
        <p:spPr>
          <a:xfrm>
            <a:off x="4760125" y="25717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Data &amp; </a:t>
            </a:r>
            <a:r>
              <a:rPr lang="zh-TW" sz="2120">
                <a:latin typeface="Roboto Condensed"/>
                <a:ea typeface="Roboto Condensed"/>
                <a:cs typeface="Roboto Condensed"/>
                <a:sym typeface="Roboto Condensed"/>
              </a:rPr>
              <a:t>Evaluation Metric</a:t>
            </a:r>
            <a:endParaRPr sz="2120">
              <a:latin typeface="Roboto Condensed"/>
              <a:ea typeface="Roboto Condensed"/>
              <a:cs typeface="Roboto Condensed"/>
              <a:sym typeface="Roboto Condensed"/>
            </a:endParaRPr>
          </a:p>
        </p:txBody>
      </p:sp>
      <p:sp>
        <p:nvSpPr>
          <p:cNvPr id="146" name="Google Shape;14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Roboto Condensed"/>
              <a:buChar char="●"/>
            </a:pPr>
            <a:r>
              <a:rPr lang="zh-TW" sz="1500">
                <a:latin typeface="Roboto Condensed"/>
                <a:ea typeface="Roboto Condensed"/>
                <a:cs typeface="Roboto Condensed"/>
                <a:sym typeface="Roboto Condensed"/>
              </a:rPr>
              <a:t>Data can be downloaded on </a:t>
            </a:r>
            <a:r>
              <a:rPr lang="zh-TW" sz="1500" u="sng">
                <a:solidFill>
                  <a:schemeClr val="hlink"/>
                </a:solidFill>
                <a:latin typeface="Roboto Condensed"/>
                <a:ea typeface="Roboto Condensed"/>
                <a:cs typeface="Roboto Condensed"/>
                <a:sym typeface="Roboto Condensed"/>
                <a:hlinkClick r:id="rId3"/>
              </a:rPr>
              <a:t>Kaggle</a:t>
            </a:r>
            <a:endParaRPr sz="1500">
              <a:latin typeface="Roboto Condensed"/>
              <a:ea typeface="Roboto Condensed"/>
              <a:cs typeface="Roboto Condensed"/>
              <a:sym typeface="Roboto Condensed"/>
            </a:endParaRPr>
          </a:p>
          <a:p>
            <a:pPr indent="-342900" lvl="0" marL="457200" rtl="0" algn="l">
              <a:lnSpc>
                <a:spcPct val="150000"/>
              </a:lnSpc>
              <a:spcBef>
                <a:spcPts val="0"/>
              </a:spcBef>
              <a:spcAft>
                <a:spcPts val="0"/>
              </a:spcAft>
              <a:buSzPts val="1800"/>
              <a:buFont typeface="Roboto Condensed"/>
              <a:buChar char="●"/>
            </a:pPr>
            <a:r>
              <a:rPr lang="zh-TW" sz="1500">
                <a:latin typeface="Roboto Condensed"/>
                <a:ea typeface="Roboto Condensed"/>
                <a:cs typeface="Roboto Condensed"/>
                <a:sym typeface="Roboto Condensed"/>
              </a:rPr>
              <a:t>We will use Exact Match (EM) for evaluation</a:t>
            </a:r>
            <a:endParaRPr sz="1500">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