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7"/>
  </p:normalViewPr>
  <p:slideViewPr>
    <p:cSldViewPr snapToGrid="0" snapToObjects="1">
      <p:cViewPr varScale="1">
        <p:scale>
          <a:sx n="190" d="100"/>
          <a:sy n="190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d124bcb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9d124bcb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9d124bcb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9d124bcb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9d124bcb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9d124bcb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d124bcb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9d124bcb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d124bcb2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d124bcb2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9d124bcb2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9d124bcb2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d124bcb2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d124bcb2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d124bcb2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d124bcb2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9d124bcb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9d124bcb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9d124bcb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9d124bcb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d124bcb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d124bcb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d124bcb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9d124bcb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9d124bcb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9d124bcb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9d124bcb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9d124bcb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9d124bcb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9d124bcb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9d124bcb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9d124bcb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9d124bcb2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9d124bcb2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d124bc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d124bc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d124bcb2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d124bcb2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d124bcb2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d124bcb2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d124bcb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d124bcb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d124bcb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d124bcb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d124bcb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d124bcb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9d124bc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9d124bc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5158" y="7540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6.172 Final Presentation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yiannig-rdelaus-cburnett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laser_coverage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4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 Main Changes: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3. Combined loops to reduce overhead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300" y="1170125"/>
            <a:ext cx="5283301" cy="330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laser_coverage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4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 Main Changes: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3. Combined loops to reduce overhead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3 changes yielded significant speed up (approx. </a:t>
            </a:r>
            <a:r>
              <a:rPr lang="en" sz="1400">
                <a:solidFill>
                  <a:schemeClr val="accent5"/>
                </a:solidFill>
              </a:rPr>
              <a:t>70</a:t>
            </a:r>
            <a:r>
              <a:rPr lang="en" sz="1400">
                <a:solidFill>
                  <a:schemeClr val="dk1"/>
                </a:solidFill>
              </a:rPr>
              <a:t> ELO against reference)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300" y="1170125"/>
            <a:ext cx="5283301" cy="330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 Tables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pcentral</a:t>
            </a:r>
            <a:r>
              <a:rPr lang="en">
                <a:solidFill>
                  <a:srgbClr val="000000"/>
                </a:solidFill>
              </a:rPr>
              <a:t> — store precomputed bonuses for pawns near the center of the board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Avoids 2 branches and 2 sqrt calls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mult_dist</a:t>
            </a:r>
            <a:r>
              <a:rPr lang="en">
                <a:solidFill>
                  <a:srgbClr val="000000"/>
                </a:solidFill>
              </a:rPr>
              <a:t> — same idea, store distances in a 10x10 lookup table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Provided little to no performance increase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525" y="1795099"/>
            <a:ext cx="4346726" cy="74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524" y="3216800"/>
            <a:ext cx="4163425" cy="17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Mobility heuristic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025" y="922825"/>
            <a:ext cx="3911620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7335250" y="3217025"/>
            <a:ext cx="902500" cy="936425"/>
          </a:xfrm>
          <a:custGeom>
            <a:avLst/>
            <a:gdLst/>
            <a:ahLst/>
            <a:cxnLst/>
            <a:rect l="l" t="t" r="r" b="b"/>
            <a:pathLst>
              <a:path w="36100" h="37457" extrusionOk="0">
                <a:moveTo>
                  <a:pt x="0" y="17914"/>
                </a:moveTo>
                <a:lnTo>
                  <a:pt x="0" y="37457"/>
                </a:lnTo>
                <a:lnTo>
                  <a:pt x="36100" y="37457"/>
                </a:lnTo>
                <a:lnTo>
                  <a:pt x="36100" y="0"/>
                </a:lnTo>
                <a:lnTo>
                  <a:pt x="18186" y="0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62" name="Google Shape;162;p25"/>
          <p:cNvCxnSpPr/>
          <p:nvPr/>
        </p:nvCxnSpPr>
        <p:spPr>
          <a:xfrm rot="10800000">
            <a:off x="7850825" y="3780175"/>
            <a:ext cx="400500" cy="359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5"/>
          <p:cNvSpPr txBox="1"/>
          <p:nvPr/>
        </p:nvSpPr>
        <p:spPr>
          <a:xfrm>
            <a:off x="407125" y="1059200"/>
            <a:ext cx="4335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Encourages king to find a safe space where opponent’s laser doesn’t pass thru neighboring square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Added significantly to in-game performance (approx </a:t>
            </a:r>
            <a:r>
              <a:rPr lang="en">
                <a:solidFill>
                  <a:schemeClr val="accent5"/>
                </a:solidFill>
              </a:rPr>
              <a:t>135 </a:t>
            </a:r>
            <a:r>
              <a:rPr lang="en"/>
              <a:t>ELO against reference)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Book</a:t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469150" y="2385450"/>
            <a:ext cx="1427100" cy="4422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2311225" y="2154450"/>
            <a:ext cx="1587600" cy="904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422350" y="2425650"/>
            <a:ext cx="1520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Series of Moves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358025" y="2211300"/>
            <a:ext cx="1494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Generation and Scoring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4313800" y="2154450"/>
            <a:ext cx="1587600" cy="904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4360600" y="2385450"/>
            <a:ext cx="1494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Moves</a:t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6303150" y="2139350"/>
            <a:ext cx="1587600" cy="904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6349950" y="2283250"/>
            <a:ext cx="1494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top N moves</a:t>
            </a:r>
            <a:endParaRPr/>
          </a:p>
        </p:txBody>
      </p:sp>
      <p:cxnSp>
        <p:nvCxnSpPr>
          <p:cNvPr id="177" name="Google Shape;177;p26"/>
          <p:cNvCxnSpPr/>
          <p:nvPr/>
        </p:nvCxnSpPr>
        <p:spPr>
          <a:xfrm>
            <a:off x="1896238" y="2606550"/>
            <a:ext cx="41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26"/>
          <p:cNvCxnSpPr/>
          <p:nvPr/>
        </p:nvCxnSpPr>
        <p:spPr>
          <a:xfrm>
            <a:off x="3892250" y="2606550"/>
            <a:ext cx="41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26"/>
          <p:cNvCxnSpPr/>
          <p:nvPr/>
        </p:nvCxnSpPr>
        <p:spPr>
          <a:xfrm>
            <a:off x="5878038" y="2571750"/>
            <a:ext cx="41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26"/>
          <p:cNvCxnSpPr/>
          <p:nvPr/>
        </p:nvCxnSpPr>
        <p:spPr>
          <a:xfrm rot="10800000">
            <a:off x="7890738" y="2500525"/>
            <a:ext cx="479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 rot="10800000">
            <a:off x="8353650" y="1400725"/>
            <a:ext cx="6000" cy="109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6"/>
          <p:cNvCxnSpPr/>
          <p:nvPr/>
        </p:nvCxnSpPr>
        <p:spPr>
          <a:xfrm flipH="1">
            <a:off x="722825" y="1407400"/>
            <a:ext cx="76308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6"/>
          <p:cNvCxnSpPr/>
          <p:nvPr/>
        </p:nvCxnSpPr>
        <p:spPr>
          <a:xfrm>
            <a:off x="722925" y="140192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p26"/>
          <p:cNvSpPr/>
          <p:nvPr/>
        </p:nvSpPr>
        <p:spPr>
          <a:xfrm>
            <a:off x="6326500" y="3524350"/>
            <a:ext cx="1587600" cy="9042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6373300" y="3581200"/>
            <a:ext cx="1494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best move from series of moves </a:t>
            </a:r>
            <a:endParaRPr/>
          </a:p>
        </p:txBody>
      </p:sp>
      <p:cxnSp>
        <p:nvCxnSpPr>
          <p:cNvPr id="186" name="Google Shape;186;p26"/>
          <p:cNvCxnSpPr/>
          <p:nvPr/>
        </p:nvCxnSpPr>
        <p:spPr>
          <a:xfrm rot="10800000">
            <a:off x="7890738" y="2571750"/>
            <a:ext cx="479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6"/>
          <p:cNvCxnSpPr/>
          <p:nvPr/>
        </p:nvCxnSpPr>
        <p:spPr>
          <a:xfrm rot="10800000">
            <a:off x="7893900" y="3976450"/>
            <a:ext cx="47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26"/>
          <p:cNvCxnSpPr/>
          <p:nvPr/>
        </p:nvCxnSpPr>
        <p:spPr>
          <a:xfrm flipH="1">
            <a:off x="8353725" y="2566325"/>
            <a:ext cx="6600" cy="141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250" y="266925"/>
            <a:ext cx="3749349" cy="42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00" y="266937"/>
            <a:ext cx="3685250" cy="4228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7"/>
          <p:cNvCxnSpPr/>
          <p:nvPr/>
        </p:nvCxnSpPr>
        <p:spPr>
          <a:xfrm>
            <a:off x="4187400" y="2381137"/>
            <a:ext cx="681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27"/>
          <p:cNvSpPr/>
          <p:nvPr/>
        </p:nvSpPr>
        <p:spPr>
          <a:xfrm>
            <a:off x="5243725" y="4336650"/>
            <a:ext cx="393300" cy="158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Optimizations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Scout Search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scout_search seemed to easiest to modify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Decided to parallelize move loop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Required: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Locking on node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Locking on transposition table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Atomic incrementation of node_count_serial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325" y="1853924"/>
            <a:ext cx="6402149" cy="11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273675" y="43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Scout Search</a:t>
            </a:r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40100" cy="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Changes: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Locking on node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924" y="1297178"/>
            <a:ext cx="5193400" cy="14412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925" y="3001750"/>
            <a:ext cx="5566600" cy="7062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273675" y="43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Scout Search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4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Changes: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Locking on transposition table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Indirect recursion- call to </a:t>
            </a:r>
            <a:r>
              <a:rPr lang="en">
                <a:solidFill>
                  <a:srgbClr val="FF0000"/>
                </a:solidFill>
              </a:rPr>
              <a:t>search_scout</a:t>
            </a:r>
            <a:r>
              <a:rPr lang="en">
                <a:solidFill>
                  <a:srgbClr val="000000"/>
                </a:solidFill>
              </a:rPr>
              <a:t> is made inside </a:t>
            </a:r>
            <a:r>
              <a:rPr lang="en">
                <a:solidFill>
                  <a:srgbClr val="FF0000"/>
                </a:solidFill>
              </a:rPr>
              <a:t>evaluate_move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Optimizations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273675" y="43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Scout Search - Modify tt.c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4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Changes: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Locking on transposition table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Indirect recursion- call to </a:t>
            </a:r>
            <a:r>
              <a:rPr lang="en">
                <a:solidFill>
                  <a:srgbClr val="FF0000"/>
                </a:solidFill>
              </a:rPr>
              <a:t>search_scout</a:t>
            </a:r>
            <a:r>
              <a:rPr lang="en">
                <a:solidFill>
                  <a:srgbClr val="000000"/>
                </a:solidFill>
              </a:rPr>
              <a:t> is made inside </a:t>
            </a:r>
            <a:r>
              <a:rPr lang="en">
                <a:solidFill>
                  <a:srgbClr val="FF0000"/>
                </a:solidFill>
              </a:rPr>
              <a:t>evaluate_move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03625"/>
            <a:ext cx="4364548" cy="13002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525" y="988400"/>
            <a:ext cx="3205701" cy="7879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4525" y="1878725"/>
            <a:ext cx="2631178" cy="7879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4525" y="2769050"/>
            <a:ext cx="2902725" cy="6571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4525" y="3528550"/>
            <a:ext cx="3028050" cy="6982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273675" y="43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Scout Search - Lock on transposition table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4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Changes: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Locking on transposition table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Indirect recursion- call to </a:t>
            </a:r>
            <a:r>
              <a:rPr lang="en">
                <a:solidFill>
                  <a:srgbClr val="FF0000"/>
                </a:solidFill>
              </a:rPr>
              <a:t>search_scout</a:t>
            </a:r>
            <a:r>
              <a:rPr lang="en">
                <a:solidFill>
                  <a:srgbClr val="000000"/>
                </a:solidFill>
              </a:rPr>
              <a:t> is made inside </a:t>
            </a:r>
            <a:r>
              <a:rPr lang="en">
                <a:solidFill>
                  <a:srgbClr val="FF0000"/>
                </a:solidFill>
              </a:rPr>
              <a:t>evaluate_move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Lock OUTSIDE loop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850" y="2080760"/>
            <a:ext cx="5228025" cy="8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Scout Search</a:t>
            </a: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4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Changes: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Locking on node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Node is called in parallel inside cilk_for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850" y="1017725"/>
            <a:ext cx="5078026" cy="14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850" y="2522000"/>
            <a:ext cx="5493150" cy="69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273675" y="43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Scout Search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40100" cy="14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Changes: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Atomic incrementation of node_count_serial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300" y="1822375"/>
            <a:ext cx="4525150" cy="6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Breakdown</a:t>
            </a:r>
            <a:endParaRPr dirty="0"/>
          </a:p>
        </p:txBody>
      </p:sp>
      <p:sp>
        <p:nvSpPr>
          <p:cNvPr id="266" name="Google Shape;26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Robert C. </a:t>
            </a:r>
            <a:r>
              <a:rPr lang="en" dirty="0" err="1"/>
              <a:t>DeLaus</a:t>
            </a:r>
            <a:r>
              <a:rPr lang="en" dirty="0"/>
              <a:t> (working at </a:t>
            </a:r>
            <a:r>
              <a:rPr lang="en" dirty="0" err="1"/>
              <a:t>Optiver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Open Book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Board Rep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Parallelization (</a:t>
            </a:r>
            <a:r>
              <a:rPr lang="en" dirty="0" err="1"/>
              <a:t>scout_search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Cameron Burnett (still searching, rejected from BCG, final round)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Table optimizations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Laser Coverage optimization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Exploratory serial optimizations (combining heuristic calculations)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Yianni Giannaris (not searching, rejected from BCG, first round)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Laser Coverage optimization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Exploratory serial optimizations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Exploratory parallel optimizations (parallelizing </a:t>
            </a:r>
            <a:r>
              <a:rPr lang="en" dirty="0" err="1"/>
              <a:t>searchRoot</a:t>
            </a:r>
            <a:r>
              <a:rPr lang="en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Representation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00" y="1379450"/>
            <a:ext cx="3962251" cy="21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058975" y="1608750"/>
            <a:ext cx="3636600" cy="16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ARR_WIDTH → 10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Square_t </a:t>
            </a:r>
            <a:r>
              <a:rPr lang="en">
                <a:solidFill>
                  <a:schemeClr val="dk1"/>
                </a:solidFill>
              </a:rPr>
              <a:t>→ int16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Piece_t → uint8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rnk_t, fil_t → int8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Board Representation: pieceLocations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978" y="1514825"/>
            <a:ext cx="3216074" cy="29066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67575" y="1320350"/>
            <a:ext cx="3617400" cy="25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pieceLocations[2][8] =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[h0, g4, f3, g3, e2, f2, d1, e1]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[a7, d6, e6, c5, d5, b4, c4, b3]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Board Representation: Piece_t</a:t>
            </a:r>
            <a:endParaRPr/>
          </a:p>
        </p:txBody>
      </p:sp>
      <p:cxnSp>
        <p:nvCxnSpPr>
          <p:cNvPr id="80" name="Google Shape;80;p17"/>
          <p:cNvCxnSpPr/>
          <p:nvPr/>
        </p:nvCxnSpPr>
        <p:spPr>
          <a:xfrm>
            <a:off x="1212250" y="2776225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7"/>
          <p:cNvCxnSpPr/>
          <p:nvPr/>
        </p:nvCxnSpPr>
        <p:spPr>
          <a:xfrm>
            <a:off x="2016100" y="2776225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7"/>
          <p:cNvCxnSpPr/>
          <p:nvPr/>
        </p:nvCxnSpPr>
        <p:spPr>
          <a:xfrm>
            <a:off x="2826125" y="2776225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7"/>
          <p:cNvCxnSpPr/>
          <p:nvPr/>
        </p:nvCxnSpPr>
        <p:spPr>
          <a:xfrm>
            <a:off x="3629975" y="2776225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7"/>
          <p:cNvCxnSpPr/>
          <p:nvPr/>
        </p:nvCxnSpPr>
        <p:spPr>
          <a:xfrm>
            <a:off x="4446225" y="2776225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7"/>
          <p:cNvCxnSpPr/>
          <p:nvPr/>
        </p:nvCxnSpPr>
        <p:spPr>
          <a:xfrm>
            <a:off x="5250075" y="2776225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7"/>
          <p:cNvCxnSpPr/>
          <p:nvPr/>
        </p:nvCxnSpPr>
        <p:spPr>
          <a:xfrm>
            <a:off x="6060100" y="2776225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7"/>
          <p:cNvCxnSpPr/>
          <p:nvPr/>
        </p:nvCxnSpPr>
        <p:spPr>
          <a:xfrm>
            <a:off x="6863950" y="2776225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7"/>
          <p:cNvSpPr txBox="1"/>
          <p:nvPr/>
        </p:nvSpPr>
        <p:spPr>
          <a:xfrm>
            <a:off x="1302900" y="2260175"/>
            <a:ext cx="526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89" name="Google Shape;89;p17"/>
          <p:cNvSpPr txBox="1"/>
          <p:nvPr/>
        </p:nvSpPr>
        <p:spPr>
          <a:xfrm>
            <a:off x="2075650" y="2260175"/>
            <a:ext cx="526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90" name="Google Shape;90;p17"/>
          <p:cNvSpPr txBox="1"/>
          <p:nvPr/>
        </p:nvSpPr>
        <p:spPr>
          <a:xfrm>
            <a:off x="2885675" y="2260175"/>
            <a:ext cx="526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91" name="Google Shape;91;p17"/>
          <p:cNvSpPr txBox="1"/>
          <p:nvPr/>
        </p:nvSpPr>
        <p:spPr>
          <a:xfrm>
            <a:off x="3695700" y="2260175"/>
            <a:ext cx="526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92" name="Google Shape;92;p17"/>
          <p:cNvSpPr txBox="1"/>
          <p:nvPr/>
        </p:nvSpPr>
        <p:spPr>
          <a:xfrm>
            <a:off x="4468450" y="2260175"/>
            <a:ext cx="526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93" name="Google Shape;93;p17"/>
          <p:cNvSpPr txBox="1"/>
          <p:nvPr/>
        </p:nvSpPr>
        <p:spPr>
          <a:xfrm>
            <a:off x="5278475" y="2260175"/>
            <a:ext cx="526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94" name="Google Shape;94;p17"/>
          <p:cNvSpPr txBox="1"/>
          <p:nvPr/>
        </p:nvSpPr>
        <p:spPr>
          <a:xfrm>
            <a:off x="6122025" y="2260175"/>
            <a:ext cx="526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95" name="Google Shape;95;p17"/>
          <p:cNvSpPr txBox="1"/>
          <p:nvPr/>
        </p:nvSpPr>
        <p:spPr>
          <a:xfrm>
            <a:off x="6932050" y="2260175"/>
            <a:ext cx="526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96" name="Google Shape;96;p17"/>
          <p:cNvSpPr/>
          <p:nvPr/>
        </p:nvSpPr>
        <p:spPr>
          <a:xfrm rot="5400000">
            <a:off x="5950125" y="1646575"/>
            <a:ext cx="1627800" cy="14202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 rot="5400000">
            <a:off x="4385050" y="1646575"/>
            <a:ext cx="1627800" cy="14202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 rot="5400000">
            <a:off x="3145225" y="1906350"/>
            <a:ext cx="1627800" cy="6813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 rot="5400000">
            <a:off x="1514225" y="1262200"/>
            <a:ext cx="1627800" cy="22878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850850" y="1065775"/>
            <a:ext cx="6993600" cy="93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/>
          <p:nvPr/>
        </p:nvSpPr>
        <p:spPr>
          <a:xfrm rot="504">
            <a:off x="1304374" y="3220150"/>
            <a:ext cx="20475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into pieceLocations 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590725" y="3220000"/>
            <a:ext cx="73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4830550" y="3220000"/>
            <a:ext cx="73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6125325" y="3220000"/>
            <a:ext cx="127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Utilized new board rep by only looping over pieces instead of entire board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5" y="1776073"/>
            <a:ext cx="7220575" cy="18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generate_all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eval, also modified loop to iterate over pieces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5" y="1798225"/>
            <a:ext cx="7215551" cy="18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laser_coverage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4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 Main Changes: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1. Reduced calls to </a:t>
            </a:r>
            <a:r>
              <a:rPr lang="en">
                <a:solidFill>
                  <a:srgbClr val="FF0000"/>
                </a:solidFill>
              </a:rPr>
              <a:t>low_level_make_move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FF0000"/>
                </a:solidFill>
              </a:rPr>
              <a:t>add_laser_path</a:t>
            </a:r>
            <a:r>
              <a:rPr lang="en">
                <a:solidFill>
                  <a:schemeClr val="dk1"/>
                </a:solidFill>
              </a:rPr>
              <a:t> by first checking laser path modified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425" y="513400"/>
            <a:ext cx="4791976" cy="42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laser_coverage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4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 Main Changes: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2. Reduced calls to </a:t>
            </a:r>
            <a:r>
              <a:rPr lang="en">
                <a:solidFill>
                  <a:srgbClr val="FF0000"/>
                </a:solidFill>
              </a:rPr>
              <a:t>square_of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475" y="980000"/>
            <a:ext cx="5283301" cy="3526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454</Words>
  <Application>Microsoft Macintosh PowerPoint</Application>
  <PresentationFormat>On-screen Show (16:9)</PresentationFormat>
  <Paragraphs>182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6.172 Final Presentation</vt:lpstr>
      <vt:lpstr>Serial Optimizations</vt:lpstr>
      <vt:lpstr>Board Representation</vt:lpstr>
      <vt:lpstr>Board Representation: pieceLocations </vt:lpstr>
      <vt:lpstr>Board Representation: Piece_t</vt:lpstr>
      <vt:lpstr>eval</vt:lpstr>
      <vt:lpstr>generate_all</vt:lpstr>
      <vt:lpstr>laser_coverage</vt:lpstr>
      <vt:lpstr>laser_coverage </vt:lpstr>
      <vt:lpstr>laser_coverage </vt:lpstr>
      <vt:lpstr>laser_coverage </vt:lpstr>
      <vt:lpstr>Lookup Tables</vt:lpstr>
      <vt:lpstr>Mobility heuristic</vt:lpstr>
      <vt:lpstr>Opening Book</vt:lpstr>
      <vt:lpstr>PowerPoint Presentation</vt:lpstr>
      <vt:lpstr>Parallel Optimizations</vt:lpstr>
      <vt:lpstr>Scout Search</vt:lpstr>
      <vt:lpstr>Scout Search</vt:lpstr>
      <vt:lpstr>Scout Search</vt:lpstr>
      <vt:lpstr>Scout Search - Modify tt.c</vt:lpstr>
      <vt:lpstr>Scout Search - Lock on transposition table</vt:lpstr>
      <vt:lpstr>Scout Search</vt:lpstr>
      <vt:lpstr>Scout Search</vt:lpstr>
      <vt:lpstr>Work Breakdown</vt:lpstr>
      <vt:lpstr>Work Breakdown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6.172 Final Presentation</dc:title>
  <cp:lastModifiedBy>Yianni Giannaris</cp:lastModifiedBy>
  <cp:revision>1</cp:revision>
  <dcterms:modified xsi:type="dcterms:W3CDTF">2018-12-11T08:56:36Z</dcterms:modified>
</cp:coreProperties>
</file>