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03995-FA8B-4F5C-9503-863E90F5FB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D7B7A-181E-4FD0-9C70-1F6947A11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9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686466-92BB-41A1-9F83-23BB97426D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65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52DE-BB23-B935-1FC8-A794EEC31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A93C39-4232-F11B-CF46-3FF7A3CE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5FBD-40F3-29D2-65DD-0439AA65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BE860-7EFE-706D-A1B7-84638BA4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D5A1-AC9B-6790-3921-4C3595D3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76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4B97D-107F-27F0-8BE2-3AF3F2E3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DF711-E412-4C28-F095-A6320CF3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3855-9862-789E-CF8A-E51886DCC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6FAC-DA21-830A-7DE2-7F787E1C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643BB-4039-8098-96FF-CE976DAB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02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28F420-D0A3-7AA9-9C51-5F7DBEDA1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5840F-E333-1A39-EB95-333FB90EF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49094-8285-19EC-D051-0F4FDFA5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6E30A-A9AB-7DEF-2F2D-BC7C49AF7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3C08A-BCEA-3872-F31D-0ED45E43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50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5966-69DB-005F-22B9-AE0EAE46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EFB6A-047C-3CDA-B694-ED9EA5065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81E2-AF51-7419-C31C-35943A37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9A51-9AB4-E03F-B541-9DEA0587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8B79-865E-27F1-7C47-DEE98109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6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D6103-9E4A-C1F8-31E6-B6B12D082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002D-DA91-C359-E7A3-E55665BA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E36CD-6A35-AF99-3AF3-67F4BA3B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E2E24-D235-2C10-B2A5-9E186A37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F2714-AA41-8524-E663-7D6D1190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4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94192-C111-5A4E-F4F7-55BEDE73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55BAD-800E-7CA0-B397-80B2C4B18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ACE21-650F-B430-C91F-5B2E4D7C5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9B11-5F05-3598-6E19-03B2553F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86B0D-A18F-01E4-2881-B2FE8F59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866C0-036E-1D6E-EC75-5A5A2D00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91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C65E-D9EF-18FF-8D48-20822CDB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9353-258C-253D-CC37-B0DE69F9F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8E8A53-8D39-8297-8B18-13BD2348B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287803-0337-32A8-164D-DC75A4ED1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3154B-5FBD-6C35-EB76-5E03CDD222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2911D-5499-478E-CE55-31966EFE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937288-4EEB-A014-7C4D-960F7E1D8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DE3FE-15C1-9A8F-BB07-AA021FE6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9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CBD3-5E2C-515E-F6E3-7163E5F5F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8C89D4-73D6-2C46-F8BC-00797544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F504A-CD52-43FB-253A-36624922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521E6-17D4-7FE2-981C-A09B9E9A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56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73B80F-3AA3-5D12-9054-66939E31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1F7C9E-85A3-9B8B-3A24-400045D1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06A76-12CC-1519-54E7-D68F9456E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6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F42F-18B8-D7E1-D832-FDAC2E731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C8A88-BBB2-B0C5-019C-CE2F4CCAC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FED9E-21E9-FECA-ECF0-D05F04D20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29597-7F31-A7A7-1C67-A08E6AB6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27E01-A3A7-61FB-076F-5E3062BD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E1DB2-A319-BB7F-6E1B-2DBB406FD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CD30-D253-9C75-53C9-11AC7A7E3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2A617-BD6B-8A3B-6C42-349953445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1828AD-651A-11B4-3993-E98FF32D3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F93F6-410D-86CC-7C22-7C31F4FC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3C10-C0B4-F1EA-99C5-6253C212E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1DDE0-3A29-1B19-0A4E-628AD61A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8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5B741A-3FBA-6AF4-F095-E04EC1B66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B445B-CC4F-5D22-DCA1-942443554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98ABB-7A71-F452-6077-F7FEC4AA4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BBA21-00B6-445D-9AB7-E9C1F98E87CA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EE698-77F9-9F66-E573-7A9799994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08D30-DF15-C70B-CDF6-60B871D1F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595C0-F610-4541-9010-2D7ACE978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3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E7B4-6BA5-1EDF-4D3C-9D381293A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0075"/>
            <a:ext cx="9144000" cy="1310227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Modelling Pitch Expectation in Melody: A Comparison of Variable-Order Markov and Transformer-Based Approaches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9DE8F-570B-B91D-0585-79CF365F5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496837"/>
          </a:xfrm>
        </p:spPr>
        <p:txBody>
          <a:bodyPr>
            <a:normAutofit/>
          </a:bodyPr>
          <a:lstStyle/>
          <a:p>
            <a:r>
              <a:rPr lang="en-US" sz="2800" dirty="0"/>
              <a:t>Ioannis Emmanouilidis</a:t>
            </a:r>
          </a:p>
          <a:p>
            <a:r>
              <a:rPr lang="en-US" sz="2800" dirty="0"/>
              <a:t>240955485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1861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75131-C3E7-B9E0-D268-B3B22C4B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5E11-BCA2-A274-B2E7-11CDA8BD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Results: Cuddy and Lunney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535774-0E82-0BBA-7BBF-69E7DCFEC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IDyOM: R² = 0.367, Transformer: R² = 0.559</a:t>
            </a:r>
          </a:p>
          <a:p>
            <a:r>
              <a:rPr lang="en-US" sz="2400" dirty="0"/>
              <a:t>Transformer uniquely explained 21% variance (beyond </a:t>
            </a:r>
            <a:r>
              <a:rPr lang="en-US" sz="2400" dirty="0" err="1"/>
              <a:t>IDyOM</a:t>
            </a:r>
            <a:r>
              <a:rPr lang="en-US" sz="2400" dirty="0"/>
              <a:t>)</a:t>
            </a:r>
          </a:p>
          <a:p>
            <a:r>
              <a:rPr lang="en-US" sz="2400" dirty="0"/>
              <a:t>Steiger’s test confirmed difference in correlations (r) to be statistically significant (p = 0.003)</a:t>
            </a:r>
            <a:endParaRPr lang="pt-BR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35035E-74AB-C53C-15C7-B7F871BAF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49814"/>
            <a:ext cx="10515600" cy="195950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63E394-2137-A094-1167-825287BEDFD1}"/>
              </a:ext>
            </a:extLst>
          </p:cNvPr>
          <p:cNvSpPr/>
          <p:nvPr/>
        </p:nvSpPr>
        <p:spPr>
          <a:xfrm>
            <a:off x="4958499" y="4989186"/>
            <a:ext cx="509048" cy="5656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A33811-B0F6-7BF1-3C1D-4719F4AD4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818" y="556951"/>
            <a:ext cx="4028726" cy="165779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DC57AE3-98D4-24C7-1A73-66109489EB7F}"/>
              </a:ext>
            </a:extLst>
          </p:cNvPr>
          <p:cNvSpPr/>
          <p:nvPr/>
        </p:nvSpPr>
        <p:spPr>
          <a:xfrm>
            <a:off x="10850252" y="1545996"/>
            <a:ext cx="386499" cy="1446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2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62D3D-2C40-EFF5-AD02-00B19B37C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DE98-AEAD-311B-03A9-D563C3CC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Results: Schellenberg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FD1DA2-F2A3-14CE-F316-A3F7FFBE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IDyOM: R² between 0.554 and 0.729 (depending on viewpoints used)</a:t>
            </a:r>
          </a:p>
          <a:p>
            <a:r>
              <a:rPr lang="pt-BR" sz="2400" dirty="0"/>
              <a:t>Transformer explained </a:t>
            </a:r>
            <a:r>
              <a:rPr lang="pt-BR" sz="2400" dirty="0">
                <a:solidFill>
                  <a:schemeClr val="accent5"/>
                </a:solidFill>
              </a:rPr>
              <a:t>more</a:t>
            </a:r>
            <a:r>
              <a:rPr lang="pt-BR" sz="2400" dirty="0"/>
              <a:t> unique variance than IDyOM 2, </a:t>
            </a:r>
            <a:r>
              <a:rPr lang="pt-BR" sz="2400" dirty="0">
                <a:solidFill>
                  <a:schemeClr val="accent5"/>
                </a:solidFill>
              </a:rPr>
              <a:t>less</a:t>
            </a:r>
            <a:r>
              <a:rPr lang="pt-BR" sz="2400" dirty="0"/>
              <a:t> than IDyOM 1 and IDyOM 3</a:t>
            </a:r>
          </a:p>
          <a:p>
            <a:r>
              <a:rPr lang="en-US" sz="2400" dirty="0"/>
              <a:t>Steiger’s test: </a:t>
            </a:r>
            <a:r>
              <a:rPr lang="en-US" sz="2400" dirty="0">
                <a:solidFill>
                  <a:schemeClr val="accent5"/>
                </a:solidFill>
              </a:rPr>
              <a:t>no significant correlation difference </a:t>
            </a:r>
            <a:r>
              <a:rPr lang="en-US" sz="2400" dirty="0"/>
              <a:t>between any of the </a:t>
            </a:r>
            <a:r>
              <a:rPr lang="en-US" sz="2400" dirty="0" err="1"/>
              <a:t>IDyOM</a:t>
            </a:r>
            <a:r>
              <a:rPr lang="en-US" sz="2400" dirty="0"/>
              <a:t> variants and the Transformer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37226-A897-9410-7C6C-04C33E064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318" y="100359"/>
            <a:ext cx="4028726" cy="1657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854A82-C77E-0B88-96DD-87177F64A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855045"/>
            <a:ext cx="8726875" cy="300295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D5A0BC-B5B0-B59D-A571-AAF018AAF76A}"/>
              </a:ext>
            </a:extLst>
          </p:cNvPr>
          <p:cNvSpPr/>
          <p:nvPr/>
        </p:nvSpPr>
        <p:spPr>
          <a:xfrm>
            <a:off x="10323922" y="1225484"/>
            <a:ext cx="503548" cy="454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AEC788-EEB4-AF2D-DC6E-EDCC9B1706B6}"/>
              </a:ext>
            </a:extLst>
          </p:cNvPr>
          <p:cNvSpPr/>
          <p:nvPr/>
        </p:nvSpPr>
        <p:spPr>
          <a:xfrm>
            <a:off x="4807670" y="4835951"/>
            <a:ext cx="509048" cy="17533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E00C4E-616D-40BE-04E6-8760E90F70A1}"/>
              </a:ext>
            </a:extLst>
          </p:cNvPr>
          <p:cNvSpPr/>
          <p:nvPr/>
        </p:nvSpPr>
        <p:spPr>
          <a:xfrm>
            <a:off x="11159374" y="1212882"/>
            <a:ext cx="503548" cy="45443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9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CEADD-2658-08C0-827E-948D5F42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3FBD-8570-CC05-BD12-614CB3F4C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Discussion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CD0380A-D65F-B9EA-5770-2416DEB7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Transformer outperforms </a:t>
            </a:r>
            <a:r>
              <a:rPr lang="en-US" sz="2400" dirty="0" err="1">
                <a:solidFill>
                  <a:schemeClr val="accent5"/>
                </a:solidFill>
              </a:rPr>
              <a:t>IDyOM</a:t>
            </a:r>
            <a:r>
              <a:rPr lang="en-US" sz="2400" dirty="0">
                <a:solidFill>
                  <a:schemeClr val="accent5"/>
                </a:solidFill>
              </a:rPr>
              <a:t> for short contexts</a:t>
            </a:r>
            <a:r>
              <a:rPr lang="en-US" sz="2400" dirty="0"/>
              <a:t>, where there are </a:t>
            </a:r>
            <a:r>
              <a:rPr lang="en-US" sz="2400" dirty="0">
                <a:solidFill>
                  <a:schemeClr val="accent5"/>
                </a:solidFill>
              </a:rPr>
              <a:t>no higher-level representations</a:t>
            </a:r>
            <a:r>
              <a:rPr lang="en-US" sz="2400" dirty="0"/>
              <a:t> due to context length (e.g. tonality). Somewhat limited theoretical significance</a:t>
            </a:r>
          </a:p>
          <a:p>
            <a:r>
              <a:rPr lang="en-US" sz="2400" dirty="0"/>
              <a:t>Models </a:t>
            </a:r>
            <a:r>
              <a:rPr lang="en-US" sz="2400" dirty="0">
                <a:solidFill>
                  <a:schemeClr val="accent5"/>
                </a:solidFill>
              </a:rPr>
              <a:t>perform comparably</a:t>
            </a:r>
            <a:r>
              <a:rPr lang="en-US" sz="2400" dirty="0"/>
              <a:t> in </a:t>
            </a:r>
            <a:r>
              <a:rPr lang="en-US" sz="2400" dirty="0">
                <a:solidFill>
                  <a:schemeClr val="accent5"/>
                </a:solidFill>
              </a:rPr>
              <a:t>longer melodic contexts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Significant variance overlap </a:t>
            </a:r>
            <a:r>
              <a:rPr lang="en-US" sz="2400" dirty="0"/>
              <a:t>-&gt; both </a:t>
            </a:r>
            <a:r>
              <a:rPr lang="en-US" sz="2400" dirty="0">
                <a:solidFill>
                  <a:schemeClr val="accent5"/>
                </a:solidFill>
              </a:rPr>
              <a:t>pick up on similar representations</a:t>
            </a:r>
            <a:r>
              <a:rPr lang="en-US" sz="2400" dirty="0"/>
              <a:t> which are relevant to melodic expectation in humans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Comparing </a:t>
            </a:r>
            <a:r>
              <a:rPr lang="en-US" sz="2400" dirty="0" err="1">
                <a:solidFill>
                  <a:schemeClr val="accent5"/>
                </a:solidFill>
              </a:rPr>
              <a:t>IDyOM</a:t>
            </a:r>
            <a:r>
              <a:rPr lang="en-US" sz="2400" dirty="0">
                <a:solidFill>
                  <a:schemeClr val="accent5"/>
                </a:solidFill>
              </a:rPr>
              <a:t> </a:t>
            </a:r>
            <a:r>
              <a:rPr lang="en-US" sz="2400" dirty="0"/>
              <a:t>(interpretable) with </a:t>
            </a:r>
            <a:r>
              <a:rPr lang="en-US" sz="2400" dirty="0">
                <a:solidFill>
                  <a:schemeClr val="accent5"/>
                </a:solidFill>
              </a:rPr>
              <a:t>Music Transformer </a:t>
            </a:r>
            <a:r>
              <a:rPr lang="en-US" sz="2400" dirty="0"/>
              <a:t>(more black box) makes Music Transformer </a:t>
            </a:r>
            <a:r>
              <a:rPr lang="en-US" sz="2400" dirty="0">
                <a:solidFill>
                  <a:schemeClr val="accent5"/>
                </a:solidFill>
              </a:rPr>
              <a:t>more interpretable</a:t>
            </a:r>
            <a:r>
              <a:rPr lang="en-US" sz="2400" dirty="0"/>
              <a:t>; </a:t>
            </a:r>
            <a:r>
              <a:rPr lang="en-US" sz="2400" dirty="0">
                <a:solidFill>
                  <a:schemeClr val="accent5"/>
                </a:solidFill>
              </a:rPr>
              <a:t>e.g. </a:t>
            </a:r>
            <a:r>
              <a:rPr lang="en-US" sz="2400" dirty="0"/>
              <a:t>high correlation between predictions of </a:t>
            </a:r>
            <a:r>
              <a:rPr lang="en-US" sz="2400" dirty="0" err="1"/>
              <a:t>IDyOM</a:t>
            </a:r>
            <a:r>
              <a:rPr lang="en-US" sz="2400" dirty="0"/>
              <a:t> 3 and Transformer </a:t>
            </a:r>
            <a:r>
              <a:rPr lang="en-US" sz="2400" dirty="0">
                <a:solidFill>
                  <a:schemeClr val="accent5"/>
                </a:solidFill>
              </a:rPr>
              <a:t>-&gt;</a:t>
            </a:r>
            <a:r>
              <a:rPr lang="en-US" sz="2400" dirty="0"/>
              <a:t> Music Transformer uses information from attributes like </a:t>
            </a:r>
            <a:r>
              <a:rPr lang="en-US" sz="2400" i="1" dirty="0">
                <a:solidFill>
                  <a:schemeClr val="accent5"/>
                </a:solidFill>
              </a:rPr>
              <a:t>interval from first note of bar/piece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 err="1">
                <a:solidFill>
                  <a:schemeClr val="accent5"/>
                </a:solidFill>
              </a:rPr>
              <a:t>iois</a:t>
            </a:r>
            <a:r>
              <a:rPr lang="en-US" sz="2400" dirty="0"/>
              <a:t> for its predictions</a:t>
            </a:r>
          </a:p>
        </p:txBody>
      </p:sp>
    </p:spTree>
    <p:extLst>
      <p:ext uri="{BB962C8B-B14F-4D97-AF65-F5344CB8AC3E}">
        <p14:creationId xmlns:p14="http://schemas.microsoft.com/office/powerpoint/2010/main" val="2679947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F78216-8479-5F5A-2FE1-4D2585875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9202-D3E9-B31A-68EF-ADDBE4E6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Limitations and future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7E8C57-74D2-DE9C-C247-A0E96CD4C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Evaluation restricted to </a:t>
            </a:r>
            <a:r>
              <a:rPr lang="en-US" sz="2400" dirty="0">
                <a:solidFill>
                  <a:schemeClr val="accent5"/>
                </a:solidFill>
              </a:rPr>
              <a:t>two </a:t>
            </a:r>
            <a:r>
              <a:rPr lang="en-US" sz="2400" dirty="0" err="1">
                <a:solidFill>
                  <a:schemeClr val="accent5"/>
                </a:solidFill>
              </a:rPr>
              <a:t>behavioural</a:t>
            </a:r>
            <a:r>
              <a:rPr lang="en-US" sz="2400" dirty="0">
                <a:solidFill>
                  <a:schemeClr val="accent5"/>
                </a:solidFill>
              </a:rPr>
              <a:t> datasets </a:t>
            </a:r>
            <a:r>
              <a:rPr lang="en-US" sz="2400" dirty="0"/>
              <a:t>– extend to note-by-note experimental paradigms (e.g. predict Manzara data)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Training corpora differ </a:t>
            </a:r>
            <a:r>
              <a:rPr lang="en-US" sz="2400" dirty="0"/>
              <a:t>between </a:t>
            </a:r>
            <a:r>
              <a:rPr lang="en-US" sz="2400" dirty="0" err="1"/>
              <a:t>IDyOM</a:t>
            </a:r>
            <a:r>
              <a:rPr lang="en-US" sz="2400" dirty="0"/>
              <a:t> and Transformer – fine-tune Transformer on “</a:t>
            </a:r>
            <a:r>
              <a:rPr lang="en-US" sz="2400" dirty="0" err="1"/>
              <a:t>IDyOM</a:t>
            </a:r>
            <a:r>
              <a:rPr lang="en-US" sz="2400" dirty="0"/>
              <a:t> corpus” </a:t>
            </a:r>
            <a:r>
              <a:rPr lang="en-US" sz="2400" dirty="0">
                <a:solidFill>
                  <a:schemeClr val="accent5"/>
                </a:solidFill>
              </a:rPr>
              <a:t>(simulate common listening history)</a:t>
            </a:r>
          </a:p>
          <a:p>
            <a:r>
              <a:rPr lang="en-US" sz="2400" dirty="0"/>
              <a:t>Explore and isolate </a:t>
            </a:r>
            <a:r>
              <a:rPr lang="en-US" sz="2400" dirty="0">
                <a:solidFill>
                  <a:schemeClr val="accent5"/>
                </a:solidFill>
              </a:rPr>
              <a:t>more </a:t>
            </a:r>
            <a:r>
              <a:rPr lang="en-US" sz="2400" dirty="0" err="1">
                <a:solidFill>
                  <a:schemeClr val="accent5"/>
                </a:solidFill>
              </a:rPr>
              <a:t>IDyOM</a:t>
            </a:r>
            <a:r>
              <a:rPr lang="en-US" sz="2400" dirty="0">
                <a:solidFill>
                  <a:schemeClr val="accent5"/>
                </a:solidFill>
              </a:rPr>
              <a:t> viewpoints</a:t>
            </a:r>
            <a:r>
              <a:rPr lang="en-US" sz="2400" dirty="0"/>
              <a:t> (</a:t>
            </a:r>
            <a:r>
              <a:rPr lang="en-US" sz="2400" dirty="0">
                <a:solidFill>
                  <a:schemeClr val="accent5"/>
                </a:solidFill>
              </a:rPr>
              <a:t>1. </a:t>
            </a:r>
            <a:r>
              <a:rPr lang="en-US" sz="2400" dirty="0"/>
              <a:t>deeper insights into which musical representations are important in expectation; </a:t>
            </a:r>
            <a:r>
              <a:rPr lang="en-US" sz="2400" dirty="0">
                <a:solidFill>
                  <a:schemeClr val="accent5"/>
                </a:solidFill>
              </a:rPr>
              <a:t>2. </a:t>
            </a:r>
            <a:r>
              <a:rPr lang="en-US" sz="2400" dirty="0"/>
              <a:t>improve Transformer explainability)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Polyphonic music </a:t>
            </a:r>
            <a:r>
              <a:rPr lang="en-US" sz="2400" dirty="0"/>
              <a:t>(</a:t>
            </a:r>
            <a:r>
              <a:rPr lang="en-US" sz="2400" dirty="0" err="1"/>
              <a:t>IDyOM</a:t>
            </a:r>
            <a:r>
              <a:rPr lang="en-US" sz="2400" dirty="0"/>
              <a:t> can track simultaneous note events)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More naturalistic stimuli </a:t>
            </a:r>
            <a:r>
              <a:rPr lang="en-US" sz="2400" dirty="0"/>
              <a:t>-&gt; come closer to understanding the full spectrum of representations that are important in </a:t>
            </a:r>
            <a:r>
              <a:rPr lang="en-US" sz="2400" dirty="0">
                <a:solidFill>
                  <a:schemeClr val="accent5"/>
                </a:solidFill>
              </a:rPr>
              <a:t>real-life music listening</a:t>
            </a:r>
          </a:p>
        </p:txBody>
      </p:sp>
    </p:spTree>
    <p:extLst>
      <p:ext uri="{BB962C8B-B14F-4D97-AF65-F5344CB8AC3E}">
        <p14:creationId xmlns:p14="http://schemas.microsoft.com/office/powerpoint/2010/main" val="446829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AD13-6D80-CE7F-ACEE-56780A0A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15BF9-9D89-513E-CB05-DA8D523A6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Musical expectation </a:t>
            </a:r>
            <a:r>
              <a:rPr lang="en-US" sz="2400" dirty="0"/>
              <a:t>has been experimentally verified to be a key mechanism lying behind music’s </a:t>
            </a:r>
            <a:r>
              <a:rPr lang="en-US" sz="2400" dirty="0">
                <a:solidFill>
                  <a:schemeClr val="accent5"/>
                </a:solidFill>
              </a:rPr>
              <a:t>emotional power</a:t>
            </a:r>
          </a:p>
          <a:p>
            <a:r>
              <a:rPr lang="en-US" sz="2400" dirty="0"/>
              <a:t>Leonard Meyer’s hypothesis (1956): emotions arise from</a:t>
            </a:r>
            <a:r>
              <a:rPr lang="en-US" sz="2400" dirty="0">
                <a:solidFill>
                  <a:schemeClr val="accent5"/>
                </a:solidFill>
              </a:rPr>
              <a:t> confirmation, violation, and delay of expectations</a:t>
            </a:r>
          </a:p>
          <a:p>
            <a:r>
              <a:rPr lang="en-US" sz="2400" dirty="0"/>
              <a:t>Decades of research to uncover the </a:t>
            </a:r>
            <a:r>
              <a:rPr lang="en-US" sz="2400" dirty="0">
                <a:solidFill>
                  <a:schemeClr val="accent5"/>
                </a:solidFill>
              </a:rPr>
              <a:t>mental representations </a:t>
            </a:r>
            <a:r>
              <a:rPr lang="en-US" sz="2400" dirty="0"/>
              <a:t>underpinning musical expectation and study the relationship between </a:t>
            </a:r>
            <a:r>
              <a:rPr lang="en-US" sz="2400" dirty="0">
                <a:solidFill>
                  <a:schemeClr val="accent5"/>
                </a:solidFill>
              </a:rPr>
              <a:t>expectation and pleasure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Melodic expectation theories: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Innate Gestalt-rules </a:t>
            </a:r>
            <a:r>
              <a:rPr lang="en-US" sz="2400" dirty="0"/>
              <a:t>(IR theory of </a:t>
            </a:r>
            <a:r>
              <a:rPr lang="en-US" sz="2400" dirty="0" err="1"/>
              <a:t>Narmour</a:t>
            </a:r>
            <a:r>
              <a:rPr lang="en-US" sz="2400" dirty="0"/>
              <a:t>, 1990)</a:t>
            </a:r>
            <a:endParaRPr lang="en-US" sz="2400" dirty="0">
              <a:solidFill>
                <a:schemeClr val="accent5"/>
              </a:solidFill>
            </a:endParaRPr>
          </a:p>
          <a:p>
            <a:r>
              <a:rPr lang="en-US" sz="2400" dirty="0">
                <a:solidFill>
                  <a:schemeClr val="accent5"/>
                </a:solidFill>
              </a:rPr>
              <a:t>Statistical learning </a:t>
            </a:r>
            <a:r>
              <a:rPr lang="en-US" sz="2400" dirty="0"/>
              <a:t>posits that all patterns in expectation are </a:t>
            </a:r>
            <a:r>
              <a:rPr lang="en-US" sz="2400" dirty="0">
                <a:solidFill>
                  <a:schemeClr val="accent5"/>
                </a:solidFill>
              </a:rPr>
              <a:t>learned from corpora. </a:t>
            </a:r>
            <a:r>
              <a:rPr lang="en-US" sz="2400" dirty="0"/>
              <a:t>Shown to </a:t>
            </a:r>
            <a:r>
              <a:rPr lang="en-US" sz="2400" dirty="0">
                <a:solidFill>
                  <a:schemeClr val="accent5"/>
                </a:solidFill>
              </a:rPr>
              <a:t>better explain melodic expectation </a:t>
            </a:r>
            <a:r>
              <a:rPr lang="en-US" sz="2400" dirty="0"/>
              <a:t>in experiments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Deep neural models </a:t>
            </a:r>
            <a:r>
              <a:rPr lang="en-US" sz="2400" dirty="0"/>
              <a:t>can model musical expectation (Music Transformer, </a:t>
            </a:r>
            <a:r>
              <a:rPr lang="en-US" sz="2400" dirty="0" err="1"/>
              <a:t>PolyRNN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515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BA41B-3413-4220-1DF9-D0165AEE6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30E3-68D5-D1D3-A0D0-7DB5865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Research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F96BE-26AF-16E3-A9E9-2C7BB944A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Comparison of</a:t>
            </a:r>
            <a:r>
              <a:rPr lang="en-US" sz="2400" dirty="0">
                <a:solidFill>
                  <a:schemeClr val="accent5"/>
                </a:solidFill>
              </a:rPr>
              <a:t> melodic pitch expectation </a:t>
            </a:r>
            <a:r>
              <a:rPr lang="en-US" sz="2400" dirty="0"/>
              <a:t>abilities of </a:t>
            </a:r>
            <a:r>
              <a:rPr lang="en-US" sz="2400" dirty="0" err="1">
                <a:solidFill>
                  <a:schemeClr val="accent5"/>
                </a:solidFill>
              </a:rPr>
              <a:t>IDyOM</a:t>
            </a:r>
            <a:r>
              <a:rPr lang="en-US" sz="2400" dirty="0"/>
              <a:t> from Pearce (statistical learning) and </a:t>
            </a:r>
            <a:r>
              <a:rPr lang="en-US" sz="2400" dirty="0">
                <a:solidFill>
                  <a:schemeClr val="accent5"/>
                </a:solidFill>
              </a:rPr>
              <a:t>Music Transformer </a:t>
            </a:r>
            <a:r>
              <a:rPr lang="en-US" sz="2400" dirty="0"/>
              <a:t>from Huang et al. (deep learning)</a:t>
            </a:r>
          </a:p>
          <a:p>
            <a:r>
              <a:rPr lang="en-US" sz="2400" dirty="0"/>
              <a:t>Task: </a:t>
            </a:r>
            <a:r>
              <a:rPr lang="en-US" sz="2400" dirty="0">
                <a:solidFill>
                  <a:schemeClr val="accent5"/>
                </a:solidFill>
              </a:rPr>
              <a:t>predict probe-tone ratings </a:t>
            </a:r>
            <a:r>
              <a:rPr lang="en-US" sz="2400" dirty="0"/>
              <a:t>from </a:t>
            </a:r>
            <a:r>
              <a:rPr lang="en-US" sz="2400" dirty="0" err="1"/>
              <a:t>behavioural</a:t>
            </a:r>
            <a:r>
              <a:rPr lang="en-US" sz="2400" dirty="0"/>
              <a:t> experiments (</a:t>
            </a:r>
            <a:r>
              <a:rPr lang="en-US" sz="2400" dirty="0">
                <a:solidFill>
                  <a:schemeClr val="accent5"/>
                </a:solidFill>
              </a:rPr>
              <a:t>previous comparison</a:t>
            </a:r>
            <a:r>
              <a:rPr lang="en-US" sz="2400" dirty="0"/>
              <a:t> only on predicting </a:t>
            </a:r>
            <a:r>
              <a:rPr lang="en-US" sz="2400" dirty="0">
                <a:solidFill>
                  <a:schemeClr val="accent5"/>
                </a:solidFill>
              </a:rPr>
              <a:t>neural responses </a:t>
            </a:r>
            <a:r>
              <a:rPr lang="en-US" sz="2400" dirty="0"/>
              <a:t>by Kern et al., 2022)</a:t>
            </a:r>
          </a:p>
          <a:p>
            <a:r>
              <a:rPr lang="en-US" sz="2400" dirty="0"/>
              <a:t>Does one model better account for human ratings?</a:t>
            </a:r>
          </a:p>
          <a:p>
            <a:r>
              <a:rPr lang="en-US" sz="2400" dirty="0"/>
              <a:t>What can we learn about the representations that inform the  Music Transformer’s predictions through this comparison?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5587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05236B-F534-BCC9-9636-3DAAFCF18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1722-12DB-B613-7663-C7792969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IDyOM</a:t>
            </a:r>
            <a:r>
              <a:rPr lang="en-US" sz="2800" dirty="0"/>
              <a:t> (Pearce, 2005)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0DB75-14C1-8001-F4A2-7672FBE55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Assumption: expectation stems from </a:t>
            </a:r>
            <a:r>
              <a:rPr lang="en-US" sz="2400" dirty="0">
                <a:solidFill>
                  <a:schemeClr val="accent5"/>
                </a:solidFill>
              </a:rPr>
              <a:t>learned regularities </a:t>
            </a:r>
            <a:r>
              <a:rPr lang="en-US" sz="2400" dirty="0"/>
              <a:t>in a musical corpus</a:t>
            </a:r>
          </a:p>
          <a:p>
            <a:r>
              <a:rPr lang="en-US" sz="2400" dirty="0"/>
              <a:t>It is a framework for constructing </a:t>
            </a:r>
            <a:r>
              <a:rPr lang="en-US" sz="2400" dirty="0">
                <a:solidFill>
                  <a:schemeClr val="accent5"/>
                </a:solidFill>
              </a:rPr>
              <a:t>variable-order Markov models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LTM:</a:t>
            </a:r>
            <a:r>
              <a:rPr lang="en-US" sz="2400" dirty="0"/>
              <a:t> </a:t>
            </a:r>
            <a:r>
              <a:rPr lang="en-US" sz="2400" dirty="0" err="1"/>
              <a:t>internalises</a:t>
            </a:r>
            <a:r>
              <a:rPr lang="en-US" sz="2400" dirty="0"/>
              <a:t> patterns from a </a:t>
            </a:r>
            <a:r>
              <a:rPr lang="en-US" sz="2400" dirty="0">
                <a:solidFill>
                  <a:schemeClr val="accent5"/>
                </a:solidFill>
              </a:rPr>
              <a:t>training corpus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STM:</a:t>
            </a:r>
            <a:r>
              <a:rPr lang="en-US" sz="2400" dirty="0"/>
              <a:t> picks up patterns from the </a:t>
            </a:r>
            <a:r>
              <a:rPr lang="en-US" sz="2400" dirty="0">
                <a:solidFill>
                  <a:schemeClr val="accent5"/>
                </a:solidFill>
              </a:rPr>
              <a:t>piece in question </a:t>
            </a:r>
            <a:r>
              <a:rPr lang="en-US" sz="2400" dirty="0"/>
              <a:t>up to the note  we want to predict</a:t>
            </a:r>
          </a:p>
          <a:p>
            <a:r>
              <a:rPr lang="en-US" sz="2400" dirty="0"/>
              <a:t>Main intuition: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… </a:t>
            </a:r>
            <a:r>
              <a:rPr lang="en-US" sz="2400" dirty="0">
                <a:solidFill>
                  <a:schemeClr val="accent5"/>
                </a:solidFill>
              </a:rPr>
              <a:t>weighed</a:t>
            </a:r>
            <a:r>
              <a:rPr lang="en-US" sz="2400" dirty="0"/>
              <a:t> across LTM and STM, and also different </a:t>
            </a:r>
            <a:r>
              <a:rPr lang="en-US" sz="2400" dirty="0">
                <a:solidFill>
                  <a:schemeClr val="accent5"/>
                </a:solidFill>
              </a:rPr>
              <a:t>viewpoints</a:t>
            </a:r>
            <a:r>
              <a:rPr lang="en-US" sz="2400" dirty="0"/>
              <a:t> (pitch and onset related)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5911C0-5258-63E3-5254-EB9D5EADA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980" y="4585757"/>
            <a:ext cx="2696365" cy="7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62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CE2F6-8A11-0294-8F89-7DCABB32A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27469-098E-5BBA-5999-4707325D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Music Transformer (Huang et al., 2018)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BF356-EF2D-F706-8605-4F49862B2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284"/>
            <a:ext cx="10515600" cy="4660679"/>
          </a:xfrm>
        </p:spPr>
        <p:txBody>
          <a:bodyPr>
            <a:normAutofit/>
          </a:bodyPr>
          <a:lstStyle/>
          <a:p>
            <a:r>
              <a:rPr lang="en-US" sz="2400" dirty="0"/>
              <a:t>Adapted from original Transformer, Vaswani et al. (2017)</a:t>
            </a:r>
          </a:p>
          <a:p>
            <a:r>
              <a:rPr lang="en-US" sz="2400" dirty="0"/>
              <a:t>Key modification for music: use of </a:t>
            </a:r>
            <a:r>
              <a:rPr lang="en-US" sz="2400" dirty="0">
                <a:solidFill>
                  <a:schemeClr val="accent5"/>
                </a:solidFill>
              </a:rPr>
              <a:t>relative self-attention </a:t>
            </a:r>
            <a:r>
              <a:rPr lang="en-US" sz="2400" dirty="0"/>
              <a:t>(over self-attention). Domain motivation: in music, </a:t>
            </a:r>
            <a:r>
              <a:rPr lang="en-US" sz="2400" dirty="0">
                <a:solidFill>
                  <a:schemeClr val="accent5"/>
                </a:solidFill>
              </a:rPr>
              <a:t>relative positions of events </a:t>
            </a:r>
            <a:r>
              <a:rPr lang="en-US" sz="2400" dirty="0"/>
              <a:t>are important, not just absolute (e.g. rhythm augmentation)</a:t>
            </a:r>
          </a:p>
          <a:p>
            <a:r>
              <a:rPr lang="en-US" sz="2400" dirty="0"/>
              <a:t>Generative task: successful in </a:t>
            </a:r>
            <a:r>
              <a:rPr lang="en-US" sz="2400" dirty="0">
                <a:solidFill>
                  <a:schemeClr val="accent5"/>
                </a:solidFill>
              </a:rPr>
              <a:t>generating plausible continuations </a:t>
            </a:r>
            <a:r>
              <a:rPr lang="en-US" sz="2400" dirty="0"/>
              <a:t>from a musical stem, creates a </a:t>
            </a:r>
            <a:r>
              <a:rPr lang="en-US" sz="2400" dirty="0">
                <a:solidFill>
                  <a:schemeClr val="accent5"/>
                </a:solidFill>
              </a:rPr>
              <a:t>probability distribution over all possible next events, </a:t>
            </a:r>
            <a:r>
              <a:rPr lang="en-US" sz="2400" dirty="0"/>
              <a:t>given the context</a:t>
            </a:r>
          </a:p>
          <a:p>
            <a:r>
              <a:rPr lang="en-US" sz="2400" dirty="0"/>
              <a:t>Adaptation for musical </a:t>
            </a:r>
            <a:r>
              <a:rPr lang="en-US" sz="2400" dirty="0">
                <a:solidFill>
                  <a:schemeClr val="accent5"/>
                </a:solidFill>
              </a:rPr>
              <a:t>expectation modelling</a:t>
            </a:r>
            <a:r>
              <a:rPr lang="en-US" sz="2400" dirty="0"/>
              <a:t>: take this distribution as indicating expectation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E28609-8416-DAA5-D4FA-994108D8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05" y="4918743"/>
            <a:ext cx="7810772" cy="193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9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DC7E5-8F76-3B62-7D89-E30694CC6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9A11-A602-2C31-5D86-2ADF0905B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C464-C8AB-2A31-9823-99A29B4A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6284"/>
            <a:ext cx="10515600" cy="4660679"/>
          </a:xfrm>
        </p:spPr>
        <p:txBody>
          <a:bodyPr>
            <a:normAutofit/>
          </a:bodyPr>
          <a:lstStyle/>
          <a:p>
            <a:r>
              <a:rPr lang="en-US" sz="2400" dirty="0"/>
              <a:t>Cuddy &amp; Lunney (1995): 24 undergraduates (12 trained, 12 untrained)</a:t>
            </a:r>
          </a:p>
          <a:p>
            <a:r>
              <a:rPr lang="en-US" sz="2400" dirty="0"/>
              <a:t>8 different </a:t>
            </a:r>
            <a:r>
              <a:rPr lang="en-US" sz="2400" dirty="0">
                <a:solidFill>
                  <a:schemeClr val="accent5"/>
                </a:solidFill>
              </a:rPr>
              <a:t>two-note contexts </a:t>
            </a:r>
            <a:r>
              <a:rPr lang="en-US" sz="2400" dirty="0"/>
              <a:t>(plus inversions)</a:t>
            </a:r>
          </a:p>
          <a:p>
            <a:r>
              <a:rPr lang="en-US" sz="2400" dirty="0"/>
              <a:t>Participants rated possible continuations (25 chromatics tones) on a scale of 1-7 </a:t>
            </a:r>
          </a:p>
          <a:p>
            <a:endParaRPr lang="en-US" sz="2400" dirty="0"/>
          </a:p>
          <a:p>
            <a:r>
              <a:rPr lang="en-US" sz="2400" dirty="0"/>
              <a:t>Schellenberg (1996): 20 participants</a:t>
            </a:r>
          </a:p>
          <a:p>
            <a:r>
              <a:rPr lang="en-US" sz="2400" dirty="0"/>
              <a:t>8 (tonal) </a:t>
            </a:r>
            <a:r>
              <a:rPr lang="en-US" sz="2400" dirty="0">
                <a:solidFill>
                  <a:schemeClr val="accent5"/>
                </a:solidFill>
              </a:rPr>
              <a:t>folk fragments </a:t>
            </a:r>
            <a:r>
              <a:rPr lang="en-US" sz="2400" dirty="0"/>
              <a:t>(16-21 notes long), 15 diatonic continuations</a:t>
            </a:r>
          </a:p>
          <a:p>
            <a:r>
              <a:rPr lang="en-US" sz="2400" dirty="0"/>
              <a:t>Same rating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ABCA8-9908-4C3C-D186-116C1F063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341716"/>
            <a:ext cx="7450952" cy="10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487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2ABDD9-C73F-4F5D-60B2-E8C0A1440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3F4C-95AD-4DAB-130C-1E675FE7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 (</a:t>
            </a:r>
            <a:r>
              <a:rPr lang="en-US" sz="2800" dirty="0" err="1"/>
              <a:t>IDyOM</a:t>
            </a:r>
            <a:r>
              <a:rPr lang="en-US" sz="2800" dirty="0"/>
              <a:t>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6D25270-411D-F456-C393-488081AB8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LTM was </a:t>
            </a:r>
            <a:r>
              <a:rPr lang="en-US" sz="2400" dirty="0">
                <a:solidFill>
                  <a:schemeClr val="accent5"/>
                </a:solidFill>
              </a:rPr>
              <a:t>trained</a:t>
            </a:r>
            <a:r>
              <a:rPr lang="en-US" sz="2400" dirty="0"/>
              <a:t> on monophonic corpus: 152 Canadian folk songs and ballads, 185 Bach chorale melodies, 566 German folk songs</a:t>
            </a:r>
          </a:p>
          <a:p>
            <a:r>
              <a:rPr lang="en-US" sz="2400" dirty="0"/>
              <a:t>Viewpoint selections: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1800" dirty="0"/>
              <a:t>- (</a:t>
            </a:r>
            <a:r>
              <a:rPr lang="en-US" sz="1800" dirty="0" err="1"/>
              <a:t>cpitch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- ((</a:t>
            </a:r>
            <a:r>
              <a:rPr lang="en-US" sz="1800" dirty="0" err="1"/>
              <a:t>cpint</a:t>
            </a:r>
            <a:r>
              <a:rPr lang="en-US" sz="1800" dirty="0"/>
              <a:t> </a:t>
            </a:r>
            <a:r>
              <a:rPr lang="en-US" sz="1800" dirty="0" err="1"/>
              <a:t>cpintfref</a:t>
            </a:r>
            <a:r>
              <a:rPr lang="en-US" sz="1800" dirty="0"/>
              <a:t>))</a:t>
            </a:r>
          </a:p>
          <a:p>
            <a:pPr marL="0" indent="0">
              <a:buNone/>
            </a:pPr>
            <a:r>
              <a:rPr lang="en-US" sz="1800" dirty="0"/>
              <a:t> - (</a:t>
            </a:r>
            <a:r>
              <a:rPr lang="en-US" sz="1800" dirty="0" err="1"/>
              <a:t>cpintfib</a:t>
            </a:r>
            <a:r>
              <a:rPr lang="en-US" sz="1800" dirty="0"/>
              <a:t> </a:t>
            </a:r>
            <a:r>
              <a:rPr lang="en-US" sz="1800" dirty="0" err="1"/>
              <a:t>cpintfip</a:t>
            </a:r>
            <a:r>
              <a:rPr lang="en-US" sz="1800" dirty="0"/>
              <a:t> (</a:t>
            </a:r>
            <a:r>
              <a:rPr lang="en-US" sz="1800" dirty="0" err="1"/>
              <a:t>cpint</a:t>
            </a:r>
            <a:r>
              <a:rPr lang="en-US" sz="1800" dirty="0"/>
              <a:t> </a:t>
            </a:r>
            <a:r>
              <a:rPr lang="en-US" sz="1800" dirty="0" err="1"/>
              <a:t>cpintfref</a:t>
            </a:r>
            <a:r>
              <a:rPr lang="en-US" sz="1800" dirty="0"/>
              <a:t>) (</a:t>
            </a:r>
            <a:r>
              <a:rPr lang="en-US" sz="1800" dirty="0" err="1"/>
              <a:t>cpitch</a:t>
            </a:r>
            <a:r>
              <a:rPr lang="en-US" sz="1800" dirty="0"/>
              <a:t> </a:t>
            </a:r>
            <a:r>
              <a:rPr lang="en-US" sz="1800" dirty="0" err="1"/>
              <a:t>ioi</a:t>
            </a:r>
            <a:r>
              <a:rPr lang="en-US" sz="1800" dirty="0"/>
              <a:t>))      </a:t>
            </a:r>
            <a:r>
              <a:rPr lang="en-US" sz="1800" dirty="0">
                <a:solidFill>
                  <a:schemeClr val="accent5"/>
                </a:solidFill>
              </a:rPr>
              <a:t>(optimal viewpoint)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Output: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5"/>
                </a:solidFill>
              </a:rPr>
              <a:t>probability distribution </a:t>
            </a:r>
            <a:r>
              <a:rPr lang="en-US" sz="2400" dirty="0"/>
              <a:t>for all MIDI notes at the probe position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Relevant probabilities </a:t>
            </a:r>
            <a:r>
              <a:rPr lang="en-US" sz="2400" dirty="0"/>
              <a:t>for each experiment extracted, converted to </a:t>
            </a:r>
            <a:r>
              <a:rPr lang="en-US" sz="2400" dirty="0">
                <a:solidFill>
                  <a:schemeClr val="accent5"/>
                </a:solidFill>
              </a:rPr>
              <a:t>Information Content (IC) </a:t>
            </a:r>
            <a:r>
              <a:rPr lang="en-US" sz="2400" dirty="0"/>
              <a:t>for analysis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93BA77-8FBF-6010-373C-06412013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715" y="5193212"/>
            <a:ext cx="1882404" cy="4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191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3E29F0-1EE8-4496-3DD7-1394A8F8D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1EF68-D383-BB26-FB2E-9FF87B0FF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Method (Transformer)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C0AFB5-56F8-7B52-6729-43A033CD8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Pretraining:</a:t>
            </a:r>
            <a:r>
              <a:rPr lang="en-US" sz="2400" dirty="0"/>
              <a:t> MAESTRO dataset (150 epochs)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Fine-tuning: </a:t>
            </a:r>
            <a:r>
              <a:rPr lang="en-US" sz="2400" dirty="0"/>
              <a:t>Monophonic Corpus of Complete Compositions (MCCC, 40 epochs).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Training parameters </a:t>
            </a:r>
            <a:r>
              <a:rPr lang="en-US" sz="2400" dirty="0"/>
              <a:t>chosen to </a:t>
            </a:r>
            <a:r>
              <a:rPr lang="en-US" sz="2400" dirty="0">
                <a:solidFill>
                  <a:schemeClr val="accent5"/>
                </a:solidFill>
              </a:rPr>
              <a:t>match with Kern et al. </a:t>
            </a:r>
            <a:r>
              <a:rPr lang="en-US" sz="2400" dirty="0"/>
              <a:t>to aid comparison of findings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Stimuli encoding:</a:t>
            </a:r>
            <a:r>
              <a:rPr lang="en-US" sz="2400" dirty="0"/>
              <a:t> tokens for NOTE_ON (pitch 0–127), NOTE_OFF, TIME_SHIFT, VELOCITY</a:t>
            </a:r>
          </a:p>
          <a:p>
            <a:r>
              <a:rPr lang="en-US" sz="2400" dirty="0">
                <a:solidFill>
                  <a:schemeClr val="accent5"/>
                </a:solidFill>
              </a:rPr>
              <a:t>Probability distributions </a:t>
            </a:r>
            <a:r>
              <a:rPr lang="en-US" sz="2400" dirty="0"/>
              <a:t>generated for all  </a:t>
            </a:r>
            <a:r>
              <a:rPr lang="en-US" sz="2400" dirty="0">
                <a:solidFill>
                  <a:schemeClr val="accent5"/>
                </a:solidFill>
              </a:rPr>
              <a:t>pitch-related tokens </a:t>
            </a:r>
            <a:r>
              <a:rPr lang="en-US" sz="2400" dirty="0"/>
              <a:t>based on left context</a:t>
            </a:r>
          </a:p>
          <a:p>
            <a:r>
              <a:rPr lang="en-US" sz="2400" dirty="0"/>
              <a:t>Again, relevant probability extraction and IC conversion</a:t>
            </a:r>
          </a:p>
        </p:txBody>
      </p:sp>
    </p:spTree>
    <p:extLst>
      <p:ext uri="{BB962C8B-B14F-4D97-AF65-F5344CB8AC3E}">
        <p14:creationId xmlns:p14="http://schemas.microsoft.com/office/powerpoint/2010/main" val="349287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0E0EB-2D65-B5EE-2797-AC56ED904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E909-A5FA-18DA-3BA3-EC47258B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356C0E5-EFF6-E9C1-D03E-BA8FBCBC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1. </a:t>
            </a:r>
            <a:r>
              <a:rPr lang="en-US" sz="2400" dirty="0">
                <a:solidFill>
                  <a:schemeClr val="accent5"/>
                </a:solidFill>
              </a:rPr>
              <a:t>OLS regression: model predictions </a:t>
            </a:r>
            <a:r>
              <a:rPr lang="en-US" sz="2400" dirty="0"/>
              <a:t>(independent variable) vs </a:t>
            </a:r>
            <a:r>
              <a:rPr lang="en-US" sz="2400" dirty="0">
                <a:solidFill>
                  <a:schemeClr val="accent5"/>
                </a:solidFill>
              </a:rPr>
              <a:t>human ratings </a:t>
            </a:r>
            <a:r>
              <a:rPr lang="en-US" sz="2400" dirty="0"/>
              <a:t>(dependent variable)</a:t>
            </a:r>
          </a:p>
          <a:p>
            <a:pPr marL="0" indent="0">
              <a:buNone/>
            </a:pPr>
            <a:r>
              <a:rPr lang="en-US" sz="2400" dirty="0"/>
              <a:t>2. Variance portioning to find the </a:t>
            </a:r>
            <a:r>
              <a:rPr lang="en-US" sz="2400" dirty="0">
                <a:solidFill>
                  <a:schemeClr val="accent5"/>
                </a:solidFill>
              </a:rPr>
              <a:t>unique contributions </a:t>
            </a:r>
            <a:r>
              <a:rPr lang="en-US" sz="2400" dirty="0"/>
              <a:t>of </a:t>
            </a:r>
            <a:r>
              <a:rPr lang="en-US" sz="2400" dirty="0" err="1"/>
              <a:t>IDyOM</a:t>
            </a:r>
            <a:r>
              <a:rPr lang="en-US" sz="2400" dirty="0"/>
              <a:t> and Transformer</a:t>
            </a:r>
          </a:p>
          <a:p>
            <a:pPr marL="0" indent="0">
              <a:buNone/>
            </a:pPr>
            <a:r>
              <a:rPr lang="en-US" sz="2400" dirty="0"/>
              <a:t>3. Steiger’s test: determine if </a:t>
            </a:r>
            <a:r>
              <a:rPr lang="en-US" sz="2400" dirty="0">
                <a:solidFill>
                  <a:schemeClr val="accent5"/>
                </a:solidFill>
              </a:rPr>
              <a:t>difference in correlations </a:t>
            </a:r>
            <a:r>
              <a:rPr lang="en-US" sz="2400" dirty="0"/>
              <a:t>from regression were </a:t>
            </a:r>
            <a:r>
              <a:rPr lang="en-US" sz="2400" dirty="0">
                <a:solidFill>
                  <a:schemeClr val="accent5"/>
                </a:solidFill>
              </a:rPr>
              <a:t>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36718860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17542</TotalTime>
  <Words>942</Words>
  <Application>Microsoft Office PowerPoint</Application>
  <PresentationFormat>Widescreen</PresentationFormat>
  <Paragraphs>80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1_Office Theme</vt:lpstr>
      <vt:lpstr>Modelling Pitch Expectation in Melody: A Comparison of Variable-Order Markov and Transformer-Based Approaches</vt:lpstr>
      <vt:lpstr>Background</vt:lpstr>
      <vt:lpstr>Research Aim</vt:lpstr>
      <vt:lpstr>IDyOM (Pearce, 2005)</vt:lpstr>
      <vt:lpstr>Music Transformer (Huang et al., 2018)</vt:lpstr>
      <vt:lpstr>Datasets</vt:lpstr>
      <vt:lpstr>Method (IDyOM)</vt:lpstr>
      <vt:lpstr>Method (Transformer)</vt:lpstr>
      <vt:lpstr>Statistical Analysis</vt:lpstr>
      <vt:lpstr>Results: Cuddy and Lunney</vt:lpstr>
      <vt:lpstr>Results: Schellenberg</vt:lpstr>
      <vt:lpstr>Discussion</vt:lpstr>
      <vt:lpstr>Limitations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Yiannis Emmanouilidis</dc:creator>
  <cp:lastModifiedBy>Yiannis Emmanouilidis</cp:lastModifiedBy>
  <cp:revision>3</cp:revision>
  <dcterms:created xsi:type="dcterms:W3CDTF">2025-08-18T19:08:18Z</dcterms:created>
  <dcterms:modified xsi:type="dcterms:W3CDTF">2025-09-01T10:35:22Z</dcterms:modified>
</cp:coreProperties>
</file>