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Cairo Medium"/>
      <p:regular r:id="rId25"/>
      <p:bold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Cairo"/>
      <p:regular r:id="rId31"/>
      <p:bold r:id="rId32"/>
    </p:embeddedFont>
    <p:embeddedFont>
      <p:font typeface="Bunge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iroMedium-bold.fntdata"/><Relationship Id="rId25" Type="http://schemas.openxmlformats.org/officeDocument/2006/relationships/font" Target="fonts/CairoMedium-regular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ir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7.xml"/><Relationship Id="rId33" Type="http://schemas.openxmlformats.org/officeDocument/2006/relationships/font" Target="fonts/Bungee-regular.fntdata"/><Relationship Id="rId10" Type="http://schemas.openxmlformats.org/officeDocument/2006/relationships/slide" Target="slides/slide6.xml"/><Relationship Id="rId32" Type="http://schemas.openxmlformats.org/officeDocument/2006/relationships/font" Target="fonts/Cai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c01257f3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c01257f3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6bcdaaa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6bcdaaa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c01257f3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c01257f3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c01257f3d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c01257f3d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c01257f3d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c01257f3d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bb8033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bb8033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26bcdaaa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26bcdaaa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2c01257f3d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2c01257f3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6bcdaaaf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26bcdaaaf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c01257f3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2c01257f3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96dd1d4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96dd1d4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2c01257f3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2c01257f3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96dd1d4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96dd1d4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96dd1d4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96dd1d4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c01257f3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c01257f3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c01257f3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c01257f3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96dd1d4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96dd1d4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6bcdaaaf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6bcdaaaf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c01257f3d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c01257f3d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082200" y="3492363"/>
            <a:ext cx="5341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875146" y="24980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77" name="Google Shape;77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/>
          <p:nvPr/>
        </p:nvSpPr>
        <p:spPr>
          <a:xfrm>
            <a:off x="8629576" y="7719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82" name="Google Shape;82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92" name="Google Shape;92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97" name="Google Shape;97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654750"/>
            <a:ext cx="77040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6" name="Google Shape;26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31" name="Google Shape;31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378050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424001" y="22921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45" name="Google Shape;45;p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6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48" name="Google Shape;48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6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52" name="Google Shape;52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56" name="Google Shape;56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alexteboul/diabetes-health-indicators-dataset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diabetes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3133075" y="3380663"/>
            <a:ext cx="5341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Sami Chowdhury, Yiannis Pagkalos, Lauren Christiansen, Mei Kam Bharadwaj , Dhwani Patel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-73375" y="-34287"/>
            <a:ext cx="2899575" cy="5212075"/>
            <a:chOff x="-114450" y="-16525"/>
            <a:chExt cx="2899575" cy="5212075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110" name="Google Shape;110;p15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111" name="Google Shape;111;p15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rect b="b" l="l" r="r" t="t"/>
                  <a:pathLst>
                    <a:path extrusionOk="0" h="42609" w="10168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rect b="b" l="l" r="r" t="t"/>
                  <a:pathLst>
                    <a:path extrusionOk="0" h="28688" w="32958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rect b="b" l="l" r="r" t="t"/>
                  <a:pathLst>
                    <a:path extrusionOk="0" h="55284" w="6019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rect b="b" l="l" r="r" t="t"/>
                  <a:pathLst>
                    <a:path extrusionOk="0" h="37865" w="30389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rect b="b" l="l" r="r" t="t"/>
                  <a:pathLst>
                    <a:path extrusionOk="0" h="7191" w="4738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rect b="b" l="l" r="r" t="t"/>
                  <a:pathLst>
                    <a:path extrusionOk="0" h="34184" w="1281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rect b="b" l="l" r="r" t="t"/>
                  <a:pathLst>
                    <a:path extrusionOk="0" h="33812" w="814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rect b="b" l="l" r="r" t="t"/>
                  <a:pathLst>
                    <a:path extrusionOk="0" h="29921" w="13811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rect b="b" l="l" r="r" t="t"/>
                  <a:pathLst>
                    <a:path extrusionOk="0" h="28756" w="9074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rect b="b" l="l" r="r" t="t"/>
                  <a:pathLst>
                    <a:path extrusionOk="0" h="26426" w="14879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rect b="b" l="l" r="r" t="t"/>
                  <a:pathLst>
                    <a:path extrusionOk="0" h="15045" w="35026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rect b="b" l="l" r="r" t="t"/>
                  <a:pathLst>
                    <a:path extrusionOk="0" h="10241" w="37694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rect b="b" l="l" r="r" t="t"/>
                  <a:pathLst>
                    <a:path extrusionOk="0" h="4874" w="6005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rect b="b" l="l" r="r" t="t"/>
                  <a:pathLst>
                    <a:path extrusionOk="0" h="4840" w="5938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rect b="b" l="l" r="r" t="t"/>
                  <a:pathLst>
                    <a:path extrusionOk="0" h="5394" w="6572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rect b="b" l="l" r="r" t="t"/>
                  <a:pathLst>
                    <a:path extrusionOk="0" h="42698" w="42965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rect b="b" l="l" r="r" t="t"/>
                  <a:pathLst>
                    <a:path extrusionOk="0" h="20305" w="26987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rect b="b" l="l" r="r" t="t"/>
                  <a:pathLst>
                    <a:path extrusionOk="0" h="15438" w="12543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rect b="b" l="l" r="r" t="t"/>
                  <a:pathLst>
                    <a:path extrusionOk="0" h="64066" w="5017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rect b="b" l="l" r="r" t="t"/>
                  <a:pathLst>
                    <a:path extrusionOk="0" h="41100" w="32991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rect b="b" l="l" r="r" t="t"/>
                  <a:pathLst>
                    <a:path extrusionOk="0" h="16533" w="18814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rect b="b" l="l" r="r" t="t"/>
                  <a:pathLst>
                    <a:path extrusionOk="0" h="50604" w="27887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5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rect b="b" l="l" r="r" t="t"/>
                  <a:pathLst>
                    <a:path extrusionOk="0" h="9776" w="10141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rect b="b" l="l" r="r" t="t"/>
                  <a:pathLst>
                    <a:path extrusionOk="0" h="13510" w="13511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rect b="b" l="l" r="r" t="t"/>
                  <a:pathLst>
                    <a:path extrusionOk="0" h="4872" w="4837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rect b="b" l="l" r="r" t="t"/>
                  <a:pathLst>
                    <a:path extrusionOk="0" h="2770" w="12243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rect b="b" l="l" r="r" t="t"/>
                  <a:pathLst>
                    <a:path extrusionOk="0" h="7443" w="377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rect b="b" l="l" r="r" t="t"/>
                  <a:pathLst>
                    <a:path extrusionOk="0" h="22091" w="29322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rect b="b" l="l" r="r" t="t"/>
                  <a:pathLst>
                    <a:path extrusionOk="0" h="21242" w="28054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rect b="b" l="l" r="r" t="t"/>
                  <a:pathLst>
                    <a:path extrusionOk="0" h="16458" w="23851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rect b="b" l="l" r="r" t="t"/>
                  <a:pathLst>
                    <a:path extrusionOk="0" h="34826" w="34559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rect b="b" l="l" r="r" t="t"/>
                  <a:pathLst>
                    <a:path extrusionOk="0" h="36494" w="71652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5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rect b="b" l="l" r="r" t="t"/>
                  <a:pathLst>
                    <a:path extrusionOk="0" h="5442" w="5805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5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rect b="b" l="l" r="r" t="t"/>
                  <a:pathLst>
                    <a:path extrusionOk="0" h="5429" w="5805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rect b="b" l="l" r="r" t="t"/>
                  <a:pathLst>
                    <a:path extrusionOk="0" h="6149" w="6606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rect b="b" l="l" r="r" t="t"/>
                  <a:pathLst>
                    <a:path extrusionOk="0" h="8507" w="10375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rgbClr val="1C5F5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5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rect b="b" l="l" r="r" t="t"/>
                  <a:pathLst>
                    <a:path extrusionOk="0" h="3771" w="3037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rect b="b" l="l" r="r" t="t"/>
                  <a:pathLst>
                    <a:path extrusionOk="0" h="13211" w="22817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rect b="b" l="l" r="r" t="t"/>
                  <a:pathLst>
                    <a:path extrusionOk="0" h="11709" w="21316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rect b="b" l="l" r="r" t="t"/>
                  <a:pathLst>
                    <a:path extrusionOk="0" h="3971" w="1101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rect b="b" l="l" r="r" t="t"/>
                  <a:pathLst>
                    <a:path extrusionOk="0" h="3970" w="1101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rect b="b" l="l" r="r" t="t"/>
                  <a:pathLst>
                    <a:path extrusionOk="0" h="12543" w="7173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rgbClr val="FE51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rect b="b" l="l" r="r" t="t"/>
                  <a:pathLst>
                    <a:path extrusionOk="0" fill="none" h="1069" w="501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rgbClr val="F6EFE4"/>
                </a:solidFill>
                <a:ln cap="rnd" cmpd="sng" w="2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rect b="b" l="l" r="r" t="t"/>
                  <a:pathLst>
                    <a:path extrusionOk="0" fill="none" h="4104" w="769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rgbClr val="F6EFE4"/>
                </a:solidFill>
                <a:ln cap="rnd" cmpd="sng" w="2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15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rect b="b" l="l" r="r" t="t"/>
                <a:pathLst>
                  <a:path extrusionOk="0" h="39073" w="20467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cap="flat" cmpd="sng" w="19050">
                <a:solidFill>
                  <a:srgbClr val="F08F5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2" name="Google Shape;162;p15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rect b="b" l="l" r="r" t="t"/>
                <a:pathLst>
                  <a:path extrusionOk="0" h="23812" w="808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cap="flat" cmpd="sng" w="19050">
                <a:solidFill>
                  <a:srgbClr val="F08F5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63" name="Google Shape;163;p15"/>
            <p:cNvSpPr/>
            <p:nvPr/>
          </p:nvSpPr>
          <p:spPr>
            <a:xfrm>
              <a:off x="2093127" y="704844"/>
              <a:ext cx="195250" cy="452450"/>
            </a:xfrm>
            <a:custGeom>
              <a:rect b="b" l="l" r="r" t="t"/>
              <a:pathLst>
                <a:path extrusionOk="0" h="18098" w="781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cap="flat" cmpd="sng" w="19050">
              <a:solidFill>
                <a:srgbClr val="F08F5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15"/>
            <p:cNvSpPr/>
            <p:nvPr/>
          </p:nvSpPr>
          <p:spPr>
            <a:xfrm>
              <a:off x="1224994" y="1121575"/>
              <a:ext cx="718100" cy="655325"/>
            </a:xfrm>
            <a:custGeom>
              <a:rect b="b" l="l" r="r" t="t"/>
              <a:pathLst>
                <a:path extrusionOk="0" h="26213" w="28724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cap="flat" cmpd="sng" w="19050">
              <a:solidFill>
                <a:srgbClr val="F08F5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" name="Google Shape;165;p15"/>
          <p:cNvGrpSpPr/>
          <p:nvPr/>
        </p:nvGrpSpPr>
        <p:grpSpPr>
          <a:xfrm>
            <a:off x="2122263" y="3137138"/>
            <a:ext cx="155150" cy="243525"/>
            <a:chOff x="4358275" y="3409550"/>
            <a:chExt cx="155150" cy="243525"/>
          </a:xfrm>
        </p:grpSpPr>
        <p:sp>
          <p:nvSpPr>
            <p:cNvPr id="166" name="Google Shape;166;p15"/>
            <p:cNvSpPr/>
            <p:nvPr/>
          </p:nvSpPr>
          <p:spPr>
            <a:xfrm>
              <a:off x="4485875" y="3428725"/>
              <a:ext cx="27550" cy="99275"/>
            </a:xfrm>
            <a:custGeom>
              <a:rect b="b" l="l" r="r" t="t"/>
              <a:pathLst>
                <a:path extrusionOk="0" h="3971" w="1102">
                  <a:moveTo>
                    <a:pt x="534" y="1"/>
                  </a:moveTo>
                  <a:cubicBezTo>
                    <a:pt x="234" y="1"/>
                    <a:pt x="0" y="234"/>
                    <a:pt x="0" y="534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34"/>
                  </a:lnTo>
                  <a:cubicBezTo>
                    <a:pt x="1101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485875" y="3539650"/>
              <a:ext cx="27550" cy="99250"/>
            </a:xfrm>
            <a:custGeom>
              <a:rect b="b" l="l" r="r" t="t"/>
              <a:pathLst>
                <a:path extrusionOk="0" h="3970" w="1102">
                  <a:moveTo>
                    <a:pt x="534" y="0"/>
                  </a:moveTo>
                  <a:cubicBezTo>
                    <a:pt x="234" y="0"/>
                    <a:pt x="0" y="234"/>
                    <a:pt x="0" y="567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67"/>
                  </a:lnTo>
                  <a:cubicBezTo>
                    <a:pt x="1101" y="234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358275" y="3539650"/>
              <a:ext cx="27550" cy="99250"/>
            </a:xfrm>
            <a:custGeom>
              <a:rect b="b" l="l" r="r" t="t"/>
              <a:pathLst>
                <a:path extrusionOk="0" h="3970" w="1102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67"/>
                  </a:lnTo>
                  <a:cubicBezTo>
                    <a:pt x="1102" y="234"/>
                    <a:pt x="868" y="0"/>
                    <a:pt x="568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358275" y="3428725"/>
              <a:ext cx="27550" cy="99275"/>
            </a:xfrm>
            <a:custGeom>
              <a:rect b="b" l="l" r="r" t="t"/>
              <a:pathLst>
                <a:path extrusionOk="0" h="3971" w="1102">
                  <a:moveTo>
                    <a:pt x="568" y="1"/>
                  </a:moveTo>
                  <a:cubicBezTo>
                    <a:pt x="234" y="1"/>
                    <a:pt x="1" y="234"/>
                    <a:pt x="1" y="534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34"/>
                  </a:lnTo>
                  <a:cubicBezTo>
                    <a:pt x="1102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385800" y="3624700"/>
              <a:ext cx="99275" cy="28375"/>
            </a:xfrm>
            <a:custGeom>
              <a:rect b="b" l="l" r="r" t="t"/>
              <a:pathLst>
                <a:path extrusionOk="0" h="1135" w="3971">
                  <a:moveTo>
                    <a:pt x="568" y="1"/>
                  </a:moveTo>
                  <a:cubicBezTo>
                    <a:pt x="267" y="1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1"/>
                    <a:pt x="3436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385800" y="3409550"/>
              <a:ext cx="99275" cy="28375"/>
            </a:xfrm>
            <a:custGeom>
              <a:rect b="b" l="l" r="r" t="t"/>
              <a:pathLst>
                <a:path extrusionOk="0" h="1135" w="3971"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0"/>
                    <a:pt x="3436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7315010" y="4146200"/>
            <a:ext cx="357775" cy="295791"/>
            <a:chOff x="-783927" y="2108838"/>
            <a:chExt cx="357775" cy="295791"/>
          </a:xfrm>
        </p:grpSpPr>
        <p:sp>
          <p:nvSpPr>
            <p:cNvPr id="173" name="Google Shape;173;p1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5"/>
          <p:cNvGrpSpPr/>
          <p:nvPr/>
        </p:nvGrpSpPr>
        <p:grpSpPr>
          <a:xfrm rot="9651258">
            <a:off x="3177102" y="4414969"/>
            <a:ext cx="643548" cy="377045"/>
            <a:chOff x="-1131628" y="1250953"/>
            <a:chExt cx="695437" cy="407447"/>
          </a:xfrm>
        </p:grpSpPr>
        <p:sp>
          <p:nvSpPr>
            <p:cNvPr id="176" name="Google Shape;176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5"/>
          <p:cNvGrpSpPr/>
          <p:nvPr/>
        </p:nvGrpSpPr>
        <p:grpSpPr>
          <a:xfrm rot="-7140317">
            <a:off x="6190124" y="1015618"/>
            <a:ext cx="643533" cy="377037"/>
            <a:chOff x="-1131628" y="1250953"/>
            <a:chExt cx="695437" cy="407447"/>
          </a:xfrm>
        </p:grpSpPr>
        <p:sp>
          <p:nvSpPr>
            <p:cNvPr id="180" name="Google Shape;180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720000" y="283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1410575" y="3715175"/>
            <a:ext cx="619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Training and Test scores converged as k increased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k=15 seems the best 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choice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for this dataset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For k=15 accuracy= 73.9%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0" y="1112700"/>
            <a:ext cx="3469977" cy="26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825" y="1112700"/>
            <a:ext cx="3645198" cy="26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6308050" y="1350850"/>
            <a:ext cx="157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0.739</a:t>
            </a:r>
            <a:endParaRPr b="1" sz="900" u="sng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0.739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0.763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720000" y="31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</a:t>
            </a:r>
            <a:endParaRPr/>
          </a:p>
        </p:txBody>
      </p:sp>
      <p:sp>
        <p:nvSpPr>
          <p:cNvPr id="308" name="Google Shape;308;p25"/>
          <p:cNvSpPr txBox="1"/>
          <p:nvPr/>
        </p:nvSpPr>
        <p:spPr>
          <a:xfrm>
            <a:off x="1410575" y="3817075"/>
            <a:ext cx="619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Additional 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parameter setting did not improve the model score (algorithm, metric, weights)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Max achieved accuracy - 73.9%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pic>
        <p:nvPicPr>
          <p:cNvPr id="309" name="Google Shape;309;p25"/>
          <p:cNvPicPr preferRelativeResize="0"/>
          <p:nvPr/>
        </p:nvPicPr>
        <p:blipFill rotWithShape="1">
          <a:blip r:embed="rId3">
            <a:alphaModFix/>
          </a:blip>
          <a:srcRect b="0" l="0" r="4552" t="0"/>
          <a:stretch/>
        </p:blipFill>
        <p:spPr>
          <a:xfrm>
            <a:off x="1410575" y="1214600"/>
            <a:ext cx="4960201" cy="26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/>
        </p:nvSpPr>
        <p:spPr>
          <a:xfrm>
            <a:off x="3506275" y="12744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0.739</a:t>
            </a:r>
            <a:endParaRPr b="1" sz="900" u="sng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0.739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0.763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2903463" y="854950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720000" y="351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317" name="Google Shape;3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375" y="1188900"/>
            <a:ext cx="4049874" cy="25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6"/>
          <p:cNvSpPr txBox="1"/>
          <p:nvPr/>
        </p:nvSpPr>
        <p:spPr>
          <a:xfrm>
            <a:off x="6339475" y="1112700"/>
            <a:ext cx="142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0.745</a:t>
            </a:r>
            <a:endParaRPr/>
          </a:p>
        </p:txBody>
      </p:sp>
      <p:pic>
        <p:nvPicPr>
          <p:cNvPr id="319" name="Google Shape;3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75" y="1188900"/>
            <a:ext cx="3660576" cy="25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6"/>
          <p:cNvSpPr txBox="1"/>
          <p:nvPr/>
        </p:nvSpPr>
        <p:spPr>
          <a:xfrm>
            <a:off x="419875" y="37055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max_iter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90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2588500" y="1347875"/>
            <a:ext cx="142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0.745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5547038" y="865800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1593525" y="4167425"/>
            <a:ext cx="6198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iro Medium"/>
              <a:buChar char="●"/>
            </a:pPr>
            <a: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Additional </a:t>
            </a:r>
            <a: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parameter</a:t>
            </a:r>
            <a: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setting did not improve performance:</a:t>
            </a:r>
            <a:endParaRPr sz="15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iro Medium"/>
              <a:buChar char="●"/>
            </a:pPr>
            <a: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Max Accuracy = 75.2%</a:t>
            </a:r>
            <a:endParaRPr sz="15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type="title"/>
          </p:nvPr>
        </p:nvSpPr>
        <p:spPr>
          <a:xfrm>
            <a:off x="720000" y="317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 b="0" l="0" r="18046" t="0"/>
          <a:stretch/>
        </p:blipFill>
        <p:spPr>
          <a:xfrm>
            <a:off x="4627200" y="1254350"/>
            <a:ext cx="3596349" cy="25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 txBox="1"/>
          <p:nvPr/>
        </p:nvSpPr>
        <p:spPr>
          <a:xfrm>
            <a:off x="6764400" y="1236500"/>
            <a:ext cx="142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0.754</a:t>
            </a:r>
            <a:endParaRPr b="1" sz="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0.754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0.776</a:t>
            </a:r>
            <a:endParaRPr/>
          </a:p>
        </p:txBody>
      </p:sp>
      <p:pic>
        <p:nvPicPr>
          <p:cNvPr id="331" name="Google Shape;3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00" y="1254350"/>
            <a:ext cx="3596351" cy="228859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 txBox="1"/>
          <p:nvPr/>
        </p:nvSpPr>
        <p:spPr>
          <a:xfrm>
            <a:off x="801900" y="3542950"/>
            <a:ext cx="359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90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2969100" y="1236500"/>
            <a:ext cx="142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0.742</a:t>
            </a:r>
            <a:endParaRPr b="1" sz="9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0.742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0.735</a:t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5547038" y="865800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1319725" y="4014600"/>
            <a:ext cx="663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iro Medium"/>
              <a:buChar char="●"/>
            </a:pPr>
            <a: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Increasing max depth to 11 from 3 and n_estimatros from 500 to 1000, resulted in a modest increase in accuracy (from 74.2% to 75.4%)</a:t>
            </a:r>
            <a:endParaRPr sz="15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805600" y="351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</a:t>
            </a:r>
            <a:endParaRPr/>
          </a:p>
        </p:txBody>
      </p:sp>
      <p:pic>
        <p:nvPicPr>
          <p:cNvPr id="341" name="Google Shape;3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200" y="994075"/>
            <a:ext cx="3653418" cy="2535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8"/>
          <p:cNvSpPr txBox="1"/>
          <p:nvPr/>
        </p:nvSpPr>
        <p:spPr>
          <a:xfrm>
            <a:off x="6422523" y="1133893"/>
            <a:ext cx="148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0.755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0.755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0.752</a:t>
            </a:r>
            <a:endParaRPr/>
          </a:p>
        </p:txBody>
      </p:sp>
      <p:pic>
        <p:nvPicPr>
          <p:cNvPr id="343" name="Google Shape;3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00" y="994063"/>
            <a:ext cx="3840324" cy="2535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171513" y="3465750"/>
            <a:ext cx="384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xgb_model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XGBClassifier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learning_rate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max_depth</a:t>
            </a:r>
            <a:r>
              <a:rPr lang="en" sz="9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9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2588925" y="1133900"/>
            <a:ext cx="142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0.756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0.756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0.754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912200" y="3944750"/>
            <a:ext cx="6884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iro Medium"/>
              <a:buChar char="●"/>
            </a:pPr>
            <a: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Interestingly,  GridSearchCV results in a slightly less accurate model. Our initial parameter </a:t>
            </a:r>
            <a: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setting (learning rate = 0.05 vs 2 n_estimators = 1000 vs 100 and max depth 3 (same) give the best result from all our efforts: </a:t>
            </a:r>
            <a:b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</a:br>
            <a:r>
              <a:rPr lang="en" sz="15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Accuracy of 75.6%</a:t>
            </a:r>
            <a:endParaRPr sz="15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5547038" y="732075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720000" y="333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next steps</a:t>
            </a:r>
            <a:endParaRPr/>
          </a:p>
        </p:txBody>
      </p:sp>
      <p:grpSp>
        <p:nvGrpSpPr>
          <p:cNvPr id="353" name="Google Shape;353;p29"/>
          <p:cNvGrpSpPr/>
          <p:nvPr/>
        </p:nvGrpSpPr>
        <p:grpSpPr>
          <a:xfrm>
            <a:off x="1854006" y="4545787"/>
            <a:ext cx="148218" cy="373557"/>
            <a:chOff x="861202" y="1637500"/>
            <a:chExt cx="760484" cy="1384056"/>
          </a:xfrm>
        </p:grpSpPr>
        <p:sp>
          <p:nvSpPr>
            <p:cNvPr id="354" name="Google Shape;354;p29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9"/>
          <p:cNvGrpSpPr/>
          <p:nvPr/>
        </p:nvGrpSpPr>
        <p:grpSpPr>
          <a:xfrm>
            <a:off x="1657191" y="4545787"/>
            <a:ext cx="148218" cy="373557"/>
            <a:chOff x="861202" y="1637500"/>
            <a:chExt cx="760484" cy="1384056"/>
          </a:xfrm>
        </p:grpSpPr>
        <p:sp>
          <p:nvSpPr>
            <p:cNvPr id="382" name="Google Shape;382;p29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9"/>
          <p:cNvGrpSpPr/>
          <p:nvPr/>
        </p:nvGrpSpPr>
        <p:grpSpPr>
          <a:xfrm>
            <a:off x="1460377" y="4545787"/>
            <a:ext cx="148218" cy="373557"/>
            <a:chOff x="861202" y="1637500"/>
            <a:chExt cx="760484" cy="1384056"/>
          </a:xfrm>
        </p:grpSpPr>
        <p:sp>
          <p:nvSpPr>
            <p:cNvPr id="410" name="Google Shape;410;p29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9"/>
          <p:cNvGrpSpPr/>
          <p:nvPr/>
        </p:nvGrpSpPr>
        <p:grpSpPr>
          <a:xfrm>
            <a:off x="1263563" y="4545787"/>
            <a:ext cx="148218" cy="373557"/>
            <a:chOff x="861202" y="1637500"/>
            <a:chExt cx="760484" cy="1384056"/>
          </a:xfrm>
        </p:grpSpPr>
        <p:sp>
          <p:nvSpPr>
            <p:cNvPr id="438" name="Google Shape;438;p29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9"/>
          <p:cNvGrpSpPr/>
          <p:nvPr/>
        </p:nvGrpSpPr>
        <p:grpSpPr>
          <a:xfrm>
            <a:off x="1066749" y="4545787"/>
            <a:ext cx="148218" cy="373557"/>
            <a:chOff x="861202" y="1637500"/>
            <a:chExt cx="760484" cy="1384056"/>
          </a:xfrm>
        </p:grpSpPr>
        <p:sp>
          <p:nvSpPr>
            <p:cNvPr id="466" name="Google Shape;466;p29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29"/>
          <p:cNvGrpSpPr/>
          <p:nvPr/>
        </p:nvGrpSpPr>
        <p:grpSpPr>
          <a:xfrm rot="-10086921">
            <a:off x="2223242" y="4575311"/>
            <a:ext cx="1473900" cy="314923"/>
            <a:chOff x="4872869" y="1787585"/>
            <a:chExt cx="2504439" cy="512256"/>
          </a:xfrm>
        </p:grpSpPr>
        <p:sp>
          <p:nvSpPr>
            <p:cNvPr id="494" name="Google Shape;494;p29"/>
            <p:cNvSpPr/>
            <p:nvPr/>
          </p:nvSpPr>
          <p:spPr>
            <a:xfrm rot="5400000">
              <a:off x="6851821" y="1949099"/>
              <a:ext cx="59725" cy="189227"/>
            </a:xfrm>
            <a:custGeom>
              <a:rect b="b" l="l" r="r" t="t"/>
              <a:pathLst>
                <a:path extrusionOk="0" h="1869" w="801">
                  <a:moveTo>
                    <a:pt x="400" y="0"/>
                  </a:moveTo>
                  <a:cubicBezTo>
                    <a:pt x="167" y="34"/>
                    <a:pt x="0" y="201"/>
                    <a:pt x="0" y="401"/>
                  </a:cubicBezTo>
                  <a:lnTo>
                    <a:pt x="0" y="1468"/>
                  </a:lnTo>
                  <a:cubicBezTo>
                    <a:pt x="0" y="1668"/>
                    <a:pt x="167" y="1835"/>
                    <a:pt x="400" y="1868"/>
                  </a:cubicBezTo>
                  <a:cubicBezTo>
                    <a:pt x="600" y="1835"/>
                    <a:pt x="767" y="1668"/>
                    <a:pt x="801" y="1468"/>
                  </a:cubicBezTo>
                  <a:lnTo>
                    <a:pt x="801" y="401"/>
                  </a:lnTo>
                  <a:cubicBezTo>
                    <a:pt x="767" y="201"/>
                    <a:pt x="600" y="34"/>
                    <a:pt x="40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 rot="5400000">
              <a:off x="7170883" y="1842285"/>
              <a:ext cx="9989" cy="402862"/>
            </a:xfrm>
            <a:custGeom>
              <a:rect b="b" l="l" r="r" t="t"/>
              <a:pathLst>
                <a:path extrusionOk="0" h="5405" w="134">
                  <a:moveTo>
                    <a:pt x="0" y="1"/>
                  </a:moveTo>
                  <a:lnTo>
                    <a:pt x="0" y="5404"/>
                  </a:lnTo>
                  <a:lnTo>
                    <a:pt x="134" y="540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 rot="5400000">
              <a:off x="6687525" y="1985325"/>
              <a:ext cx="206400" cy="116700"/>
            </a:xfrm>
            <a:prstGeom prst="roundRect">
              <a:avLst>
                <a:gd fmla="val 571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 rot="5400000">
              <a:off x="5212213" y="1690642"/>
              <a:ext cx="206483" cy="706145"/>
            </a:xfrm>
            <a:custGeom>
              <a:rect b="b" l="l" r="r" t="t"/>
              <a:pathLst>
                <a:path extrusionOk="0" h="9474" w="2770">
                  <a:moveTo>
                    <a:pt x="1" y="0"/>
                  </a:moveTo>
                  <a:lnTo>
                    <a:pt x="1" y="9474"/>
                  </a:lnTo>
                  <a:lnTo>
                    <a:pt x="2769" y="947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 rot="5400000">
              <a:off x="5933254" y="1444453"/>
              <a:ext cx="295934" cy="1198523"/>
            </a:xfrm>
            <a:custGeom>
              <a:rect b="b" l="l" r="r" t="t"/>
              <a:pathLst>
                <a:path extrusionOk="0" h="16080" w="3970">
                  <a:moveTo>
                    <a:pt x="0" y="1"/>
                  </a:moveTo>
                  <a:lnTo>
                    <a:pt x="0" y="16079"/>
                  </a:lnTo>
                  <a:lnTo>
                    <a:pt x="3970" y="1607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 rot="5400000">
              <a:off x="5186148" y="1974060"/>
              <a:ext cx="512256" cy="139306"/>
            </a:xfrm>
            <a:custGeom>
              <a:rect b="b" l="l" r="r" t="t"/>
              <a:pathLst>
                <a:path extrusionOk="0" h="1869" w="6872">
                  <a:moveTo>
                    <a:pt x="934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69"/>
                  </a:cubicBezTo>
                  <a:lnTo>
                    <a:pt x="5938" y="1869"/>
                  </a:lnTo>
                  <a:cubicBezTo>
                    <a:pt x="6438" y="1835"/>
                    <a:pt x="6838" y="1435"/>
                    <a:pt x="6872" y="935"/>
                  </a:cubicBezTo>
                  <a:cubicBezTo>
                    <a:pt x="6872" y="434"/>
                    <a:pt x="6438" y="1"/>
                    <a:pt x="5938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 rot="5400000">
              <a:off x="4719977" y="1985241"/>
              <a:ext cx="422731" cy="116945"/>
            </a:xfrm>
            <a:custGeom>
              <a:rect b="b" l="l" r="r" t="t"/>
              <a:pathLst>
                <a:path extrusionOk="0" h="1569" w="5671">
                  <a:moveTo>
                    <a:pt x="767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202"/>
                    <a:pt x="334" y="1569"/>
                    <a:pt x="767" y="1569"/>
                  </a:cubicBezTo>
                  <a:lnTo>
                    <a:pt x="4870" y="1569"/>
                  </a:lnTo>
                  <a:cubicBezTo>
                    <a:pt x="5304" y="1569"/>
                    <a:pt x="5671" y="1202"/>
                    <a:pt x="5671" y="768"/>
                  </a:cubicBezTo>
                  <a:cubicBezTo>
                    <a:pt x="5671" y="334"/>
                    <a:pt x="5304" y="1"/>
                    <a:pt x="48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 rot="5400000">
              <a:off x="6502450" y="1954425"/>
              <a:ext cx="298800" cy="176400"/>
            </a:xfrm>
            <a:prstGeom prst="roundRect">
              <a:avLst>
                <a:gd fmla="val 5711" name="adj"/>
              </a:avLst>
            </a:pr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 rot="10800000">
              <a:off x="56766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 rot="10800000">
              <a:off x="572570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 rot="10800000">
              <a:off x="577481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 rot="10800000">
              <a:off x="582392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 rot="10800000">
              <a:off x="587302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 rot="10800000">
              <a:off x="592213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 rot="10800000">
              <a:off x="597124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 rot="10800000">
              <a:off x="602034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 rot="10800000">
              <a:off x="606945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 rot="10800000">
              <a:off x="611856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 rot="10800000">
              <a:off x="616766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 rot="10800000">
              <a:off x="621677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 rot="10800000">
              <a:off x="626588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 rot="10800000">
              <a:off x="631498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 rot="10800000">
              <a:off x="636409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 rot="10800000">
              <a:off x="64132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29"/>
          <p:cNvSpPr txBox="1"/>
          <p:nvPr/>
        </p:nvSpPr>
        <p:spPr>
          <a:xfrm>
            <a:off x="720000" y="958350"/>
            <a:ext cx="7704000" cy="3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could explore more datasets that include health indicators such as HbA1C (hemoglobin A1C) and fast blood sugar test (FBS). 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HbA1C test measures the average blood sugar (glucose) level over the past 60-90 days. A fasting  blood sugar test measures the blood sugar levels first thing in the morning before the patient breaks their fast.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If the patient’s blood sugar is high, then it indicates that patient has difficulties breaking down sugar in their body.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It is best to look at a dataset that includes both HbA1C and FBS data. HbA1C tests are less sensitive compared to the FBS test, but provides a more comprehensive story on the patient’s blood sugar over a period of months.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 practice, </a:t>
            </a:r>
            <a:r>
              <a:rPr b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both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tests are used in the office to get a more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accurate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diagnosis of diabetes.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iro"/>
              <a:buChar char="●"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 could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experiment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with more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models and/or model parameter tuning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Correlation Matrix</a:t>
            </a:r>
            <a:endParaRPr/>
          </a:p>
        </p:txBody>
      </p:sp>
      <p:pic>
        <p:nvPicPr>
          <p:cNvPr id="534" name="Google Shape;5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50" y="1171075"/>
            <a:ext cx="1636175" cy="32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/ column descriptions</a:t>
            </a:r>
            <a:endParaRPr/>
          </a:p>
        </p:txBody>
      </p:sp>
      <p:pic>
        <p:nvPicPr>
          <p:cNvPr id="540" name="Google Shape;5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1068275"/>
            <a:ext cx="7286617" cy="3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13100" y="463325"/>
            <a:ext cx="771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Table of contents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704700" y="1978222"/>
            <a:ext cx="2316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Executive Summary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704700" y="1465450"/>
            <a:ext cx="231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3415950" y="1918675"/>
            <a:ext cx="2316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Goals and Questions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3411750" y="1440125"/>
            <a:ext cx="231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6062475" y="1978225"/>
            <a:ext cx="2316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Collection and Cleanup 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6062475" y="1466647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704688" y="3740750"/>
            <a:ext cx="2316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Approach/Issues and Resolution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708229" y="3284439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3411750" y="3721875"/>
            <a:ext cx="2457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Results/ Conclusion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3411746" y="3309764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>
            <a:off x="713100" y="2571743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3415950" y="2571743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6"/>
          <p:cNvCxnSpPr/>
          <p:nvPr/>
        </p:nvCxnSpPr>
        <p:spPr>
          <a:xfrm>
            <a:off x="6062475" y="2571746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713088" y="4314084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3415950" y="4237884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6"/>
          <p:cNvSpPr txBox="1"/>
          <p:nvPr/>
        </p:nvSpPr>
        <p:spPr>
          <a:xfrm>
            <a:off x="6062475" y="3721875"/>
            <a:ext cx="2568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Potential Next Steps</a:t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062471" y="3309764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 b="1" sz="3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5" name="Google Shape;205;p16"/>
          <p:cNvCxnSpPr/>
          <p:nvPr/>
        </p:nvCxnSpPr>
        <p:spPr>
          <a:xfrm>
            <a:off x="6066675" y="4237884"/>
            <a:ext cx="104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"/>
          <p:cNvSpPr txBox="1"/>
          <p:nvPr>
            <p:ph type="title"/>
          </p:nvPr>
        </p:nvSpPr>
        <p:spPr>
          <a:xfrm>
            <a:off x="720000" y="403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classification</a:t>
            </a:r>
            <a:endParaRPr/>
          </a:p>
        </p:txBody>
      </p:sp>
      <p:pic>
        <p:nvPicPr>
          <p:cNvPr id="546" name="Google Shape;5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600" y="1111025"/>
            <a:ext cx="4058807" cy="37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326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7989238" y="2606191"/>
            <a:ext cx="306843" cy="720701"/>
            <a:chOff x="3903196" y="1379924"/>
            <a:chExt cx="1357711" cy="3188943"/>
          </a:xfrm>
        </p:grpSpPr>
        <p:sp>
          <p:nvSpPr>
            <p:cNvPr id="212" name="Google Shape;212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852725" y="1317975"/>
            <a:ext cx="69636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Our </a:t>
            </a:r>
            <a:r>
              <a:rPr b="1"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project goal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was to determine how key datapoints (BMI, high blood pressure, cholesterol, stroke, heart disease/attack, physical activity level, general health level, physical health level, difficulty walking scale, age, education level, income level) relate to the diagnosis of diabetes in different patients. 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We used this underlying data to create and train machine learning models to 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easily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predict whether a patient would be diagnosed.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goals/ questions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864875" y="1187550"/>
            <a:ext cx="68151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CD8E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720000" y="1112700"/>
            <a:ext cx="74793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Our aim was to identify and utilize the most impactful datapoints (e.g., BMI, blood pressure, cholesterol, lifestyle factors) to improve our model’s accuracy and reliability on predicting a diabetes diagnosis.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Questions:</a:t>
            </a: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AutoNum type="arabicPeriod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Which dataset </a:t>
            </a: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is best to train our model (number of features, rows and quality)?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AutoNum type="arabicPeriod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Which features are most strongly correlated to diabetes diagnoses, and how do they contribute to the model's predictions?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AutoNum type="arabicPeriod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What are the models that will produce the best </a:t>
            </a: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accuracy scores?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AutoNum type="arabicPeriod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How can we finetune the selected models to amplify accuracy scores?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/ CLean up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605700" y="1112700"/>
            <a:ext cx="74793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Collected at the following 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Cairo Medium"/>
                <a:ea typeface="Cairo Medium"/>
                <a:cs typeface="Cairo Medium"/>
                <a:sym typeface="Cair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link</a:t>
            </a: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by Alex Teboul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Obtained from the Behavioral Risk Factor Surveillance System (BRFSS), an annual telephone survey that is collected annually by the CDC.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The features are either questions asked of participants or variables calculated based on their responses. The dataset includes the following: 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['Diabetes_binary', 'HighBP', 'HighChol', 'CholCheck', 'BMI', 'Smoker', 'Stroke', 'HeartDiseaseorAttack', 'PhysActivity', 'Fruits', 'Veggies', 'HvyAlcoholConsump', 'AnyHealthcare', 'NoDocbcCost', 'GenHlth', 'MentHlth', 'PhysHlth', 'DiffWalk', 'Sex', 'Age', 'Education', 'Income']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702600" y="25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720000" y="908925"/>
            <a:ext cx="76692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Data was already balanced, cleaned for nulls (Keggle included both balanced and unbalanced versions of the data)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Required encoding of a few set features (BMI condensed to scientific classifications from Underweight to Obesity 3, and initially also encoded AGE, INCOME, EDUCATION)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In the end, we only encoded BMI and kept the original groupings of AGE, INCOME, and EDUCATION as this ended up producing better results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Initially we did not remove features that were not strongly correlated to the results. Eventually removing those improved our model performance.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Data was scaled since we had many ordinal encoders, all categorical and ordered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iro Medium"/>
              <a:buChar char="●"/>
            </a:pPr>
            <a:r>
              <a:rPr lang="en" sz="17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Finally, we run GridSearchCV for all the models to further optimize performance by identifying model parameters that could help</a:t>
            </a:r>
            <a:endParaRPr sz="17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720000" y="310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 and Conclusions</a:t>
            </a:r>
            <a:endParaRPr sz="1700"/>
          </a:p>
        </p:txBody>
      </p:sp>
      <p:sp>
        <p:nvSpPr>
          <p:cNvPr id="270" name="Google Shape;270;p21"/>
          <p:cNvSpPr txBox="1"/>
          <p:nvPr/>
        </p:nvSpPr>
        <p:spPr>
          <a:xfrm>
            <a:off x="785200" y="957825"/>
            <a:ext cx="72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785200" y="1265625"/>
            <a:ext cx="45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797850" y="957825"/>
            <a:ext cx="7548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Given the nonlinear classification of the data, we experimented with the following models below. 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After all optimizations the following results were achieved: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Decision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Tree: 74.5%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KNeighborsClassifier: 73.9%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Logistic Regression: 75.2%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RandomForestClassifier: 75.4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XGBClassifier: 75.6%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720000" y="310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 and Conclusions</a:t>
            </a:r>
            <a:endParaRPr sz="1700"/>
          </a:p>
        </p:txBody>
      </p:sp>
      <p:sp>
        <p:nvSpPr>
          <p:cNvPr id="278" name="Google Shape;278;p22"/>
          <p:cNvSpPr txBox="1"/>
          <p:nvPr/>
        </p:nvSpPr>
        <p:spPr>
          <a:xfrm>
            <a:off x="785200" y="957825"/>
            <a:ext cx="72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785200" y="1265625"/>
            <a:ext cx="45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5721050" y="1320775"/>
            <a:ext cx="29673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iro Medium"/>
              <a:buChar char="●"/>
            </a:pP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The biggest improvements were achieved in the Decision Tree and the </a:t>
            </a: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Random Forest</a:t>
            </a: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model after the GridSearch optimization</a:t>
            </a:r>
            <a:endParaRPr sz="13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iro Medium"/>
              <a:buChar char="●"/>
            </a:pP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Interestingly, KNN and LGR models performed </a:t>
            </a: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slightly</a:t>
            </a: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worse after we ungrouped the Age, Education and Income categories.</a:t>
            </a:r>
            <a:endParaRPr sz="13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Cairo Medium"/>
              <a:buChar char="●"/>
            </a:pPr>
            <a:r>
              <a:rPr lang="en" sz="13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Similarly, XBoost performed better before GridSearch but only marginally.</a:t>
            </a:r>
            <a:endParaRPr sz="13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pic>
        <p:nvPicPr>
          <p:cNvPr id="281" name="Google Shape;281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00" y="1265625"/>
            <a:ext cx="4999599" cy="308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type="title"/>
          </p:nvPr>
        </p:nvSpPr>
        <p:spPr>
          <a:xfrm>
            <a:off x="720000" y="300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3">
            <a:alphaModFix/>
          </a:blip>
          <a:srcRect b="0" l="0" r="0" t="13651"/>
          <a:stretch/>
        </p:blipFill>
        <p:spPr>
          <a:xfrm>
            <a:off x="708984" y="998350"/>
            <a:ext cx="3790492" cy="252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 rotWithShape="1">
          <a:blip r:embed="rId4">
            <a:alphaModFix/>
          </a:blip>
          <a:srcRect b="5338" l="0" r="0" t="0"/>
          <a:stretch/>
        </p:blipFill>
        <p:spPr>
          <a:xfrm>
            <a:off x="4616175" y="998350"/>
            <a:ext cx="3852475" cy="25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 txBox="1"/>
          <p:nvPr/>
        </p:nvSpPr>
        <p:spPr>
          <a:xfrm>
            <a:off x="6697550" y="998350"/>
            <a:ext cx="143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0.745</a:t>
            </a:r>
            <a:endParaRPr b="1" sz="900" u="sng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0.745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0.745</a:t>
            </a:r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3066550" y="1031575"/>
            <a:ext cx="1394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Accuracy: 0.67</a:t>
            </a:r>
            <a:endParaRPr b="1" sz="900" u="sng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Test score: 0.67</a:t>
            </a:r>
            <a:endParaRPr sz="9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Train Score: 0.93</a:t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720000" y="35207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 parameters specified</a:t>
            </a:r>
            <a:endParaRPr sz="90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1009400" y="3843850"/>
            <a:ext cx="711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 Medium"/>
              <a:buChar char="●"/>
            </a:pP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Specifying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the 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additional</a:t>
            </a:r>
            <a:r>
              <a:rPr lang="en" sz="18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rPr>
              <a:t> parameters (max depth, min sample leaf and min sample split gives a significant improvement in accuracy:  - (from 67% to 74.5%)</a:t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5827213" y="708475"/>
            <a:ext cx="143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GridSearchCV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Diabetes Day Infographics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