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Cairo Medium"/>
      <p:regular r:id="rId25"/>
      <p:bold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Cairo"/>
      <p:regular r:id="rId31"/>
      <p:bold r:id="rId32"/>
    </p:embeddedFont>
    <p:embeddedFont>
      <p:font typeface="Bunge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iroMedium-bold.fntdata"/><Relationship Id="rId25" Type="http://schemas.openxmlformats.org/officeDocument/2006/relationships/font" Target="fonts/CairoMedium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ir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33" Type="http://schemas.openxmlformats.org/officeDocument/2006/relationships/font" Target="fonts/Bungee-regular.fntdata"/><Relationship Id="rId10" Type="http://schemas.openxmlformats.org/officeDocument/2006/relationships/slide" Target="slides/slide6.xml"/><Relationship Id="rId32" Type="http://schemas.openxmlformats.org/officeDocument/2006/relationships/font" Target="fonts/Cai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c01257f3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c01257f3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formula is: Recall = True Positives / (True Positives + False Negatives)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F1-score is the harmonic mean of precision and recall, providing a single score that balances both metrics. It's particularly useful when you have an uneven class distribution.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F1-score ranges from 0 to 1, where: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1 represents perfect precision and recall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0 represents the worst case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simply shows how many samples of each class were in the test dataset. It's not a performance metric but rather provides context about the class distribution. This is crucial because: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 helps identify class imbalance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 gives you an idea of how much data the other metrics are based 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Low support numbers might indicate that the metrics for that class are less reliable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measures the accuracy of positive predictions - it answers the question "Of all the cases we predicted as positive, how many were actually positive?"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formula is: Precision = True Positives / (True Positives + False Positives)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me use a concrete example of a spam email detector: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If our model flags 100 emails as spam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But only 80 of those were actually spam (true positives)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And 20 were legitimate emails incorrectly flagged (false positives)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Then precision would be 80/100 = 0.80 or 80%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difference between precision and recall: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Precision focuses on the accuracy of positive predictions (how many of our spam predictions were correct)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Recall focuses on coverage of actual positives (how many actual spam emails we caught)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model with high precision but low recall would: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Be very careful about labeling something as spam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Rarely make false accusations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But might miss many actual spam emails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model with high recall but low precision would: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Catch most actual spam emails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But also incorrectly flag many legitimate emails as spam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why the F1-score, which balances both metrics, is often used as an overall performance measure.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c01257f3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c01257f3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6bcdaaa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6bcdaaa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c01257f3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c01257f3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c01257f3d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c01257f3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c01257f3d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c01257f3d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bb8033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bb8033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6bcdaaa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26bcdaaa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c01257f3d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c01257f3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2c01257f3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2c01257f3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96dd1d4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96dd1d4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2c01257f3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2c01257f3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96dd1d4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96dd1d4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96dd1d4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96dd1d4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c01257f3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c01257f3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c01257f3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c01257f3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96dd1d4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96dd1d4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6bcdaaa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6bcdaaa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6bcdaaaf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6bcdaaaf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875146" y="2498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77" name="Google Shape;77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82" name="Google Shape;82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92" name="Google Shape;92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97" name="Google Shape;97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654750"/>
            <a:ext cx="77040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6" name="Google Shape;26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31" name="Google Shape;31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424001" y="22921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45" name="Google Shape;45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6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48" name="Google Shape;48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6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52" name="Google Shape;52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56" name="Google Shape;56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lexteboul/diabetes-health-indicators-dataset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diabetes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3133075" y="3380663"/>
            <a:ext cx="5341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Sami Chowdhury, Yiannis Pagkalos, Lauren Christiansen, Mei Kam Bharadwaj , Dhwani Patel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-73375" y="-34287"/>
            <a:ext cx="2899575" cy="5212075"/>
            <a:chOff x="-114450" y="-16525"/>
            <a:chExt cx="2899575" cy="5212075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110" name="Google Shape;110;p15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111" name="Google Shape;111;p15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rect b="b" l="l" r="r" t="t"/>
                  <a:pathLst>
                    <a:path extrusionOk="0" h="42609" w="10168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rect b="b" l="l" r="r" t="t"/>
                  <a:pathLst>
                    <a:path extrusionOk="0" h="28688" w="32958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rect b="b" l="l" r="r" t="t"/>
                  <a:pathLst>
                    <a:path extrusionOk="0" h="55284" w="6019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rect b="b" l="l" r="r" t="t"/>
                  <a:pathLst>
                    <a:path extrusionOk="0" h="37865" w="30389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rect b="b" l="l" r="r" t="t"/>
                  <a:pathLst>
                    <a:path extrusionOk="0" h="7191" w="4738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rect b="b" l="l" r="r" t="t"/>
                  <a:pathLst>
                    <a:path extrusionOk="0" h="34184" w="1281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rect b="b" l="l" r="r" t="t"/>
                  <a:pathLst>
                    <a:path extrusionOk="0" h="33812" w="814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rect b="b" l="l" r="r" t="t"/>
                  <a:pathLst>
                    <a:path extrusionOk="0" h="29921" w="13811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rect b="b" l="l" r="r" t="t"/>
                  <a:pathLst>
                    <a:path extrusionOk="0" h="28756" w="9074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rect b="b" l="l" r="r" t="t"/>
                  <a:pathLst>
                    <a:path extrusionOk="0" h="26426" w="14879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rect b="b" l="l" r="r" t="t"/>
                  <a:pathLst>
                    <a:path extrusionOk="0" h="15045" w="35026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rect b="b" l="l" r="r" t="t"/>
                  <a:pathLst>
                    <a:path extrusionOk="0" h="10241" w="37694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rect b="b" l="l" r="r" t="t"/>
                  <a:pathLst>
                    <a:path extrusionOk="0" h="4874" w="6005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rect b="b" l="l" r="r" t="t"/>
                  <a:pathLst>
                    <a:path extrusionOk="0" h="4840" w="5938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rect b="b" l="l" r="r" t="t"/>
                  <a:pathLst>
                    <a:path extrusionOk="0" h="5394" w="6572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rect b="b" l="l" r="r" t="t"/>
                  <a:pathLst>
                    <a:path extrusionOk="0" h="42698" w="42965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rect b="b" l="l" r="r" t="t"/>
                  <a:pathLst>
                    <a:path extrusionOk="0" h="20305" w="26987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rect b="b" l="l" r="r" t="t"/>
                  <a:pathLst>
                    <a:path extrusionOk="0" h="15438" w="12543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rect b="b" l="l" r="r" t="t"/>
                  <a:pathLst>
                    <a:path extrusionOk="0" h="64066" w="5017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rect b="b" l="l" r="r" t="t"/>
                  <a:pathLst>
                    <a:path extrusionOk="0" h="41100" w="32991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rect b="b" l="l" r="r" t="t"/>
                  <a:pathLst>
                    <a:path extrusionOk="0" h="16533" w="18814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rect b="b" l="l" r="r" t="t"/>
                  <a:pathLst>
                    <a:path extrusionOk="0" h="50604" w="27887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rect b="b" l="l" r="r" t="t"/>
                  <a:pathLst>
                    <a:path extrusionOk="0" h="9776" w="10141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rect b="b" l="l" r="r" t="t"/>
                  <a:pathLst>
                    <a:path extrusionOk="0" h="13510" w="13511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rect b="b" l="l" r="r" t="t"/>
                  <a:pathLst>
                    <a:path extrusionOk="0" h="4872" w="4837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rect b="b" l="l" r="r" t="t"/>
                  <a:pathLst>
                    <a:path extrusionOk="0" h="2770" w="12243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rect b="b" l="l" r="r" t="t"/>
                  <a:pathLst>
                    <a:path extrusionOk="0" h="7443" w="377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rect b="b" l="l" r="r" t="t"/>
                  <a:pathLst>
                    <a:path extrusionOk="0" h="22091" w="29322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rect b="b" l="l" r="r" t="t"/>
                  <a:pathLst>
                    <a:path extrusionOk="0" h="21242" w="28054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rect b="b" l="l" r="r" t="t"/>
                  <a:pathLst>
                    <a:path extrusionOk="0" h="16458" w="23851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rect b="b" l="l" r="r" t="t"/>
                  <a:pathLst>
                    <a:path extrusionOk="0" h="34826" w="34559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rect b="b" l="l" r="r" t="t"/>
                  <a:pathLst>
                    <a:path extrusionOk="0" h="36494" w="71652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rect b="b" l="l" r="r" t="t"/>
                  <a:pathLst>
                    <a:path extrusionOk="0" h="5442" w="5805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rect b="b" l="l" r="r" t="t"/>
                  <a:pathLst>
                    <a:path extrusionOk="0" h="5429" w="5805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rect b="b" l="l" r="r" t="t"/>
                  <a:pathLst>
                    <a:path extrusionOk="0" h="6149" w="6606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rect b="b" l="l" r="r" t="t"/>
                  <a:pathLst>
                    <a:path extrusionOk="0" h="8507" w="10375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rgbClr val="1C5F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rect b="b" l="l" r="r" t="t"/>
                  <a:pathLst>
                    <a:path extrusionOk="0" h="3771" w="3037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rect b="b" l="l" r="r" t="t"/>
                  <a:pathLst>
                    <a:path extrusionOk="0" h="13211" w="22817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rect b="b" l="l" r="r" t="t"/>
                  <a:pathLst>
                    <a:path extrusionOk="0" h="11709" w="21316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rect b="b" l="l" r="r" t="t"/>
                  <a:pathLst>
                    <a:path extrusionOk="0" h="3971" w="1101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rect b="b" l="l" r="r" t="t"/>
                  <a:pathLst>
                    <a:path extrusionOk="0" h="3970" w="1101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rect b="b" l="l" r="r" t="t"/>
                  <a:pathLst>
                    <a:path extrusionOk="0" h="12543" w="7173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rgbClr val="FE51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rect b="b" l="l" r="r" t="t"/>
                  <a:pathLst>
                    <a:path extrusionOk="0" fill="none" h="1069" w="501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rect b="b" l="l" r="r" t="t"/>
                  <a:pathLst>
                    <a:path extrusionOk="0" fill="none" h="4104" w="769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rect b="b" l="l" r="r" t="t"/>
                <a:pathLst>
                  <a:path extrusionOk="0" h="39073" w="20467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2" name="Google Shape;162;p15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rect b="b" l="l" r="r" t="t"/>
                <a:pathLst>
                  <a:path extrusionOk="0" h="23812" w="808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3" name="Google Shape;163;p15"/>
            <p:cNvSpPr/>
            <p:nvPr/>
          </p:nvSpPr>
          <p:spPr>
            <a:xfrm>
              <a:off x="2093127" y="704844"/>
              <a:ext cx="195250" cy="452450"/>
            </a:xfrm>
            <a:custGeom>
              <a:rect b="b" l="l" r="r" t="t"/>
              <a:pathLst>
                <a:path extrusionOk="0" h="18098" w="781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15"/>
            <p:cNvSpPr/>
            <p:nvPr/>
          </p:nvSpPr>
          <p:spPr>
            <a:xfrm>
              <a:off x="1224994" y="1121575"/>
              <a:ext cx="718100" cy="655325"/>
            </a:xfrm>
            <a:custGeom>
              <a:rect b="b" l="l" r="r" t="t"/>
              <a:pathLst>
                <a:path extrusionOk="0" h="26213" w="28724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" name="Google Shape;165;p15"/>
          <p:cNvGrpSpPr/>
          <p:nvPr/>
        </p:nvGrpSpPr>
        <p:grpSpPr>
          <a:xfrm>
            <a:off x="2122263" y="3137138"/>
            <a:ext cx="155150" cy="243525"/>
            <a:chOff x="4358275" y="3409550"/>
            <a:chExt cx="155150" cy="243525"/>
          </a:xfrm>
        </p:grpSpPr>
        <p:sp>
          <p:nvSpPr>
            <p:cNvPr id="166" name="Google Shape;166;p15"/>
            <p:cNvSpPr/>
            <p:nvPr/>
          </p:nvSpPr>
          <p:spPr>
            <a:xfrm>
              <a:off x="44858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34"/>
                  </a:ln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4858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34" y="0"/>
                  </a:moveTo>
                  <a:cubicBezTo>
                    <a:pt x="234" y="0"/>
                    <a:pt x="0" y="234"/>
                    <a:pt x="0" y="567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67"/>
                  </a:lnTo>
                  <a:cubicBezTo>
                    <a:pt x="1101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3582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67"/>
                  </a:lnTo>
                  <a:cubicBezTo>
                    <a:pt x="1102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3582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68" y="1"/>
                  </a:moveTo>
                  <a:cubicBezTo>
                    <a:pt x="234" y="1"/>
                    <a:pt x="1" y="234"/>
                    <a:pt x="1" y="534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34"/>
                  </a:lnTo>
                  <a:cubicBezTo>
                    <a:pt x="1102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385800" y="362470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1"/>
                  </a:moveTo>
                  <a:cubicBezTo>
                    <a:pt x="267" y="1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1"/>
                    <a:pt x="3436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385800" y="340955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0"/>
                    <a:pt x="3436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7315010" y="4146200"/>
            <a:ext cx="357775" cy="295791"/>
            <a:chOff x="-783927" y="2108838"/>
            <a:chExt cx="357775" cy="295791"/>
          </a:xfrm>
        </p:grpSpPr>
        <p:sp>
          <p:nvSpPr>
            <p:cNvPr id="173" name="Google Shape;173;p1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5"/>
          <p:cNvGrpSpPr/>
          <p:nvPr/>
        </p:nvGrpSpPr>
        <p:grpSpPr>
          <a:xfrm rot="9651258">
            <a:off x="3177102" y="4414969"/>
            <a:ext cx="643548" cy="377045"/>
            <a:chOff x="-1131628" y="1250953"/>
            <a:chExt cx="695437" cy="407447"/>
          </a:xfrm>
        </p:grpSpPr>
        <p:sp>
          <p:nvSpPr>
            <p:cNvPr id="176" name="Google Shape;176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5"/>
          <p:cNvGrpSpPr/>
          <p:nvPr/>
        </p:nvGrpSpPr>
        <p:grpSpPr>
          <a:xfrm rot="-7140317">
            <a:off x="6190124" y="1015618"/>
            <a:ext cx="643533" cy="377037"/>
            <a:chOff x="-1131628" y="1250953"/>
            <a:chExt cx="695437" cy="407447"/>
          </a:xfrm>
        </p:grpSpPr>
        <p:sp>
          <p:nvSpPr>
            <p:cNvPr id="180" name="Google Shape;180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720000" y="300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301" name="Google Shape;301;p24"/>
          <p:cNvPicPr preferRelativeResize="0"/>
          <p:nvPr/>
        </p:nvPicPr>
        <p:blipFill rotWithShape="1">
          <a:blip r:embed="rId3">
            <a:alphaModFix/>
          </a:blip>
          <a:srcRect b="0" l="0" r="0" t="13651"/>
          <a:stretch/>
        </p:blipFill>
        <p:spPr>
          <a:xfrm>
            <a:off x="708984" y="998350"/>
            <a:ext cx="3790492" cy="252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 rotWithShape="1">
          <a:blip r:embed="rId4">
            <a:alphaModFix/>
          </a:blip>
          <a:srcRect b="5338" l="0" r="0" t="0"/>
          <a:stretch/>
        </p:blipFill>
        <p:spPr>
          <a:xfrm>
            <a:off x="4616175" y="998350"/>
            <a:ext cx="3852475" cy="25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4"/>
          <p:cNvSpPr txBox="1"/>
          <p:nvPr/>
        </p:nvSpPr>
        <p:spPr>
          <a:xfrm>
            <a:off x="6697550" y="998350"/>
            <a:ext cx="143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0.745</a:t>
            </a:r>
            <a:endParaRPr b="1" sz="900" u="sng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0.745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0.745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3066550" y="1031575"/>
            <a:ext cx="13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0.67</a:t>
            </a:r>
            <a:endParaRPr b="1" sz="900" u="sng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0.67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0.93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720000" y="35207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 parameters specified</a:t>
            </a:r>
            <a:endParaRPr sz="90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5827213" y="708475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1000" y="3612149"/>
            <a:ext cx="4692149" cy="1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720000" y="283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1410575" y="3715175"/>
            <a:ext cx="619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Training and Test scores converged as k increased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k=15 seems the best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choice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for this dataset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For k=15 accuracy= 73.9%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pic>
        <p:nvPicPr>
          <p:cNvPr id="314" name="Google Shape;3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0" y="1112700"/>
            <a:ext cx="3469977" cy="26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825" y="1112700"/>
            <a:ext cx="3645198" cy="26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 txBox="1"/>
          <p:nvPr/>
        </p:nvSpPr>
        <p:spPr>
          <a:xfrm>
            <a:off x="6308050" y="1350850"/>
            <a:ext cx="157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0.739</a:t>
            </a:r>
            <a:endParaRPr b="1" sz="900" u="sng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0.739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0.763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720000" y="31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</a:t>
            </a:r>
            <a:endParaRPr/>
          </a:p>
        </p:txBody>
      </p:sp>
      <p:pic>
        <p:nvPicPr>
          <p:cNvPr id="322" name="Google Shape;322;p26"/>
          <p:cNvPicPr preferRelativeResize="0"/>
          <p:nvPr/>
        </p:nvPicPr>
        <p:blipFill rotWithShape="1">
          <a:blip r:embed="rId3">
            <a:alphaModFix/>
          </a:blip>
          <a:srcRect b="0" l="0" r="4552" t="0"/>
          <a:stretch/>
        </p:blipFill>
        <p:spPr>
          <a:xfrm>
            <a:off x="1410575" y="1214600"/>
            <a:ext cx="4960201" cy="26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6"/>
          <p:cNvSpPr txBox="1"/>
          <p:nvPr/>
        </p:nvSpPr>
        <p:spPr>
          <a:xfrm>
            <a:off x="3506275" y="12744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0.739</a:t>
            </a:r>
            <a:endParaRPr b="1" sz="900" u="sng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0.739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0.763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2903463" y="854950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720000" y="351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375" y="1188900"/>
            <a:ext cx="4049874" cy="25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 txBox="1"/>
          <p:nvPr/>
        </p:nvSpPr>
        <p:spPr>
          <a:xfrm>
            <a:off x="6339475" y="1112700"/>
            <a:ext cx="142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0.745</a:t>
            </a:r>
            <a:endParaRPr/>
          </a:p>
        </p:txBody>
      </p:sp>
      <p:pic>
        <p:nvPicPr>
          <p:cNvPr id="332" name="Google Shape;3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75" y="1188900"/>
            <a:ext cx="3660576" cy="25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7"/>
          <p:cNvSpPr txBox="1"/>
          <p:nvPr/>
        </p:nvSpPr>
        <p:spPr>
          <a:xfrm>
            <a:off x="419875" y="37055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max_iter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90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2588500" y="1347875"/>
            <a:ext cx="142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0.745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5547038" y="865800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  <p:sp>
        <p:nvSpPr>
          <p:cNvPr id="336" name="Google Shape;336;p27"/>
          <p:cNvSpPr txBox="1"/>
          <p:nvPr/>
        </p:nvSpPr>
        <p:spPr>
          <a:xfrm>
            <a:off x="301025" y="4014700"/>
            <a:ext cx="68847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Cairo"/>
              <a:buChar char="○"/>
            </a:pPr>
            <a:r>
              <a:rPr lang="en" sz="950">
                <a:solidFill>
                  <a:schemeClr val="accent6"/>
                </a:solidFill>
                <a:latin typeface="Cairo"/>
                <a:ea typeface="Cairo"/>
                <a:cs typeface="Cairo"/>
                <a:sym typeface="Cairo"/>
              </a:rPr>
              <a:t>The model performs similarly for both classes, with a slight edge in recall for class 1.</a:t>
            </a:r>
            <a:endParaRPr sz="950">
              <a:solidFill>
                <a:schemeClr val="accent6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Cairo"/>
              <a:buChar char="○"/>
            </a:pPr>
            <a:r>
              <a:rPr lang="en" sz="950">
                <a:solidFill>
                  <a:schemeClr val="accent6"/>
                </a:solidFill>
                <a:latin typeface="Cairo"/>
                <a:ea typeface="Cairo"/>
                <a:cs typeface="Cairo"/>
                <a:sym typeface="Cairo"/>
              </a:rPr>
              <a:t>Precision and recall are balanced, as reflected in the F1-scores for both classes.</a:t>
            </a:r>
            <a:endParaRPr sz="950">
              <a:solidFill>
                <a:schemeClr val="accent6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Cairo"/>
              <a:buChar char="○"/>
            </a:pPr>
            <a:r>
              <a:rPr lang="en" sz="950">
                <a:solidFill>
                  <a:schemeClr val="accent6"/>
                </a:solidFill>
                <a:latin typeface="Cairo"/>
                <a:ea typeface="Cairo"/>
                <a:cs typeface="Cairo"/>
                <a:sym typeface="Cairo"/>
              </a:rPr>
              <a:t>The accuracy (75.2%) shows the model is moderately good but could be improved, especially for imbalanced errors like reducing false positives/negatives.</a:t>
            </a:r>
            <a:endParaRPr sz="950">
              <a:solidFill>
                <a:schemeClr val="accent6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Cairo"/>
              <a:buChar char="○"/>
            </a:pPr>
            <a:r>
              <a:rPr lang="en" sz="950">
                <a:solidFill>
                  <a:schemeClr val="accent6"/>
                </a:solidFill>
                <a:latin typeface="Cairo"/>
                <a:ea typeface="Cairo"/>
                <a:cs typeface="Cairo"/>
                <a:sym typeface="Cairo"/>
              </a:rPr>
              <a:t>The consistency between the training score (74.5%) and test score (75.2%) suggests the model generalizes well and avoids overfitting.</a:t>
            </a:r>
            <a:endParaRPr sz="950">
              <a:solidFill>
                <a:schemeClr val="accent6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Cairo"/>
              <a:buChar char="○"/>
            </a:pPr>
            <a:r>
              <a:t/>
            </a:r>
            <a:endParaRPr sz="900">
              <a:solidFill>
                <a:schemeClr val="accent6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720000" y="317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3">
            <a:alphaModFix/>
          </a:blip>
          <a:srcRect b="0" l="0" r="18046" t="0"/>
          <a:stretch/>
        </p:blipFill>
        <p:spPr>
          <a:xfrm>
            <a:off x="4627200" y="1254350"/>
            <a:ext cx="3596349" cy="25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6764400" y="1236500"/>
            <a:ext cx="142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0.754</a:t>
            </a:r>
            <a:endParaRPr b="1" sz="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0.776</a:t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00" y="1254350"/>
            <a:ext cx="3596351" cy="228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 txBox="1"/>
          <p:nvPr/>
        </p:nvSpPr>
        <p:spPr>
          <a:xfrm>
            <a:off x="801900" y="3542950"/>
            <a:ext cx="359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90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2969100" y="1236500"/>
            <a:ext cx="142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0.742</a:t>
            </a:r>
            <a:endParaRPr b="1" sz="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0.742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0.735</a:t>
            </a:r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5547038" y="865800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1010800" y="3942525"/>
            <a:ext cx="663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iro"/>
              <a:buChar char="●"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Class 1 (Positive) Performance: Recall (0.79) is higher than precision (0.74), indicating the model is better at identifying true positives but has a moderate number of false positives.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iro"/>
              <a:buChar char="●"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Class 0 (Negative) Performance: Precision (0.77) is higher than recall (0.72), meaning the model predicts negatives more cautiously but misses some actual negatives.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iro"/>
              <a:buChar char="●"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train score (0.776) is slightly higher than the test score (0.754), which may indicate slight overfitting but nothing significant.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790150" y="341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</a:t>
            </a:r>
            <a:endParaRPr/>
          </a:p>
        </p:txBody>
      </p:sp>
      <p:pic>
        <p:nvPicPr>
          <p:cNvPr id="354" name="Google Shape;3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200" y="994075"/>
            <a:ext cx="3653418" cy="2535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 txBox="1"/>
          <p:nvPr/>
        </p:nvSpPr>
        <p:spPr>
          <a:xfrm>
            <a:off x="6422523" y="1133893"/>
            <a:ext cx="148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0.755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0.755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0.752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00" y="994063"/>
            <a:ext cx="3840324" cy="2535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 txBox="1"/>
          <p:nvPr/>
        </p:nvSpPr>
        <p:spPr>
          <a:xfrm>
            <a:off x="171513" y="3465750"/>
            <a:ext cx="384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xgb_model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XGBClassifier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learning_rate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2588925" y="1133900"/>
            <a:ext cx="142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0.756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0.756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0.754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301025" y="4014700"/>
            <a:ext cx="688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iro"/>
              <a:buChar char="○"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Class 1 (Positive) Performance: Higher recall (0.80) than precision (0.74), meaning the model is better at identifying positive cases but has more false positives.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iro"/>
              <a:buChar char="○"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Class 0 (Negative) Performance: Higher precision (0.78) than recall (0.71), indicating the model is better at predicting 0s when it does, but misses some actual 0s.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iro"/>
              <a:buChar char="○"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train and test scores are close (Train: 0.754, Test: 0.756), indicating the model generalizes well and is not overfitting.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5547038" y="732075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720000" y="333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next steps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1854006" y="4545787"/>
            <a:ext cx="148218" cy="373557"/>
            <a:chOff x="861202" y="1637500"/>
            <a:chExt cx="760484" cy="1384056"/>
          </a:xfrm>
        </p:grpSpPr>
        <p:sp>
          <p:nvSpPr>
            <p:cNvPr id="367" name="Google Shape;367;p30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0"/>
          <p:cNvGrpSpPr/>
          <p:nvPr/>
        </p:nvGrpSpPr>
        <p:grpSpPr>
          <a:xfrm>
            <a:off x="1657191" y="4545787"/>
            <a:ext cx="148218" cy="373557"/>
            <a:chOff x="861202" y="1637500"/>
            <a:chExt cx="760484" cy="1384056"/>
          </a:xfrm>
        </p:grpSpPr>
        <p:sp>
          <p:nvSpPr>
            <p:cNvPr id="395" name="Google Shape;395;p30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0"/>
          <p:cNvGrpSpPr/>
          <p:nvPr/>
        </p:nvGrpSpPr>
        <p:grpSpPr>
          <a:xfrm>
            <a:off x="1460377" y="4545787"/>
            <a:ext cx="148218" cy="373557"/>
            <a:chOff x="861202" y="1637500"/>
            <a:chExt cx="760484" cy="1384056"/>
          </a:xfrm>
        </p:grpSpPr>
        <p:sp>
          <p:nvSpPr>
            <p:cNvPr id="423" name="Google Shape;423;p30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0"/>
          <p:cNvGrpSpPr/>
          <p:nvPr/>
        </p:nvGrpSpPr>
        <p:grpSpPr>
          <a:xfrm>
            <a:off x="1263563" y="4545787"/>
            <a:ext cx="148218" cy="373557"/>
            <a:chOff x="861202" y="1637500"/>
            <a:chExt cx="760484" cy="1384056"/>
          </a:xfrm>
        </p:grpSpPr>
        <p:sp>
          <p:nvSpPr>
            <p:cNvPr id="451" name="Google Shape;451;p30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0"/>
          <p:cNvGrpSpPr/>
          <p:nvPr/>
        </p:nvGrpSpPr>
        <p:grpSpPr>
          <a:xfrm>
            <a:off x="1066749" y="4545787"/>
            <a:ext cx="148218" cy="373557"/>
            <a:chOff x="861202" y="1637500"/>
            <a:chExt cx="760484" cy="1384056"/>
          </a:xfrm>
        </p:grpSpPr>
        <p:sp>
          <p:nvSpPr>
            <p:cNvPr id="479" name="Google Shape;479;p30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0"/>
          <p:cNvGrpSpPr/>
          <p:nvPr/>
        </p:nvGrpSpPr>
        <p:grpSpPr>
          <a:xfrm rot="-10086921">
            <a:off x="2223242" y="4575311"/>
            <a:ext cx="1473900" cy="314923"/>
            <a:chOff x="4872869" y="1787585"/>
            <a:chExt cx="2504439" cy="512256"/>
          </a:xfrm>
        </p:grpSpPr>
        <p:sp>
          <p:nvSpPr>
            <p:cNvPr id="507" name="Google Shape;507;p30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0"/>
          <p:cNvSpPr txBox="1"/>
          <p:nvPr/>
        </p:nvSpPr>
        <p:spPr>
          <a:xfrm>
            <a:off x="720000" y="958350"/>
            <a:ext cx="7704000" cy="3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could explore more datasets that include health indicators such as HbA1C (hemoglobin A1C) and fast blood sugar test (FBS). 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HbA1C test measures the average blood sugar (glucose) level over the past 60-90 days. A fasting  blood sugar test measures the blood sugar levels first thing in the morning before the patient breaks their fast.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If the patient’s blood sugar is high, then it indicates that patient has difficulties breaking down sugar in their body.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It is best to look at a dataset that includes both HbA1C and FBS data. HbA1C tests are less sensitive compared to the FBS test, but provides a more comprehensive story on the patient’s blood sugar over a period of months.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 practice, </a:t>
            </a: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both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tests are used in the office to get a more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accurate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diagnosis of diabetes.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could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experiment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with more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models and/or model parameter tuning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/ column descriptions</a:t>
            </a:r>
            <a:endParaRPr/>
          </a:p>
        </p:txBody>
      </p:sp>
      <p:pic>
        <p:nvPicPr>
          <p:cNvPr id="547" name="Google Shape;5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1068275"/>
            <a:ext cx="7286617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13100" y="463325"/>
            <a:ext cx="771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Table of contents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704700" y="1978222"/>
            <a:ext cx="2316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Executive Summary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704700" y="1465450"/>
            <a:ext cx="231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3415950" y="1918675"/>
            <a:ext cx="2316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Goals and Questions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3411750" y="1440125"/>
            <a:ext cx="231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6062475" y="1978225"/>
            <a:ext cx="2316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Collection and Cleanup 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6062475" y="1466647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704688" y="3740750"/>
            <a:ext cx="2316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Approach/Issues and Resolution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708229" y="3284439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3411750" y="3721875"/>
            <a:ext cx="2457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Results/ Conclusion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3411746" y="3309764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713100" y="2571743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3415950" y="2571743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6062475" y="2571746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713088" y="4314084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3415950" y="4237884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6"/>
          <p:cNvSpPr txBox="1"/>
          <p:nvPr/>
        </p:nvSpPr>
        <p:spPr>
          <a:xfrm>
            <a:off x="6062475" y="3721875"/>
            <a:ext cx="2568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Potential Next Steps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062471" y="3309764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5" name="Google Shape;205;p16"/>
          <p:cNvCxnSpPr/>
          <p:nvPr/>
        </p:nvCxnSpPr>
        <p:spPr>
          <a:xfrm>
            <a:off x="6066675" y="4237884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/>
          <p:nvPr>
            <p:ph type="title"/>
          </p:nvPr>
        </p:nvSpPr>
        <p:spPr>
          <a:xfrm>
            <a:off x="720000" y="403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classification</a:t>
            </a:r>
            <a:endParaRPr/>
          </a:p>
        </p:txBody>
      </p:sp>
      <p:pic>
        <p:nvPicPr>
          <p:cNvPr id="553" name="Google Shape;5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600" y="1111025"/>
            <a:ext cx="4058807" cy="3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326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7989238" y="2606191"/>
            <a:ext cx="306843" cy="720701"/>
            <a:chOff x="3903196" y="1379924"/>
            <a:chExt cx="1357711" cy="3188943"/>
          </a:xfrm>
        </p:grpSpPr>
        <p:sp>
          <p:nvSpPr>
            <p:cNvPr id="212" name="Google Shape;212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852725" y="1317975"/>
            <a:ext cx="69636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Our </a:t>
            </a:r>
            <a:r>
              <a:rPr b="1"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project goal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was to determine how key datapoints (BMI, high blood pressure, cholesterol, stroke, heart disease/attack, physical activity level, general health level, physical health level, difficulty walking scale, age, education level, income level) relate to the diagnosis of diabetes in different patients. 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We used this underlying data to create and train machine learning models to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easily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predict whether a patient would be diagnosed.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goals/ questions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864875" y="1187550"/>
            <a:ext cx="6815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CD8E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20000" y="1112700"/>
            <a:ext cx="74793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Our aim was to identify and utilize the most impactful datapoints (e.g., BMI, blood pressure, cholesterol, lifestyle factors) to improve our model’s accuracy and reliability on predicting a diabetes diagnosis.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Questions: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Which dataset 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is best to train our model (number of features, rows and quality)?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Which features are most strongly correlated to diabetes diagnoses, and how do they contribute to the model's predictions?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What are the models that will produce the best 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accuracy scores?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How can we finetune the selected models to amplify accuracy scores?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/ CLean up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605700" y="1112700"/>
            <a:ext cx="74793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Collected at the following 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Cairo Medium"/>
                <a:ea typeface="Cairo Medium"/>
                <a:cs typeface="Cairo Medium"/>
                <a:sym typeface="Cair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link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by Alex Teboul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Obtained from the Behavioral Risk Factor Surveillance System (BRFSS), an annual telephone survey that is collected annually by the CDC.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The features are either questions asked of participants or variables calculated based on their responses. The dataset includes the following: 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['Diabetes_binary', 'HighBP', 'HighChol', 'CholCheck', 'BMI', 'Smoker', 'Stroke', 'HeartDiseaseorAttack', 'PhysActivity', 'Fruits', 'Veggies', 'HvyAlcoholConsump', 'AnyHealthcare', 'NoDocbcCost', 'GenHlth', 'MentHlth', 'PhysHlth', 'DiffWalk', 'Sex', 'Age', 'Education', 'Income']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702600" y="25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720000" y="908925"/>
            <a:ext cx="76692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Data was already balanced, cleaned for nulls (Kaggle included both balanced and unbalanced versions of the data)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Required encoding of a few set features (BMI condensed to scientific classifications from Underweight to Obesity 3, and initially also encoded AGE, INCOME, EDUCATION)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 the end, we only encoded BMI and kept the original groupings of AGE, INCOME, and EDUCATION as this ended up producing better results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Initially we did not remove features that were not strongly correlated to the results. Eventually removing those improved our model performance.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Data was scaled since we had many ordinal encoders, all categorical and ordered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Finally, we run GridSearchCV for all the models to further optimize performance by identifying model parameters that could help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720000" y="310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and Conclusions</a:t>
            </a:r>
            <a:endParaRPr sz="1700"/>
          </a:p>
        </p:txBody>
      </p:sp>
      <p:sp>
        <p:nvSpPr>
          <p:cNvPr id="270" name="Google Shape;270;p21"/>
          <p:cNvSpPr txBox="1"/>
          <p:nvPr/>
        </p:nvSpPr>
        <p:spPr>
          <a:xfrm>
            <a:off x="785200" y="957825"/>
            <a:ext cx="72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785200" y="1265625"/>
            <a:ext cx="45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797850" y="957825"/>
            <a:ext cx="7548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Given the nonlinear classification of the data, we experimented with the following models below.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After all optimizations the following results were achieved: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Decision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Tree: 74.5%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KNeighborsClassifier: 73.9%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Logistic Regression: 75.2%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RandomForestClassifier: 75.4%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XGBClassifier: 75.6%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Correlation Matrix</a:t>
            </a:r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550" y="1315225"/>
            <a:ext cx="1636175" cy="32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/>
          <p:nvPr/>
        </p:nvSpPr>
        <p:spPr>
          <a:xfrm>
            <a:off x="3626950" y="1611050"/>
            <a:ext cx="1086300" cy="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3626950" y="1744850"/>
            <a:ext cx="1086300" cy="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3626950" y="2033175"/>
            <a:ext cx="1086300" cy="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3606350" y="3443900"/>
            <a:ext cx="1086300" cy="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3580600" y="3871250"/>
            <a:ext cx="1086300" cy="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3580600" y="4144125"/>
            <a:ext cx="1086300" cy="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475" y="1112702"/>
            <a:ext cx="714050" cy="39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525" y="1112700"/>
            <a:ext cx="412176" cy="39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720000" y="310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and Conclusions</a:t>
            </a:r>
            <a:endParaRPr sz="1700"/>
          </a:p>
        </p:txBody>
      </p:sp>
      <p:sp>
        <p:nvSpPr>
          <p:cNvPr id="292" name="Google Shape;292;p23"/>
          <p:cNvSpPr txBox="1"/>
          <p:nvPr/>
        </p:nvSpPr>
        <p:spPr>
          <a:xfrm>
            <a:off x="785200" y="957825"/>
            <a:ext cx="72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785200" y="1265625"/>
            <a:ext cx="45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5721050" y="1320775"/>
            <a:ext cx="29673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iro Medium"/>
              <a:buChar char="●"/>
            </a:pP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The biggest improvements were achieved in the Decision Tree and the 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Random Forest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model after the GridSearch optimization</a:t>
            </a:r>
            <a:endParaRPr sz="13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iro Medium"/>
              <a:buChar char="●"/>
            </a:pP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Interestingly, KNN and LGR models performed 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slightly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worse after we ungrouped the Age, Education and Income categories.</a:t>
            </a:r>
            <a:endParaRPr sz="13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Cairo Medium"/>
              <a:buChar char="●"/>
            </a:pP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Similarly, XBoost performed better before GridSearch but only marginally.</a:t>
            </a:r>
            <a:endParaRPr sz="13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pic>
        <p:nvPicPr>
          <p:cNvPr id="295" name="Google Shape;295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00" y="1265625"/>
            <a:ext cx="4999599" cy="308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Diabetes Day Infographics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