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7A152-A967-4EB8-A1C6-00490598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F2D04-C398-496E-93D5-70B8EF7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C9DF4-153D-463F-8F8E-D74D594A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A1B8E-708B-4AC5-8C81-CA508700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8F676-CD63-4142-BE7B-27B9C5DE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50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440B8-C00B-4227-9CB7-8C365AB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CF1B1-19DD-4315-A868-1415FA1A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1B01A-788A-4597-A0C1-97BBF39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9D3C5-2C4E-4BB7-9221-329B6C87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654D6-B585-4AF7-8A38-0401260D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1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95A72-72F2-4560-8B9D-F7125823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CB3B8-E715-4F7A-8126-8C108B32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04D5D-5F11-49EF-B0CF-93EC4D9D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B410E-DAD0-4E89-AA92-3DD11BC1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2C70F-0715-4AD7-BB88-485198E1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759C-A8B1-4075-826F-D082FE0F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EFBAA-4B73-4909-9F38-22A5D8F9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EF53E-9CB7-43C5-9DBA-4E9393FB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E32D7-3233-476A-A6EC-4321949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9A7BD-7A63-4503-BC65-B2A01A3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0637A-35B3-4B5D-A514-FA093E98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F2EB0-199A-49DB-A833-CAF0ECC3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7C19B-BFF9-4F45-9B52-F9065D2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5238-8C66-4433-B321-6C49ED1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04B88-6521-4C61-939A-381CF5CF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8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C9C91-4475-42EC-99A5-6E42E9AC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DE637-771F-4B38-9D20-817C027D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910A-9A7D-4F9A-8D16-980797DA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3C102-7AA0-4F7E-ADFE-75D6B48D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D9A82-7322-4D1F-B728-381EFE5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B1456-55A2-4B6F-8805-7343F32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42CC-3C00-400D-9AEE-45772D50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D6908-0BB8-4684-B7D8-E7E5129E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67AA1-3120-40C0-9667-DD23F238C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24495-8320-4462-A3DC-614AEE048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DDE91-8A75-4F51-A374-5A90A76B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80698-3765-4B54-B3E3-430E1D3C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23D95-431F-4154-8EC5-5CD566AD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A6024-FE3F-4C57-AA46-B2EA6091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5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1950E-4962-4B8F-9FF3-4978B18E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D8516-6D2F-4834-B3CF-3AA44A7A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2D74C9-86A3-4892-9669-AE5A9EF5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9A6A6-1DCA-4207-87BB-7655CFC4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5C1BC0-3B56-4129-91A5-9150015B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D3748-5598-49A9-8261-14562354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5616E-CB53-472D-A287-34DBD04F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A797-7AE8-4D3D-BA46-2DC91E3B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8B10-BB81-48D3-B126-DFC388E9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389F7-1B3B-44D8-BA88-BF30C606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35C29C-DAFB-4753-91FD-2E51D07F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49A70-243F-4C81-8EEB-995ADF8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52E-1CA8-4FFE-B1F5-8A3124B2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1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7086-6D1C-42C2-88B0-8DD1C72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7BB0F-05E4-4C49-B1A4-FC892F45A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55278-E98C-4BF1-958B-AFCF9A0E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C5B00-A61F-427B-B6E9-28A12584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C88FF-F0B1-46FF-AB01-1950EF1B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83AB0-62D8-40A9-9506-3459BE47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42C22-CA25-4FDD-8F7F-7AE7A607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F3707-D15E-480B-B882-7D47087E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C943C-CF3F-46ED-AE02-82229FCC4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D70A-4D1E-4D7E-9B6B-087767AC269A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41241-363A-41B5-9E03-4C663F610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0B5E8-FDB3-4DA2-B428-76788A15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0255-E7FB-4502-9809-A320819A7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42F524-F33E-4AE9-8092-5BC262E62D0D}"/>
              </a:ext>
            </a:extLst>
          </p:cNvPr>
          <p:cNvSpPr/>
          <p:nvPr/>
        </p:nvSpPr>
        <p:spPr>
          <a:xfrm>
            <a:off x="479949" y="4764086"/>
            <a:ext cx="2120773" cy="123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ja-JP" sz="1200" dirty="0">
                <a:solidFill>
                  <a:schemeClr val="tx1"/>
                </a:solidFill>
              </a:rPr>
              <a:t>智能模组</a:t>
            </a:r>
            <a:r>
              <a:rPr lang="zh-CN" altLang="en-US" sz="1200" dirty="0">
                <a:solidFill>
                  <a:schemeClr val="tx1"/>
                </a:solidFill>
              </a:rPr>
              <a:t>（一）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zh-CN" altLang="ja-JP" sz="1200" dirty="0">
                <a:solidFill>
                  <a:schemeClr val="tx1"/>
                </a:solidFill>
              </a:rPr>
              <a:t>嵌入</a:t>
            </a:r>
            <a:r>
              <a:rPr lang="zh-CN" altLang="en-US" sz="1200" dirty="0">
                <a:solidFill>
                  <a:schemeClr val="tx1"/>
                </a:solidFill>
              </a:rPr>
              <a:t>式</a:t>
            </a:r>
            <a:r>
              <a:rPr lang="zh-CN" altLang="ja-JP" sz="1200" dirty="0">
                <a:solidFill>
                  <a:schemeClr val="tx1"/>
                </a:solidFill>
              </a:rPr>
              <a:t>系统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DE5C1B-EB82-4D27-9FA2-57CE35136DC0}"/>
              </a:ext>
            </a:extLst>
          </p:cNvPr>
          <p:cNvSpPr/>
          <p:nvPr/>
        </p:nvSpPr>
        <p:spPr>
          <a:xfrm>
            <a:off x="1661588" y="4802502"/>
            <a:ext cx="868455" cy="394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BLE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26D85-CE88-4D2A-8BB3-64B856FAC029}"/>
              </a:ext>
            </a:extLst>
          </p:cNvPr>
          <p:cNvSpPr/>
          <p:nvPr/>
        </p:nvSpPr>
        <p:spPr>
          <a:xfrm>
            <a:off x="553150" y="4802502"/>
            <a:ext cx="868456" cy="38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WIFI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39CD66-62FF-443B-8111-B22F6DA6C9FF}"/>
              </a:ext>
            </a:extLst>
          </p:cNvPr>
          <p:cNvSpPr/>
          <p:nvPr/>
        </p:nvSpPr>
        <p:spPr>
          <a:xfrm>
            <a:off x="685368" y="5782265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A7F17-251B-4BDE-9179-3B6A359FA738}"/>
              </a:ext>
            </a:extLst>
          </p:cNvPr>
          <p:cNvSpPr/>
          <p:nvPr/>
        </p:nvSpPr>
        <p:spPr>
          <a:xfrm>
            <a:off x="1712388" y="5782265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12" name="箭头: 上下 11">
            <a:extLst>
              <a:ext uri="{FF2B5EF4-FFF2-40B4-BE49-F238E27FC236}">
                <a16:creationId xmlns:a16="http://schemas.microsoft.com/office/drawing/2014/main" id="{05FD6EC1-2E67-43BD-B7C7-D7A6D2134C89}"/>
              </a:ext>
            </a:extLst>
          </p:cNvPr>
          <p:cNvSpPr/>
          <p:nvPr/>
        </p:nvSpPr>
        <p:spPr>
          <a:xfrm>
            <a:off x="985768" y="6005273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F32A6149-F68D-4326-9847-DEBBA050A1EA}"/>
              </a:ext>
            </a:extLst>
          </p:cNvPr>
          <p:cNvSpPr/>
          <p:nvPr/>
        </p:nvSpPr>
        <p:spPr>
          <a:xfrm>
            <a:off x="2009343" y="6001340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02EB44-27A2-48B3-A0F0-673C25C5D552}"/>
              </a:ext>
            </a:extLst>
          </p:cNvPr>
          <p:cNvSpPr/>
          <p:nvPr/>
        </p:nvSpPr>
        <p:spPr>
          <a:xfrm>
            <a:off x="479949" y="6353009"/>
            <a:ext cx="2120773" cy="451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富氢净水器智能屏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1A00C6-B2AD-42FE-AD05-C2B5F4DC1D0E}"/>
              </a:ext>
            </a:extLst>
          </p:cNvPr>
          <p:cNvSpPr/>
          <p:nvPr/>
        </p:nvSpPr>
        <p:spPr>
          <a:xfrm>
            <a:off x="3540252" y="4752902"/>
            <a:ext cx="2122487" cy="123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ja-JP" sz="1200" dirty="0">
                <a:solidFill>
                  <a:schemeClr val="tx1"/>
                </a:solidFill>
              </a:rPr>
              <a:t>智能模组</a:t>
            </a:r>
            <a:r>
              <a:rPr lang="zh-CN" altLang="en-US" sz="1200" dirty="0">
                <a:solidFill>
                  <a:schemeClr val="tx1"/>
                </a:solidFill>
              </a:rPr>
              <a:t>（二）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zh-CN" altLang="ja-JP" sz="1200" dirty="0">
                <a:solidFill>
                  <a:schemeClr val="tx1"/>
                </a:solidFill>
              </a:rPr>
              <a:t>嵌入</a:t>
            </a:r>
            <a:r>
              <a:rPr lang="zh-CN" altLang="en-US" sz="1200" dirty="0">
                <a:solidFill>
                  <a:schemeClr val="tx1"/>
                </a:solidFill>
              </a:rPr>
              <a:t>式</a:t>
            </a:r>
            <a:r>
              <a:rPr lang="zh-CN" altLang="ja-JP" sz="1200" dirty="0">
                <a:solidFill>
                  <a:schemeClr val="tx1"/>
                </a:solidFill>
              </a:rPr>
              <a:t>系统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716B69-57EA-4762-B1F6-8E5DD1DC6654}"/>
              </a:ext>
            </a:extLst>
          </p:cNvPr>
          <p:cNvSpPr/>
          <p:nvPr/>
        </p:nvSpPr>
        <p:spPr>
          <a:xfrm>
            <a:off x="4721891" y="4791318"/>
            <a:ext cx="868455" cy="394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BLE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93FFCB-1FB2-4AE0-A259-691F61E92CAA}"/>
              </a:ext>
            </a:extLst>
          </p:cNvPr>
          <p:cNvSpPr/>
          <p:nvPr/>
        </p:nvSpPr>
        <p:spPr>
          <a:xfrm>
            <a:off x="3613453" y="4791318"/>
            <a:ext cx="868456" cy="38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WIFI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561E64-C5D5-47D1-B9BD-9ABC808CEC50}"/>
              </a:ext>
            </a:extLst>
          </p:cNvPr>
          <p:cNvSpPr/>
          <p:nvPr/>
        </p:nvSpPr>
        <p:spPr>
          <a:xfrm>
            <a:off x="3745671" y="5771081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7784CD-9F80-4713-A096-EFF8C61D70B5}"/>
              </a:ext>
            </a:extLst>
          </p:cNvPr>
          <p:cNvSpPr/>
          <p:nvPr/>
        </p:nvSpPr>
        <p:spPr>
          <a:xfrm>
            <a:off x="4772691" y="5771081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E5D20F7E-AE02-49F2-A24F-6855294BC51E}"/>
              </a:ext>
            </a:extLst>
          </p:cNvPr>
          <p:cNvSpPr/>
          <p:nvPr/>
        </p:nvSpPr>
        <p:spPr>
          <a:xfrm>
            <a:off x="4046071" y="5994089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1755AB08-F7C2-4749-AA2C-D909A7F9DDFA}"/>
              </a:ext>
            </a:extLst>
          </p:cNvPr>
          <p:cNvSpPr/>
          <p:nvPr/>
        </p:nvSpPr>
        <p:spPr>
          <a:xfrm>
            <a:off x="5069646" y="5990156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738CF2-21A3-4E95-8F97-648E2B009080}"/>
              </a:ext>
            </a:extLst>
          </p:cNvPr>
          <p:cNvSpPr/>
          <p:nvPr/>
        </p:nvSpPr>
        <p:spPr>
          <a:xfrm>
            <a:off x="3540252" y="6341825"/>
            <a:ext cx="2158294" cy="451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空气净化器智能屏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AAEDD9-2E65-4D83-97ED-285D86DAEA81}"/>
              </a:ext>
            </a:extLst>
          </p:cNvPr>
          <p:cNvSpPr/>
          <p:nvPr/>
        </p:nvSpPr>
        <p:spPr>
          <a:xfrm>
            <a:off x="6474224" y="4754063"/>
            <a:ext cx="2121272" cy="123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ja-JP" sz="1200" dirty="0">
                <a:solidFill>
                  <a:schemeClr val="tx1"/>
                </a:solidFill>
              </a:rPr>
              <a:t>智能模组</a:t>
            </a:r>
            <a:r>
              <a:rPr lang="zh-CN" altLang="en-US" sz="1200" dirty="0">
                <a:solidFill>
                  <a:schemeClr val="tx1"/>
                </a:solidFill>
              </a:rPr>
              <a:t>（三）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zh-CN" altLang="ja-JP" sz="1200" dirty="0">
                <a:solidFill>
                  <a:schemeClr val="tx1"/>
                </a:solidFill>
              </a:rPr>
              <a:t>嵌入</a:t>
            </a:r>
            <a:r>
              <a:rPr lang="zh-CN" altLang="en-US" sz="1200" dirty="0">
                <a:solidFill>
                  <a:schemeClr val="tx1"/>
                </a:solidFill>
              </a:rPr>
              <a:t>式</a:t>
            </a:r>
            <a:r>
              <a:rPr lang="zh-CN" altLang="ja-JP" sz="1200" dirty="0">
                <a:solidFill>
                  <a:schemeClr val="tx1"/>
                </a:solidFill>
              </a:rPr>
              <a:t>系统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81A3B-45B3-42BF-8CEA-5ABABE0A3FF3}"/>
              </a:ext>
            </a:extLst>
          </p:cNvPr>
          <p:cNvSpPr/>
          <p:nvPr/>
        </p:nvSpPr>
        <p:spPr>
          <a:xfrm>
            <a:off x="7655863" y="4792479"/>
            <a:ext cx="868455" cy="394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BLE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509AD6-6657-4703-8113-3319A5311D4A}"/>
              </a:ext>
            </a:extLst>
          </p:cNvPr>
          <p:cNvSpPr/>
          <p:nvPr/>
        </p:nvSpPr>
        <p:spPr>
          <a:xfrm>
            <a:off x="6547425" y="4792479"/>
            <a:ext cx="868456" cy="38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WIFI</a:t>
            </a:r>
            <a:r>
              <a:rPr lang="zh-CN" altLang="ja-JP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B575BC-AD25-4637-B370-E969137D814A}"/>
              </a:ext>
            </a:extLst>
          </p:cNvPr>
          <p:cNvSpPr/>
          <p:nvPr/>
        </p:nvSpPr>
        <p:spPr>
          <a:xfrm>
            <a:off x="6679643" y="5772242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F98357-A966-4A9F-BF85-5E95DE98E054}"/>
              </a:ext>
            </a:extLst>
          </p:cNvPr>
          <p:cNvSpPr/>
          <p:nvPr/>
        </p:nvSpPr>
        <p:spPr>
          <a:xfrm>
            <a:off x="7706663" y="5772242"/>
            <a:ext cx="685438" cy="22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FDAA6807-D73F-40BF-9BD3-8D6DD2B98868}"/>
              </a:ext>
            </a:extLst>
          </p:cNvPr>
          <p:cNvSpPr/>
          <p:nvPr/>
        </p:nvSpPr>
        <p:spPr>
          <a:xfrm>
            <a:off x="6980043" y="5995250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42B9B8AB-4521-4112-BCA4-2A183FF9DBF6}"/>
              </a:ext>
            </a:extLst>
          </p:cNvPr>
          <p:cNvSpPr/>
          <p:nvPr/>
        </p:nvSpPr>
        <p:spPr>
          <a:xfrm>
            <a:off x="8003618" y="5991317"/>
            <a:ext cx="99283" cy="3477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8BEAF9-659A-4CB0-8E9A-5582F48FD9EA}"/>
              </a:ext>
            </a:extLst>
          </p:cNvPr>
          <p:cNvSpPr/>
          <p:nvPr/>
        </p:nvSpPr>
        <p:spPr>
          <a:xfrm>
            <a:off x="6474224" y="6342986"/>
            <a:ext cx="2120773" cy="451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杀菌加湿器智能屏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pic>
        <p:nvPicPr>
          <p:cNvPr id="41" name="图形 40" descr="蓝牙">
            <a:extLst>
              <a:ext uri="{FF2B5EF4-FFF2-40B4-BE49-F238E27FC236}">
                <a16:creationId xmlns:a16="http://schemas.microsoft.com/office/drawing/2014/main" id="{CF04145E-ABBF-4FCD-8EC6-9C568E2B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591" y="4839815"/>
            <a:ext cx="229263" cy="151239"/>
          </a:xfrm>
          <a:prstGeom prst="rect">
            <a:avLst/>
          </a:prstGeom>
        </p:spPr>
      </p:pic>
      <p:pic>
        <p:nvPicPr>
          <p:cNvPr id="43" name="图形 42" descr="Wi Fi">
            <a:extLst>
              <a:ext uri="{FF2B5EF4-FFF2-40B4-BE49-F238E27FC236}">
                <a16:creationId xmlns:a16="http://schemas.microsoft.com/office/drawing/2014/main" id="{254F6B12-8C2A-46FA-AB93-9373C68D2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5231" y="4807090"/>
            <a:ext cx="254000" cy="254000"/>
          </a:xfrm>
          <a:prstGeom prst="rect">
            <a:avLst/>
          </a:prstGeom>
        </p:spPr>
      </p:pic>
      <p:sp>
        <p:nvSpPr>
          <p:cNvPr id="52" name="云形 51">
            <a:extLst>
              <a:ext uri="{FF2B5EF4-FFF2-40B4-BE49-F238E27FC236}">
                <a16:creationId xmlns:a16="http://schemas.microsoft.com/office/drawing/2014/main" id="{83E6EE29-AF27-464E-862E-061830871BDE}"/>
              </a:ext>
            </a:extLst>
          </p:cNvPr>
          <p:cNvSpPr/>
          <p:nvPr/>
        </p:nvSpPr>
        <p:spPr>
          <a:xfrm>
            <a:off x="1888176" y="1288125"/>
            <a:ext cx="3465479" cy="178110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阿里云服务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" name="闪电形 55">
            <a:extLst>
              <a:ext uri="{FF2B5EF4-FFF2-40B4-BE49-F238E27FC236}">
                <a16:creationId xmlns:a16="http://schemas.microsoft.com/office/drawing/2014/main" id="{D85B5001-CFCC-46C1-8FDF-B37CB389E130}"/>
              </a:ext>
            </a:extLst>
          </p:cNvPr>
          <p:cNvSpPr/>
          <p:nvPr/>
        </p:nvSpPr>
        <p:spPr>
          <a:xfrm rot="17873490">
            <a:off x="617454" y="4270513"/>
            <a:ext cx="799449" cy="254001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闪电形 57">
            <a:extLst>
              <a:ext uri="{FF2B5EF4-FFF2-40B4-BE49-F238E27FC236}">
                <a16:creationId xmlns:a16="http://schemas.microsoft.com/office/drawing/2014/main" id="{DC8830DF-EC15-4A8C-BC51-F101A173A043}"/>
              </a:ext>
            </a:extLst>
          </p:cNvPr>
          <p:cNvSpPr/>
          <p:nvPr/>
        </p:nvSpPr>
        <p:spPr>
          <a:xfrm rot="18082500">
            <a:off x="3899299" y="4286376"/>
            <a:ext cx="799449" cy="312678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闪电形 59">
            <a:extLst>
              <a:ext uri="{FF2B5EF4-FFF2-40B4-BE49-F238E27FC236}">
                <a16:creationId xmlns:a16="http://schemas.microsoft.com/office/drawing/2014/main" id="{A96C3F60-5AAE-495A-B11B-F4AB4FDC5A83}"/>
              </a:ext>
            </a:extLst>
          </p:cNvPr>
          <p:cNvSpPr/>
          <p:nvPr/>
        </p:nvSpPr>
        <p:spPr>
          <a:xfrm rot="3336790" flipH="1">
            <a:off x="6652958" y="4355353"/>
            <a:ext cx="799449" cy="254001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波形 61">
            <a:extLst>
              <a:ext uri="{FF2B5EF4-FFF2-40B4-BE49-F238E27FC236}">
                <a16:creationId xmlns:a16="http://schemas.microsoft.com/office/drawing/2014/main" id="{23FB94C9-7607-4FCE-977A-DCAB2D6D0302}"/>
              </a:ext>
            </a:extLst>
          </p:cNvPr>
          <p:cNvSpPr/>
          <p:nvPr/>
        </p:nvSpPr>
        <p:spPr>
          <a:xfrm>
            <a:off x="126531" y="3515228"/>
            <a:ext cx="8816952" cy="730758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公共网络</a:t>
            </a:r>
            <a:r>
              <a:rPr lang="en-US" altLang="zh-CN" dirty="0">
                <a:solidFill>
                  <a:schemeClr val="tx1"/>
                </a:solidFill>
              </a:rPr>
              <a:t>Internet WIFI</a:t>
            </a:r>
            <a:r>
              <a:rPr lang="zh-CN" altLang="en-US" dirty="0">
                <a:solidFill>
                  <a:schemeClr val="tx1"/>
                </a:solidFill>
              </a:rPr>
              <a:t>热点</a:t>
            </a:r>
            <a:endParaRPr lang="ja-JP" altLang="en-US" dirty="0"/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C434AA9D-5563-48F7-9D41-69866F5EDBC3}"/>
              </a:ext>
            </a:extLst>
          </p:cNvPr>
          <p:cNvSpPr/>
          <p:nvPr/>
        </p:nvSpPr>
        <p:spPr>
          <a:xfrm>
            <a:off x="4140942" y="2969714"/>
            <a:ext cx="316163" cy="517573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5E9F98-FAAF-4D35-8190-90D5E3A2F1B9}"/>
              </a:ext>
            </a:extLst>
          </p:cNvPr>
          <p:cNvSpPr/>
          <p:nvPr/>
        </p:nvSpPr>
        <p:spPr>
          <a:xfrm>
            <a:off x="5533197" y="1482779"/>
            <a:ext cx="1894614" cy="121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特定安卓手机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Android </a:t>
            </a:r>
            <a:r>
              <a:rPr lang="en-US" altLang="ja-JP" sz="1600" dirty="0">
                <a:solidFill>
                  <a:schemeClr val="tx1"/>
                </a:solidFill>
              </a:rPr>
              <a:t>Phone)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SmartLP</a:t>
            </a:r>
            <a:r>
              <a:rPr lang="en-US" altLang="zh-CN" sz="1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69" name="闪电形 68">
            <a:extLst>
              <a:ext uri="{FF2B5EF4-FFF2-40B4-BE49-F238E27FC236}">
                <a16:creationId xmlns:a16="http://schemas.microsoft.com/office/drawing/2014/main" id="{381F95C3-3A4C-4AA2-AA0E-3CDEE3C26C02}"/>
              </a:ext>
            </a:extLst>
          </p:cNvPr>
          <p:cNvSpPr/>
          <p:nvPr/>
        </p:nvSpPr>
        <p:spPr>
          <a:xfrm rot="2611525">
            <a:off x="6195660" y="3031157"/>
            <a:ext cx="799449" cy="250235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6A3432-E863-4FD1-8706-9DAD1F2E7D71}"/>
              </a:ext>
            </a:extLst>
          </p:cNvPr>
          <p:cNvSpPr/>
          <p:nvPr/>
        </p:nvSpPr>
        <p:spPr>
          <a:xfrm>
            <a:off x="9049412" y="4781771"/>
            <a:ext cx="302358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</a:rPr>
              <a:t>开机自动连接网络，注册设备上线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</a:rPr>
              <a:t>开机启动蓝牙服务，等待手机绑定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</a:rPr>
              <a:t>开机自检</a:t>
            </a:r>
            <a:r>
              <a:rPr lang="ja-JP" altLang="en-US" sz="1400" dirty="0" err="1">
                <a:solidFill>
                  <a:srgbClr val="FF0000"/>
                </a:solidFill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</a:rPr>
              <a:t>异常情况通知</a:t>
            </a:r>
            <a:r>
              <a:rPr lang="en-US" altLang="zh-CN" sz="1400" dirty="0">
                <a:solidFill>
                  <a:srgbClr val="FF0000"/>
                </a:solidFill>
              </a:rPr>
              <a:t>APP</a:t>
            </a:r>
            <a:r>
              <a:rPr lang="zh-CN" altLang="en-US" sz="1400" dirty="0">
                <a:solidFill>
                  <a:srgbClr val="FF0000"/>
                </a:solidFill>
              </a:rPr>
              <a:t>用户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设备详细信息上传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</a:rPr>
              <a:t>设备状态信息实时上传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9BAD1DC-73CF-4230-84CC-35389D91CB7A}"/>
              </a:ext>
            </a:extLst>
          </p:cNvPr>
          <p:cNvSpPr/>
          <p:nvPr/>
        </p:nvSpPr>
        <p:spPr>
          <a:xfrm>
            <a:off x="7427811" y="1390669"/>
            <a:ext cx="481894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ja-JP" sz="1400" dirty="0">
                <a:solidFill>
                  <a:srgbClr val="FF0000"/>
                </a:solidFill>
              </a:rPr>
              <a:t>通过蓝牙</a:t>
            </a:r>
            <a:r>
              <a:rPr lang="zh-CN" altLang="en-US" sz="1400" dirty="0">
                <a:solidFill>
                  <a:srgbClr val="FF0000"/>
                </a:solidFill>
              </a:rPr>
              <a:t>配对实现</a:t>
            </a:r>
            <a:r>
              <a:rPr lang="zh-CN" altLang="ja-JP" sz="1400" dirty="0">
                <a:solidFill>
                  <a:srgbClr val="FF0000"/>
                </a:solidFill>
              </a:rPr>
              <a:t>第一次</a:t>
            </a:r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zh-CN" altLang="ja-JP" sz="1400" dirty="0">
                <a:solidFill>
                  <a:srgbClr val="FF0000"/>
                </a:solidFill>
              </a:rPr>
              <a:t>发现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ja-JP" sz="1400" dirty="0">
                <a:solidFill>
                  <a:srgbClr val="FF0000"/>
                </a:solidFill>
              </a:rPr>
              <a:t>蓝牙连接设备</a:t>
            </a:r>
            <a:r>
              <a:rPr lang="zh-CN" altLang="en-US" sz="1400" dirty="0">
                <a:solidFill>
                  <a:srgbClr val="FF0000"/>
                </a:solidFill>
              </a:rPr>
              <a:t>，将</a:t>
            </a:r>
            <a:r>
              <a:rPr lang="zh-CN" altLang="ja-JP" sz="1400" dirty="0">
                <a:solidFill>
                  <a:srgbClr val="FF0000"/>
                </a:solidFill>
              </a:rPr>
              <a:t>序列号密钥等信息与用户账户信息绑定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</a:rPr>
              <a:t>对智能模组进行远程控制，控制远程的开关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实时监测智能模组的运行状态，异常时报警提示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</a:rPr>
              <a:t>取得智能模组相关设备信息以及运行状态并显示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6.</a:t>
            </a:r>
            <a:r>
              <a:rPr lang="zh-CN" altLang="ja-JP" sz="1400" dirty="0">
                <a:solidFill>
                  <a:srgbClr val="FF0000"/>
                </a:solidFill>
              </a:rPr>
              <a:t>智能家居的使用状况分享到社交平台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31AA273-9266-4E21-B5DE-35E018BE74DF}"/>
              </a:ext>
            </a:extLst>
          </p:cNvPr>
          <p:cNvSpPr/>
          <p:nvPr/>
        </p:nvSpPr>
        <p:spPr>
          <a:xfrm>
            <a:off x="45333" y="1194558"/>
            <a:ext cx="21259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</a:rPr>
              <a:t>云端消息存储与转发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</a:rPr>
              <a:t>云端设备基本信息存储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</a:rPr>
              <a:t>云端设备状态信息存储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E742FB-7B6E-47F5-A31E-653082426ED2}"/>
              </a:ext>
            </a:extLst>
          </p:cNvPr>
          <p:cNvSpPr/>
          <p:nvPr/>
        </p:nvSpPr>
        <p:spPr>
          <a:xfrm>
            <a:off x="2410303" y="34252"/>
            <a:ext cx="5759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智能家居系统概略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82" name="图形 81" descr="蓝牙">
            <a:extLst>
              <a:ext uri="{FF2B5EF4-FFF2-40B4-BE49-F238E27FC236}">
                <a16:creationId xmlns:a16="http://schemas.microsoft.com/office/drawing/2014/main" id="{9E8A3DC5-ADA0-4A09-B98D-ECBA4D58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366" y="4815984"/>
            <a:ext cx="229263" cy="151239"/>
          </a:xfrm>
          <a:prstGeom prst="rect">
            <a:avLst/>
          </a:prstGeom>
        </p:spPr>
      </p:pic>
      <p:pic>
        <p:nvPicPr>
          <p:cNvPr id="83" name="图形 82" descr="Wi Fi">
            <a:extLst>
              <a:ext uri="{FF2B5EF4-FFF2-40B4-BE49-F238E27FC236}">
                <a16:creationId xmlns:a16="http://schemas.microsoft.com/office/drawing/2014/main" id="{C207CC7B-3E20-4206-AEF4-6CF7F334D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006" y="4783259"/>
            <a:ext cx="254000" cy="254000"/>
          </a:xfrm>
          <a:prstGeom prst="rect">
            <a:avLst/>
          </a:prstGeom>
        </p:spPr>
      </p:pic>
      <p:pic>
        <p:nvPicPr>
          <p:cNvPr id="84" name="图形 83" descr="蓝牙">
            <a:extLst>
              <a:ext uri="{FF2B5EF4-FFF2-40B4-BE49-F238E27FC236}">
                <a16:creationId xmlns:a16="http://schemas.microsoft.com/office/drawing/2014/main" id="{53F588E8-A85D-4E5B-88AA-3B206BCC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158" y="4802372"/>
            <a:ext cx="229263" cy="151239"/>
          </a:xfrm>
          <a:prstGeom prst="rect">
            <a:avLst/>
          </a:prstGeom>
        </p:spPr>
      </p:pic>
      <p:pic>
        <p:nvPicPr>
          <p:cNvPr id="85" name="图形 84" descr="Wi Fi">
            <a:extLst>
              <a:ext uri="{FF2B5EF4-FFF2-40B4-BE49-F238E27FC236}">
                <a16:creationId xmlns:a16="http://schemas.microsoft.com/office/drawing/2014/main" id="{4C636C26-C47C-4345-8379-3E4BCF581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5798" y="4769647"/>
            <a:ext cx="254000" cy="254000"/>
          </a:xfrm>
          <a:prstGeom prst="rect">
            <a:avLst/>
          </a:prstGeom>
        </p:spPr>
      </p:pic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0342CAC-126E-4309-8B28-D47B68E95245}"/>
              </a:ext>
            </a:extLst>
          </p:cNvPr>
          <p:cNvCxnSpPr>
            <a:cxnSpLocks/>
          </p:cNvCxnSpPr>
          <p:nvPr/>
        </p:nvCxnSpPr>
        <p:spPr>
          <a:xfrm>
            <a:off x="100615" y="6186886"/>
            <a:ext cx="11837385" cy="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8265CD6-8CFB-4BC3-BBA2-1DA7F0343551}"/>
              </a:ext>
            </a:extLst>
          </p:cNvPr>
          <p:cNvSpPr/>
          <p:nvPr/>
        </p:nvSpPr>
        <p:spPr>
          <a:xfrm>
            <a:off x="9088986" y="636982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三种设备智能屏需要开发</a:t>
            </a:r>
            <a:endParaRPr lang="ja-JP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A4C2D9-A67D-4091-9724-991881F8DBEB}"/>
              </a:ext>
            </a:extLst>
          </p:cNvPr>
          <p:cNvSpPr/>
          <p:nvPr/>
        </p:nvSpPr>
        <p:spPr>
          <a:xfrm>
            <a:off x="-34799" y="64047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Step1</a:t>
            </a:r>
            <a:r>
              <a:rPr lang="zh-CN" altLang="en-US" sz="2000" b="1" dirty="0">
                <a:solidFill>
                  <a:srgbClr val="FF0000"/>
                </a:solidFill>
              </a:rPr>
              <a:t>：首先对应</a:t>
            </a:r>
            <a:r>
              <a:rPr lang="en-US" altLang="zh-CN" sz="2000" b="1" dirty="0">
                <a:solidFill>
                  <a:srgbClr val="FF0000"/>
                </a:solidFill>
              </a:rPr>
              <a:t>WIFI</a:t>
            </a:r>
            <a:r>
              <a:rPr lang="zh-CN" altLang="en-US" sz="2000" b="1" dirty="0">
                <a:solidFill>
                  <a:srgbClr val="FF0000"/>
                </a:solidFill>
              </a:rPr>
              <a:t>，蓝牙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33FDE4-8DE6-471E-A53F-4A31D3CE1211}"/>
              </a:ext>
            </a:extLst>
          </p:cNvPr>
          <p:cNvSpPr/>
          <p:nvPr/>
        </p:nvSpPr>
        <p:spPr>
          <a:xfrm>
            <a:off x="986498" y="12813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净水器智能屏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B322C-1D2C-46E2-8115-3D682433211B}"/>
              </a:ext>
            </a:extLst>
          </p:cNvPr>
          <p:cNvSpPr/>
          <p:nvPr/>
        </p:nvSpPr>
        <p:spPr>
          <a:xfrm>
            <a:off x="837201" y="30596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空气净化器智能屏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6F92BF-FF94-46D8-ABA9-AD4DD29884CA}"/>
              </a:ext>
            </a:extLst>
          </p:cNvPr>
          <p:cNvSpPr/>
          <p:nvPr/>
        </p:nvSpPr>
        <p:spPr>
          <a:xfrm>
            <a:off x="915343" y="48380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杀菌加湿器智能屏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F198A9-3F54-473B-8A13-098EBD778A9D}"/>
              </a:ext>
            </a:extLst>
          </p:cNvPr>
          <p:cNvSpPr/>
          <p:nvPr/>
        </p:nvSpPr>
        <p:spPr>
          <a:xfrm>
            <a:off x="1732546" y="1746861"/>
            <a:ext cx="35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滤芯可用时间    天    小时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BE8279-9EA6-4EA6-83DF-3621CCC291A6}"/>
              </a:ext>
            </a:extLst>
          </p:cNvPr>
          <p:cNvSpPr/>
          <p:nvPr/>
        </p:nvSpPr>
        <p:spPr>
          <a:xfrm>
            <a:off x="2933493" y="21998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停水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A4935-29BA-449B-B252-5D991FBD3DD7}"/>
              </a:ext>
            </a:extLst>
          </p:cNvPr>
          <p:cNvSpPr/>
          <p:nvPr/>
        </p:nvSpPr>
        <p:spPr>
          <a:xfrm>
            <a:off x="3819820" y="2228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制水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F6F923-B3D0-40B0-9C1C-6FC4DF266C3E}"/>
              </a:ext>
            </a:extLst>
          </p:cNvPr>
          <p:cNvSpPr/>
          <p:nvPr/>
        </p:nvSpPr>
        <p:spPr>
          <a:xfrm>
            <a:off x="4650628" y="2228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加热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591F1C-90AC-400B-A982-91B36A09E91B}"/>
              </a:ext>
            </a:extLst>
          </p:cNvPr>
          <p:cNvSpPr/>
          <p:nvPr/>
        </p:nvSpPr>
        <p:spPr>
          <a:xfrm>
            <a:off x="5449668" y="2228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保温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4451A3-B7D3-4939-BC9A-E8AF052356F9}"/>
              </a:ext>
            </a:extLst>
          </p:cNvPr>
          <p:cNvSpPr/>
          <p:nvPr/>
        </p:nvSpPr>
        <p:spPr>
          <a:xfrm>
            <a:off x="6248709" y="2228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滤芯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74F0DB-EEF8-441E-95CB-9CBE7834E993}"/>
              </a:ext>
            </a:extLst>
          </p:cNvPr>
          <p:cNvSpPr/>
          <p:nvPr/>
        </p:nvSpPr>
        <p:spPr>
          <a:xfrm>
            <a:off x="7104527" y="2228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维护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C8938-C66B-45CC-88A6-A31F47C3C3CA}"/>
              </a:ext>
            </a:extLst>
          </p:cNvPr>
          <p:cNvSpPr/>
          <p:nvPr/>
        </p:nvSpPr>
        <p:spPr>
          <a:xfrm>
            <a:off x="6465692" y="1730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故障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67D456-1D12-4400-835A-A322DFE13DF0}"/>
              </a:ext>
            </a:extLst>
          </p:cNvPr>
          <p:cNvSpPr/>
          <p:nvPr/>
        </p:nvSpPr>
        <p:spPr>
          <a:xfrm>
            <a:off x="1189221" y="20671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开关机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8021E2-5979-40EE-A7A8-E5CAA8FE48F4}"/>
              </a:ext>
            </a:extLst>
          </p:cNvPr>
          <p:cNvSpPr/>
          <p:nvPr/>
        </p:nvSpPr>
        <p:spPr>
          <a:xfrm>
            <a:off x="1784796" y="3555334"/>
            <a:ext cx="35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滤芯可用时间    天    小时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7D291E-1886-4CB6-955B-237811744A6F}"/>
              </a:ext>
            </a:extLst>
          </p:cNvPr>
          <p:cNvSpPr/>
          <p:nvPr/>
        </p:nvSpPr>
        <p:spPr>
          <a:xfrm>
            <a:off x="2985744" y="40083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风量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154CE4-4456-4C99-ACBC-8B6566C544B3}"/>
              </a:ext>
            </a:extLst>
          </p:cNvPr>
          <p:cNvSpPr/>
          <p:nvPr/>
        </p:nvSpPr>
        <p:spPr>
          <a:xfrm>
            <a:off x="3872071" y="40365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风向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A6A1DA-25FA-4AE7-BFFC-CB250C538DE7}"/>
              </a:ext>
            </a:extLst>
          </p:cNvPr>
          <p:cNvSpPr/>
          <p:nvPr/>
        </p:nvSpPr>
        <p:spPr>
          <a:xfrm>
            <a:off x="4702878" y="40365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温度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B38B71-C452-4FAB-8573-0A29207E5718}"/>
              </a:ext>
            </a:extLst>
          </p:cNvPr>
          <p:cNvSpPr/>
          <p:nvPr/>
        </p:nvSpPr>
        <p:spPr>
          <a:xfrm>
            <a:off x="5772834" y="40365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滤芯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BF0229-4D68-417E-BDA3-53A50C4AB33D}"/>
              </a:ext>
            </a:extLst>
          </p:cNvPr>
          <p:cNvSpPr/>
          <p:nvPr/>
        </p:nvSpPr>
        <p:spPr>
          <a:xfrm>
            <a:off x="6534182" y="40265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维护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9C75AA-F828-4380-97AD-8845D4C3FC59}"/>
              </a:ext>
            </a:extLst>
          </p:cNvPr>
          <p:cNvSpPr/>
          <p:nvPr/>
        </p:nvSpPr>
        <p:spPr>
          <a:xfrm>
            <a:off x="6517942" y="35391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故障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27187A-C0A3-4272-80EA-25773A24D656}"/>
              </a:ext>
            </a:extLst>
          </p:cNvPr>
          <p:cNvSpPr/>
          <p:nvPr/>
        </p:nvSpPr>
        <p:spPr>
          <a:xfrm>
            <a:off x="1241471" y="38756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开关机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4731DB-A94B-4AF1-8BA4-2D025F9398CE}"/>
              </a:ext>
            </a:extLst>
          </p:cNvPr>
          <p:cNvSpPr/>
          <p:nvPr/>
        </p:nvSpPr>
        <p:spPr>
          <a:xfrm>
            <a:off x="1248416" y="55325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开关机</a:t>
            </a: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C7C4C8-2FE1-494B-A781-0CA15B3B909E}"/>
              </a:ext>
            </a:extLst>
          </p:cNvPr>
          <p:cNvSpPr/>
          <p:nvPr/>
        </p:nvSpPr>
        <p:spPr>
          <a:xfrm>
            <a:off x="2610327" y="55325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风量</a:t>
            </a:r>
            <a:endParaRPr lang="en-US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F26DD9-C102-46F7-8161-366D75EB9A95}"/>
              </a:ext>
            </a:extLst>
          </p:cNvPr>
          <p:cNvSpPr/>
          <p:nvPr/>
        </p:nvSpPr>
        <p:spPr>
          <a:xfrm>
            <a:off x="3582261" y="55325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风向</a:t>
            </a:r>
            <a:endParaRPr lang="en-US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A7DBF7-5334-4D17-8F3E-2E383C54883E}"/>
              </a:ext>
            </a:extLst>
          </p:cNvPr>
          <p:cNvSpPr/>
          <p:nvPr/>
        </p:nvSpPr>
        <p:spPr>
          <a:xfrm>
            <a:off x="4373164" y="55325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故障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710821-9F19-4484-983C-F32B932C2A48}"/>
              </a:ext>
            </a:extLst>
          </p:cNvPr>
          <p:cNvSpPr/>
          <p:nvPr/>
        </p:nvSpPr>
        <p:spPr>
          <a:xfrm>
            <a:off x="837201" y="4883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智能屏功能</a:t>
            </a:r>
            <a:endParaRPr lang="ja-JP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638D9B-1813-4D81-B0F9-A6CE9DA871BA}"/>
              </a:ext>
            </a:extLst>
          </p:cNvPr>
          <p:cNvSpPr/>
          <p:nvPr/>
        </p:nvSpPr>
        <p:spPr>
          <a:xfrm>
            <a:off x="8208154" y="488356"/>
            <a:ext cx="3496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树莓派</a:t>
            </a:r>
            <a:r>
              <a:rPr lang="en-US" altLang="zh-CN" dirty="0"/>
              <a:t>+</a:t>
            </a:r>
            <a:r>
              <a:rPr lang="zh-CN" altLang="en-US" dirty="0"/>
              <a:t>触摸屏</a:t>
            </a:r>
            <a:r>
              <a:rPr lang="en-US" altLang="zh-CN" dirty="0"/>
              <a:t>+USB</a:t>
            </a:r>
            <a:r>
              <a:rPr lang="zh-CN" altLang="en-US" dirty="0"/>
              <a:t>转串口</a:t>
            </a:r>
            <a:r>
              <a:rPr lang="en-US" altLang="zh-CN" dirty="0"/>
              <a:t>TTL</a:t>
            </a:r>
          </a:p>
          <a:p>
            <a:pPr algn="ctr"/>
            <a:r>
              <a:rPr lang="en-US" altLang="zh-CN" dirty="0"/>
              <a:t>QT</a:t>
            </a:r>
            <a:r>
              <a:rPr lang="zh-CN" altLang="en-US" dirty="0"/>
              <a:t>做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95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EFC57510-DD8C-44F5-B33D-E9B6B1D60499}"/>
              </a:ext>
            </a:extLst>
          </p:cNvPr>
          <p:cNvSpPr/>
          <p:nvPr/>
        </p:nvSpPr>
        <p:spPr>
          <a:xfrm>
            <a:off x="859894" y="5464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数据库表结构</a:t>
            </a:r>
            <a:endParaRPr lang="en-US" altLang="zh-CN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26ECA84-FC9D-4865-9DDF-EB233143873A}"/>
              </a:ext>
            </a:extLst>
          </p:cNvPr>
          <p:cNvSpPr/>
          <p:nvPr/>
        </p:nvSpPr>
        <p:spPr>
          <a:xfrm>
            <a:off x="873962" y="1433720"/>
            <a:ext cx="2962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蓝牙设备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网卡设备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系统标示</a:t>
            </a:r>
            <a:r>
              <a:rPr lang="en-US" altLang="zh-CN" dirty="0"/>
              <a:t>ID</a:t>
            </a:r>
            <a:r>
              <a:rPr lang="zh-CN" altLang="en-US" dirty="0"/>
              <a:t>（二维码）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2A0B11-0E95-43F8-BFA2-557E23CC297D}"/>
              </a:ext>
            </a:extLst>
          </p:cNvPr>
          <p:cNvSpPr/>
          <p:nvPr/>
        </p:nvSpPr>
        <p:spPr>
          <a:xfrm>
            <a:off x="4561530" y="1433720"/>
            <a:ext cx="5958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手机序列号</a:t>
            </a:r>
            <a:endParaRPr lang="en-US" altLang="zh-CN" dirty="0"/>
          </a:p>
          <a:p>
            <a:r>
              <a:rPr lang="zh-CN" altLang="en-US" dirty="0"/>
              <a:t>登陆用户信息</a:t>
            </a:r>
            <a:endParaRPr lang="en-US" altLang="zh-CN" dirty="0"/>
          </a:p>
          <a:p>
            <a:r>
              <a:rPr lang="zh-CN" altLang="en-US" dirty="0"/>
              <a:t>自身蓝牙信息</a:t>
            </a:r>
            <a:endParaRPr lang="en-US" altLang="zh-CN" dirty="0"/>
          </a:p>
          <a:p>
            <a:r>
              <a:rPr lang="zh-CN" altLang="en-US" dirty="0"/>
              <a:t>蓝牙绑定信息</a:t>
            </a:r>
            <a:endParaRPr lang="en-US" altLang="zh-CN" dirty="0"/>
          </a:p>
          <a:p>
            <a:r>
              <a:rPr lang="zh-CN" altLang="en-US" dirty="0"/>
              <a:t>二维码</a:t>
            </a:r>
            <a:endParaRPr lang="en-US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C657B93-9787-48C4-9EF9-920D20DE99CA}"/>
              </a:ext>
            </a:extLst>
          </p:cNvPr>
          <p:cNvSpPr/>
          <p:nvPr/>
        </p:nvSpPr>
        <p:spPr>
          <a:xfrm>
            <a:off x="873962" y="3425483"/>
            <a:ext cx="2526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3 </a:t>
            </a:r>
            <a:r>
              <a:rPr lang="zh-CN" altLang="en-US" dirty="0"/>
              <a:t>设备状态信息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供电状态</a:t>
            </a:r>
            <a:endParaRPr lang="en-US" altLang="zh-CN" dirty="0"/>
          </a:p>
          <a:p>
            <a:r>
              <a:rPr lang="zh-CN" altLang="en-US" dirty="0"/>
              <a:t>网络状态</a:t>
            </a:r>
            <a:endParaRPr lang="en-US" altLang="zh-CN" dirty="0"/>
          </a:p>
          <a:p>
            <a:r>
              <a:rPr lang="zh-CN" altLang="en-US" dirty="0"/>
              <a:t>蓝牙设备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MAC ID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8D34FC-F6BE-46EA-9720-86B3C5278101}"/>
              </a:ext>
            </a:extLst>
          </p:cNvPr>
          <p:cNvSpPr/>
          <p:nvPr/>
        </p:nvSpPr>
        <p:spPr>
          <a:xfrm>
            <a:off x="4561529" y="3429000"/>
            <a:ext cx="5958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4 </a:t>
            </a:r>
            <a:r>
              <a:rPr lang="zh-CN" altLang="en-US" dirty="0"/>
              <a:t>用户登陆验证表</a:t>
            </a:r>
            <a:endParaRPr lang="en-US" altLang="zh-CN" dirty="0"/>
          </a:p>
          <a:p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572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D6543B4-0570-4A76-9504-4D6837C41887}"/>
              </a:ext>
            </a:extLst>
          </p:cNvPr>
          <p:cNvSpPr/>
          <p:nvPr/>
        </p:nvSpPr>
        <p:spPr>
          <a:xfrm>
            <a:off x="1017693" y="121473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系统启动后，首先设备向云端注册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91F183-3408-4EA5-A3ED-570315888EA4}"/>
              </a:ext>
            </a:extLst>
          </p:cNvPr>
          <p:cNvSpPr/>
          <p:nvPr/>
        </p:nvSpPr>
        <p:spPr>
          <a:xfrm>
            <a:off x="1017693" y="1798935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启动登陆后像云端注册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B1C2C0-F3A4-4AC5-AA82-4378A9A977CA}"/>
              </a:ext>
            </a:extLst>
          </p:cNvPr>
          <p:cNvSpPr/>
          <p:nvPr/>
        </p:nvSpPr>
        <p:spPr>
          <a:xfrm>
            <a:off x="1047797" y="2383135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蓝牙搜索设备，进行绑定</a:t>
            </a:r>
            <a:endParaRPr lang="ja-JP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8371E2-6534-46C2-A6F1-6907C4A26F7F}"/>
              </a:ext>
            </a:extLst>
          </p:cNvPr>
          <p:cNvSpPr/>
          <p:nvPr/>
        </p:nvSpPr>
        <p:spPr>
          <a:xfrm>
            <a:off x="1047797" y="2967335"/>
            <a:ext cx="6968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检测设备联网状态，联网</a:t>
            </a:r>
            <a:r>
              <a:rPr lang="en-US" altLang="zh-CN" dirty="0"/>
              <a:t>OK</a:t>
            </a:r>
            <a:r>
              <a:rPr lang="zh-CN" altLang="en-US" dirty="0"/>
              <a:t>情况下，可以下发控制命令，</a:t>
            </a:r>
            <a:endParaRPr lang="en-US" altLang="zh-CN" dirty="0"/>
          </a:p>
          <a:p>
            <a:r>
              <a:rPr lang="zh-CN" altLang="en-US" dirty="0"/>
              <a:t>设备未接入网络情况下，</a:t>
            </a:r>
            <a:r>
              <a:rPr lang="en-US" altLang="zh-CN" dirty="0"/>
              <a:t>APP</a:t>
            </a:r>
            <a:r>
              <a:rPr lang="zh-CN" altLang="en-US" dirty="0"/>
              <a:t>不可读取设备状态数据库表来显示</a:t>
            </a:r>
            <a:endParaRPr lang="en-US" altLang="zh-CN" dirty="0"/>
          </a:p>
          <a:p>
            <a:endParaRPr lang="en-US" altLang="ja-JP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3595A9-6206-4CA3-A15B-0991F17C9D49}"/>
              </a:ext>
            </a:extLst>
          </p:cNvPr>
          <p:cNvSpPr/>
          <p:nvPr/>
        </p:nvSpPr>
        <p:spPr>
          <a:xfrm>
            <a:off x="225586" y="61440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Step1</a:t>
            </a:r>
            <a:r>
              <a:rPr lang="zh-CN" altLang="en-US" sz="2000" b="1" dirty="0">
                <a:solidFill>
                  <a:srgbClr val="FF0000"/>
                </a:solidFill>
              </a:rPr>
              <a:t>：首先对应</a:t>
            </a:r>
            <a:r>
              <a:rPr lang="en-US" altLang="zh-CN" sz="2000" b="1" dirty="0">
                <a:solidFill>
                  <a:srgbClr val="FF0000"/>
                </a:solidFill>
              </a:rPr>
              <a:t>WIFI</a:t>
            </a:r>
            <a:r>
              <a:rPr lang="zh-CN" altLang="en-US" sz="2000" b="1" dirty="0">
                <a:solidFill>
                  <a:srgbClr val="FF0000"/>
                </a:solidFill>
              </a:rPr>
              <a:t>，蓝牙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E25C84-1E5C-4C7F-9B01-BD52CA4F08CC}"/>
              </a:ext>
            </a:extLst>
          </p:cNvPr>
          <p:cNvSpPr/>
          <p:nvPr/>
        </p:nvSpPr>
        <p:spPr>
          <a:xfrm>
            <a:off x="144795" y="3890665"/>
            <a:ext cx="6819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Step2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WIFI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4G</a:t>
            </a:r>
            <a:r>
              <a:rPr lang="zh-CN" altLang="en-US" sz="2000" b="1" dirty="0">
                <a:solidFill>
                  <a:srgbClr val="FF0000"/>
                </a:solidFill>
              </a:rPr>
              <a:t>同时存在，优先</a:t>
            </a:r>
            <a:r>
              <a:rPr lang="en-US" altLang="zh-CN" sz="2000" b="1" dirty="0">
                <a:solidFill>
                  <a:srgbClr val="FF0000"/>
                </a:solidFill>
              </a:rPr>
              <a:t>WIFI</a:t>
            </a:r>
            <a:r>
              <a:rPr lang="zh-CN" altLang="en-US" sz="2000" b="1" dirty="0">
                <a:solidFill>
                  <a:srgbClr val="FF0000"/>
                </a:solidFill>
              </a:rPr>
              <a:t>，无</a:t>
            </a:r>
            <a:r>
              <a:rPr lang="en-US" altLang="zh-CN" sz="2000" b="1" dirty="0">
                <a:solidFill>
                  <a:srgbClr val="FF0000"/>
                </a:solidFill>
              </a:rPr>
              <a:t>WIFI</a:t>
            </a:r>
            <a:r>
              <a:rPr lang="zh-CN" altLang="en-US" sz="2000" b="1" dirty="0">
                <a:solidFill>
                  <a:srgbClr val="FF0000"/>
                </a:solidFill>
              </a:rPr>
              <a:t>时选择</a:t>
            </a:r>
            <a:r>
              <a:rPr lang="en-US" altLang="zh-CN" sz="2000" b="1" dirty="0">
                <a:solidFill>
                  <a:srgbClr val="FF0000"/>
                </a:solidFill>
              </a:rPr>
              <a:t>4G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0FC3B9-7677-421D-BC69-4E4714BAF6A1}"/>
              </a:ext>
            </a:extLst>
          </p:cNvPr>
          <p:cNvSpPr/>
          <p:nvPr/>
        </p:nvSpPr>
        <p:spPr>
          <a:xfrm>
            <a:off x="1152185" y="44053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剩余功能对应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54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467</Words>
  <Application>Microsoft Office PowerPoint</Application>
  <PresentationFormat>宽屏</PresentationFormat>
  <Paragraphs>105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韩双双</dc:creator>
  <cp:lastModifiedBy>韩双双</cp:lastModifiedBy>
  <cp:revision>89</cp:revision>
  <dcterms:created xsi:type="dcterms:W3CDTF">2019-09-20T02:42:33Z</dcterms:created>
  <dcterms:modified xsi:type="dcterms:W3CDTF">2019-10-11T09:01:44Z</dcterms:modified>
</cp:coreProperties>
</file>