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269E21D-F8AF-4188-B78D-B325E0EE2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BAAB1018-2383-4437-9C1E-EF5E53F45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039DF440-B552-47C0-8847-F647DB53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BE16-2AAD-4976-B066-7728719F82F4}" type="datetimeFigureOut">
              <a:rPr lang="de-DE" smtClean="0"/>
              <a:pPr/>
              <a:t>26.07.2021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55ABA38-4E61-4CE9-B27B-D95AC3BA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0CD4F67E-BC57-42CE-8FCD-4C534A07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CDB-41D2-4D1B-915F-0CE7126AE37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9684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E2AD9D1-9791-4CEA-8E4F-9212B396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652EB333-A8B2-496A-B213-4DA182FDD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078C6F89-5201-4555-A15E-4597F940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BE16-2AAD-4976-B066-7728719F82F4}" type="datetimeFigureOut">
              <a:rPr lang="de-DE" smtClean="0"/>
              <a:pPr/>
              <a:t>26.07.2021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C9D01B5-CAC5-4537-842C-09900A65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0672BBA0-8F63-4DCD-BFD7-CCB4A79D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CDB-41D2-4D1B-915F-0CE7126AE37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4768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9AA65B53-37D6-483C-A296-AF080D0B4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736B6367-0EF3-4E51-86FE-7E3DFCD23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61B836FE-4013-4F35-9DDC-3C38D71D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BE16-2AAD-4976-B066-7728719F82F4}" type="datetimeFigureOut">
              <a:rPr lang="de-DE" smtClean="0"/>
              <a:pPr/>
              <a:t>26.07.2021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8175BC1-6B93-40C3-85D9-2D952C1C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6D1A15D-6C33-4815-9F61-DC6BC75E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CDB-41D2-4D1B-915F-0CE7126AE37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1254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39FD277-F843-489C-800C-D80DF2DC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E3379D3-89CE-4492-81AD-1CA9A2EA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6FBE294-3F64-4294-B54C-3CC2E794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BE16-2AAD-4976-B066-7728719F82F4}" type="datetimeFigureOut">
              <a:rPr lang="de-DE" smtClean="0"/>
              <a:pPr/>
              <a:t>26.07.2021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6E287EEC-881C-4602-8D65-4D0D6B2A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647E1CC8-8CCC-4659-9CE9-ACA4556E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CDB-41D2-4D1B-915F-0CE7126AE37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1696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3EE36A6-3BC1-48DB-937A-D7358728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2D3151AC-ADC0-4CCC-A9A5-EB49893C9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C1B4886-2029-4A07-8A6A-C3522EB9F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BE16-2AAD-4976-B066-7728719F82F4}" type="datetimeFigureOut">
              <a:rPr lang="de-DE" smtClean="0"/>
              <a:pPr/>
              <a:t>26.07.2021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B190AA2-4B4E-47B5-822A-D7E759EA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6C2184EB-F089-45A2-B721-5F9568E7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CDB-41D2-4D1B-915F-0CE7126AE37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4241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1EDA950-1F9C-4840-B16D-998949FF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3CB3437-7F96-4D2A-8D6E-DA6488906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1A5E8083-0364-4B97-B9F6-009C11CEA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0B12B6AD-EF98-4640-A580-000BEB97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BE16-2AAD-4976-B066-7728719F82F4}" type="datetimeFigureOut">
              <a:rPr lang="de-DE" smtClean="0"/>
              <a:pPr/>
              <a:t>26.07.2021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9EBA0CDA-A8C6-4A66-9E8E-8A652AB70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5089E3AE-D7F0-4ADD-BB43-6BB78634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CDB-41D2-4D1B-915F-0CE7126AE37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8635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C41564F-520D-4215-BC39-DDAB03CE6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8FD61994-7CDC-4646-A8F6-1FBADB00F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33868D5C-C967-47BF-82B6-333702D71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4034103A-4943-4D10-B8F9-804F27E5A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9734499F-5B69-4D94-8A70-6A6A1D337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EB23D9EB-AC49-4E39-AE05-A007684A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BE16-2AAD-4976-B066-7728719F82F4}" type="datetimeFigureOut">
              <a:rPr lang="de-DE" smtClean="0"/>
              <a:pPr/>
              <a:t>26.07.2021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96AA7850-2C0F-4AAD-9668-D1DF49BB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17278076-7674-47F7-9A1B-63A2C1EE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CDB-41D2-4D1B-915F-0CE7126AE37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93713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0B7666A-3691-4503-99F0-6FA5B039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7C940D5A-4214-4515-B817-780221A55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BE16-2AAD-4976-B066-7728719F82F4}" type="datetimeFigureOut">
              <a:rPr lang="de-DE" smtClean="0"/>
              <a:pPr/>
              <a:t>26.07.2021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72AC41D-0BD0-42F1-B3C1-C6C2D8096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44BD5E24-6E1A-45C9-B826-55F345A9B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CDB-41D2-4D1B-915F-0CE7126AE37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4501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1001E5EE-D59C-4323-AF5B-9B7E3A3B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BE16-2AAD-4976-B066-7728719F82F4}" type="datetimeFigureOut">
              <a:rPr lang="de-DE" smtClean="0"/>
              <a:pPr/>
              <a:t>26.07.2021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98900416-6EE6-45BB-A398-A74069C65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FC13510D-0A52-4F0B-AAC2-F0B69665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CDB-41D2-4D1B-915F-0CE7126AE37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2963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2DABCFB-9FF4-4E35-9693-A812700B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D6E0AB1-9B45-4F28-B75A-899FC6715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321B8B4C-29BC-4426-911C-6AAF7AAA9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1351AA60-E8BE-4541-8762-88DE0608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BE16-2AAD-4976-B066-7728719F82F4}" type="datetimeFigureOut">
              <a:rPr lang="de-DE" smtClean="0"/>
              <a:pPr/>
              <a:t>26.07.2021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0140457A-AAFF-4708-9653-91C076E5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46F5C0B4-4F27-4A10-B435-A38F4307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CDB-41D2-4D1B-915F-0CE7126AE37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7508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5EA9C25-4DFA-42BF-AC8A-56FCD1B3A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70CEE63B-A92D-4806-BB90-4A0257264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9BF38DD2-9B88-4E32-B70C-8E596371F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1BB9D1AA-EA96-4015-8D58-DE33B9547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BE16-2AAD-4976-B066-7728719F82F4}" type="datetimeFigureOut">
              <a:rPr lang="de-DE" smtClean="0"/>
              <a:pPr/>
              <a:t>26.07.2021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0F91507A-4737-4331-A32B-A67924270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FAEC09C-84AA-4729-8A35-60556ED9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CDB-41D2-4D1B-915F-0CE7126AE37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4851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C1BE75F2-6D3F-46C0-944D-BEDAB023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405645CA-C6AB-469B-8378-637D40D4D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636C841E-D141-4814-9F87-D40B5797A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7BE16-2AAD-4976-B066-7728719F82F4}" type="datetimeFigureOut">
              <a:rPr lang="de-DE" smtClean="0"/>
              <a:pPr/>
              <a:t>26.07.2021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F190707E-C279-49E4-A297-0F9B482B7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8B05989-E9F4-4D3F-9369-1D250FFF4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E1CDB-41D2-4D1B-915F-0CE7126AE37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7256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6295E7F-EA66-480B-B001-C8BE7CD619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62B6D166-F4A7-469C-A2BC-94B02ED85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86" y="5091762"/>
            <a:ext cx="7484787" cy="1264588"/>
          </a:xfrm>
        </p:spPr>
        <p:txBody>
          <a:bodyPr anchor="ctr">
            <a:normAutofit/>
          </a:bodyPr>
          <a:lstStyle/>
          <a:p>
            <a:pPr algn="r"/>
            <a:r>
              <a:rPr lang="en-AU" sz="4400" dirty="0">
                <a:solidFill>
                  <a:srgbClr val="FFFFFF"/>
                </a:solidFill>
              </a:rPr>
              <a:t>DREAD analysis and mitigation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D860B371-971B-4471-85C6-30432CEDB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2119" y="5091763"/>
            <a:ext cx="2871195" cy="1264587"/>
          </a:xfrm>
        </p:spPr>
        <p:txBody>
          <a:bodyPr anchor="ctr">
            <a:normAutofit/>
          </a:bodyPr>
          <a:lstStyle/>
          <a:p>
            <a:pPr algn="l"/>
            <a:r>
              <a:rPr lang="en-AU" sz="2000">
                <a:solidFill>
                  <a:srgbClr val="FFC000"/>
                </a:solidFill>
              </a:rPr>
              <a:t>for a medical mannequin as described by Glisson et al (2015)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BEC0C7F3-960A-4A10-8742-38BA938E6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4597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E126E481-B945-4179-BD79-05E96E9B29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0548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5">
            <a:extLst>
              <a:ext uri="{FF2B5EF4-FFF2-40B4-BE49-F238E27FC236}">
                <a16:creationId xmlns:a16="http://schemas.microsoft.com/office/drawing/2014/main" xmlns="" id="{AA474011-A49D-4C7A-BF41-0ACD0A2693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xmlns="" id="{6D72081E-AD41-4FBB-B02B-698A68DBCA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xmlns="" id="{716248AD-805F-41BF-9B57-FC53E5B32F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1F82758F-B2B3-4F0A-BB90-4BFFEDD166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4243541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609D0AD-03AD-4B43-A110-0DE3517E1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4440602"/>
            <a:ext cx="6007608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0" i="0" u="none" strike="noStrike" baseline="0">
                <a:latin typeface="Arial" panose="020B0604020202020204" pitchFamily="34" charset="0"/>
              </a:rPr>
              <a:t>0 = no risk</a:t>
            </a:r>
          </a:p>
          <a:p>
            <a:pPr marL="0" indent="0">
              <a:buNone/>
            </a:pPr>
            <a:r>
              <a:rPr lang="en-US" sz="1800">
                <a:latin typeface="Arial" panose="020B0604020202020204" pitchFamily="34" charset="0"/>
              </a:rPr>
              <a:t>1= some risk</a:t>
            </a:r>
          </a:p>
          <a:p>
            <a:pPr marL="0" indent="0">
              <a:buNone/>
            </a:pPr>
            <a:r>
              <a:rPr lang="en-US" sz="1800" b="0" i="0" u="none" strike="noStrike" baseline="0">
                <a:latin typeface="Arial" panose="020B0604020202020204" pitchFamily="34" charset="0"/>
              </a:rPr>
              <a:t>2= elevated risk </a:t>
            </a:r>
          </a:p>
          <a:p>
            <a:pPr marL="0" indent="0">
              <a:buNone/>
            </a:pPr>
            <a:r>
              <a:rPr lang="en-US" sz="1800" b="0" i="0" u="none" strike="noStrike" baseline="0">
                <a:latin typeface="Arial" panose="020B0604020202020204" pitchFamily="34" charset="0"/>
              </a:rPr>
              <a:t>3 = maximum risk.</a:t>
            </a:r>
          </a:p>
          <a:p>
            <a:pPr marL="0" indent="0">
              <a:buNone/>
            </a:pPr>
            <a:endParaRPr lang="en-US" sz="180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xmlns="" id="{BC552A93-DDB1-42DB-A979-9441DF86E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64687162"/>
              </p:ext>
            </p:extLst>
          </p:nvPr>
        </p:nvGraphicFramePr>
        <p:xfrm>
          <a:off x="557784" y="409110"/>
          <a:ext cx="11164827" cy="354125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67293">
                  <a:extLst>
                    <a:ext uri="{9D8B030D-6E8A-4147-A177-3AD203B41FA5}">
                      <a16:colId xmlns:a16="http://schemas.microsoft.com/office/drawing/2014/main" xmlns="" val="3554602342"/>
                    </a:ext>
                  </a:extLst>
                </a:gridCol>
                <a:gridCol w="1564919">
                  <a:extLst>
                    <a:ext uri="{9D8B030D-6E8A-4147-A177-3AD203B41FA5}">
                      <a16:colId xmlns:a16="http://schemas.microsoft.com/office/drawing/2014/main" xmlns="" val="1097796215"/>
                    </a:ext>
                  </a:extLst>
                </a:gridCol>
                <a:gridCol w="2262298">
                  <a:extLst>
                    <a:ext uri="{9D8B030D-6E8A-4147-A177-3AD203B41FA5}">
                      <a16:colId xmlns:a16="http://schemas.microsoft.com/office/drawing/2014/main" xmlns="" val="619408181"/>
                    </a:ext>
                  </a:extLst>
                </a:gridCol>
                <a:gridCol w="2011241">
                  <a:extLst>
                    <a:ext uri="{9D8B030D-6E8A-4147-A177-3AD203B41FA5}">
                      <a16:colId xmlns:a16="http://schemas.microsoft.com/office/drawing/2014/main" xmlns="" val="1873652676"/>
                    </a:ext>
                  </a:extLst>
                </a:gridCol>
                <a:gridCol w="1476702">
                  <a:extLst>
                    <a:ext uri="{9D8B030D-6E8A-4147-A177-3AD203B41FA5}">
                      <a16:colId xmlns:a16="http://schemas.microsoft.com/office/drawing/2014/main" xmlns="" val="2404116832"/>
                    </a:ext>
                  </a:extLst>
                </a:gridCol>
                <a:gridCol w="2082374">
                  <a:extLst>
                    <a:ext uri="{9D8B030D-6E8A-4147-A177-3AD203B41FA5}">
                      <a16:colId xmlns:a16="http://schemas.microsoft.com/office/drawing/2014/main" xmlns="" val="356061646"/>
                    </a:ext>
                  </a:extLst>
                </a:gridCol>
              </a:tblGrid>
              <a:tr h="851464">
                <a:tc>
                  <a:txBody>
                    <a:bodyPr/>
                    <a:lstStyle/>
                    <a:p>
                      <a:endParaRPr lang="de-DE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50634" marT="150634" marB="150634"/>
                </a:tc>
                <a:tc>
                  <a:txBody>
                    <a:bodyPr/>
                    <a:lstStyle/>
                    <a:p>
                      <a:r>
                        <a:rPr lang="en-AU" sz="1700" b="1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</a:t>
                      </a:r>
                      <a:r>
                        <a:rPr lang="en-AU" sz="1700" b="0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amage </a:t>
                      </a:r>
                      <a:endParaRPr lang="en-AU" sz="17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50634" marT="150634" marB="150634"/>
                </a:tc>
                <a:tc>
                  <a:txBody>
                    <a:bodyPr/>
                    <a:lstStyle/>
                    <a:p>
                      <a:r>
                        <a:rPr lang="en-AU" sz="1700" b="1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</a:t>
                      </a:r>
                      <a:r>
                        <a:rPr lang="en-AU" sz="1700" b="0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eproducibility </a:t>
                      </a:r>
                      <a:endParaRPr lang="en-AU" sz="17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50634" marT="150634" marB="150634"/>
                </a:tc>
                <a:tc>
                  <a:txBody>
                    <a:bodyPr/>
                    <a:lstStyle/>
                    <a:p>
                      <a:r>
                        <a:rPr lang="en-AU" sz="1700" b="1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</a:t>
                      </a:r>
                      <a:r>
                        <a:rPr lang="en-AU" sz="1700" b="0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xploitability </a:t>
                      </a:r>
                      <a:endParaRPr lang="en-AU" sz="17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50634" marT="150634" marB="150634"/>
                </a:tc>
                <a:tc>
                  <a:txBody>
                    <a:bodyPr/>
                    <a:lstStyle/>
                    <a:p>
                      <a:r>
                        <a:rPr lang="en-AU" sz="1700" b="1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en-AU" sz="1700" b="0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ffected users</a:t>
                      </a:r>
                      <a:endParaRPr lang="en-AU" sz="17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50634" marT="150634" marB="150634"/>
                </a:tc>
                <a:tc>
                  <a:txBody>
                    <a:bodyPr/>
                    <a:lstStyle/>
                    <a:p>
                      <a:r>
                        <a:rPr lang="en-AU" sz="1700" b="1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</a:t>
                      </a:r>
                      <a:r>
                        <a:rPr lang="en-AU" sz="1700" b="0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iscoverability </a:t>
                      </a:r>
                      <a:endParaRPr lang="en-AU" sz="17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50634" marT="150634" marB="150634"/>
                </a:tc>
                <a:extLst>
                  <a:ext uri="{0D108BD9-81ED-4DB2-BD59-A6C34878D82A}">
                    <a16:rowId xmlns:a16="http://schemas.microsoft.com/office/drawing/2014/main" xmlns="" val="2113870871"/>
                  </a:ext>
                </a:extLst>
              </a:tr>
              <a:tr h="1067200">
                <a:tc>
                  <a:txBody>
                    <a:bodyPr/>
                    <a:lstStyle/>
                    <a:p>
                      <a:r>
                        <a:rPr lang="en-AU" sz="17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week authentication / bruteforce</a:t>
                      </a:r>
                      <a:endParaRPr lang="en-AU" sz="17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30549" marT="130549" marB="130549"/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 </a:t>
                      </a:r>
                      <a:b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endParaRPr lang="de-DE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30549" marT="130549" marB="130549"/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de-DE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30549" marT="130549" marB="130549"/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de-DE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30549" marT="130549" marB="130549"/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de-DE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30549" marT="130549" marB="130549"/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de-DE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30549" marT="130549" marB="130549"/>
                </a:tc>
                <a:extLst>
                  <a:ext uri="{0D108BD9-81ED-4DB2-BD59-A6C34878D82A}">
                    <a16:rowId xmlns:a16="http://schemas.microsoft.com/office/drawing/2014/main" xmlns="" val="101312086"/>
                  </a:ext>
                </a:extLst>
              </a:tr>
              <a:tr h="811295">
                <a:tc>
                  <a:txBody>
                    <a:bodyPr/>
                    <a:lstStyle/>
                    <a:p>
                      <a:r>
                        <a:rPr lang="en-AU" sz="17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denial of service</a:t>
                      </a:r>
                      <a:endParaRPr lang="en-AU" sz="17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30549" marT="130549" marB="130549"/>
                </a:tc>
                <a:tc>
                  <a:txBody>
                    <a:bodyPr/>
                    <a:lstStyle/>
                    <a:p>
                      <a:r>
                        <a:rPr lang="de-DE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br>
                        <a:rPr lang="de-DE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endParaRPr lang="de-DE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30549" marT="130549" marB="130549"/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de-DE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30549" marT="130549" marB="130549"/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de-DE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30549" marT="130549" marB="130549"/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de-DE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30549" marT="130549" marB="130549"/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de-DE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30549" marT="130549" marB="130549"/>
                </a:tc>
                <a:extLst>
                  <a:ext uri="{0D108BD9-81ED-4DB2-BD59-A6C34878D82A}">
                    <a16:rowId xmlns:a16="http://schemas.microsoft.com/office/drawing/2014/main" xmlns="" val="3786964756"/>
                  </a:ext>
                </a:extLst>
              </a:tr>
              <a:tr h="811295">
                <a:tc>
                  <a:txBody>
                    <a:bodyPr/>
                    <a:lstStyle/>
                    <a:p>
                      <a:r>
                        <a:rPr lang="en-AU" sz="17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man in the middle</a:t>
                      </a:r>
                      <a:endParaRPr lang="en-AU" sz="17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30549" marT="130549" marB="130549"/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 </a:t>
                      </a:r>
                      <a:b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endParaRPr lang="de-DE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30549" marT="130549" marB="130549"/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de-DE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30549" marT="130549" marB="130549"/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de-DE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30549" marT="130549" marB="130549"/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de-DE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30549" marT="130549" marB="130549"/>
                </a:tc>
                <a:tc>
                  <a:txBody>
                    <a:bodyPr/>
                    <a:lstStyle/>
                    <a:p>
                      <a:r>
                        <a:rPr lang="de-DE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de-DE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30549" marT="130549" marB="130549"/>
                </a:tc>
                <a:extLst>
                  <a:ext uri="{0D108BD9-81ED-4DB2-BD59-A6C34878D82A}">
                    <a16:rowId xmlns:a16="http://schemas.microsoft.com/office/drawing/2014/main" xmlns="" val="505997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5154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AFE6103-3CC6-4D6B-BF80-BE598959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Mitigations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35722B0-7965-4EF3-B877-E551DDB10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Two factor authentication (2FA)</a:t>
            </a:r>
          </a:p>
          <a:p>
            <a:r>
              <a:rPr lang="en-US" dirty="0"/>
              <a:t>use state of the art wireless protocols (WPA-2, Bluetooth) instead of outdated and unsecure protocols (WPA)</a:t>
            </a:r>
          </a:p>
          <a:p>
            <a:r>
              <a:rPr lang="en-US" dirty="0"/>
              <a:t>Deploy VPN </a:t>
            </a:r>
          </a:p>
          <a:p>
            <a:r>
              <a:rPr lang="en-US" dirty="0"/>
              <a:t>Deploy firewall / limit logins to a specified IP address or range</a:t>
            </a:r>
          </a:p>
          <a:p>
            <a:r>
              <a:rPr lang="en-US" dirty="0"/>
              <a:t>Monitor the network for intrusion via Intrusion Detection System (IDS) </a:t>
            </a:r>
          </a:p>
          <a:p>
            <a:r>
              <a:rPr lang="en-US" dirty="0"/>
              <a:t>Deactivate vulnerable features (WPS) of the network       </a:t>
            </a:r>
          </a:p>
          <a:p>
            <a:r>
              <a:rPr lang="en-US" dirty="0"/>
              <a:t>Use wired connection only (e.g., cross-link cable), if feasible</a:t>
            </a:r>
          </a:p>
          <a:p>
            <a:r>
              <a:rPr lang="en-US" dirty="0"/>
              <a:t>Add authentication and encryption in the application layer of the system software</a:t>
            </a:r>
          </a:p>
          <a:p>
            <a:r>
              <a:rPr lang="en-US" dirty="0"/>
              <a:t>Limit failed login attempt </a:t>
            </a:r>
          </a:p>
          <a:p>
            <a:r>
              <a:rPr lang="en-US" dirty="0"/>
              <a:t>Do not use default port, edit the port line in </a:t>
            </a:r>
            <a:r>
              <a:rPr lang="en-US" dirty="0" err="1"/>
              <a:t>sshd_config</a:t>
            </a:r>
            <a:r>
              <a:rPr lang="en-US" dirty="0"/>
              <a:t> file</a:t>
            </a:r>
          </a:p>
          <a:p>
            <a:r>
              <a:rPr lang="en-US" dirty="0"/>
              <a:t>Use Captcha </a:t>
            </a:r>
          </a:p>
          <a:p>
            <a:r>
              <a:rPr lang="en-US" dirty="0"/>
              <a:t>unique login URLs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643541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175</Words>
  <Application>Microsoft Office PowerPoint</Application>
  <PresentationFormat>Custom</PresentationFormat>
  <Paragraphs>42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</vt:lpstr>
      <vt:lpstr>DREAD analysis and mitigation</vt:lpstr>
      <vt:lpstr>Slide 2</vt:lpstr>
      <vt:lpstr>Mitigations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DREAD analysis and mitigation</dc:title>
  <dc:creator>Küfner, Isabella (SRH Fernhochschule Student)</dc:creator>
  <cp:lastModifiedBy>Yibie_ICT</cp:lastModifiedBy>
  <cp:revision>3</cp:revision>
  <dcterms:created xsi:type="dcterms:W3CDTF">2021-05-12T14:34:49Z</dcterms:created>
  <dcterms:modified xsi:type="dcterms:W3CDTF">2021-07-26T10:09:43Z</dcterms:modified>
</cp:coreProperties>
</file>