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3" r:id="rId4"/>
    <p:sldId id="275" r:id="rId5"/>
    <p:sldId id="278" r:id="rId6"/>
    <p:sldId id="279" r:id="rId7"/>
    <p:sldId id="280" r:id="rId8"/>
    <p:sldId id="281" r:id="rId9"/>
    <p:sldId id="276" r:id="rId10"/>
    <p:sldId id="282" r:id="rId11"/>
    <p:sldId id="259" r:id="rId12"/>
    <p:sldId id="268" r:id="rId13"/>
    <p:sldId id="277" r:id="rId14"/>
    <p:sldId id="265" r:id="rId15"/>
    <p:sldId id="266" r:id="rId16"/>
    <p:sldId id="267"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2404" autoAdjust="0"/>
  </p:normalViewPr>
  <p:slideViewPr>
    <p:cSldViewPr snapToGrid="0">
      <p:cViewPr varScale="1">
        <p:scale>
          <a:sx n="54" d="100"/>
          <a:sy n="54" d="100"/>
        </p:scale>
        <p:origin x="1146" y="33"/>
      </p:cViewPr>
      <p:guideLst/>
    </p:cSldViewPr>
  </p:slideViewPr>
  <p:outlineViewPr>
    <p:cViewPr>
      <p:scale>
        <a:sx n="33" d="100"/>
        <a:sy n="33" d="100"/>
      </p:scale>
      <p:origin x="0" y="-419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0CBE7-6A51-442C-9A6E-A825BAC91E19}"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0AD9C-E64B-464E-82EB-63B5B0BDBFBC}" type="slidenum">
              <a:rPr lang="en-US" smtClean="0"/>
              <a:t>‹#›</a:t>
            </a:fld>
            <a:endParaRPr lang="en-US"/>
          </a:p>
        </p:txBody>
      </p:sp>
    </p:spTree>
    <p:extLst>
      <p:ext uri="{BB962C8B-B14F-4D97-AF65-F5344CB8AC3E}">
        <p14:creationId xmlns:p14="http://schemas.microsoft.com/office/powerpoint/2010/main" val="364357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Restricted expressiveness: for example, policy with unimodal Gaussian parameterization is difficult to use when multiple actions are likely favored</a:t>
            </a:r>
          </a:p>
          <a:p>
            <a:r>
              <a:rPr lang="en-US" dirty="0"/>
              <a:t>Data scarcity: data augmentation is limited to simple environment</a:t>
            </a:r>
          </a:p>
          <a:p>
            <a:r>
              <a:rPr lang="en-US" dirty="0"/>
              <a:t>Compounding error: When predicting with a neural dynamic model, there could be single-step errors due to the limited data support and stochastic environment transitions. Cumulative single-step errors can make planned states deviate from the dataset distribution</a:t>
            </a:r>
          </a:p>
          <a:p>
            <a:r>
              <a:rPr lang="en-US" dirty="0"/>
              <a:t>Generalization for multi-tasking: Even in the same environment, changing the reward function requires retraining a policy from scratch. Existing online multitask works attempt to learn the same policy in different task environments, suffering from conflicting gradients across multiple tasks and low sample efficiency due to pure online learning.</a:t>
            </a:r>
          </a:p>
        </p:txBody>
      </p:sp>
      <p:sp>
        <p:nvSpPr>
          <p:cNvPr id="4" name="Slide Number Placeholder 3"/>
          <p:cNvSpPr>
            <a:spLocks noGrp="1"/>
          </p:cNvSpPr>
          <p:nvPr>
            <p:ph type="sldNum" sz="quarter" idx="5"/>
          </p:nvPr>
        </p:nvSpPr>
        <p:spPr/>
        <p:txBody>
          <a:bodyPr/>
          <a:lstStyle/>
          <a:p>
            <a:fld id="{8D80AD9C-E64B-464E-82EB-63B5B0BDBFBC}" type="slidenum">
              <a:rPr lang="en-US" smtClean="0"/>
              <a:t>2</a:t>
            </a:fld>
            <a:endParaRPr lang="en-US"/>
          </a:p>
        </p:txBody>
      </p:sp>
    </p:spTree>
    <p:extLst>
      <p:ext uri="{BB962C8B-B14F-4D97-AF65-F5344CB8AC3E}">
        <p14:creationId xmlns:p14="http://schemas.microsoft.com/office/powerpoint/2010/main" val="64925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94A58-1D00-A5F8-9B7D-388B0A0D1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4794F-337D-E3F6-1B36-B67C2C8307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3D0E2-007B-42B8-231D-0CF5DD348A1D}"/>
              </a:ext>
            </a:extLst>
          </p:cNvPr>
          <p:cNvSpPr>
            <a:spLocks noGrp="1"/>
          </p:cNvSpPr>
          <p:nvPr>
            <p:ph type="body" idx="1"/>
          </p:nvPr>
        </p:nvSpPr>
        <p:spPr/>
        <p:txBody>
          <a:bodyPr/>
          <a:lstStyle/>
          <a:p>
            <a:r>
              <a:rPr lang="en-US" dirty="0"/>
              <a:t>Following similar </a:t>
            </a:r>
            <a:r>
              <a:rPr lang="en-US" dirty="0" err="1"/>
              <a:t>arithemetics</a:t>
            </a:r>
            <a:r>
              <a:rPr lang="en-US" dirty="0"/>
              <a:t> done for VAE, it can be shown that the variational diffusion model are optimizing reconstruction term, prior matching term plus a series of denoising matching term, same as before, the reconstruction term ensure the reconstructed x0 to be close to data distribution, and prior matching term make sure that the highest latent </a:t>
            </a:r>
            <a:r>
              <a:rPr lang="en-US" dirty="0" err="1"/>
              <a:t>x_T</a:t>
            </a:r>
            <a:r>
              <a:rPr lang="en-US" dirty="0"/>
              <a:t> is pure gaussian noise. Here, the extra edition is the consistency term, which minimizes the KL divergence between </a:t>
            </a:r>
            <a:r>
              <a:rPr lang="en-US" dirty="0" err="1"/>
              <a:t>xt</a:t>
            </a:r>
            <a:r>
              <a:rPr lang="en-US" dirty="0"/>
              <a:t> from encoder and </a:t>
            </a:r>
            <a:r>
              <a:rPr lang="en-US" dirty="0" err="1"/>
              <a:t>x_t</a:t>
            </a:r>
            <a:r>
              <a:rPr lang="en-US" dirty="0"/>
              <a:t> from decoder, that is to ensure denoising step inverse what nosing step do.</a:t>
            </a:r>
          </a:p>
        </p:txBody>
      </p:sp>
      <p:sp>
        <p:nvSpPr>
          <p:cNvPr id="4" name="Slide Number Placeholder 3">
            <a:extLst>
              <a:ext uri="{FF2B5EF4-FFF2-40B4-BE49-F238E27FC236}">
                <a16:creationId xmlns:a16="http://schemas.microsoft.com/office/drawing/2014/main" id="{BB5564BF-DDC1-3F23-0264-9202EA37481B}"/>
              </a:ext>
            </a:extLst>
          </p:cNvPr>
          <p:cNvSpPr>
            <a:spLocks noGrp="1"/>
          </p:cNvSpPr>
          <p:nvPr>
            <p:ph type="sldNum" sz="quarter" idx="5"/>
          </p:nvPr>
        </p:nvSpPr>
        <p:spPr/>
        <p:txBody>
          <a:bodyPr/>
          <a:lstStyle/>
          <a:p>
            <a:fld id="{8D80AD9C-E64B-464E-82EB-63B5B0BDBFBC}" type="slidenum">
              <a:rPr lang="en-US" smtClean="0"/>
              <a:t>16</a:t>
            </a:fld>
            <a:endParaRPr lang="en-US"/>
          </a:p>
        </p:txBody>
      </p:sp>
    </p:spTree>
    <p:extLst>
      <p:ext uri="{BB962C8B-B14F-4D97-AF65-F5344CB8AC3E}">
        <p14:creationId xmlns:p14="http://schemas.microsoft.com/office/powerpoint/2010/main" val="143719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660-7926-4587-8994-8BE12AB0C8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556BC-18B9-42ED-7563-BAA899B06D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0FB20-B143-9BF4-EB30-9625C614F28E}"/>
              </a:ext>
            </a:extLst>
          </p:cNvPr>
          <p:cNvSpPr>
            <a:spLocks noGrp="1"/>
          </p:cNvSpPr>
          <p:nvPr>
            <p:ph type="body" idx="1"/>
          </p:nvPr>
        </p:nvSpPr>
        <p:spPr/>
        <p:txBody>
          <a:bodyPr/>
          <a:lstStyle/>
          <a:p>
            <a:r>
              <a:rPr lang="en-US" dirty="0"/>
              <a:t>In each step t, </a:t>
            </a:r>
            <a:r>
              <a:rPr lang="en-US" dirty="0" err="1"/>
              <a:t>x_t</a:t>
            </a:r>
            <a:r>
              <a:rPr lang="en-US" dirty="0"/>
              <a:t> is converted from x_t-1 from </a:t>
            </a:r>
            <a:r>
              <a:rPr lang="en-US" dirty="0" err="1"/>
              <a:t>Guassian</a:t>
            </a:r>
            <a:r>
              <a:rPr lang="en-US" dirty="0"/>
              <a:t> diffusion kernel with diffusion schedule parameters alphas, this is equivalently seen as replace portion of x_t-1 with </a:t>
            </a:r>
            <a:r>
              <a:rPr lang="en-US" dirty="0" err="1"/>
              <a:t>guassian</a:t>
            </a:r>
            <a:r>
              <a:rPr lang="en-US" dirty="0"/>
              <a:t> noise. We can </a:t>
            </a:r>
            <a:r>
              <a:rPr lang="en-US" dirty="0" err="1"/>
              <a:t>replug</a:t>
            </a:r>
            <a:r>
              <a:rPr lang="en-US" dirty="0"/>
              <a:t> this recursive relation back into itself to get the one step nosing formula that output </a:t>
            </a:r>
            <a:r>
              <a:rPr lang="en-US" dirty="0" err="1"/>
              <a:t>x_t</a:t>
            </a:r>
            <a:r>
              <a:rPr lang="en-US" dirty="0"/>
              <a:t> given x_0. So with this any ground truth x_0 can be noised to arbitrary time step in one step calculation, and the encoder process of diffusion is pre-determined and doesn’t need to be learned.</a:t>
            </a:r>
          </a:p>
        </p:txBody>
      </p:sp>
      <p:sp>
        <p:nvSpPr>
          <p:cNvPr id="4" name="Slide Number Placeholder 3">
            <a:extLst>
              <a:ext uri="{FF2B5EF4-FFF2-40B4-BE49-F238E27FC236}">
                <a16:creationId xmlns:a16="http://schemas.microsoft.com/office/drawing/2014/main" id="{DEF38E30-25D2-1B6D-769C-F32BFAE8E738}"/>
              </a:ext>
            </a:extLst>
          </p:cNvPr>
          <p:cNvSpPr>
            <a:spLocks noGrp="1"/>
          </p:cNvSpPr>
          <p:nvPr>
            <p:ph type="sldNum" sz="quarter" idx="5"/>
          </p:nvPr>
        </p:nvSpPr>
        <p:spPr/>
        <p:txBody>
          <a:bodyPr/>
          <a:lstStyle/>
          <a:p>
            <a:fld id="{8D80AD9C-E64B-464E-82EB-63B5B0BDBFBC}" type="slidenum">
              <a:rPr lang="en-US" smtClean="0"/>
              <a:t>17</a:t>
            </a:fld>
            <a:endParaRPr lang="en-US"/>
          </a:p>
        </p:txBody>
      </p:sp>
    </p:spTree>
    <p:extLst>
      <p:ext uri="{BB962C8B-B14F-4D97-AF65-F5344CB8AC3E}">
        <p14:creationId xmlns:p14="http://schemas.microsoft.com/office/powerpoint/2010/main" val="3725902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90C03-3265-0629-BC2C-42740BD363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04343E-0130-C184-0D32-55B7AE10AA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6CD83-62A4-0561-CA14-BC0D59922744}"/>
              </a:ext>
            </a:extLst>
          </p:cNvPr>
          <p:cNvSpPr>
            <a:spLocks noGrp="1"/>
          </p:cNvSpPr>
          <p:nvPr>
            <p:ph type="body" idx="1"/>
          </p:nvPr>
        </p:nvSpPr>
        <p:spPr/>
        <p:txBody>
          <a:bodyPr/>
          <a:lstStyle/>
          <a:p>
            <a:r>
              <a:rPr lang="en-US" dirty="0"/>
              <a:t>Using the Bayes rule, the reverse distribution for encoder can be derived by writing it in terms of known expression, which are just </a:t>
            </a:r>
            <a:r>
              <a:rPr lang="en-US" dirty="0" err="1"/>
              <a:t>guassian</a:t>
            </a:r>
            <a:r>
              <a:rPr lang="en-US" dirty="0"/>
              <a:t> kernel, writing them out explicitly and combine, and then doing some algebra to complete the square and rewrite the whole expression into a gaussian diffusion for x_t-1, we eventually arrived at a expressions for posterior mean </a:t>
            </a:r>
            <a:r>
              <a:rPr lang="en-US" dirty="0" err="1"/>
              <a:t>mu_q</a:t>
            </a:r>
            <a:r>
              <a:rPr lang="en-US" dirty="0"/>
              <a:t> and sigma_1 </a:t>
            </a:r>
          </a:p>
        </p:txBody>
      </p:sp>
      <p:sp>
        <p:nvSpPr>
          <p:cNvPr id="4" name="Slide Number Placeholder 3">
            <a:extLst>
              <a:ext uri="{FF2B5EF4-FFF2-40B4-BE49-F238E27FC236}">
                <a16:creationId xmlns:a16="http://schemas.microsoft.com/office/drawing/2014/main" id="{D2CF2062-081A-7134-3478-BC4E70D99B36}"/>
              </a:ext>
            </a:extLst>
          </p:cNvPr>
          <p:cNvSpPr>
            <a:spLocks noGrp="1"/>
          </p:cNvSpPr>
          <p:nvPr>
            <p:ph type="sldNum" sz="quarter" idx="5"/>
          </p:nvPr>
        </p:nvSpPr>
        <p:spPr/>
        <p:txBody>
          <a:bodyPr/>
          <a:lstStyle/>
          <a:p>
            <a:fld id="{8D80AD9C-E64B-464E-82EB-63B5B0BDBFBC}" type="slidenum">
              <a:rPr lang="en-US" smtClean="0"/>
              <a:t>18</a:t>
            </a:fld>
            <a:endParaRPr lang="en-US"/>
          </a:p>
        </p:txBody>
      </p:sp>
    </p:spTree>
    <p:extLst>
      <p:ext uri="{BB962C8B-B14F-4D97-AF65-F5344CB8AC3E}">
        <p14:creationId xmlns:p14="http://schemas.microsoft.com/office/powerpoint/2010/main" val="191266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13638-C532-3D79-9FDE-FA1F8916A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A8DC99-27C3-7C1C-EFC8-E6206C9F53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C9655-5623-47E5-4367-9EEB452100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A2D71B-1898-6901-5310-7957A80B8347}"/>
              </a:ext>
            </a:extLst>
          </p:cNvPr>
          <p:cNvSpPr>
            <a:spLocks noGrp="1"/>
          </p:cNvSpPr>
          <p:nvPr>
            <p:ph type="sldNum" sz="quarter" idx="5"/>
          </p:nvPr>
        </p:nvSpPr>
        <p:spPr/>
        <p:txBody>
          <a:bodyPr/>
          <a:lstStyle/>
          <a:p>
            <a:fld id="{8D80AD9C-E64B-464E-82EB-63B5B0BDBFBC}" type="slidenum">
              <a:rPr lang="en-US" smtClean="0"/>
              <a:t>19</a:t>
            </a:fld>
            <a:endParaRPr lang="en-US"/>
          </a:p>
        </p:txBody>
      </p:sp>
    </p:spTree>
    <p:extLst>
      <p:ext uri="{BB962C8B-B14F-4D97-AF65-F5344CB8AC3E}">
        <p14:creationId xmlns:p14="http://schemas.microsoft.com/office/powerpoint/2010/main" val="16751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7318F-7157-383C-253D-8FBD4F639D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D016A-DE12-A1D2-17D9-27353574F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D8CB3D-25EE-CD65-AEEB-83DACE3959AD}"/>
              </a:ext>
            </a:extLst>
          </p:cNvPr>
          <p:cNvSpPr>
            <a:spLocks noGrp="1"/>
          </p:cNvSpPr>
          <p:nvPr>
            <p:ph type="body" idx="1"/>
          </p:nvPr>
        </p:nvSpPr>
        <p:spPr/>
        <p:txBody>
          <a:bodyPr/>
          <a:lstStyle/>
          <a:p>
            <a:r>
              <a:rPr lang="en-US" dirty="0"/>
              <a:t>To train the diffuser, first schedule constants like beta and alphas are previously calculated, then trajectory is sampled from the dataset and perturbed into a arbitrary timestep between 1 and capital T, the max diffusion step using the one step encoding derived earlier. Then a conditioning is applied, here that is to make the initial state to be s, then the diffuser predict the noise given the perturbed trajectory and the timestep it is at. To sample a trajectory given an initial state, first a pure noise is drawn from gaussian at max diffusion step and it is denoised repetitively by subtracting the predicted noise, and conditioning is also applied at each step, this eventually returns a generated trajectory that fulfill the conditions.</a:t>
            </a:r>
          </a:p>
        </p:txBody>
      </p:sp>
      <p:sp>
        <p:nvSpPr>
          <p:cNvPr id="4" name="Slide Number Placeholder 3">
            <a:extLst>
              <a:ext uri="{FF2B5EF4-FFF2-40B4-BE49-F238E27FC236}">
                <a16:creationId xmlns:a16="http://schemas.microsoft.com/office/drawing/2014/main" id="{D7633181-1972-E9E4-B9DE-4D3939C7BB0D}"/>
              </a:ext>
            </a:extLst>
          </p:cNvPr>
          <p:cNvSpPr>
            <a:spLocks noGrp="1"/>
          </p:cNvSpPr>
          <p:nvPr>
            <p:ph type="sldNum" sz="quarter" idx="5"/>
          </p:nvPr>
        </p:nvSpPr>
        <p:spPr/>
        <p:txBody>
          <a:bodyPr/>
          <a:lstStyle/>
          <a:p>
            <a:fld id="{8D80AD9C-E64B-464E-82EB-63B5B0BDBFBC}" type="slidenum">
              <a:rPr lang="en-US" smtClean="0"/>
              <a:t>20</a:t>
            </a:fld>
            <a:endParaRPr lang="en-US"/>
          </a:p>
        </p:txBody>
      </p:sp>
    </p:spTree>
    <p:extLst>
      <p:ext uri="{BB962C8B-B14F-4D97-AF65-F5344CB8AC3E}">
        <p14:creationId xmlns:p14="http://schemas.microsoft.com/office/powerpoint/2010/main" val="221190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07CEA-AF97-A08A-CC0C-85B38715A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5FDE7D-5E05-B15D-7CFF-56E7ABC05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334E1-8D5D-3428-5C74-B5B689B7E7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50CB88-E930-796E-BBD5-0F3CB58D5BDD}"/>
              </a:ext>
            </a:extLst>
          </p:cNvPr>
          <p:cNvSpPr>
            <a:spLocks noGrp="1"/>
          </p:cNvSpPr>
          <p:nvPr>
            <p:ph type="sldNum" sz="quarter" idx="5"/>
          </p:nvPr>
        </p:nvSpPr>
        <p:spPr/>
        <p:txBody>
          <a:bodyPr/>
          <a:lstStyle/>
          <a:p>
            <a:fld id="{8D80AD9C-E64B-464E-82EB-63B5B0BDBFBC}" type="slidenum">
              <a:rPr lang="en-US" smtClean="0"/>
              <a:t>3</a:t>
            </a:fld>
            <a:endParaRPr lang="en-US"/>
          </a:p>
        </p:txBody>
      </p:sp>
    </p:spTree>
    <p:extLst>
      <p:ext uri="{BB962C8B-B14F-4D97-AF65-F5344CB8AC3E}">
        <p14:creationId xmlns:p14="http://schemas.microsoft.com/office/powerpoint/2010/main" val="135808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0994F-457F-37CD-F098-6214B3007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EF5FCF-8201-D177-0DAC-D00E9BF27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31134-F4ED-5AB4-1629-BAB37D531D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F40FE3-DEC6-91CF-9312-E1432E67CF89}"/>
              </a:ext>
            </a:extLst>
          </p:cNvPr>
          <p:cNvSpPr>
            <a:spLocks noGrp="1"/>
          </p:cNvSpPr>
          <p:nvPr>
            <p:ph type="sldNum" sz="quarter" idx="5"/>
          </p:nvPr>
        </p:nvSpPr>
        <p:spPr/>
        <p:txBody>
          <a:bodyPr/>
          <a:lstStyle/>
          <a:p>
            <a:fld id="{8D80AD9C-E64B-464E-82EB-63B5B0BDBFBC}" type="slidenum">
              <a:rPr lang="en-US" smtClean="0"/>
              <a:t>4</a:t>
            </a:fld>
            <a:endParaRPr lang="en-US"/>
          </a:p>
        </p:txBody>
      </p:sp>
    </p:spTree>
    <p:extLst>
      <p:ext uri="{BB962C8B-B14F-4D97-AF65-F5344CB8AC3E}">
        <p14:creationId xmlns:p14="http://schemas.microsoft.com/office/powerpoint/2010/main" val="172354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F049D-FE52-B329-A0DD-E8DC8EE3C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61589-D69B-51C9-D337-395018D9E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27FEA-1DAC-0152-0C6C-201C343491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557D2D-F6C4-46C6-754D-CE23EFE71584}"/>
              </a:ext>
            </a:extLst>
          </p:cNvPr>
          <p:cNvSpPr>
            <a:spLocks noGrp="1"/>
          </p:cNvSpPr>
          <p:nvPr>
            <p:ph type="sldNum" sz="quarter" idx="5"/>
          </p:nvPr>
        </p:nvSpPr>
        <p:spPr/>
        <p:txBody>
          <a:bodyPr/>
          <a:lstStyle/>
          <a:p>
            <a:fld id="{8D80AD9C-E64B-464E-82EB-63B5B0BDBFBC}" type="slidenum">
              <a:rPr lang="en-US" smtClean="0"/>
              <a:t>5</a:t>
            </a:fld>
            <a:endParaRPr lang="en-US"/>
          </a:p>
        </p:txBody>
      </p:sp>
    </p:spTree>
    <p:extLst>
      <p:ext uri="{BB962C8B-B14F-4D97-AF65-F5344CB8AC3E}">
        <p14:creationId xmlns:p14="http://schemas.microsoft.com/office/powerpoint/2010/main" val="18231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Diffusion is used in online learning. After initialization, it first collects some new experience by following the diffusion policy, and then the critic Q network is updated, then actions is updated using the action gradient and replaced by better actions to improve the dataset, and lastly the diffusion policy is updated.</a:t>
            </a:r>
          </a:p>
        </p:txBody>
      </p:sp>
      <p:sp>
        <p:nvSpPr>
          <p:cNvPr id="4" name="Slide Number Placeholder 3"/>
          <p:cNvSpPr>
            <a:spLocks noGrp="1"/>
          </p:cNvSpPr>
          <p:nvPr>
            <p:ph type="sldNum" sz="quarter" idx="5"/>
          </p:nvPr>
        </p:nvSpPr>
        <p:spPr/>
        <p:txBody>
          <a:bodyPr/>
          <a:lstStyle/>
          <a:p>
            <a:fld id="{8D80AD9C-E64B-464E-82EB-63B5B0BDBFBC}" type="slidenum">
              <a:rPr lang="en-US" smtClean="0"/>
              <a:t>8</a:t>
            </a:fld>
            <a:endParaRPr lang="en-US"/>
          </a:p>
        </p:txBody>
      </p:sp>
    </p:spTree>
    <p:extLst>
      <p:ext uri="{BB962C8B-B14F-4D97-AF65-F5344CB8AC3E}">
        <p14:creationId xmlns:p14="http://schemas.microsoft.com/office/powerpoint/2010/main" val="110049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3684D-2E51-AE3A-CE89-BA6FA6AA1C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DBDED-7E52-65C5-0336-39D98E955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B9384A-B983-A02A-5D41-17405141F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97D9EE-57AC-E4C9-67F2-6462A639F258}"/>
              </a:ext>
            </a:extLst>
          </p:cNvPr>
          <p:cNvSpPr>
            <a:spLocks noGrp="1"/>
          </p:cNvSpPr>
          <p:nvPr>
            <p:ph type="sldNum" sz="quarter" idx="5"/>
          </p:nvPr>
        </p:nvSpPr>
        <p:spPr/>
        <p:txBody>
          <a:bodyPr/>
          <a:lstStyle/>
          <a:p>
            <a:fld id="{8D80AD9C-E64B-464E-82EB-63B5B0BDBFBC}" type="slidenum">
              <a:rPr lang="en-US" smtClean="0"/>
              <a:t>9</a:t>
            </a:fld>
            <a:endParaRPr lang="en-US"/>
          </a:p>
        </p:txBody>
      </p:sp>
    </p:spTree>
    <p:extLst>
      <p:ext uri="{BB962C8B-B14F-4D97-AF65-F5344CB8AC3E}">
        <p14:creationId xmlns:p14="http://schemas.microsoft.com/office/powerpoint/2010/main" val="267831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0994F-457F-37CD-F098-6214B3007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EF5FCF-8201-D177-0DAC-D00E9BF27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31134-F4ED-5AB4-1629-BAB37D531D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F40FE3-DEC6-91CF-9312-E1432E67CF89}"/>
              </a:ext>
            </a:extLst>
          </p:cNvPr>
          <p:cNvSpPr>
            <a:spLocks noGrp="1"/>
          </p:cNvSpPr>
          <p:nvPr>
            <p:ph type="sldNum" sz="quarter" idx="5"/>
          </p:nvPr>
        </p:nvSpPr>
        <p:spPr/>
        <p:txBody>
          <a:bodyPr/>
          <a:lstStyle/>
          <a:p>
            <a:fld id="{8D80AD9C-E64B-464E-82EB-63B5B0BDBFBC}" type="slidenum">
              <a:rPr lang="en-US" smtClean="0"/>
              <a:t>13</a:t>
            </a:fld>
            <a:endParaRPr lang="en-US"/>
          </a:p>
        </p:txBody>
      </p:sp>
    </p:spTree>
    <p:extLst>
      <p:ext uri="{BB962C8B-B14F-4D97-AF65-F5344CB8AC3E}">
        <p14:creationId xmlns:p14="http://schemas.microsoft.com/office/powerpoint/2010/main" val="2582913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DB349-A9E1-F21D-0F15-0104140FF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4F3F01-FD6E-850A-EB58-5509E5D4B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D36C5E-76E1-78CA-5F18-44B2F70F00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96C5A0-A499-4933-82E3-F9AE71EEF6C4}"/>
              </a:ext>
            </a:extLst>
          </p:cNvPr>
          <p:cNvSpPr>
            <a:spLocks noGrp="1"/>
          </p:cNvSpPr>
          <p:nvPr>
            <p:ph type="sldNum" sz="quarter" idx="5"/>
          </p:nvPr>
        </p:nvSpPr>
        <p:spPr/>
        <p:txBody>
          <a:bodyPr/>
          <a:lstStyle/>
          <a:p>
            <a:fld id="{8D80AD9C-E64B-464E-82EB-63B5B0BDBFBC}" type="slidenum">
              <a:rPr lang="en-US" smtClean="0"/>
              <a:t>14</a:t>
            </a:fld>
            <a:endParaRPr lang="en-US"/>
          </a:p>
        </p:txBody>
      </p:sp>
    </p:spTree>
    <p:extLst>
      <p:ext uri="{BB962C8B-B14F-4D97-AF65-F5344CB8AC3E}">
        <p14:creationId xmlns:p14="http://schemas.microsoft.com/office/powerpoint/2010/main" val="18841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368C9-1465-2135-6A2D-56D855824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F9B23-344D-3F2B-40D5-2AA57A182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DB3CC-E17B-1936-5A84-73985900064C}"/>
              </a:ext>
            </a:extLst>
          </p:cNvPr>
          <p:cNvSpPr>
            <a:spLocks noGrp="1"/>
          </p:cNvSpPr>
          <p:nvPr>
            <p:ph type="body" idx="1"/>
          </p:nvPr>
        </p:nvSpPr>
        <p:spPr/>
        <p:txBody>
          <a:bodyPr/>
          <a:lstStyle/>
          <a:p>
            <a:r>
              <a:rPr lang="en-US" dirty="0"/>
              <a:t>So to maximize the log likelihood is equivalent to maximize likelihood of sample x given z, while minimizing the KL divergence of decoder, that is to make the latent z from x be close to targeted normal distribution.</a:t>
            </a:r>
          </a:p>
        </p:txBody>
      </p:sp>
      <p:sp>
        <p:nvSpPr>
          <p:cNvPr id="4" name="Slide Number Placeholder 3">
            <a:extLst>
              <a:ext uri="{FF2B5EF4-FFF2-40B4-BE49-F238E27FC236}">
                <a16:creationId xmlns:a16="http://schemas.microsoft.com/office/drawing/2014/main" id="{8B799B30-8387-DC12-047B-833A2A112DAD}"/>
              </a:ext>
            </a:extLst>
          </p:cNvPr>
          <p:cNvSpPr>
            <a:spLocks noGrp="1"/>
          </p:cNvSpPr>
          <p:nvPr>
            <p:ph type="sldNum" sz="quarter" idx="5"/>
          </p:nvPr>
        </p:nvSpPr>
        <p:spPr/>
        <p:txBody>
          <a:bodyPr/>
          <a:lstStyle/>
          <a:p>
            <a:fld id="{8D80AD9C-E64B-464E-82EB-63B5B0BDBFBC}" type="slidenum">
              <a:rPr lang="en-US" smtClean="0"/>
              <a:t>15</a:t>
            </a:fld>
            <a:endParaRPr lang="en-US"/>
          </a:p>
        </p:txBody>
      </p:sp>
    </p:spTree>
    <p:extLst>
      <p:ext uri="{BB962C8B-B14F-4D97-AF65-F5344CB8AC3E}">
        <p14:creationId xmlns:p14="http://schemas.microsoft.com/office/powerpoint/2010/main" val="55853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0B29-8B49-D0D7-3D1A-FBD585FF0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4A99F-DF12-C498-24CE-3DCC06037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07238-7F31-EC37-C9DF-0543C2941D62}"/>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325E41FB-171E-D1F2-5669-BE139B025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76401-2074-A678-1F91-3E4FFE2C122A}"/>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5482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505A-C97D-2024-1DB1-B0FD977F62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8FBDE-A03F-2E61-80D7-53DCC0406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BE74-0671-FB37-ACFC-26E060BDCFB0}"/>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5A666889-5ECE-5CBD-F259-E89D9EA99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6CC9-6F77-426E-7D1F-DEE783B01977}"/>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410470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F74E0-825B-AB27-E9BF-F3C02A6EAE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BD317-4F92-B52E-4780-C969F006F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043AD-4596-4478-462B-C04D716AB7DA}"/>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9C09D4B9-D25E-A4C4-025A-F2AF7E4B8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BC09E-2995-AAB1-80FD-32960E9DBD14}"/>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8871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06B9-0098-9E99-843C-6C30B9BBB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67A0B-15D4-4DFC-CA86-F91576EFD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405F1-840E-433D-17A8-27B26C58A630}"/>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C4B24BCB-97DC-17A9-C5F8-2E789E8BB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B0DD0-5EEB-32D2-203D-F4D9EE34695C}"/>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242961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A8EB-8956-3E89-5C2D-D9FB20FFC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5A5D5B-8F29-79AB-E3C9-609FC9A0F7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55F53A-B790-67F9-DD2F-988F5EE3BF7F}"/>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0100224D-793D-F43F-7030-81187B972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089BA-760B-83ED-A1BE-808D41C760CE}"/>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360559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7E26-2111-39C6-2B25-6C7FF1B0A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0940E-E384-23F2-979C-DE70E37B5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1CFAD-C6C1-9D28-2849-AFF2EDA27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A8A08E-4D95-170C-0A75-C4AE36E1982C}"/>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6" name="Footer Placeholder 5">
            <a:extLst>
              <a:ext uri="{FF2B5EF4-FFF2-40B4-BE49-F238E27FC236}">
                <a16:creationId xmlns:a16="http://schemas.microsoft.com/office/drawing/2014/main" id="{42769379-4502-93C6-9982-5BC03E576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95F7D-8287-AA3A-1D0C-A0FBE4445ED5}"/>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38286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CB81-D75D-9EF1-51DA-B49545E32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A280C6-2228-854B-BE7A-0FB46021B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35BB4B-78F5-19DA-6C7B-098AE8F68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59BC5-532E-B8CD-BC09-02749BE90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D3A42-A173-E080-4878-332C13092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F7047-6CB1-7699-75BF-FB00462FEDDA}"/>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8" name="Footer Placeholder 7">
            <a:extLst>
              <a:ext uri="{FF2B5EF4-FFF2-40B4-BE49-F238E27FC236}">
                <a16:creationId xmlns:a16="http://schemas.microsoft.com/office/drawing/2014/main" id="{A606BE63-3C29-B547-E0CC-C16BEB930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5238A4-3FD2-17D7-DF17-C2D70B980F1A}"/>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251074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86C-E907-55A5-0180-DB12D5DD89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4B1D88-F8E8-5855-0780-3FF10C100C58}"/>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4" name="Footer Placeholder 3">
            <a:extLst>
              <a:ext uri="{FF2B5EF4-FFF2-40B4-BE49-F238E27FC236}">
                <a16:creationId xmlns:a16="http://schemas.microsoft.com/office/drawing/2014/main" id="{92955D5A-1146-AF69-7D33-804F09116E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9CF65A-0446-A346-7F65-09B88B0803B2}"/>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356907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08A6D-F2B6-F4C3-0C48-92F330F7DB37}"/>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3" name="Footer Placeholder 2">
            <a:extLst>
              <a:ext uri="{FF2B5EF4-FFF2-40B4-BE49-F238E27FC236}">
                <a16:creationId xmlns:a16="http://schemas.microsoft.com/office/drawing/2014/main" id="{A2DEB25C-EACF-9586-49F2-33F365450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BF134-D0D5-0FD0-33D5-0E90C112B30C}"/>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35915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397E-B536-9A2D-CC52-B2ACE8FC8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6C8DD-2D6B-1F27-CCA6-D742CA80B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13873-9FAF-D971-F2DF-AD44EC4CF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9AEC3-24FD-CE9A-E92E-589D97F50DB1}"/>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6" name="Footer Placeholder 5">
            <a:extLst>
              <a:ext uri="{FF2B5EF4-FFF2-40B4-BE49-F238E27FC236}">
                <a16:creationId xmlns:a16="http://schemas.microsoft.com/office/drawing/2014/main" id="{607E2A2C-B981-DB0A-BC75-D4BD525F5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50ADC-2579-0027-4E42-35B6EEDA2EED}"/>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22091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565-0027-CBAA-8CEB-AD87A15E1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982C0-0A22-1D45-7779-D7D60CA67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E11F9A-FC4F-093E-F2B7-49C310330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729B4-776A-FE2F-6597-FE7765B277E2}"/>
              </a:ext>
            </a:extLst>
          </p:cNvPr>
          <p:cNvSpPr>
            <a:spLocks noGrp="1"/>
          </p:cNvSpPr>
          <p:nvPr>
            <p:ph type="dt" sz="half" idx="10"/>
          </p:nvPr>
        </p:nvSpPr>
        <p:spPr/>
        <p:txBody>
          <a:bodyPr/>
          <a:lstStyle/>
          <a:p>
            <a:fld id="{A402AB16-DAB2-4A84-BE74-F91D08BCEED6}" type="datetimeFigureOut">
              <a:rPr lang="en-US" smtClean="0"/>
              <a:t>12/8/2024</a:t>
            </a:fld>
            <a:endParaRPr lang="en-US"/>
          </a:p>
        </p:txBody>
      </p:sp>
      <p:sp>
        <p:nvSpPr>
          <p:cNvPr id="6" name="Footer Placeholder 5">
            <a:extLst>
              <a:ext uri="{FF2B5EF4-FFF2-40B4-BE49-F238E27FC236}">
                <a16:creationId xmlns:a16="http://schemas.microsoft.com/office/drawing/2014/main" id="{DA46FA5C-3876-B897-27F6-47A242D95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F523F-BBDF-9DFA-0106-7A6C9BBDD447}"/>
              </a:ext>
            </a:extLst>
          </p:cNvPr>
          <p:cNvSpPr>
            <a:spLocks noGrp="1"/>
          </p:cNvSpPr>
          <p:nvPr>
            <p:ph type="sldNum" sz="quarter" idx="12"/>
          </p:nvPr>
        </p:nvSpPr>
        <p:spPr/>
        <p:txBody>
          <a:bodyPr/>
          <a:lstStyle/>
          <a:p>
            <a:fld id="{22BA77B0-0E4D-430A-B52C-4AA824540A69}" type="slidenum">
              <a:rPr lang="en-US" smtClean="0"/>
              <a:t>‹#›</a:t>
            </a:fld>
            <a:endParaRPr lang="en-US"/>
          </a:p>
        </p:txBody>
      </p:sp>
    </p:spTree>
    <p:extLst>
      <p:ext uri="{BB962C8B-B14F-4D97-AF65-F5344CB8AC3E}">
        <p14:creationId xmlns:p14="http://schemas.microsoft.com/office/powerpoint/2010/main" val="284514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642D1-8ED2-1C8B-E4DE-82593E82E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3A2D71-8B40-74F4-3FF0-2467FC982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8EC25-A721-4814-569C-575B6C2EB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02AB16-DAB2-4A84-BE74-F91D08BCEED6}" type="datetimeFigureOut">
              <a:rPr lang="en-US" smtClean="0"/>
              <a:t>12/8/2024</a:t>
            </a:fld>
            <a:endParaRPr lang="en-US"/>
          </a:p>
        </p:txBody>
      </p:sp>
      <p:sp>
        <p:nvSpPr>
          <p:cNvPr id="5" name="Footer Placeholder 4">
            <a:extLst>
              <a:ext uri="{FF2B5EF4-FFF2-40B4-BE49-F238E27FC236}">
                <a16:creationId xmlns:a16="http://schemas.microsoft.com/office/drawing/2014/main" id="{2E9F9776-0BDB-3908-065C-227B5EFDC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BB9FF6-0908-9E5E-F3B4-6B1BBE7C7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BA77B0-0E4D-430A-B52C-4AA824540A69}" type="slidenum">
              <a:rPr lang="en-US" smtClean="0"/>
              <a:t>‹#›</a:t>
            </a:fld>
            <a:endParaRPr lang="en-US"/>
          </a:p>
        </p:txBody>
      </p:sp>
    </p:spTree>
    <p:extLst>
      <p:ext uri="{BB962C8B-B14F-4D97-AF65-F5344CB8AC3E}">
        <p14:creationId xmlns:p14="http://schemas.microsoft.com/office/powerpoint/2010/main" val="4861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0.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CFBA-EC74-D3C8-EFED-6DFA31C9DEAA}"/>
              </a:ext>
            </a:extLst>
          </p:cNvPr>
          <p:cNvSpPr>
            <a:spLocks noGrp="1"/>
          </p:cNvSpPr>
          <p:nvPr>
            <p:ph type="ctrTitle"/>
          </p:nvPr>
        </p:nvSpPr>
        <p:spPr>
          <a:xfrm>
            <a:off x="1524000" y="-219257"/>
            <a:ext cx="9144000" cy="2989089"/>
          </a:xfrm>
        </p:spPr>
        <p:txBody>
          <a:bodyPr>
            <a:normAutofit/>
          </a:bodyPr>
          <a:lstStyle/>
          <a:p>
            <a:r>
              <a:rPr lang="en-US" sz="3600" dirty="0"/>
              <a:t>Reinforcement Learning via Diffusion</a:t>
            </a:r>
          </a:p>
        </p:txBody>
      </p:sp>
      <p:sp>
        <p:nvSpPr>
          <p:cNvPr id="3" name="Subtitle 2">
            <a:extLst>
              <a:ext uri="{FF2B5EF4-FFF2-40B4-BE49-F238E27FC236}">
                <a16:creationId xmlns:a16="http://schemas.microsoft.com/office/drawing/2014/main" id="{393A2037-4229-AF93-F259-7CF2770A7CD4}"/>
              </a:ext>
            </a:extLst>
          </p:cNvPr>
          <p:cNvSpPr>
            <a:spLocks noGrp="1"/>
          </p:cNvSpPr>
          <p:nvPr>
            <p:ph type="subTitle" idx="1"/>
          </p:nvPr>
        </p:nvSpPr>
        <p:spPr>
          <a:xfrm>
            <a:off x="1524000" y="2894119"/>
            <a:ext cx="9144000" cy="1708587"/>
          </a:xfrm>
        </p:spPr>
        <p:txBody>
          <a:bodyPr/>
          <a:lstStyle/>
          <a:p>
            <a:r>
              <a:rPr lang="en-US" sz="2400" dirty="0"/>
              <a:t>(final presentation) </a:t>
            </a:r>
          </a:p>
          <a:p>
            <a:r>
              <a:rPr lang="en-US" dirty="0"/>
              <a:t>Yibin Hu, Daniel Wang, Raymond Liu</a:t>
            </a:r>
          </a:p>
        </p:txBody>
      </p:sp>
    </p:spTree>
    <p:extLst>
      <p:ext uri="{BB962C8B-B14F-4D97-AF65-F5344CB8AC3E}">
        <p14:creationId xmlns:p14="http://schemas.microsoft.com/office/powerpoint/2010/main" val="165260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FE57-E44E-97C4-44B5-20E976961044}"/>
              </a:ext>
            </a:extLst>
          </p:cNvPr>
          <p:cNvSpPr>
            <a:spLocks noGrp="1"/>
          </p:cNvSpPr>
          <p:nvPr>
            <p:ph type="title"/>
          </p:nvPr>
        </p:nvSpPr>
        <p:spPr>
          <a:xfrm>
            <a:off x="838200" y="365126"/>
            <a:ext cx="10515600" cy="726828"/>
          </a:xfrm>
        </p:spPr>
        <p:txBody>
          <a:bodyPr/>
          <a:lstStyle/>
          <a:p>
            <a:r>
              <a:rPr lang="en-US" dirty="0"/>
              <a:t>Conclusion</a:t>
            </a:r>
          </a:p>
        </p:txBody>
      </p:sp>
      <p:sp>
        <p:nvSpPr>
          <p:cNvPr id="3" name="Content Placeholder 2">
            <a:extLst>
              <a:ext uri="{FF2B5EF4-FFF2-40B4-BE49-F238E27FC236}">
                <a16:creationId xmlns:a16="http://schemas.microsoft.com/office/drawing/2014/main" id="{48CAFF7D-6740-E9E1-C03C-1CC2BACEEF2C}"/>
              </a:ext>
            </a:extLst>
          </p:cNvPr>
          <p:cNvSpPr>
            <a:spLocks noGrp="1"/>
          </p:cNvSpPr>
          <p:nvPr>
            <p:ph idx="1"/>
          </p:nvPr>
        </p:nvSpPr>
        <p:spPr>
          <a:xfrm>
            <a:off x="838200" y="1091954"/>
            <a:ext cx="10515600" cy="5085009"/>
          </a:xfrm>
        </p:spPr>
        <p:txBody>
          <a:bodyPr/>
          <a:lstStyle/>
          <a:p>
            <a:pPr marL="0" indent="0">
              <a:buNone/>
            </a:pPr>
            <a:r>
              <a:rPr lang="en-US" b="1" dirty="0"/>
              <a:t>Diffusion Models for RL Planning</a:t>
            </a:r>
            <a:r>
              <a:rPr lang="en-US" dirty="0"/>
              <a:t>:</a:t>
            </a:r>
          </a:p>
          <a:p>
            <a:pPr lvl="1"/>
            <a:r>
              <a:rPr lang="en-US" dirty="0"/>
              <a:t>Demonstrated the capability of diffusion models to plan and generate realistic trajectories in reinforcement learning tasks.</a:t>
            </a:r>
          </a:p>
          <a:p>
            <a:pPr lvl="1"/>
            <a:r>
              <a:rPr lang="en-US" dirty="0"/>
              <a:t>Explored the application of both guided and unguided diffusion in solving sequential decision-making problems.</a:t>
            </a:r>
          </a:p>
          <a:p>
            <a:pPr marL="0" indent="0">
              <a:buNone/>
            </a:pPr>
            <a:r>
              <a:rPr lang="en-US" b="1" dirty="0"/>
              <a:t>Challenges</a:t>
            </a:r>
            <a:r>
              <a:rPr lang="en-US" dirty="0"/>
              <a:t>:</a:t>
            </a:r>
          </a:p>
          <a:p>
            <a:pPr lvl="1"/>
            <a:r>
              <a:rPr lang="en-US" dirty="0"/>
              <a:t>Stability issues and difficulty ensuring convergence when combining diffusion with reinforcement learning. </a:t>
            </a:r>
          </a:p>
          <a:p>
            <a:pPr lvl="1"/>
            <a:r>
              <a:rPr lang="en-US" dirty="0"/>
              <a:t>Handling out-of-distribution scenarios where generated trajectories deviate from realistic or physically valid states. 		</a:t>
            </a:r>
          </a:p>
        </p:txBody>
      </p:sp>
    </p:spTree>
    <p:extLst>
      <p:ext uri="{BB962C8B-B14F-4D97-AF65-F5344CB8AC3E}">
        <p14:creationId xmlns:p14="http://schemas.microsoft.com/office/powerpoint/2010/main" val="261910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8F0F-E182-466F-8FFF-EB8D0A5D72E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FC420A6-B640-0DE0-3D35-91B40BE50498}"/>
              </a:ext>
            </a:extLst>
          </p:cNvPr>
          <p:cNvSpPr>
            <a:spLocks noGrp="1"/>
          </p:cNvSpPr>
          <p:nvPr>
            <p:ph idx="1"/>
          </p:nvPr>
        </p:nvSpPr>
        <p:spPr/>
        <p:txBody>
          <a:bodyPr>
            <a:normAutofit/>
          </a:bodyPr>
          <a:lstStyle/>
          <a:p>
            <a:r>
              <a:rPr lang="en-US" sz="1400" b="0" i="0" dirty="0">
                <a:solidFill>
                  <a:srgbClr val="222222"/>
                </a:solidFill>
                <a:effectLst/>
                <a:latin typeface="Arial" panose="020B0604020202020204" pitchFamily="34" charset="0"/>
              </a:rPr>
              <a:t>Luo, Calvin. "Understanding diffusion models: A unified perspective." </a:t>
            </a:r>
            <a:r>
              <a:rPr lang="en-US" sz="1400" b="0" i="1" dirty="0" err="1">
                <a:solidFill>
                  <a:srgbClr val="222222"/>
                </a:solidFill>
                <a:effectLst/>
                <a:latin typeface="Arial" panose="020B0604020202020204" pitchFamily="34" charset="0"/>
              </a:rPr>
              <a:t>arXiv</a:t>
            </a:r>
            <a:r>
              <a:rPr lang="en-US" sz="1400" b="0" i="1" dirty="0">
                <a:solidFill>
                  <a:srgbClr val="222222"/>
                </a:solidFill>
                <a:effectLst/>
                <a:latin typeface="Arial" panose="020B0604020202020204" pitchFamily="34" charset="0"/>
              </a:rPr>
              <a:t> preprint arXiv:2208.11970</a:t>
            </a:r>
            <a:r>
              <a:rPr lang="en-US" sz="1400" b="0" i="0" dirty="0">
                <a:solidFill>
                  <a:srgbClr val="222222"/>
                </a:solidFill>
                <a:effectLst/>
                <a:latin typeface="Arial" panose="020B0604020202020204" pitchFamily="34" charset="0"/>
              </a:rPr>
              <a:t> (2022). </a:t>
            </a:r>
          </a:p>
          <a:p>
            <a:r>
              <a:rPr lang="en-US" sz="1400" b="0" i="0" dirty="0">
                <a:solidFill>
                  <a:srgbClr val="222222"/>
                </a:solidFill>
                <a:effectLst/>
                <a:latin typeface="Arial" panose="020B0604020202020204" pitchFamily="34" charset="0"/>
              </a:rPr>
              <a:t>Janner, Michael, et al. "Planning with diffusion for flexible behavior synthesis." </a:t>
            </a:r>
            <a:r>
              <a:rPr lang="en-US" sz="1400" b="0" i="1" dirty="0" err="1">
                <a:solidFill>
                  <a:srgbClr val="222222"/>
                </a:solidFill>
                <a:effectLst/>
                <a:latin typeface="Arial" panose="020B0604020202020204" pitchFamily="34" charset="0"/>
              </a:rPr>
              <a:t>arXiv</a:t>
            </a:r>
            <a:r>
              <a:rPr lang="en-US" sz="1400" b="0" i="1" dirty="0">
                <a:solidFill>
                  <a:srgbClr val="222222"/>
                </a:solidFill>
                <a:effectLst/>
                <a:latin typeface="Arial" panose="020B0604020202020204" pitchFamily="34" charset="0"/>
              </a:rPr>
              <a:t> preprint arXiv:2205.09991</a:t>
            </a:r>
            <a:r>
              <a:rPr lang="en-US" sz="1400" b="0" i="0" dirty="0">
                <a:solidFill>
                  <a:srgbClr val="222222"/>
                </a:solidFill>
                <a:effectLst/>
                <a:latin typeface="Arial" panose="020B0604020202020204" pitchFamily="34" charset="0"/>
              </a:rPr>
              <a:t> (2022). </a:t>
            </a:r>
          </a:p>
          <a:p>
            <a:r>
              <a:rPr lang="en-US" sz="1400" b="0" i="0" dirty="0">
                <a:solidFill>
                  <a:srgbClr val="222222"/>
                </a:solidFill>
                <a:effectLst/>
                <a:latin typeface="Arial" panose="020B0604020202020204" pitchFamily="34" charset="0"/>
              </a:rPr>
              <a:t>Zhu, </a:t>
            </a:r>
            <a:r>
              <a:rPr lang="en-US" sz="1400" b="0" i="0" dirty="0" err="1">
                <a:solidFill>
                  <a:srgbClr val="222222"/>
                </a:solidFill>
                <a:effectLst/>
                <a:latin typeface="Arial" panose="020B0604020202020204" pitchFamily="34" charset="0"/>
              </a:rPr>
              <a:t>Zhengbang</a:t>
            </a:r>
            <a:r>
              <a:rPr lang="en-US" sz="1400" b="0" i="0" dirty="0">
                <a:solidFill>
                  <a:srgbClr val="222222"/>
                </a:solidFill>
                <a:effectLst/>
                <a:latin typeface="Arial" panose="020B0604020202020204" pitchFamily="34" charset="0"/>
              </a:rPr>
              <a:t>, et al. "Diffusion models for reinforcement learning: A survey." </a:t>
            </a:r>
            <a:r>
              <a:rPr lang="en-US" sz="1400" b="0" i="1" dirty="0" err="1">
                <a:solidFill>
                  <a:srgbClr val="222222"/>
                </a:solidFill>
                <a:effectLst/>
                <a:latin typeface="Arial" panose="020B0604020202020204" pitchFamily="34" charset="0"/>
              </a:rPr>
              <a:t>arXiv</a:t>
            </a:r>
            <a:r>
              <a:rPr lang="en-US" sz="1400" b="0" i="1" dirty="0">
                <a:solidFill>
                  <a:srgbClr val="222222"/>
                </a:solidFill>
                <a:effectLst/>
                <a:latin typeface="Arial" panose="020B0604020202020204" pitchFamily="34" charset="0"/>
              </a:rPr>
              <a:t> preprint arXiv:2311.01223</a:t>
            </a:r>
            <a:r>
              <a:rPr lang="en-US" sz="1400" b="0" i="0" dirty="0">
                <a:solidFill>
                  <a:srgbClr val="222222"/>
                </a:solidFill>
                <a:effectLst/>
                <a:latin typeface="Arial" panose="020B0604020202020204" pitchFamily="34" charset="0"/>
              </a:rPr>
              <a:t> (2023). </a:t>
            </a:r>
          </a:p>
          <a:p>
            <a:r>
              <a:rPr lang="en-US" sz="1400" b="0" i="0" dirty="0">
                <a:solidFill>
                  <a:srgbClr val="222222"/>
                </a:solidFill>
                <a:effectLst/>
                <a:latin typeface="Arial" panose="020B0604020202020204" pitchFamily="34" charset="0"/>
              </a:rPr>
              <a:t>Ho, Jonathan, Ajay Jain, and Pieter </a:t>
            </a:r>
            <a:r>
              <a:rPr lang="en-US" sz="1400" b="0" i="0" dirty="0" err="1">
                <a:solidFill>
                  <a:srgbClr val="222222"/>
                </a:solidFill>
                <a:effectLst/>
                <a:latin typeface="Arial" panose="020B0604020202020204" pitchFamily="34" charset="0"/>
              </a:rPr>
              <a:t>Abbeel</a:t>
            </a:r>
            <a:r>
              <a:rPr lang="en-US" sz="1400" b="0" i="0" dirty="0">
                <a:solidFill>
                  <a:srgbClr val="222222"/>
                </a:solidFill>
                <a:effectLst/>
                <a:latin typeface="Arial" panose="020B0604020202020204" pitchFamily="34" charset="0"/>
              </a:rPr>
              <a:t>. "Denoising diffusion probabilistic models." </a:t>
            </a:r>
            <a:r>
              <a:rPr lang="en-US" sz="1400" b="0" i="1" dirty="0">
                <a:solidFill>
                  <a:srgbClr val="222222"/>
                </a:solidFill>
                <a:effectLst/>
                <a:latin typeface="Arial" panose="020B0604020202020204" pitchFamily="34" charset="0"/>
              </a:rPr>
              <a:t>Advances in neural information processing systems</a:t>
            </a:r>
            <a:r>
              <a:rPr lang="en-US" sz="1400" b="0" i="0" dirty="0">
                <a:solidFill>
                  <a:srgbClr val="222222"/>
                </a:solidFill>
                <a:effectLst/>
                <a:latin typeface="Arial" panose="020B0604020202020204" pitchFamily="34" charset="0"/>
              </a:rPr>
              <a:t> 33 (2020): 6840-6851. </a:t>
            </a:r>
          </a:p>
          <a:p>
            <a:r>
              <a:rPr lang="en-US" sz="1400" b="0" i="0" dirty="0">
                <a:solidFill>
                  <a:srgbClr val="222222"/>
                </a:solidFill>
                <a:effectLst/>
                <a:latin typeface="Arial" panose="020B0604020202020204" pitchFamily="34" charset="0"/>
              </a:rPr>
              <a:t>Yang, Long, et al. "Policy representation via diffusion probability model for reinforcement learning." </a:t>
            </a:r>
            <a:r>
              <a:rPr lang="en-US" sz="1400" b="0" i="1" dirty="0" err="1">
                <a:solidFill>
                  <a:srgbClr val="222222"/>
                </a:solidFill>
                <a:effectLst/>
                <a:latin typeface="Arial" panose="020B0604020202020204" pitchFamily="34" charset="0"/>
              </a:rPr>
              <a:t>arXiv</a:t>
            </a:r>
            <a:r>
              <a:rPr lang="en-US" sz="1400" b="0" i="1" dirty="0">
                <a:solidFill>
                  <a:srgbClr val="222222"/>
                </a:solidFill>
                <a:effectLst/>
                <a:latin typeface="Arial" panose="020B0604020202020204" pitchFamily="34" charset="0"/>
              </a:rPr>
              <a:t> preprint arXiv:2305.13122</a:t>
            </a:r>
            <a:r>
              <a:rPr lang="en-US" sz="1400" b="0" i="0" dirty="0">
                <a:solidFill>
                  <a:srgbClr val="222222"/>
                </a:solidFill>
                <a:effectLst/>
                <a:latin typeface="Arial" panose="020B0604020202020204" pitchFamily="34" charset="0"/>
              </a:rPr>
              <a:t> (2023).</a:t>
            </a:r>
            <a:endParaRPr lang="en-US" sz="1400" dirty="0"/>
          </a:p>
          <a:p>
            <a:pPr marL="0" indent="0">
              <a:buNone/>
            </a:pPr>
            <a:endParaRPr lang="en-US" sz="1800" dirty="0"/>
          </a:p>
        </p:txBody>
      </p:sp>
    </p:spTree>
    <p:extLst>
      <p:ext uri="{BB962C8B-B14F-4D97-AF65-F5344CB8AC3E}">
        <p14:creationId xmlns:p14="http://schemas.microsoft.com/office/powerpoint/2010/main" val="398196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4975C-022C-563E-7B66-684EF2287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D4A93-93B5-2C3F-DA34-AFB53858460E}"/>
              </a:ext>
            </a:extLst>
          </p:cNvPr>
          <p:cNvSpPr>
            <a:spLocks noGrp="1"/>
          </p:cNvSpPr>
          <p:nvPr>
            <p:ph type="title"/>
          </p:nvPr>
        </p:nvSpPr>
        <p:spPr/>
        <p:txBody>
          <a:bodyPr/>
          <a:lstStyle/>
          <a:p>
            <a:r>
              <a:rPr lang="en-US" dirty="0"/>
              <a:t>Workload</a:t>
            </a:r>
          </a:p>
        </p:txBody>
      </p:sp>
      <p:sp>
        <p:nvSpPr>
          <p:cNvPr id="3" name="Content Placeholder 2">
            <a:extLst>
              <a:ext uri="{FF2B5EF4-FFF2-40B4-BE49-F238E27FC236}">
                <a16:creationId xmlns:a16="http://schemas.microsoft.com/office/drawing/2014/main" id="{3E98DD1B-34CB-2D45-FB4B-273AEA9A2D93}"/>
              </a:ext>
            </a:extLst>
          </p:cNvPr>
          <p:cNvSpPr>
            <a:spLocks noGrp="1"/>
          </p:cNvSpPr>
          <p:nvPr>
            <p:ph idx="1"/>
          </p:nvPr>
        </p:nvSpPr>
        <p:spPr/>
        <p:txBody>
          <a:bodyPr>
            <a:normAutofit/>
          </a:bodyPr>
          <a:lstStyle/>
          <a:p>
            <a:pPr marL="0" indent="0">
              <a:buNone/>
            </a:pPr>
            <a:r>
              <a:rPr lang="en-US" sz="1800" dirty="0"/>
              <a:t>Yibin: Searching and reading papers, implementation (rewrite source codes), experimentation (model training), writing report</a:t>
            </a:r>
          </a:p>
          <a:p>
            <a:pPr marL="0" indent="0">
              <a:buNone/>
            </a:pPr>
            <a:r>
              <a:rPr lang="en-US" sz="1800" dirty="0"/>
              <a:t>Daniel: Reading papers, making slides, implementation (setting up environment), experimentation (testing), writing report</a:t>
            </a:r>
          </a:p>
          <a:p>
            <a:pPr marL="0" indent="0">
              <a:buNone/>
            </a:pPr>
            <a:r>
              <a:rPr lang="en-US" sz="1800" dirty="0"/>
              <a:t>Raymond: Reading papers, making slides, implementation (setting up environment), experimentation (testing), writing report </a:t>
            </a:r>
          </a:p>
          <a:p>
            <a:pPr marL="0" indent="0">
              <a:buNone/>
            </a:pPr>
            <a:endParaRPr lang="en-US" sz="1800" dirty="0"/>
          </a:p>
        </p:txBody>
      </p:sp>
    </p:spTree>
    <p:extLst>
      <p:ext uri="{BB962C8B-B14F-4D97-AF65-F5344CB8AC3E}">
        <p14:creationId xmlns:p14="http://schemas.microsoft.com/office/powerpoint/2010/main" val="190434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2DFAA-D586-5D18-BC85-2F94F4B75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59C89-4BA1-C1D7-7F63-546524691616}"/>
              </a:ext>
            </a:extLst>
          </p:cNvPr>
          <p:cNvSpPr>
            <a:spLocks noGrp="1"/>
          </p:cNvSpPr>
          <p:nvPr>
            <p:ph type="title"/>
          </p:nvPr>
        </p:nvSpPr>
        <p:spPr>
          <a:xfrm>
            <a:off x="838200" y="365125"/>
            <a:ext cx="10515600" cy="672105"/>
          </a:xfrm>
        </p:spPr>
        <p:txBody>
          <a:bodyPr>
            <a:normAutofit/>
          </a:bodyPr>
          <a:lstStyle/>
          <a:p>
            <a:r>
              <a:rPr lang="en-US" sz="3200" dirty="0"/>
              <a:t>Rendered Demo</a:t>
            </a:r>
          </a:p>
        </p:txBody>
      </p:sp>
      <p:sp>
        <p:nvSpPr>
          <p:cNvPr id="3" name="Content Placeholder 2">
            <a:extLst>
              <a:ext uri="{FF2B5EF4-FFF2-40B4-BE49-F238E27FC236}">
                <a16:creationId xmlns:a16="http://schemas.microsoft.com/office/drawing/2014/main" id="{94B494DD-914C-162C-6799-25C85F5EC51A}"/>
              </a:ext>
            </a:extLst>
          </p:cNvPr>
          <p:cNvSpPr>
            <a:spLocks noGrp="1"/>
          </p:cNvSpPr>
          <p:nvPr>
            <p:ph idx="1"/>
          </p:nvPr>
        </p:nvSpPr>
        <p:spPr>
          <a:xfrm>
            <a:off x="838200" y="1105470"/>
            <a:ext cx="10515600" cy="4363176"/>
          </a:xfrm>
        </p:spPr>
        <p:txBody>
          <a:bodyPr>
            <a:normAutofit/>
          </a:bodyPr>
          <a:lstStyle/>
          <a:p>
            <a:r>
              <a:rPr lang="en-US" sz="2000" b="0" dirty="0"/>
              <a:t>Predicted trajectory (left) and true trajectory (right synced with reality every </a:t>
            </a:r>
            <a:r>
              <a:rPr lang="en-US" sz="2000" dirty="0"/>
              <a:t>8</a:t>
            </a:r>
            <a:r>
              <a:rPr lang="en-US" sz="2000" b="0" dirty="0"/>
              <a:t> time steps)</a:t>
            </a:r>
          </a:p>
          <a:p>
            <a:r>
              <a:rPr lang="en-US" sz="2000" dirty="0"/>
              <a:t>The predicted trajectory is generated by autoregressively apply the model, which shows the states that the model thinks it is experiencing</a:t>
            </a:r>
          </a:p>
          <a:p>
            <a:r>
              <a:rPr lang="en-US" sz="2000" b="0" dirty="0"/>
              <a:t>The true </a:t>
            </a:r>
            <a:r>
              <a:rPr lang="en-US" sz="2000" dirty="0"/>
              <a:t>trajectory use the true state observed in env to predict next 8 states every 8 steps.</a:t>
            </a:r>
            <a:endParaRPr lang="en-US" sz="1600" b="0" dirty="0"/>
          </a:p>
          <a:p>
            <a:pPr marL="0" indent="0">
              <a:buNone/>
            </a:pP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3415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FB13-4C49-4447-FB8C-B26FE918B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840DB-0C29-CF9E-4FC0-DDE4A0DCA157}"/>
              </a:ext>
            </a:extLst>
          </p:cNvPr>
          <p:cNvSpPr>
            <a:spLocks noGrp="1"/>
          </p:cNvSpPr>
          <p:nvPr>
            <p:ph type="title"/>
          </p:nvPr>
        </p:nvSpPr>
        <p:spPr>
          <a:xfrm>
            <a:off x="838200" y="365125"/>
            <a:ext cx="10515600" cy="672105"/>
          </a:xfrm>
        </p:spPr>
        <p:txBody>
          <a:bodyPr>
            <a:normAutofit/>
          </a:bodyPr>
          <a:lstStyle/>
          <a:p>
            <a:r>
              <a:rPr lang="en-US" sz="3200" dirty="0"/>
              <a:t>Background: maximum likelihood estimation, VAE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C1062-AA77-6547-896C-9DBBBFD49F87}"/>
                  </a:ext>
                </a:extLst>
              </p:cNvPr>
              <p:cNvSpPr>
                <a:spLocks noGrp="1"/>
              </p:cNvSpPr>
              <p:nvPr>
                <p:ph idx="1"/>
              </p:nvPr>
            </p:nvSpPr>
            <p:spPr>
              <a:xfrm>
                <a:off x="838200" y="1105469"/>
                <a:ext cx="10515600" cy="5071493"/>
              </a:xfrm>
            </p:spPr>
            <p:txBody>
              <a:bodyPr>
                <a:normAutofit/>
              </a:bodyPr>
              <a:lstStyle/>
              <a:p>
                <a:r>
                  <a:rPr lang="en-US" dirty="0"/>
                  <a:t>The generative model learns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1" smtClean="0">
                            <a:latin typeface="Cambria Math" panose="02040503050406030204" pitchFamily="18" charset="0"/>
                          </a:rPr>
                          <m:t>θ</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to sample distribution </a:t>
                </a:r>
                <a14:m>
                  <m:oMath xmlns:m="http://schemas.openxmlformats.org/officeDocument/2006/math">
                    <m:r>
                      <a:rPr lang="en-US" b="0" i="1" smtClean="0">
                        <a:latin typeface="Cambria Math" panose="02040503050406030204" pitchFamily="18" charset="0"/>
                      </a:rPr>
                      <m:t>𝑋</m:t>
                    </m:r>
                  </m:oMath>
                </a14:m>
                <a:r>
                  <a:rPr lang="en-US" dirty="0"/>
                  <a:t> given the dataset </a:t>
                </a:r>
                <a14:m>
                  <m:oMath xmlns:m="http://schemas.openxmlformats.org/officeDocument/2006/math">
                    <m:r>
                      <a:rPr lang="en-US" b="0" i="1" smtClean="0">
                        <a:latin typeface="Cambria Math" panose="02040503050406030204" pitchFamily="18" charset="0"/>
                      </a:rPr>
                      <m:t>𝐷</m:t>
                    </m:r>
                  </m:oMath>
                </a14:m>
                <a:r>
                  <a:rPr lang="en-US" dirty="0"/>
                  <a:t>, that is to find </a:t>
                </a:r>
              </a:p>
              <a:p>
                <a:endParaRPr lang="en-US" dirty="0"/>
              </a:p>
              <a:p>
                <a:r>
                  <a:rPr lang="en-US" b="0" dirty="0"/>
                  <a:t>But in reality, </a:t>
                </a:r>
                <a14:m>
                  <m:oMath xmlns:m="http://schemas.openxmlformats.org/officeDocument/2006/math">
                    <m:r>
                      <a:rPr lang="en-US" b="0" i="1" smtClean="0">
                        <a:latin typeface="Cambria Math" panose="02040503050406030204" pitchFamily="18" charset="0"/>
                      </a:rPr>
                      <m:t>𝑋</m:t>
                    </m:r>
                  </m:oMath>
                </a14:m>
                <a:r>
                  <a:rPr lang="en-US" dirty="0"/>
                  <a:t> could be image or any objects with complex representation, their true distribution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oMath>
                </a14:m>
                <a:r>
                  <a:rPr lang="en-US" dirty="0"/>
                  <a:t>is unknown, this motivates the idea of variational autoencoder (VAE), which casts </a:t>
                </a:r>
                <a14:m>
                  <m:oMath xmlns:m="http://schemas.openxmlformats.org/officeDocument/2006/math">
                    <m:r>
                      <a:rPr lang="en-US" i="1">
                        <a:latin typeface="Cambria Math" panose="02040503050406030204" pitchFamily="18" charset="0"/>
                      </a:rPr>
                      <m:t>𝑋</m:t>
                    </m:r>
                  </m:oMath>
                </a14:m>
                <a:r>
                  <a:rPr lang="en-US" dirty="0"/>
                  <a:t> to a known normal distribution </a:t>
                </a:r>
                <a14:m>
                  <m:oMath xmlns:m="http://schemas.openxmlformats.org/officeDocument/2006/math">
                    <m:r>
                      <a:rPr lang="en-US" b="0" i="1" smtClean="0">
                        <a:latin typeface="Cambria Math" panose="02040503050406030204" pitchFamily="18" charset="0"/>
                      </a:rPr>
                      <m:t>𝑧</m:t>
                    </m:r>
                  </m:oMath>
                </a14:m>
                <a:r>
                  <a:rPr lang="en-US" dirty="0"/>
                  <a:t> via encoder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and sample </a:t>
                </a:r>
                <a14:m>
                  <m:oMath xmlns:m="http://schemas.openxmlformats.org/officeDocument/2006/math">
                    <m:r>
                      <a:rPr lang="en-US" i="1">
                        <a:latin typeface="Cambria Math" panose="02040503050406030204" pitchFamily="18" charset="0"/>
                      </a:rPr>
                      <m:t>𝑋</m:t>
                    </m:r>
                  </m:oMath>
                </a14:m>
                <a:r>
                  <a:rPr lang="en-US" dirty="0"/>
                  <a:t> from latent space via decoder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𝑧</m:t>
                    </m:r>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A8C1062-AA77-6547-896C-9DBBBFD49F87}"/>
                  </a:ext>
                </a:extLst>
              </p:cNvPr>
              <p:cNvSpPr>
                <a:spLocks noGrp="1" noRot="1" noChangeAspect="1" noMove="1" noResize="1" noEditPoints="1" noAdjustHandles="1" noChangeArrowheads="1" noChangeShapeType="1" noTextEdit="1"/>
              </p:cNvSpPr>
              <p:nvPr>
                <p:ph idx="1"/>
              </p:nvPr>
            </p:nvSpPr>
            <p:spPr>
              <a:xfrm>
                <a:off x="838200" y="1105469"/>
                <a:ext cx="10515600" cy="5071493"/>
              </a:xfrm>
              <a:blipFill>
                <a:blip r:embed="rId3"/>
                <a:stretch>
                  <a:fillRect l="-1043" t="-204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64629367-ADE4-204F-E271-F9BFC96A8D4C}"/>
              </a:ext>
            </a:extLst>
          </p:cNvPr>
          <p:cNvPicPr>
            <a:picLocks noChangeAspect="1"/>
          </p:cNvPicPr>
          <p:nvPr/>
        </p:nvPicPr>
        <p:blipFill>
          <a:blip r:embed="rId4"/>
          <a:stretch>
            <a:fillRect/>
          </a:stretch>
        </p:blipFill>
        <p:spPr>
          <a:xfrm>
            <a:off x="4406878" y="4544462"/>
            <a:ext cx="2721892" cy="2121287"/>
          </a:xfrm>
          <a:prstGeom prst="rect">
            <a:avLst/>
          </a:prstGeom>
        </p:spPr>
      </p:pic>
      <p:pic>
        <p:nvPicPr>
          <p:cNvPr id="15" name="Picture 14">
            <a:extLst>
              <a:ext uri="{FF2B5EF4-FFF2-40B4-BE49-F238E27FC236}">
                <a16:creationId xmlns:a16="http://schemas.microsoft.com/office/drawing/2014/main" id="{A239A157-36AF-FB41-D52A-046D258184C4}"/>
              </a:ext>
            </a:extLst>
          </p:cNvPr>
          <p:cNvPicPr>
            <a:picLocks noChangeAspect="1"/>
          </p:cNvPicPr>
          <p:nvPr/>
        </p:nvPicPr>
        <p:blipFill>
          <a:blip r:embed="rId5"/>
          <a:stretch>
            <a:fillRect/>
          </a:stretch>
        </p:blipFill>
        <p:spPr>
          <a:xfrm>
            <a:off x="3369715" y="1900560"/>
            <a:ext cx="4584678" cy="660855"/>
          </a:xfrm>
          <a:prstGeom prst="rect">
            <a:avLst/>
          </a:prstGeom>
        </p:spPr>
      </p:pic>
    </p:spTree>
    <p:extLst>
      <p:ext uri="{BB962C8B-B14F-4D97-AF65-F5344CB8AC3E}">
        <p14:creationId xmlns:p14="http://schemas.microsoft.com/office/powerpoint/2010/main" val="413115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BA8FA-AF85-85B6-7DBF-B513B4D49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76C59-3638-90EB-996E-FADD12534FC8}"/>
              </a:ext>
            </a:extLst>
          </p:cNvPr>
          <p:cNvSpPr>
            <a:spLocks noGrp="1"/>
          </p:cNvSpPr>
          <p:nvPr>
            <p:ph type="title"/>
          </p:nvPr>
        </p:nvSpPr>
        <p:spPr>
          <a:xfrm>
            <a:off x="838200" y="365125"/>
            <a:ext cx="10515600" cy="672105"/>
          </a:xfrm>
        </p:spPr>
        <p:txBody>
          <a:bodyPr>
            <a:normAutofit/>
          </a:bodyPr>
          <a:lstStyle/>
          <a:p>
            <a:r>
              <a:rPr lang="en-US" sz="3200" dirty="0"/>
              <a:t>Background: Evidence Lower Bound (ELBO) </a:t>
            </a:r>
          </a:p>
        </p:txBody>
      </p:sp>
      <p:sp>
        <p:nvSpPr>
          <p:cNvPr id="3" name="Content Placeholder 2">
            <a:extLst>
              <a:ext uri="{FF2B5EF4-FFF2-40B4-BE49-F238E27FC236}">
                <a16:creationId xmlns:a16="http://schemas.microsoft.com/office/drawing/2014/main" id="{455CD18C-4A51-B7CC-BF9C-D656F15708A8}"/>
              </a:ext>
            </a:extLst>
          </p:cNvPr>
          <p:cNvSpPr>
            <a:spLocks noGrp="1"/>
          </p:cNvSpPr>
          <p:nvPr>
            <p:ph idx="1"/>
          </p:nvPr>
        </p:nvSpPr>
        <p:spPr>
          <a:xfrm>
            <a:off x="838200" y="1105469"/>
            <a:ext cx="10515600" cy="5071493"/>
          </a:xfrm>
        </p:spPr>
        <p:txBody>
          <a:bodyPr>
            <a:normAutofit/>
          </a:bodyPr>
          <a:lstStyle/>
          <a:p>
            <a:r>
              <a:rPr lang="en-US" dirty="0"/>
              <a:t>Under VAE formulation, it can be shown MLE is equivalently to maximize ELBO*</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C956EA35-B499-27F1-4B47-9720F12C861A}"/>
              </a:ext>
            </a:extLst>
          </p:cNvPr>
          <p:cNvSpPr txBox="1"/>
          <p:nvPr/>
        </p:nvSpPr>
        <p:spPr>
          <a:xfrm>
            <a:off x="838200" y="6454261"/>
            <a:ext cx="8416031" cy="646331"/>
          </a:xfrm>
          <a:prstGeom prst="rect">
            <a:avLst/>
          </a:prstGeom>
          <a:noFill/>
        </p:spPr>
        <p:txBody>
          <a:bodyPr wrap="square" rtlCol="0">
            <a:spAutoFit/>
          </a:bodyPr>
          <a:lstStyle/>
          <a:p>
            <a:r>
              <a:rPr lang="en-US" sz="1800" dirty="0"/>
              <a:t>*: Calvin Luo, Understanding Diffusion Models: A Unified Perspective, p3-5</a:t>
            </a:r>
          </a:p>
          <a:p>
            <a:endParaRPr lang="en-US" dirty="0"/>
          </a:p>
        </p:txBody>
      </p:sp>
      <p:pic>
        <p:nvPicPr>
          <p:cNvPr id="10" name="Picture 9">
            <a:extLst>
              <a:ext uri="{FF2B5EF4-FFF2-40B4-BE49-F238E27FC236}">
                <a16:creationId xmlns:a16="http://schemas.microsoft.com/office/drawing/2014/main" id="{9A5833BC-6225-9694-BAF2-D6CA2496F890}"/>
              </a:ext>
            </a:extLst>
          </p:cNvPr>
          <p:cNvPicPr>
            <a:picLocks noChangeAspect="1"/>
          </p:cNvPicPr>
          <p:nvPr/>
        </p:nvPicPr>
        <p:blipFill>
          <a:blip r:embed="rId3"/>
          <a:stretch>
            <a:fillRect/>
          </a:stretch>
        </p:blipFill>
        <p:spPr>
          <a:xfrm>
            <a:off x="8470988" y="1750558"/>
            <a:ext cx="2721892" cy="2121287"/>
          </a:xfrm>
          <a:prstGeom prst="rect">
            <a:avLst/>
          </a:prstGeom>
        </p:spPr>
      </p:pic>
      <p:pic>
        <p:nvPicPr>
          <p:cNvPr id="14" name="Picture 13">
            <a:extLst>
              <a:ext uri="{FF2B5EF4-FFF2-40B4-BE49-F238E27FC236}">
                <a16:creationId xmlns:a16="http://schemas.microsoft.com/office/drawing/2014/main" id="{191B666E-C8CE-987A-9133-DDFC675C3DCE}"/>
              </a:ext>
            </a:extLst>
          </p:cNvPr>
          <p:cNvPicPr>
            <a:picLocks noChangeAspect="1"/>
          </p:cNvPicPr>
          <p:nvPr/>
        </p:nvPicPr>
        <p:blipFill>
          <a:blip r:embed="rId4"/>
          <a:stretch>
            <a:fillRect/>
          </a:stretch>
        </p:blipFill>
        <p:spPr>
          <a:xfrm>
            <a:off x="2360066" y="1894442"/>
            <a:ext cx="5372297" cy="4559819"/>
          </a:xfrm>
          <a:prstGeom prst="rect">
            <a:avLst/>
          </a:prstGeom>
        </p:spPr>
      </p:pic>
      <p:pic>
        <p:nvPicPr>
          <p:cNvPr id="16" name="Picture 15">
            <a:extLst>
              <a:ext uri="{FF2B5EF4-FFF2-40B4-BE49-F238E27FC236}">
                <a16:creationId xmlns:a16="http://schemas.microsoft.com/office/drawing/2014/main" id="{24F594FF-6BA0-B46B-216A-581A7421326B}"/>
              </a:ext>
            </a:extLst>
          </p:cNvPr>
          <p:cNvPicPr>
            <a:picLocks noChangeAspect="1"/>
          </p:cNvPicPr>
          <p:nvPr/>
        </p:nvPicPr>
        <p:blipFill>
          <a:blip r:embed="rId5"/>
          <a:stretch>
            <a:fillRect/>
          </a:stretch>
        </p:blipFill>
        <p:spPr>
          <a:xfrm>
            <a:off x="8474004" y="4585173"/>
            <a:ext cx="3449201" cy="1451642"/>
          </a:xfrm>
          <a:prstGeom prst="rect">
            <a:avLst/>
          </a:prstGeom>
        </p:spPr>
      </p:pic>
    </p:spTree>
    <p:extLst>
      <p:ext uri="{BB962C8B-B14F-4D97-AF65-F5344CB8AC3E}">
        <p14:creationId xmlns:p14="http://schemas.microsoft.com/office/powerpoint/2010/main" val="127361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60C96-7DD6-5FE3-3278-74F8505E2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27088-12AC-7056-D625-AAA3D8823B49}"/>
              </a:ext>
            </a:extLst>
          </p:cNvPr>
          <p:cNvSpPr>
            <a:spLocks noGrp="1"/>
          </p:cNvSpPr>
          <p:nvPr>
            <p:ph type="title"/>
          </p:nvPr>
        </p:nvSpPr>
        <p:spPr>
          <a:xfrm>
            <a:off x="838200" y="365125"/>
            <a:ext cx="10515600" cy="672105"/>
          </a:xfrm>
        </p:spPr>
        <p:txBody>
          <a:bodyPr>
            <a:normAutofit/>
          </a:bodyPr>
          <a:lstStyle/>
          <a:p>
            <a:r>
              <a:rPr lang="en-US" sz="3200" dirty="0"/>
              <a:t>Background: Variational Diffusion Model</a:t>
            </a:r>
          </a:p>
        </p:txBody>
      </p:sp>
      <p:sp>
        <p:nvSpPr>
          <p:cNvPr id="3" name="Content Placeholder 2">
            <a:extLst>
              <a:ext uri="{FF2B5EF4-FFF2-40B4-BE49-F238E27FC236}">
                <a16:creationId xmlns:a16="http://schemas.microsoft.com/office/drawing/2014/main" id="{C8650BC5-D34F-A993-AC94-913DF591DD74}"/>
              </a:ext>
            </a:extLst>
          </p:cNvPr>
          <p:cNvSpPr>
            <a:spLocks noGrp="1"/>
          </p:cNvSpPr>
          <p:nvPr>
            <p:ph idx="1"/>
          </p:nvPr>
        </p:nvSpPr>
        <p:spPr>
          <a:xfrm>
            <a:off x="838200" y="1105469"/>
            <a:ext cx="10515600" cy="5071493"/>
          </a:xfrm>
        </p:spPr>
        <p:txBody>
          <a:bodyPr>
            <a:normAutofit/>
          </a:bodyPr>
          <a:lstStyle/>
          <a:p>
            <a:r>
              <a:rPr lang="en-US" sz="2000" dirty="0"/>
              <a:t>With VAE, Variational Diffusion Model generalizes to have multiple deep latent layers for richer representation of higher-level abstraction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512B19D-194B-B059-136C-9FE66DF1C1C2}"/>
              </a:ext>
            </a:extLst>
          </p:cNvPr>
          <p:cNvPicPr>
            <a:picLocks noChangeAspect="1"/>
          </p:cNvPicPr>
          <p:nvPr/>
        </p:nvPicPr>
        <p:blipFill>
          <a:blip r:embed="rId3"/>
          <a:stretch>
            <a:fillRect/>
          </a:stretch>
        </p:blipFill>
        <p:spPr>
          <a:xfrm>
            <a:off x="6736788" y="1767113"/>
            <a:ext cx="4979155" cy="1269050"/>
          </a:xfrm>
          <a:prstGeom prst="rect">
            <a:avLst/>
          </a:prstGeom>
        </p:spPr>
      </p:pic>
      <p:pic>
        <p:nvPicPr>
          <p:cNvPr id="12" name="Picture 11">
            <a:extLst>
              <a:ext uri="{FF2B5EF4-FFF2-40B4-BE49-F238E27FC236}">
                <a16:creationId xmlns:a16="http://schemas.microsoft.com/office/drawing/2014/main" id="{DF82E8A2-0A8D-A126-B66A-AA23629D37FE}"/>
              </a:ext>
            </a:extLst>
          </p:cNvPr>
          <p:cNvPicPr>
            <a:picLocks noChangeAspect="1"/>
          </p:cNvPicPr>
          <p:nvPr/>
        </p:nvPicPr>
        <p:blipFill>
          <a:blip r:embed="rId4"/>
          <a:stretch>
            <a:fillRect/>
          </a:stretch>
        </p:blipFill>
        <p:spPr>
          <a:xfrm>
            <a:off x="980231" y="1733822"/>
            <a:ext cx="5577192" cy="4880042"/>
          </a:xfrm>
          <a:prstGeom prst="rect">
            <a:avLst/>
          </a:prstGeom>
        </p:spPr>
      </p:pic>
    </p:spTree>
    <p:extLst>
      <p:ext uri="{BB962C8B-B14F-4D97-AF65-F5344CB8AC3E}">
        <p14:creationId xmlns:p14="http://schemas.microsoft.com/office/powerpoint/2010/main" val="294744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81831-0CC5-7D1A-0D00-7CC0F21BB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A1252-3EDF-88E9-995B-3354662C7ED2}"/>
              </a:ext>
            </a:extLst>
          </p:cNvPr>
          <p:cNvSpPr>
            <a:spLocks noGrp="1"/>
          </p:cNvSpPr>
          <p:nvPr>
            <p:ph type="title"/>
          </p:nvPr>
        </p:nvSpPr>
        <p:spPr>
          <a:xfrm>
            <a:off x="838200" y="365125"/>
            <a:ext cx="10515600" cy="672105"/>
          </a:xfrm>
        </p:spPr>
        <p:txBody>
          <a:bodyPr>
            <a:normAutofit/>
          </a:bodyPr>
          <a:lstStyle/>
          <a:p>
            <a:r>
              <a:rPr lang="en-US" sz="3200" dirty="0"/>
              <a:t>Background: Noising</a:t>
            </a:r>
          </a:p>
        </p:txBody>
      </p:sp>
      <p:sp>
        <p:nvSpPr>
          <p:cNvPr id="3" name="Content Placeholder 2">
            <a:extLst>
              <a:ext uri="{FF2B5EF4-FFF2-40B4-BE49-F238E27FC236}">
                <a16:creationId xmlns:a16="http://schemas.microsoft.com/office/drawing/2014/main" id="{23CA8FC7-070D-BC8E-2FB8-4849C8249DE4}"/>
              </a:ext>
            </a:extLst>
          </p:cNvPr>
          <p:cNvSpPr>
            <a:spLocks noGrp="1"/>
          </p:cNvSpPr>
          <p:nvPr>
            <p:ph idx="1"/>
          </p:nvPr>
        </p:nvSpPr>
        <p:spPr>
          <a:xfrm>
            <a:off x="838200" y="1105469"/>
            <a:ext cx="10515600" cy="5071493"/>
          </a:xfrm>
        </p:spPr>
        <p:txBody>
          <a:bodyPr>
            <a:normAutofit/>
          </a:bodyPr>
          <a:lstStyle/>
          <a:p>
            <a:r>
              <a:rPr lang="en-US" sz="2000" dirty="0"/>
              <a:t>The nosing step is a series of deterministic procedures that gradually remove information and turn x into Gaussian noise</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B910A3C-999A-4DF8-6610-CFA036F056B4}"/>
              </a:ext>
            </a:extLst>
          </p:cNvPr>
          <p:cNvPicPr>
            <a:picLocks noChangeAspect="1"/>
          </p:cNvPicPr>
          <p:nvPr/>
        </p:nvPicPr>
        <p:blipFill>
          <a:blip r:embed="rId3"/>
          <a:stretch>
            <a:fillRect/>
          </a:stretch>
        </p:blipFill>
        <p:spPr>
          <a:xfrm>
            <a:off x="6852198" y="1767112"/>
            <a:ext cx="4979155" cy="1269050"/>
          </a:xfrm>
          <a:prstGeom prst="rect">
            <a:avLst/>
          </a:prstGeom>
        </p:spPr>
      </p:pic>
      <p:pic>
        <p:nvPicPr>
          <p:cNvPr id="6" name="Picture 5">
            <a:extLst>
              <a:ext uri="{FF2B5EF4-FFF2-40B4-BE49-F238E27FC236}">
                <a16:creationId xmlns:a16="http://schemas.microsoft.com/office/drawing/2014/main" id="{6CF4F16D-8132-7E72-5E51-E0C3B144C827}"/>
              </a:ext>
            </a:extLst>
          </p:cNvPr>
          <p:cNvPicPr>
            <a:picLocks noChangeAspect="1"/>
          </p:cNvPicPr>
          <p:nvPr/>
        </p:nvPicPr>
        <p:blipFill>
          <a:blip r:embed="rId4"/>
          <a:stretch>
            <a:fillRect/>
          </a:stretch>
        </p:blipFill>
        <p:spPr>
          <a:xfrm>
            <a:off x="838200" y="1767112"/>
            <a:ext cx="4441967" cy="381284"/>
          </a:xfrm>
          <a:prstGeom prst="rect">
            <a:avLst/>
          </a:prstGeom>
        </p:spPr>
      </p:pic>
      <p:pic>
        <p:nvPicPr>
          <p:cNvPr id="13" name="Picture 12">
            <a:extLst>
              <a:ext uri="{FF2B5EF4-FFF2-40B4-BE49-F238E27FC236}">
                <a16:creationId xmlns:a16="http://schemas.microsoft.com/office/drawing/2014/main" id="{F1C18103-892F-1FC9-D268-B8F573487DD9}"/>
              </a:ext>
            </a:extLst>
          </p:cNvPr>
          <p:cNvPicPr>
            <a:picLocks noChangeAspect="1"/>
          </p:cNvPicPr>
          <p:nvPr/>
        </p:nvPicPr>
        <p:blipFill>
          <a:blip r:embed="rId5"/>
          <a:stretch>
            <a:fillRect/>
          </a:stretch>
        </p:blipFill>
        <p:spPr>
          <a:xfrm>
            <a:off x="838200" y="2896241"/>
            <a:ext cx="6245590" cy="2941610"/>
          </a:xfrm>
          <a:prstGeom prst="rect">
            <a:avLst/>
          </a:prstGeom>
        </p:spPr>
      </p:pic>
      <p:pic>
        <p:nvPicPr>
          <p:cNvPr id="15" name="Picture 14">
            <a:extLst>
              <a:ext uri="{FF2B5EF4-FFF2-40B4-BE49-F238E27FC236}">
                <a16:creationId xmlns:a16="http://schemas.microsoft.com/office/drawing/2014/main" id="{47B1607B-4E86-C8B6-B894-59D0D7A61BE0}"/>
              </a:ext>
            </a:extLst>
          </p:cNvPr>
          <p:cNvPicPr>
            <a:picLocks noChangeAspect="1"/>
          </p:cNvPicPr>
          <p:nvPr/>
        </p:nvPicPr>
        <p:blipFill>
          <a:blip r:embed="rId6"/>
          <a:stretch>
            <a:fillRect/>
          </a:stretch>
        </p:blipFill>
        <p:spPr>
          <a:xfrm>
            <a:off x="838200" y="2412249"/>
            <a:ext cx="5219934" cy="313196"/>
          </a:xfrm>
          <a:prstGeom prst="rect">
            <a:avLst/>
          </a:prstGeom>
        </p:spPr>
      </p:pic>
    </p:spTree>
    <p:extLst>
      <p:ext uri="{BB962C8B-B14F-4D97-AF65-F5344CB8AC3E}">
        <p14:creationId xmlns:p14="http://schemas.microsoft.com/office/powerpoint/2010/main" val="130195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3C593-0A27-EBFF-BC6E-1472FA20D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3DB7E-8D68-B7FD-2404-00D8EFFDA7E0}"/>
              </a:ext>
            </a:extLst>
          </p:cNvPr>
          <p:cNvSpPr>
            <a:spLocks noGrp="1"/>
          </p:cNvSpPr>
          <p:nvPr>
            <p:ph type="title"/>
          </p:nvPr>
        </p:nvSpPr>
        <p:spPr>
          <a:xfrm>
            <a:off x="838200" y="365125"/>
            <a:ext cx="10515600" cy="672105"/>
          </a:xfrm>
        </p:spPr>
        <p:txBody>
          <a:bodyPr>
            <a:normAutofit/>
          </a:bodyPr>
          <a:lstStyle/>
          <a:p>
            <a:r>
              <a:rPr lang="en-US" sz="3200" dirty="0"/>
              <a:t>Background: Denoising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D037DA-3BFB-EF46-0BBA-8278B3CA400D}"/>
                  </a:ext>
                </a:extLst>
              </p:cNvPr>
              <p:cNvSpPr>
                <a:spLocks noGrp="1"/>
              </p:cNvSpPr>
              <p:nvPr>
                <p:ph idx="1"/>
              </p:nvPr>
            </p:nvSpPr>
            <p:spPr>
              <a:xfrm>
                <a:off x="838200" y="1105470"/>
                <a:ext cx="10515600" cy="4363176"/>
              </a:xfrm>
            </p:spPr>
            <p:txBody>
              <a:bodyPr>
                <a:normAutofit/>
              </a:bodyPr>
              <a:lstStyle/>
              <a:p>
                <a:r>
                  <a:rPr lang="en-US" sz="2000" dirty="0"/>
                  <a:t>The denoising steps gradually recover the object from pure noise by reversing process. Using Bayes rule, the </a:t>
                </a:r>
                <a14:m>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e>
                    </m:d>
                  </m:oMath>
                </a14:m>
                <a:r>
                  <a:rPr lang="en-US" sz="2000" b="0" dirty="0"/>
                  <a:t> is</a:t>
                </a:r>
              </a:p>
              <a:p>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AD037DA-3BFB-EF46-0BBA-8278B3CA400D}"/>
                  </a:ext>
                </a:extLst>
              </p:cNvPr>
              <p:cNvSpPr>
                <a:spLocks noGrp="1" noRot="1" noChangeAspect="1" noMove="1" noResize="1" noEditPoints="1" noAdjustHandles="1" noChangeArrowheads="1" noChangeShapeType="1" noTextEdit="1"/>
              </p:cNvSpPr>
              <p:nvPr>
                <p:ph idx="1"/>
              </p:nvPr>
            </p:nvSpPr>
            <p:spPr>
              <a:xfrm>
                <a:off x="838200" y="1105470"/>
                <a:ext cx="10515600" cy="4363176"/>
              </a:xfrm>
              <a:blipFill>
                <a:blip r:embed="rId3"/>
                <a:stretch>
                  <a:fillRect l="-522" t="-1257" r="-46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2DB8CF7-26D7-ECD4-8CD8-F99E9FB7073F}"/>
              </a:ext>
            </a:extLst>
          </p:cNvPr>
          <p:cNvPicPr>
            <a:picLocks noChangeAspect="1"/>
          </p:cNvPicPr>
          <p:nvPr/>
        </p:nvPicPr>
        <p:blipFill>
          <a:blip r:embed="rId4"/>
          <a:stretch>
            <a:fillRect/>
          </a:stretch>
        </p:blipFill>
        <p:spPr>
          <a:xfrm>
            <a:off x="1134196" y="1685683"/>
            <a:ext cx="8941548" cy="3782962"/>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AE655D-775E-B3F1-E098-6B377CCD5F6C}"/>
                  </a:ext>
                </a:extLst>
              </p:cNvPr>
              <p:cNvSpPr txBox="1"/>
              <p:nvPr/>
            </p:nvSpPr>
            <p:spPr>
              <a:xfrm>
                <a:off x="989120" y="5634341"/>
                <a:ext cx="10622872" cy="1200329"/>
              </a:xfrm>
              <a:prstGeom prst="rect">
                <a:avLst/>
              </a:prstGeom>
              <a:noFill/>
            </p:spPr>
            <p:txBody>
              <a:bodyPr wrap="square" rtlCol="0">
                <a:spAutoFit/>
              </a:bodyPr>
              <a:lstStyle/>
              <a:p>
                <a:r>
                  <a:rPr lang="en-US" dirty="0"/>
                  <a:t>Where </a:t>
                </a:r>
                <a14:m>
                  <m:oMath xmlns:m="http://schemas.openxmlformats.org/officeDocument/2006/math">
                    <m:r>
                      <m:rPr>
                        <m:sty m:val="p"/>
                      </m:rPr>
                      <a:rPr lang="en-US" b="0" i="1" smtClean="0">
                        <a:latin typeface="Cambria Math" panose="02040503050406030204" pitchFamily="18" charset="0"/>
                      </a:rPr>
                      <m:t>μ</m:t>
                    </m:r>
                  </m:oMath>
                </a14:m>
                <a:r>
                  <a:rPr lang="en-US" b="0" dirty="0"/>
                  <a:t> is the posterior mean to be predicted and </a:t>
                </a:r>
                <a14:m>
                  <m:oMath xmlns:m="http://schemas.openxmlformats.org/officeDocument/2006/math">
                    <m:r>
                      <m:rPr>
                        <m:sty m:val="p"/>
                      </m:rPr>
                      <a:rPr lang="en-US" b="0" i="1" smtClean="0">
                        <a:latin typeface="Cambria Math" panose="02040503050406030204" pitchFamily="18" charset="0"/>
                      </a:rPr>
                      <m:t>Σ</m:t>
                    </m:r>
                  </m:oMath>
                </a14:m>
                <a:r>
                  <a:rPr lang="en-US" b="0" dirty="0"/>
                  <a:t> is just a constant deviation solely depending on fixed schedules</a:t>
                </a:r>
              </a:p>
              <a:p>
                <a:r>
                  <a:rPr lang="en-US" b="0" dirty="0"/>
                  <a:t> </a:t>
                </a:r>
              </a:p>
              <a:p>
                <a:endParaRPr lang="en-US" dirty="0"/>
              </a:p>
            </p:txBody>
          </p:sp>
        </mc:Choice>
        <mc:Fallback xmlns="">
          <p:sp>
            <p:nvSpPr>
              <p:cNvPr id="14" name="TextBox 13">
                <a:extLst>
                  <a:ext uri="{FF2B5EF4-FFF2-40B4-BE49-F238E27FC236}">
                    <a16:creationId xmlns:a16="http://schemas.microsoft.com/office/drawing/2014/main" id="{C4AE655D-775E-B3F1-E098-6B377CCD5F6C}"/>
                  </a:ext>
                </a:extLst>
              </p:cNvPr>
              <p:cNvSpPr txBox="1">
                <a:spLocks noRot="1" noChangeAspect="1" noMove="1" noResize="1" noEditPoints="1" noAdjustHandles="1" noChangeArrowheads="1" noChangeShapeType="1" noTextEdit="1"/>
              </p:cNvSpPr>
              <p:nvPr/>
            </p:nvSpPr>
            <p:spPr>
              <a:xfrm>
                <a:off x="989120" y="5634341"/>
                <a:ext cx="10622872" cy="1200329"/>
              </a:xfrm>
              <a:prstGeom prst="rect">
                <a:avLst/>
              </a:prstGeom>
              <a:blipFill>
                <a:blip r:embed="rId5"/>
                <a:stretch>
                  <a:fillRect l="-459" t="-2030"/>
                </a:stretch>
              </a:blipFill>
            </p:spPr>
            <p:txBody>
              <a:bodyPr/>
              <a:lstStyle/>
              <a:p>
                <a:r>
                  <a:rPr lang="en-US">
                    <a:noFill/>
                  </a:rPr>
                  <a:t> </a:t>
                </a:r>
              </a:p>
            </p:txBody>
          </p:sp>
        </mc:Fallback>
      </mc:AlternateContent>
    </p:spTree>
    <p:extLst>
      <p:ext uri="{BB962C8B-B14F-4D97-AF65-F5344CB8AC3E}">
        <p14:creationId xmlns:p14="http://schemas.microsoft.com/office/powerpoint/2010/main" val="193335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CCE7F-B221-F965-147B-0727437EC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2521A-14C6-3DBB-DEB3-13EB67F60DC2}"/>
              </a:ext>
            </a:extLst>
          </p:cNvPr>
          <p:cNvSpPr>
            <a:spLocks noGrp="1"/>
          </p:cNvSpPr>
          <p:nvPr>
            <p:ph type="title"/>
          </p:nvPr>
        </p:nvSpPr>
        <p:spPr>
          <a:xfrm>
            <a:off x="838200" y="365125"/>
            <a:ext cx="10515600" cy="672105"/>
          </a:xfrm>
        </p:spPr>
        <p:txBody>
          <a:bodyPr>
            <a:normAutofit/>
          </a:bodyPr>
          <a:lstStyle/>
          <a:p>
            <a:r>
              <a:rPr lang="en-US" sz="3200" dirty="0"/>
              <a:t>Background: 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D42429-6B2F-D96D-525F-23D66FC733BF}"/>
                  </a:ext>
                </a:extLst>
              </p:cNvPr>
              <p:cNvSpPr>
                <a:spLocks noGrp="1"/>
              </p:cNvSpPr>
              <p:nvPr>
                <p:ph idx="1"/>
              </p:nvPr>
            </p:nvSpPr>
            <p:spPr>
              <a:xfrm>
                <a:off x="838200" y="1105470"/>
                <a:ext cx="10515600" cy="4363176"/>
              </a:xfrm>
            </p:spPr>
            <p:txBody>
              <a:bodyPr>
                <a:normAutofit/>
              </a:bodyPr>
              <a:lstStyle/>
              <a:p>
                <a:r>
                  <a:rPr lang="en-US" sz="2000" dirty="0"/>
                  <a:t>To reverse the diffusion is to learn the posterior mean that transition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a14:m>
                <a:r>
                  <a:rPr lang="en-US" sz="2000" b="0" dirty="0"/>
                  <a:t> from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oMath>
                </a14:m>
                <a:r>
                  <a:rPr lang="en-US" sz="2000" b="0" dirty="0"/>
                  <a:t> </a:t>
                </a:r>
              </a:p>
              <a:p>
                <a:pPr marL="0" indent="0">
                  <a:buNone/>
                </a:pPr>
                <a:endParaRPr lang="en-US" sz="2000" b="0" dirty="0"/>
              </a:p>
              <a:p>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F5D42429-6B2F-D96D-525F-23D66FC733BF}"/>
                  </a:ext>
                </a:extLst>
              </p:cNvPr>
              <p:cNvSpPr>
                <a:spLocks noGrp="1" noRot="1" noChangeAspect="1" noMove="1" noResize="1" noEditPoints="1" noAdjustHandles="1" noChangeArrowheads="1" noChangeShapeType="1" noTextEdit="1"/>
              </p:cNvSpPr>
              <p:nvPr>
                <p:ph idx="1"/>
              </p:nvPr>
            </p:nvSpPr>
            <p:spPr>
              <a:xfrm>
                <a:off x="838200" y="1105470"/>
                <a:ext cx="10515600" cy="4363176"/>
              </a:xfrm>
              <a:blipFill>
                <a:blip r:embed="rId3"/>
                <a:stretch>
                  <a:fillRect l="-522" t="-12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6D787C9-8B62-A735-E3FE-5FA6183F3A65}"/>
              </a:ext>
            </a:extLst>
          </p:cNvPr>
          <p:cNvPicPr>
            <a:picLocks noChangeAspect="1"/>
          </p:cNvPicPr>
          <p:nvPr/>
        </p:nvPicPr>
        <p:blipFill>
          <a:blip r:embed="rId4"/>
          <a:stretch>
            <a:fillRect/>
          </a:stretch>
        </p:blipFill>
        <p:spPr>
          <a:xfrm>
            <a:off x="1155387" y="1459265"/>
            <a:ext cx="2000991" cy="387289"/>
          </a:xfrm>
          <a:prstGeom prst="rect">
            <a:avLst/>
          </a:prstGeom>
        </p:spPr>
      </p:pic>
      <p:pic>
        <p:nvPicPr>
          <p:cNvPr id="7" name="Picture 6">
            <a:extLst>
              <a:ext uri="{FF2B5EF4-FFF2-40B4-BE49-F238E27FC236}">
                <a16:creationId xmlns:a16="http://schemas.microsoft.com/office/drawing/2014/main" id="{F502042F-5CA2-4722-4A4F-6A246C3EF161}"/>
              </a:ext>
            </a:extLst>
          </p:cNvPr>
          <p:cNvPicPr>
            <a:picLocks noChangeAspect="1"/>
          </p:cNvPicPr>
          <p:nvPr/>
        </p:nvPicPr>
        <p:blipFill>
          <a:blip r:embed="rId5"/>
          <a:stretch>
            <a:fillRect/>
          </a:stretch>
        </p:blipFill>
        <p:spPr>
          <a:xfrm>
            <a:off x="1155387" y="1914794"/>
            <a:ext cx="7312374" cy="291808"/>
          </a:xfrm>
          <a:prstGeom prst="rect">
            <a:avLst/>
          </a:prstGeom>
        </p:spPr>
      </p:pic>
      <p:pic>
        <p:nvPicPr>
          <p:cNvPr id="10" name="Picture 9">
            <a:extLst>
              <a:ext uri="{FF2B5EF4-FFF2-40B4-BE49-F238E27FC236}">
                <a16:creationId xmlns:a16="http://schemas.microsoft.com/office/drawing/2014/main" id="{FBF8B77E-DFF8-EED9-944E-DC8637E9FC61}"/>
              </a:ext>
            </a:extLst>
          </p:cNvPr>
          <p:cNvPicPr>
            <a:picLocks noChangeAspect="1"/>
          </p:cNvPicPr>
          <p:nvPr/>
        </p:nvPicPr>
        <p:blipFill>
          <a:blip r:embed="rId6"/>
          <a:stretch>
            <a:fillRect/>
          </a:stretch>
        </p:blipFill>
        <p:spPr>
          <a:xfrm>
            <a:off x="1155387" y="2327361"/>
            <a:ext cx="6153651" cy="2300430"/>
          </a:xfrm>
          <a:prstGeom prst="rect">
            <a:avLst/>
          </a:prstGeom>
        </p:spPr>
      </p:pic>
      <p:pic>
        <p:nvPicPr>
          <p:cNvPr id="12" name="Picture 11">
            <a:extLst>
              <a:ext uri="{FF2B5EF4-FFF2-40B4-BE49-F238E27FC236}">
                <a16:creationId xmlns:a16="http://schemas.microsoft.com/office/drawing/2014/main" id="{4B3F9F66-A7C3-A3FB-061E-410BD326276A}"/>
              </a:ext>
            </a:extLst>
          </p:cNvPr>
          <p:cNvPicPr>
            <a:picLocks noChangeAspect="1"/>
          </p:cNvPicPr>
          <p:nvPr/>
        </p:nvPicPr>
        <p:blipFill>
          <a:blip r:embed="rId7"/>
          <a:stretch>
            <a:fillRect/>
          </a:stretch>
        </p:blipFill>
        <p:spPr>
          <a:xfrm>
            <a:off x="944163" y="5028722"/>
            <a:ext cx="6630472" cy="568327"/>
          </a:xfrm>
          <a:prstGeom prst="rect">
            <a:avLst/>
          </a:prstGeom>
        </p:spPr>
      </p:pic>
      <p:pic>
        <p:nvPicPr>
          <p:cNvPr id="15" name="Picture 14">
            <a:extLst>
              <a:ext uri="{FF2B5EF4-FFF2-40B4-BE49-F238E27FC236}">
                <a16:creationId xmlns:a16="http://schemas.microsoft.com/office/drawing/2014/main" id="{DF6A2951-12CD-9365-5703-18BADA2AFBCB}"/>
              </a:ext>
            </a:extLst>
          </p:cNvPr>
          <p:cNvPicPr>
            <a:picLocks noChangeAspect="1"/>
          </p:cNvPicPr>
          <p:nvPr/>
        </p:nvPicPr>
        <p:blipFill>
          <a:blip r:embed="rId8"/>
          <a:stretch>
            <a:fillRect/>
          </a:stretch>
        </p:blipFill>
        <p:spPr>
          <a:xfrm>
            <a:off x="1030862" y="5718589"/>
            <a:ext cx="4127063" cy="177069"/>
          </a:xfrm>
          <a:prstGeom prst="rect">
            <a:avLst/>
          </a:prstGeom>
        </p:spPr>
      </p:pic>
      <p:pic>
        <p:nvPicPr>
          <p:cNvPr id="17" name="Picture 16">
            <a:extLst>
              <a:ext uri="{FF2B5EF4-FFF2-40B4-BE49-F238E27FC236}">
                <a16:creationId xmlns:a16="http://schemas.microsoft.com/office/drawing/2014/main" id="{DF54C8FF-C31B-AC1B-BCF9-767000EA155E}"/>
              </a:ext>
            </a:extLst>
          </p:cNvPr>
          <p:cNvPicPr>
            <a:picLocks noChangeAspect="1"/>
          </p:cNvPicPr>
          <p:nvPr/>
        </p:nvPicPr>
        <p:blipFill>
          <a:blip r:embed="rId9"/>
          <a:stretch>
            <a:fillRect/>
          </a:stretch>
        </p:blipFill>
        <p:spPr>
          <a:xfrm>
            <a:off x="2782257" y="6017198"/>
            <a:ext cx="5793572" cy="371933"/>
          </a:xfrm>
          <a:prstGeom prst="rect">
            <a:avLst/>
          </a:prstGeom>
        </p:spPr>
      </p:pic>
    </p:spTree>
    <p:extLst>
      <p:ext uri="{BB962C8B-B14F-4D97-AF65-F5344CB8AC3E}">
        <p14:creationId xmlns:p14="http://schemas.microsoft.com/office/powerpoint/2010/main" val="19270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F935-A8BF-286C-F937-3700B622DF11}"/>
              </a:ext>
            </a:extLst>
          </p:cNvPr>
          <p:cNvSpPr>
            <a:spLocks noGrp="1"/>
          </p:cNvSpPr>
          <p:nvPr>
            <p:ph type="title"/>
          </p:nvPr>
        </p:nvSpPr>
        <p:spPr>
          <a:xfrm>
            <a:off x="838200" y="365125"/>
            <a:ext cx="10515600" cy="672105"/>
          </a:xfrm>
        </p:spPr>
        <p:txBody>
          <a:bodyPr>
            <a:normAutofit fontScale="90000"/>
          </a:bodyPr>
          <a:lstStyle/>
          <a:p>
            <a:r>
              <a:rPr lang="en-US" dirty="0"/>
              <a:t>Problem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C45281-0D7D-95F5-C798-7F18EA70A6EF}"/>
                  </a:ext>
                </a:extLst>
              </p:cNvPr>
              <p:cNvSpPr>
                <a:spLocks noGrp="1"/>
              </p:cNvSpPr>
              <p:nvPr>
                <p:ph idx="1"/>
              </p:nvPr>
            </p:nvSpPr>
            <p:spPr>
              <a:xfrm>
                <a:off x="838200" y="1105469"/>
                <a:ext cx="10515600" cy="5071493"/>
              </a:xfrm>
            </p:spPr>
            <p:txBody>
              <a:bodyPr>
                <a:normAutofit/>
              </a:bodyPr>
              <a:lstStyle/>
              <a:p>
                <a:r>
                  <a:rPr lang="en-US" dirty="0"/>
                  <a:t>Planning with diffusion model, i.e. Train a model to generate trajectory x given condition c,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m:rPr>
                            <m:sty m:val="p"/>
                          </m:rPr>
                          <a:rPr lang="en-US" b="0" i="1" smtClean="0">
                            <a:latin typeface="Cambria Math" panose="02040503050406030204" pitchFamily="18" charset="0"/>
                          </a:rPr>
                          <m:t>θ</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US" b="0" dirty="0"/>
              </a:p>
              <a:p>
                <a:r>
                  <a:rPr lang="en-US" dirty="0"/>
                  <a:t>Traditional RL algorithms has several issues</a:t>
                </a:r>
              </a:p>
              <a:p>
                <a:pPr marL="457200" lvl="1" indent="0">
                  <a:buNone/>
                </a:pPr>
                <a:r>
                  <a:rPr lang="en-US" dirty="0"/>
                  <a:t>1, Restricted expressiveness for complex multi-modal distribution</a:t>
                </a:r>
              </a:p>
              <a:p>
                <a:pPr marL="457200" lvl="1" indent="0">
                  <a:buNone/>
                </a:pPr>
                <a:r>
                  <a:rPr lang="en-US" dirty="0"/>
                  <a:t>2, Data scarcity</a:t>
                </a:r>
              </a:p>
              <a:p>
                <a:pPr marL="457200" lvl="1" indent="0">
                  <a:buNone/>
                </a:pPr>
                <a:r>
                  <a:rPr lang="en-US" dirty="0"/>
                  <a:t>3, Compounding error from single-step model-based planning</a:t>
                </a:r>
              </a:p>
              <a:p>
                <a:pPr marL="457200" lvl="1" indent="0">
                  <a:buNone/>
                </a:pPr>
                <a:r>
                  <a:rPr lang="en-US" dirty="0"/>
                  <a:t>4, Generalization for multi-tasking</a:t>
                </a:r>
              </a:p>
              <a:p>
                <a:r>
                  <a:rPr lang="en-US" dirty="0"/>
                  <a:t>Diffusion as generative model has high sample quality and diverse expressiveness, and help solving these issues</a:t>
                </a:r>
              </a:p>
              <a:p>
                <a:pPr lvl="1"/>
                <a:r>
                  <a:rPr lang="en-US" dirty="0"/>
                  <a:t>Sample trajectory that has complex distribution (1, 2)</a:t>
                </a:r>
              </a:p>
              <a:p>
                <a:pPr lvl="1"/>
                <a:r>
                  <a:rPr lang="en-US" dirty="0"/>
                  <a:t>One step prediction of future trajectory (3)</a:t>
                </a:r>
              </a:p>
              <a:p>
                <a:pPr lvl="1"/>
                <a:r>
                  <a:rPr lang="en-US" dirty="0"/>
                  <a:t>High-capacity and mode coverage for mixed-quality multitask dataset (4)</a:t>
                </a:r>
              </a:p>
            </p:txBody>
          </p:sp>
        </mc:Choice>
        <mc:Fallback xmlns="">
          <p:sp>
            <p:nvSpPr>
              <p:cNvPr id="3" name="Content Placeholder 2">
                <a:extLst>
                  <a:ext uri="{FF2B5EF4-FFF2-40B4-BE49-F238E27FC236}">
                    <a16:creationId xmlns:a16="http://schemas.microsoft.com/office/drawing/2014/main" id="{43C45281-0D7D-95F5-C798-7F18EA70A6EF}"/>
                  </a:ext>
                </a:extLst>
              </p:cNvPr>
              <p:cNvSpPr>
                <a:spLocks noGrp="1" noRot="1" noChangeAspect="1" noMove="1" noResize="1" noEditPoints="1" noAdjustHandles="1" noChangeArrowheads="1" noChangeShapeType="1" noTextEdit="1"/>
              </p:cNvSpPr>
              <p:nvPr>
                <p:ph idx="1"/>
              </p:nvPr>
            </p:nvSpPr>
            <p:spPr>
              <a:xfrm>
                <a:off x="838200" y="1105469"/>
                <a:ext cx="10515600" cy="5071493"/>
              </a:xfrm>
              <a:blipFill>
                <a:blip r:embed="rId3"/>
                <a:stretch>
                  <a:fillRect l="-1043" t="-2043" r="-1275" b="-1683"/>
                </a:stretch>
              </a:blipFill>
            </p:spPr>
            <p:txBody>
              <a:bodyPr/>
              <a:lstStyle/>
              <a:p>
                <a:r>
                  <a:rPr lang="en-US">
                    <a:noFill/>
                  </a:rPr>
                  <a:t> </a:t>
                </a:r>
              </a:p>
            </p:txBody>
          </p:sp>
        </mc:Fallback>
      </mc:AlternateContent>
    </p:spTree>
    <p:extLst>
      <p:ext uri="{BB962C8B-B14F-4D97-AF65-F5344CB8AC3E}">
        <p14:creationId xmlns:p14="http://schemas.microsoft.com/office/powerpoint/2010/main" val="170909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2FDA9-5900-97FE-6767-FCBEB76AA60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EB109D-6E99-D3E2-CFBA-30583C825898}"/>
                  </a:ext>
                </a:extLst>
              </p:cNvPr>
              <p:cNvSpPr>
                <a:spLocks noGrp="1"/>
              </p:cNvSpPr>
              <p:nvPr>
                <p:ph type="title"/>
              </p:nvPr>
            </p:nvSpPr>
            <p:spPr>
              <a:xfrm>
                <a:off x="838200" y="365125"/>
                <a:ext cx="10515600" cy="672105"/>
              </a:xfrm>
            </p:spPr>
            <p:txBody>
              <a:bodyPr>
                <a:normAutofit/>
              </a:bodyPr>
              <a:lstStyle/>
              <a:p>
                <a:r>
                  <a:rPr lang="en-US" sz="3200" dirty="0"/>
                  <a:t>Diffusion Algorithm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m:rPr>
                            <m:sty m:val="p"/>
                          </m:rPr>
                          <a:rPr lang="en-US" sz="3200" b="0" i="1" smtClean="0">
                            <a:latin typeface="Cambria Math" panose="02040503050406030204" pitchFamily="18" charset="0"/>
                          </a:rPr>
                          <m:t>θ</m:t>
                        </m:r>
                      </m:sub>
                    </m:sSub>
                    <m:r>
                      <a:rPr lang="en-US" sz="3200" b="0" i="1" smtClean="0">
                        <a:latin typeface="Cambria Math" panose="02040503050406030204" pitchFamily="18" charset="0"/>
                      </a:rPr>
                      <m:t>(</m:t>
                    </m:r>
                    <m:r>
                      <m:rPr>
                        <m:sty m:val="p"/>
                      </m:rPr>
                      <a:rPr lang="en-US" sz="3200" b="0" i="1" smtClean="0">
                        <a:latin typeface="Cambria Math" panose="02040503050406030204" pitchFamily="18" charset="0"/>
                      </a:rPr>
                      <m:t>τ</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oMath>
                </a14:m>
                <a:endParaRPr lang="en-US" sz="3200" dirty="0"/>
              </a:p>
            </p:txBody>
          </p:sp>
        </mc:Choice>
        <mc:Fallback xmlns="">
          <p:sp>
            <p:nvSpPr>
              <p:cNvPr id="2" name="Title 1">
                <a:extLst>
                  <a:ext uri="{FF2B5EF4-FFF2-40B4-BE49-F238E27FC236}">
                    <a16:creationId xmlns:a16="http://schemas.microsoft.com/office/drawing/2014/main" id="{C3EB109D-6E99-D3E2-CFBA-30583C825898}"/>
                  </a:ext>
                </a:extLst>
              </p:cNvPr>
              <p:cNvSpPr>
                <a:spLocks noGrp="1" noRot="1" noChangeAspect="1" noMove="1" noResize="1" noEditPoints="1" noAdjustHandles="1" noChangeArrowheads="1" noChangeShapeType="1" noTextEdit="1"/>
              </p:cNvSpPr>
              <p:nvPr>
                <p:ph type="title"/>
              </p:nvPr>
            </p:nvSpPr>
            <p:spPr>
              <a:xfrm>
                <a:off x="838200" y="365125"/>
                <a:ext cx="10515600" cy="672105"/>
              </a:xfrm>
              <a:blipFill>
                <a:blip r:embed="rId3"/>
                <a:stretch>
                  <a:fillRect l="-1507" t="-8182" b="-2000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23C4A7C-FBC2-82B7-0CD8-7A0F3D2D6C1A}"/>
              </a:ext>
            </a:extLst>
          </p:cNvPr>
          <p:cNvSpPr>
            <a:spLocks noGrp="1"/>
          </p:cNvSpPr>
          <p:nvPr>
            <p:ph idx="1"/>
          </p:nvPr>
        </p:nvSpPr>
        <p:spPr>
          <a:xfrm>
            <a:off x="838200" y="1105470"/>
            <a:ext cx="10515600" cy="4363176"/>
          </a:xfrm>
        </p:spPr>
        <p:txBody>
          <a:bodyPr>
            <a:normAutofit/>
          </a:bodyPr>
          <a:lstStyle/>
          <a:p>
            <a:r>
              <a:rPr lang="en-US" sz="2000" b="0" dirty="0"/>
              <a:t>The general algorithm for </a:t>
            </a:r>
            <a:r>
              <a:rPr lang="en-US" sz="2000" dirty="0"/>
              <a:t>planning with diffusion for c being initial state s of a trajectory x</a:t>
            </a: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1BB2549F-B5A2-1EEB-4A55-C3F780BC2751}"/>
              </a:ext>
            </a:extLst>
          </p:cNvPr>
          <p:cNvPicPr>
            <a:picLocks noChangeAspect="1"/>
          </p:cNvPicPr>
          <p:nvPr/>
        </p:nvPicPr>
        <p:blipFill>
          <a:blip r:embed="rId4"/>
          <a:stretch>
            <a:fillRect/>
          </a:stretch>
        </p:blipFill>
        <p:spPr>
          <a:xfrm>
            <a:off x="909386" y="1475350"/>
            <a:ext cx="7981371" cy="2490188"/>
          </a:xfrm>
          <a:prstGeom prst="rect">
            <a:avLst/>
          </a:prstGeom>
        </p:spPr>
      </p:pic>
      <p:pic>
        <p:nvPicPr>
          <p:cNvPr id="13" name="Picture 12">
            <a:extLst>
              <a:ext uri="{FF2B5EF4-FFF2-40B4-BE49-F238E27FC236}">
                <a16:creationId xmlns:a16="http://schemas.microsoft.com/office/drawing/2014/main" id="{75822F22-7BAD-548B-D1C8-03402D3A4E08}"/>
              </a:ext>
            </a:extLst>
          </p:cNvPr>
          <p:cNvPicPr>
            <a:picLocks noChangeAspect="1"/>
          </p:cNvPicPr>
          <p:nvPr/>
        </p:nvPicPr>
        <p:blipFill>
          <a:blip r:embed="rId5"/>
          <a:stretch>
            <a:fillRect/>
          </a:stretch>
        </p:blipFill>
        <p:spPr>
          <a:xfrm>
            <a:off x="909386" y="3965538"/>
            <a:ext cx="7795321" cy="2124544"/>
          </a:xfrm>
          <a:prstGeom prst="rect">
            <a:avLst/>
          </a:prstGeom>
        </p:spPr>
      </p:pic>
    </p:spTree>
    <p:extLst>
      <p:ext uri="{BB962C8B-B14F-4D97-AF65-F5344CB8AC3E}">
        <p14:creationId xmlns:p14="http://schemas.microsoft.com/office/powerpoint/2010/main" val="183727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6C911-822C-87D8-BC0D-AC9D50CED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A2D58-1B9E-390E-B1DC-9226759A6388}"/>
              </a:ext>
            </a:extLst>
          </p:cNvPr>
          <p:cNvSpPr>
            <a:spLocks noGrp="1"/>
          </p:cNvSpPr>
          <p:nvPr>
            <p:ph type="title"/>
          </p:nvPr>
        </p:nvSpPr>
        <p:spPr>
          <a:xfrm>
            <a:off x="838200" y="365125"/>
            <a:ext cx="10515600" cy="672105"/>
          </a:xfrm>
        </p:spPr>
        <p:txBody>
          <a:bodyPr>
            <a:normAutofit/>
          </a:bodyPr>
          <a:lstStyle/>
          <a:p>
            <a:r>
              <a:rPr lang="en-US" sz="3200" dirty="0"/>
              <a:t>Planning Task: Walker2D</a:t>
            </a:r>
          </a:p>
        </p:txBody>
      </p:sp>
      <p:sp>
        <p:nvSpPr>
          <p:cNvPr id="3" name="Content Placeholder 2">
            <a:extLst>
              <a:ext uri="{FF2B5EF4-FFF2-40B4-BE49-F238E27FC236}">
                <a16:creationId xmlns:a16="http://schemas.microsoft.com/office/drawing/2014/main" id="{44A9BDCC-B1AA-4D8F-EDF2-1FBA1A927AC1}"/>
              </a:ext>
            </a:extLst>
          </p:cNvPr>
          <p:cNvSpPr>
            <a:spLocks noGrp="1"/>
          </p:cNvSpPr>
          <p:nvPr>
            <p:ph idx="1"/>
          </p:nvPr>
        </p:nvSpPr>
        <p:spPr>
          <a:xfrm>
            <a:off x="926977" y="2387643"/>
            <a:ext cx="10515600" cy="4363176"/>
          </a:xfrm>
        </p:spPr>
        <p:txBody>
          <a:bodyPr>
            <a:normAutofit/>
          </a:bodyPr>
          <a:lstStyle/>
          <a:p>
            <a:r>
              <a:rPr lang="en-US" sz="2000" dirty="0"/>
              <a:t>We replicate the diffusion planning on Walker2D by using trajectory dataset from D4RL walker2d expert and Gymnasium environments</a:t>
            </a:r>
          </a:p>
          <a:p>
            <a:r>
              <a:rPr lang="en-US" sz="2000" b="0" dirty="0"/>
              <a:t>The predicting diffuser is U-N</a:t>
            </a:r>
            <a:r>
              <a:rPr lang="en-US" sz="2000" dirty="0"/>
              <a:t>et architecture with </a:t>
            </a:r>
          </a:p>
          <a:p>
            <a:pPr lvl="1"/>
            <a:r>
              <a:rPr lang="en-US" sz="1600" dirty="0"/>
              <a:t>Multiple residual blocks with temporal convolution</a:t>
            </a:r>
          </a:p>
          <a:p>
            <a:pPr lvl="1"/>
            <a:r>
              <a:rPr lang="en-US" sz="1600" b="0" dirty="0"/>
              <a:t>Temporal Embedding</a:t>
            </a:r>
          </a:p>
          <a:p>
            <a:pPr marL="0" indent="0">
              <a:buNone/>
            </a:pPr>
            <a:endParaRPr lang="en-US" sz="2000" b="0" dirty="0"/>
          </a:p>
          <a:p>
            <a:r>
              <a:rPr lang="en-US" sz="2000" dirty="0"/>
              <a:t>The trajectory x is sequence of state action pair, for walker2d, state has 17 dimensions and action has 6 dimensions, the planning horizon is 7 (original paper use 32), so shape(x) = (23, 32)</a:t>
            </a:r>
          </a:p>
          <a:p>
            <a:r>
              <a:rPr lang="en-US" sz="2000" dirty="0"/>
              <a:t>Max diffusion step is 20</a:t>
            </a:r>
          </a:p>
          <a:p>
            <a:r>
              <a:rPr lang="en-US" sz="2000" b="0" dirty="0"/>
              <a:t>Adam optimizer, learning rate 4e-05, batch size 32, around 500k steps trained</a:t>
            </a:r>
            <a:endParaRPr lang="en-US" sz="1600" b="0" dirty="0"/>
          </a:p>
          <a:p>
            <a:pPr marL="0" indent="0">
              <a:buNone/>
            </a:pP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0791A2E-CFB4-A685-52E1-0F9251DD06B2}"/>
              </a:ext>
            </a:extLst>
          </p:cNvPr>
          <p:cNvPicPr>
            <a:picLocks noChangeAspect="1"/>
          </p:cNvPicPr>
          <p:nvPr/>
        </p:nvPicPr>
        <p:blipFill>
          <a:blip r:embed="rId3"/>
          <a:stretch>
            <a:fillRect/>
          </a:stretch>
        </p:blipFill>
        <p:spPr>
          <a:xfrm>
            <a:off x="926977" y="1189693"/>
            <a:ext cx="7560839" cy="1045487"/>
          </a:xfrm>
          <a:prstGeom prst="rect">
            <a:avLst/>
          </a:prstGeom>
        </p:spPr>
      </p:pic>
    </p:spTree>
    <p:extLst>
      <p:ext uri="{BB962C8B-B14F-4D97-AF65-F5344CB8AC3E}">
        <p14:creationId xmlns:p14="http://schemas.microsoft.com/office/powerpoint/2010/main" val="16768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2DFAA-D586-5D18-BC85-2F94F4B75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59C89-4BA1-C1D7-7F63-546524691616}"/>
              </a:ext>
            </a:extLst>
          </p:cNvPr>
          <p:cNvSpPr>
            <a:spLocks noGrp="1"/>
          </p:cNvSpPr>
          <p:nvPr>
            <p:ph type="title"/>
          </p:nvPr>
        </p:nvSpPr>
        <p:spPr>
          <a:xfrm>
            <a:off x="838200" y="365125"/>
            <a:ext cx="10515600" cy="672105"/>
          </a:xfrm>
        </p:spPr>
        <p:txBody>
          <a:bodyPr>
            <a:normAutofit/>
          </a:bodyPr>
          <a:lstStyle/>
          <a:p>
            <a:r>
              <a:rPr lang="en-US" sz="3200" dirty="0"/>
              <a:t>Results: Walker2D</a:t>
            </a:r>
          </a:p>
        </p:txBody>
      </p:sp>
      <p:sp>
        <p:nvSpPr>
          <p:cNvPr id="3" name="Content Placeholder 2">
            <a:extLst>
              <a:ext uri="{FF2B5EF4-FFF2-40B4-BE49-F238E27FC236}">
                <a16:creationId xmlns:a16="http://schemas.microsoft.com/office/drawing/2014/main" id="{94B494DD-914C-162C-6799-25C85F5EC51A}"/>
              </a:ext>
            </a:extLst>
          </p:cNvPr>
          <p:cNvSpPr>
            <a:spLocks noGrp="1"/>
          </p:cNvSpPr>
          <p:nvPr>
            <p:ph idx="1"/>
          </p:nvPr>
        </p:nvSpPr>
        <p:spPr>
          <a:xfrm>
            <a:off x="838200" y="1105470"/>
            <a:ext cx="10515600" cy="4363176"/>
          </a:xfrm>
        </p:spPr>
        <p:txBody>
          <a:bodyPr>
            <a:normAutofit/>
          </a:bodyPr>
          <a:lstStyle/>
          <a:p>
            <a:r>
              <a:rPr lang="en-US" sz="2000" b="0" dirty="0"/>
              <a:t>We tested the performance with effective horizon from 1 to 7 (</a:t>
            </a:r>
            <a:r>
              <a:rPr lang="en-US" sz="2000" b="1" dirty="0"/>
              <a:t>the model is trained with planning horizon being 7</a:t>
            </a:r>
            <a:r>
              <a:rPr lang="en-US" sz="2000" b="0" dirty="0"/>
              <a:t>), when the window size is 0 this model just predicts the action given the state. The plot show as the effective planning horizon increases the agent will more </a:t>
            </a:r>
            <a:r>
              <a:rPr lang="en-US" sz="2000" dirty="0"/>
              <a:t>frequently </a:t>
            </a:r>
            <a:r>
              <a:rPr lang="en-US" sz="2000" b="0" dirty="0"/>
              <a:t>end an episode earlier, resulting in a lower average value</a:t>
            </a:r>
            <a:endParaRPr lang="en-US" sz="1600" b="0" dirty="0"/>
          </a:p>
          <a:p>
            <a:pPr marL="0" indent="0">
              <a:buNone/>
            </a:pP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66577DB7-40CC-CF44-6064-FA00FCA1FDE2}"/>
              </a:ext>
            </a:extLst>
          </p:cNvPr>
          <p:cNvPicPr>
            <a:picLocks noChangeAspect="1"/>
          </p:cNvPicPr>
          <p:nvPr/>
        </p:nvPicPr>
        <p:blipFill>
          <a:blip r:embed="rId3"/>
          <a:stretch>
            <a:fillRect/>
          </a:stretch>
        </p:blipFill>
        <p:spPr>
          <a:xfrm>
            <a:off x="1122286" y="2438509"/>
            <a:ext cx="4870142" cy="3030137"/>
          </a:xfrm>
          <a:prstGeom prst="rect">
            <a:avLst/>
          </a:prstGeom>
        </p:spPr>
      </p:pic>
      <p:pic>
        <p:nvPicPr>
          <p:cNvPr id="9" name="Picture 8">
            <a:extLst>
              <a:ext uri="{FF2B5EF4-FFF2-40B4-BE49-F238E27FC236}">
                <a16:creationId xmlns:a16="http://schemas.microsoft.com/office/drawing/2014/main" id="{646E89BA-3726-582E-53DB-720D374677CA}"/>
              </a:ext>
            </a:extLst>
          </p:cNvPr>
          <p:cNvPicPr>
            <a:picLocks noChangeAspect="1"/>
          </p:cNvPicPr>
          <p:nvPr/>
        </p:nvPicPr>
        <p:blipFill>
          <a:blip r:embed="rId4"/>
          <a:stretch>
            <a:fillRect/>
          </a:stretch>
        </p:blipFill>
        <p:spPr>
          <a:xfrm>
            <a:off x="7303462" y="2545251"/>
            <a:ext cx="3509669" cy="2497265"/>
          </a:xfrm>
          <a:prstGeom prst="rect">
            <a:avLst/>
          </a:prstGeom>
        </p:spPr>
      </p:pic>
      <p:sp>
        <p:nvSpPr>
          <p:cNvPr id="10" name="TextBox 9">
            <a:extLst>
              <a:ext uri="{FF2B5EF4-FFF2-40B4-BE49-F238E27FC236}">
                <a16:creationId xmlns:a16="http://schemas.microsoft.com/office/drawing/2014/main" id="{7B2C029E-82F1-93EF-DC9C-55562A988AD0}"/>
              </a:ext>
            </a:extLst>
          </p:cNvPr>
          <p:cNvSpPr txBox="1"/>
          <p:nvPr/>
        </p:nvSpPr>
        <p:spPr>
          <a:xfrm>
            <a:off x="976544" y="5912528"/>
            <a:ext cx="10955044" cy="923330"/>
          </a:xfrm>
          <a:prstGeom prst="rect">
            <a:avLst/>
          </a:prstGeom>
          <a:noFill/>
        </p:spPr>
        <p:txBody>
          <a:bodyPr wrap="square" rtlCol="0">
            <a:spAutoFit/>
          </a:bodyPr>
          <a:lstStyle/>
          <a:p>
            <a:r>
              <a:rPr lang="en-US" dirty="0"/>
              <a:t>We also noted that the normalized score, which is defined to be (test value / average value of dataset)x100 (unit is %), is lower than 100, which is expected, as diffusion is learning to mimic the dataset trajectory, the learned trajectory can’t outperform the original trajectory.</a:t>
            </a:r>
          </a:p>
        </p:txBody>
      </p:sp>
    </p:spTree>
    <p:extLst>
      <p:ext uri="{BB962C8B-B14F-4D97-AF65-F5344CB8AC3E}">
        <p14:creationId xmlns:p14="http://schemas.microsoft.com/office/powerpoint/2010/main" val="291730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5B920-6A44-D8FC-438F-F4B1BE3D6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ADAB8-8DCA-214C-9469-4BCD22BC1D92}"/>
              </a:ext>
            </a:extLst>
          </p:cNvPr>
          <p:cNvSpPr>
            <a:spLocks noGrp="1"/>
          </p:cNvSpPr>
          <p:nvPr>
            <p:ph type="title"/>
          </p:nvPr>
        </p:nvSpPr>
        <p:spPr>
          <a:xfrm>
            <a:off x="838200" y="365125"/>
            <a:ext cx="10515600" cy="672105"/>
          </a:xfrm>
        </p:spPr>
        <p:txBody>
          <a:bodyPr>
            <a:normAutofit/>
          </a:bodyPr>
          <a:lstStyle/>
          <a:p>
            <a:r>
              <a:rPr lang="en-US" sz="3200" dirty="0"/>
              <a:t>Results: Walker2D</a:t>
            </a:r>
          </a:p>
        </p:txBody>
      </p:sp>
      <p:sp>
        <p:nvSpPr>
          <p:cNvPr id="3" name="Content Placeholder 2">
            <a:extLst>
              <a:ext uri="{FF2B5EF4-FFF2-40B4-BE49-F238E27FC236}">
                <a16:creationId xmlns:a16="http://schemas.microsoft.com/office/drawing/2014/main" id="{13829D04-87E5-B05D-00A5-4839C8B14847}"/>
              </a:ext>
            </a:extLst>
          </p:cNvPr>
          <p:cNvSpPr>
            <a:spLocks noGrp="1"/>
          </p:cNvSpPr>
          <p:nvPr>
            <p:ph idx="1"/>
          </p:nvPr>
        </p:nvSpPr>
        <p:spPr>
          <a:xfrm>
            <a:off x="838200" y="1105470"/>
            <a:ext cx="10515600" cy="4363176"/>
          </a:xfrm>
        </p:spPr>
        <p:txBody>
          <a:bodyPr>
            <a:normAutofit/>
          </a:bodyPr>
          <a:lstStyle/>
          <a:p>
            <a:r>
              <a:rPr lang="en-US" sz="2000" dirty="0"/>
              <a:t>For horizon = 7, </a:t>
            </a:r>
            <a:r>
              <a:rPr lang="en-US" sz="2000" b="0" dirty="0"/>
              <a:t>20 episodes are tested for guided and unguided diffusion, although the value model does correctly predict the value of trajectory, the result show that there is instability in our replication of the original paper’s result, where larger 32 planning horizon is used.</a:t>
            </a:r>
            <a:endParaRPr lang="en-US" sz="1600" b="0" dirty="0"/>
          </a:p>
          <a:p>
            <a:pPr marL="0" indent="0">
              <a:buNone/>
            </a:pP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9E0D590-AB98-05FA-5853-F0EC32441015}"/>
              </a:ext>
            </a:extLst>
          </p:cNvPr>
          <p:cNvPicPr>
            <a:picLocks noChangeAspect="1"/>
          </p:cNvPicPr>
          <p:nvPr/>
        </p:nvPicPr>
        <p:blipFill>
          <a:blip r:embed="rId3"/>
          <a:stretch>
            <a:fillRect/>
          </a:stretch>
        </p:blipFill>
        <p:spPr>
          <a:xfrm>
            <a:off x="1358284" y="2129699"/>
            <a:ext cx="9064100" cy="4410811"/>
          </a:xfrm>
          <a:prstGeom prst="rect">
            <a:avLst/>
          </a:prstGeom>
        </p:spPr>
      </p:pic>
    </p:spTree>
    <p:extLst>
      <p:ext uri="{BB962C8B-B14F-4D97-AF65-F5344CB8AC3E}">
        <p14:creationId xmlns:p14="http://schemas.microsoft.com/office/powerpoint/2010/main" val="32092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48B5-316E-7B21-4C90-5EE0C1282D39}"/>
              </a:ext>
            </a:extLst>
          </p:cNvPr>
          <p:cNvSpPr>
            <a:spLocks noGrp="1"/>
          </p:cNvSpPr>
          <p:nvPr>
            <p:ph type="title"/>
          </p:nvPr>
        </p:nvSpPr>
        <p:spPr>
          <a:xfrm>
            <a:off x="838200" y="168375"/>
            <a:ext cx="10515600" cy="617751"/>
          </a:xfrm>
        </p:spPr>
        <p:txBody>
          <a:bodyPr>
            <a:normAutofit/>
          </a:bodyPr>
          <a:lstStyle/>
          <a:p>
            <a:r>
              <a:rPr lang="en-US" sz="3200" dirty="0"/>
              <a:t>Out of Distribution Problem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58FB5-5E3D-13EF-FF8E-FBDBAEF19812}"/>
                  </a:ext>
                </a:extLst>
              </p:cNvPr>
              <p:cNvSpPr>
                <a:spLocks noGrp="1"/>
              </p:cNvSpPr>
              <p:nvPr>
                <p:ph idx="1"/>
              </p:nvPr>
            </p:nvSpPr>
            <p:spPr>
              <a:xfrm>
                <a:off x="838200" y="786126"/>
                <a:ext cx="11075633" cy="4351338"/>
              </a:xfrm>
            </p:spPr>
            <p:txBody>
              <a:bodyPr>
                <a:normAutofit/>
              </a:bodyPr>
              <a:lstStyle/>
              <a:p>
                <a:r>
                  <a:rPr lang="en-US" sz="2400" dirty="0"/>
                  <a:t>The “early stop” of some episodes is caused by the use of generative diffusion, as it can produce deviated or novel trajectory in testing, which leads to inaccurate planning and instability.</a:t>
                </a:r>
              </a:p>
              <a:p>
                <a:r>
                  <a:rPr lang="en-US" sz="2400" dirty="0"/>
                  <a:t>The deviation increases for states that is far away and less correlated with initial state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oMath>
                </a14:m>
                <a:r>
                  <a:rPr lang="en-US" sz="2400" dirty="0"/>
                  <a:t> [-1, 1]. The initial state mismatch is unclear, likely due to rounding error or mistake in boundary case.</a:t>
                </a:r>
              </a:p>
            </p:txBody>
          </p:sp>
        </mc:Choice>
        <mc:Fallback xmlns="">
          <p:sp>
            <p:nvSpPr>
              <p:cNvPr id="3" name="Content Placeholder 2">
                <a:extLst>
                  <a:ext uri="{FF2B5EF4-FFF2-40B4-BE49-F238E27FC236}">
                    <a16:creationId xmlns:a16="http://schemas.microsoft.com/office/drawing/2014/main" id="{83A58FB5-5E3D-13EF-FF8E-FBDBAEF19812}"/>
                  </a:ext>
                </a:extLst>
              </p:cNvPr>
              <p:cNvSpPr>
                <a:spLocks noGrp="1" noRot="1" noChangeAspect="1" noMove="1" noResize="1" noEditPoints="1" noAdjustHandles="1" noChangeArrowheads="1" noChangeShapeType="1" noTextEdit="1"/>
              </p:cNvSpPr>
              <p:nvPr>
                <p:ph idx="1"/>
              </p:nvPr>
            </p:nvSpPr>
            <p:spPr>
              <a:xfrm>
                <a:off x="838200" y="786126"/>
                <a:ext cx="11075633" cy="4351338"/>
              </a:xfrm>
              <a:blipFill>
                <a:blip r:embed="rId2"/>
                <a:stretch>
                  <a:fillRect l="-771" t="-1821" r="-60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B0F185-149C-F16A-49D1-865745689871}"/>
              </a:ext>
            </a:extLst>
          </p:cNvPr>
          <p:cNvPicPr>
            <a:picLocks noChangeAspect="1"/>
          </p:cNvPicPr>
          <p:nvPr/>
        </p:nvPicPr>
        <p:blipFill>
          <a:blip r:embed="rId3"/>
          <a:stretch>
            <a:fillRect/>
          </a:stretch>
        </p:blipFill>
        <p:spPr>
          <a:xfrm>
            <a:off x="1140559" y="2947386"/>
            <a:ext cx="5446671" cy="3556355"/>
          </a:xfrm>
          <a:prstGeom prst="rect">
            <a:avLst/>
          </a:prstGeom>
        </p:spPr>
      </p:pic>
    </p:spTree>
    <p:extLst>
      <p:ext uri="{BB962C8B-B14F-4D97-AF65-F5344CB8AC3E}">
        <p14:creationId xmlns:p14="http://schemas.microsoft.com/office/powerpoint/2010/main" val="260114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20E5-F891-4B41-E988-CEB21CCD9045}"/>
              </a:ext>
            </a:extLst>
          </p:cNvPr>
          <p:cNvSpPr>
            <a:spLocks noGrp="1"/>
          </p:cNvSpPr>
          <p:nvPr>
            <p:ph type="title"/>
          </p:nvPr>
        </p:nvSpPr>
        <p:spPr>
          <a:xfrm>
            <a:off x="838200" y="365126"/>
            <a:ext cx="10515600" cy="673562"/>
          </a:xfrm>
        </p:spPr>
        <p:txBody>
          <a:bodyPr>
            <a:normAutofit fontScale="90000"/>
          </a:bodyPr>
          <a:lstStyle/>
          <a:p>
            <a:r>
              <a:rPr lang="en-US" dirty="0"/>
              <a:t>Application</a:t>
            </a:r>
          </a:p>
        </p:txBody>
      </p:sp>
      <p:sp>
        <p:nvSpPr>
          <p:cNvPr id="3" name="Content Placeholder 2">
            <a:extLst>
              <a:ext uri="{FF2B5EF4-FFF2-40B4-BE49-F238E27FC236}">
                <a16:creationId xmlns:a16="http://schemas.microsoft.com/office/drawing/2014/main" id="{A4276958-D036-776A-4AF2-39E52D00CEC5}"/>
              </a:ext>
            </a:extLst>
          </p:cNvPr>
          <p:cNvSpPr>
            <a:spLocks noGrp="1"/>
          </p:cNvSpPr>
          <p:nvPr>
            <p:ph idx="1"/>
          </p:nvPr>
        </p:nvSpPr>
        <p:spPr>
          <a:xfrm>
            <a:off x="838200" y="1225118"/>
            <a:ext cx="10515600" cy="4951845"/>
          </a:xfrm>
        </p:spPr>
        <p:txBody>
          <a:bodyPr>
            <a:normAutofit/>
          </a:bodyPr>
          <a:lstStyle/>
          <a:p>
            <a:r>
              <a:rPr lang="en-US" sz="2000" dirty="0"/>
              <a:t>Recently, diffusion transformer and RL are used to generate game by producing the next frames given the current frame and player actions.</a:t>
            </a:r>
          </a:p>
          <a:p>
            <a:r>
              <a:rPr lang="en-US" sz="2000" dirty="0"/>
              <a:t>Novel combination of states and actions can result in OOD problem, where generated frame could be unrealistic and doesn’t follow physics laws. For example, press forward when facing a wall could lead to generation of a new scene right on the wall.</a:t>
            </a:r>
          </a:p>
          <a:p>
            <a:r>
              <a:rPr lang="en-US" sz="2000" dirty="0"/>
              <a:t>How to make a generative RL model stay faithful to targeted distribution? How to enforce the model to not break the rules that are implicit in dataset?</a:t>
            </a:r>
          </a:p>
          <a:p>
            <a:endParaRPr lang="en-US" sz="2400" dirty="0"/>
          </a:p>
        </p:txBody>
      </p:sp>
      <p:pic>
        <p:nvPicPr>
          <p:cNvPr id="5" name="Picture 4">
            <a:extLst>
              <a:ext uri="{FF2B5EF4-FFF2-40B4-BE49-F238E27FC236}">
                <a16:creationId xmlns:a16="http://schemas.microsoft.com/office/drawing/2014/main" id="{9A9D261C-A521-E3EC-2412-A5F7355A2D65}"/>
              </a:ext>
            </a:extLst>
          </p:cNvPr>
          <p:cNvPicPr>
            <a:picLocks noChangeAspect="1"/>
          </p:cNvPicPr>
          <p:nvPr/>
        </p:nvPicPr>
        <p:blipFill>
          <a:blip r:embed="rId2"/>
          <a:stretch>
            <a:fillRect/>
          </a:stretch>
        </p:blipFill>
        <p:spPr>
          <a:xfrm>
            <a:off x="1098166" y="3486822"/>
            <a:ext cx="8835947" cy="2876571"/>
          </a:xfrm>
          <a:prstGeom prst="rect">
            <a:avLst/>
          </a:prstGeom>
        </p:spPr>
      </p:pic>
    </p:spTree>
    <p:extLst>
      <p:ext uri="{BB962C8B-B14F-4D97-AF65-F5344CB8AC3E}">
        <p14:creationId xmlns:p14="http://schemas.microsoft.com/office/powerpoint/2010/main" val="106477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CE00-F6EF-7533-70B2-6DA65746C18E}"/>
              </a:ext>
            </a:extLst>
          </p:cNvPr>
          <p:cNvSpPr>
            <a:spLocks noGrp="1"/>
          </p:cNvSpPr>
          <p:nvPr>
            <p:ph type="title"/>
          </p:nvPr>
        </p:nvSpPr>
        <p:spPr>
          <a:xfrm>
            <a:off x="838200" y="-156254"/>
            <a:ext cx="10515600" cy="1325563"/>
          </a:xfrm>
        </p:spPr>
        <p:txBody>
          <a:bodyPr>
            <a:normAutofit/>
          </a:bodyPr>
          <a:lstStyle/>
          <a:p>
            <a:r>
              <a:rPr lang="en-US" sz="3200" dirty="0"/>
              <a:t>Online RL via Diffusion</a:t>
            </a:r>
          </a:p>
        </p:txBody>
      </p:sp>
      <p:sp>
        <p:nvSpPr>
          <p:cNvPr id="3" name="Content Placeholder 2">
            <a:extLst>
              <a:ext uri="{FF2B5EF4-FFF2-40B4-BE49-F238E27FC236}">
                <a16:creationId xmlns:a16="http://schemas.microsoft.com/office/drawing/2014/main" id="{ED552F98-55B9-EA65-0746-CD84AAC659EB}"/>
              </a:ext>
            </a:extLst>
          </p:cNvPr>
          <p:cNvSpPr>
            <a:spLocks noGrp="1"/>
          </p:cNvSpPr>
          <p:nvPr>
            <p:ph idx="1"/>
          </p:nvPr>
        </p:nvSpPr>
        <p:spPr>
          <a:xfrm>
            <a:off x="767179" y="911225"/>
            <a:ext cx="10515600" cy="4351338"/>
          </a:xfrm>
        </p:spPr>
        <p:txBody>
          <a:bodyPr>
            <a:normAutofit/>
          </a:bodyPr>
          <a:lstStyle/>
          <a:p>
            <a:r>
              <a:rPr lang="en-US" sz="1800" dirty="0"/>
              <a:t>We briefly looked at DIPO (Diffusion Policy for Online RL), which uses stochastic process to represent policies as multimodal distributions, enabling more expressive and diverse action generation.</a:t>
            </a:r>
          </a:p>
        </p:txBody>
      </p:sp>
      <p:pic>
        <p:nvPicPr>
          <p:cNvPr id="9" name="Picture 8">
            <a:extLst>
              <a:ext uri="{FF2B5EF4-FFF2-40B4-BE49-F238E27FC236}">
                <a16:creationId xmlns:a16="http://schemas.microsoft.com/office/drawing/2014/main" id="{9636B8BD-4CE1-A20C-5812-FFD3470969C4}"/>
              </a:ext>
            </a:extLst>
          </p:cNvPr>
          <p:cNvPicPr>
            <a:picLocks noChangeAspect="1"/>
          </p:cNvPicPr>
          <p:nvPr/>
        </p:nvPicPr>
        <p:blipFill>
          <a:blip r:embed="rId3"/>
          <a:stretch>
            <a:fillRect/>
          </a:stretch>
        </p:blipFill>
        <p:spPr>
          <a:xfrm>
            <a:off x="909220" y="1686475"/>
            <a:ext cx="7182675" cy="1243155"/>
          </a:xfrm>
          <a:prstGeom prst="rect">
            <a:avLst/>
          </a:prstGeom>
        </p:spPr>
      </p:pic>
      <p:pic>
        <p:nvPicPr>
          <p:cNvPr id="11" name="Picture 10">
            <a:extLst>
              <a:ext uri="{FF2B5EF4-FFF2-40B4-BE49-F238E27FC236}">
                <a16:creationId xmlns:a16="http://schemas.microsoft.com/office/drawing/2014/main" id="{EEECB26D-EEF5-1E62-9A5A-B9FD13E59EC5}"/>
              </a:ext>
            </a:extLst>
          </p:cNvPr>
          <p:cNvPicPr>
            <a:picLocks noChangeAspect="1"/>
          </p:cNvPicPr>
          <p:nvPr/>
        </p:nvPicPr>
        <p:blipFill>
          <a:blip r:embed="rId4"/>
          <a:stretch>
            <a:fillRect/>
          </a:stretch>
        </p:blipFill>
        <p:spPr>
          <a:xfrm>
            <a:off x="989237" y="2929630"/>
            <a:ext cx="6200820" cy="3562376"/>
          </a:xfrm>
          <a:prstGeom prst="rect">
            <a:avLst/>
          </a:prstGeom>
        </p:spPr>
      </p:pic>
      <p:pic>
        <p:nvPicPr>
          <p:cNvPr id="13" name="Picture 12">
            <a:extLst>
              <a:ext uri="{FF2B5EF4-FFF2-40B4-BE49-F238E27FC236}">
                <a16:creationId xmlns:a16="http://schemas.microsoft.com/office/drawing/2014/main" id="{FBEF4086-B874-5B4B-4715-F8ECF9A52B8D}"/>
              </a:ext>
            </a:extLst>
          </p:cNvPr>
          <p:cNvPicPr>
            <a:picLocks noChangeAspect="1"/>
          </p:cNvPicPr>
          <p:nvPr/>
        </p:nvPicPr>
        <p:blipFill>
          <a:blip r:embed="rId5"/>
          <a:stretch>
            <a:fillRect/>
          </a:stretch>
        </p:blipFill>
        <p:spPr>
          <a:xfrm>
            <a:off x="7270074" y="4615854"/>
            <a:ext cx="4172739" cy="351276"/>
          </a:xfrm>
          <a:prstGeom prst="rect">
            <a:avLst/>
          </a:prstGeom>
        </p:spPr>
      </p:pic>
    </p:spTree>
    <p:extLst>
      <p:ext uri="{BB962C8B-B14F-4D97-AF65-F5344CB8AC3E}">
        <p14:creationId xmlns:p14="http://schemas.microsoft.com/office/powerpoint/2010/main" val="164407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913B0-BAB4-BFB5-16B6-54B4080B9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36203-A484-CEC5-167E-D603841CAA66}"/>
              </a:ext>
            </a:extLst>
          </p:cNvPr>
          <p:cNvSpPr>
            <a:spLocks noGrp="1"/>
          </p:cNvSpPr>
          <p:nvPr>
            <p:ph type="title"/>
          </p:nvPr>
        </p:nvSpPr>
        <p:spPr>
          <a:xfrm>
            <a:off x="838200" y="365125"/>
            <a:ext cx="10515600" cy="672105"/>
          </a:xfrm>
        </p:spPr>
        <p:txBody>
          <a:bodyPr>
            <a:normAutofit/>
          </a:bodyPr>
          <a:lstStyle/>
          <a:p>
            <a:r>
              <a:rPr lang="en-US" sz="3200" dirty="0"/>
              <a:t>Open Problems</a:t>
            </a:r>
          </a:p>
        </p:txBody>
      </p:sp>
      <p:sp>
        <p:nvSpPr>
          <p:cNvPr id="3" name="Content Placeholder 2">
            <a:extLst>
              <a:ext uri="{FF2B5EF4-FFF2-40B4-BE49-F238E27FC236}">
                <a16:creationId xmlns:a16="http://schemas.microsoft.com/office/drawing/2014/main" id="{87EFF4A4-1E24-CFE5-D3E9-22B6FCC7754E}"/>
              </a:ext>
            </a:extLst>
          </p:cNvPr>
          <p:cNvSpPr>
            <a:spLocks noGrp="1"/>
          </p:cNvSpPr>
          <p:nvPr>
            <p:ph idx="1"/>
          </p:nvPr>
        </p:nvSpPr>
        <p:spPr>
          <a:xfrm>
            <a:off x="838200" y="1105469"/>
            <a:ext cx="10515600" cy="5387405"/>
          </a:xfrm>
        </p:spPr>
        <p:txBody>
          <a:bodyPr>
            <a:normAutofit/>
          </a:bodyPr>
          <a:lstStyle/>
          <a:p>
            <a:r>
              <a:rPr lang="en-US" sz="2000" b="1" dirty="0"/>
              <a:t>Computation cost</a:t>
            </a:r>
            <a:r>
              <a:rPr lang="en-US" sz="2000" dirty="0"/>
              <a:t>: Slow inference prohibit real time application</a:t>
            </a:r>
          </a:p>
          <a:p>
            <a:r>
              <a:rPr lang="en-US" sz="2000" b="1" dirty="0"/>
              <a:t>Credit assignment</a:t>
            </a:r>
            <a:r>
              <a:rPr lang="en-US" sz="2000" dirty="0"/>
              <a:t>: In reinforcement learning, it's crucial to assign credit to actions that lead to long-term rewards. Diffusion models are not inherently structured to handle this temporal aspect, making effective credit assignment challenging.</a:t>
            </a:r>
          </a:p>
          <a:p>
            <a:r>
              <a:rPr lang="en-US" sz="2000" b="1" dirty="0"/>
              <a:t>Out of distribution</a:t>
            </a:r>
            <a:r>
              <a:rPr lang="en-US" sz="2000" dirty="0"/>
              <a:t>: Use of reward guidance on trained diffusion may not guarantee the convergence, as it causes the diffusion to deviate from learned data distribution, potentially leading the out of distribution problem</a:t>
            </a:r>
          </a:p>
          <a:p>
            <a:r>
              <a:rPr lang="en-US" sz="2000" b="1" dirty="0"/>
              <a:t>Stability and Convergence</a:t>
            </a:r>
            <a:r>
              <a:rPr lang="en-US" sz="2000" dirty="0"/>
              <a:t>: Training diffusion models with RL can be unstable, and the convergence to an optimal or near-optimal policy is not guaranteed, as diffusion models are generally designed for generative tasks, not goal-directed planning.</a:t>
            </a:r>
          </a:p>
          <a:p>
            <a:r>
              <a:rPr lang="en-US" sz="2000" b="1" dirty="0"/>
              <a:t>Adapting to Non-Stationary Environments</a:t>
            </a:r>
            <a:r>
              <a:rPr lang="en-US" sz="2000" dirty="0"/>
              <a:t>: Diffusion models typically assume a stationary data distribution, which may not align with dynamic RL environments where the distribution of experiences changes as the agent learns.</a:t>
            </a:r>
          </a:p>
          <a:p>
            <a:r>
              <a:rPr lang="en-US" sz="2000" b="1" dirty="0"/>
              <a:t>Data Requirements for Effective Training</a:t>
            </a:r>
            <a:r>
              <a:rPr lang="en-US" sz="2000" dirty="0"/>
              <a:t>: Diffusion models often require diverse and high-quality datasets for training. In RL environments, collecting such data can be impractical, especially in tasks that require real-world interactions.</a:t>
            </a:r>
          </a:p>
          <a:p>
            <a:pPr marL="0" indent="0">
              <a:buNone/>
            </a:pPr>
            <a:endParaRPr lang="en-US" sz="2000" dirty="0"/>
          </a:p>
          <a:p>
            <a:endParaRPr lang="en-US" sz="1600" b="0" dirty="0"/>
          </a:p>
          <a:p>
            <a:pPr marL="0" indent="0">
              <a:buNone/>
            </a:pPr>
            <a:endParaRPr lang="en-US" sz="2000" b="0" dirty="0"/>
          </a:p>
          <a:p>
            <a:endParaRPr lang="en-US" sz="2000" b="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678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1024</TotalTime>
  <Words>2039</Words>
  <Application>Microsoft Office PowerPoint</Application>
  <PresentationFormat>Widescreen</PresentationFormat>
  <Paragraphs>189</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Cambria Math</vt:lpstr>
      <vt:lpstr>Office Theme</vt:lpstr>
      <vt:lpstr>Reinforcement Learning via Diffusion</vt:lpstr>
      <vt:lpstr>Problem Overview</vt:lpstr>
      <vt:lpstr>Planning Task: Walker2D</vt:lpstr>
      <vt:lpstr>Results: Walker2D</vt:lpstr>
      <vt:lpstr>Results: Walker2D</vt:lpstr>
      <vt:lpstr>Out of Distribution Problem </vt:lpstr>
      <vt:lpstr>Application</vt:lpstr>
      <vt:lpstr>Online RL via Diffusion</vt:lpstr>
      <vt:lpstr>Open Problems</vt:lpstr>
      <vt:lpstr>Conclusion</vt:lpstr>
      <vt:lpstr>References</vt:lpstr>
      <vt:lpstr>Workload</vt:lpstr>
      <vt:lpstr>Rendered Demo</vt:lpstr>
      <vt:lpstr>Background: maximum likelihood estimation, VAE</vt:lpstr>
      <vt:lpstr>Background: Evidence Lower Bound (ELBO) </vt:lpstr>
      <vt:lpstr>Background: Variational Diffusion Model</vt:lpstr>
      <vt:lpstr>Background: Noising</vt:lpstr>
      <vt:lpstr>Background: Denoising</vt:lpstr>
      <vt:lpstr>Background: Predictions</vt:lpstr>
      <vt:lpstr>Diffusion Algorithm P_θ (τ|c)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Yibin Hu</dc:creator>
  <cp:lastModifiedBy>Yibin Hu</cp:lastModifiedBy>
  <cp:revision>13</cp:revision>
  <dcterms:created xsi:type="dcterms:W3CDTF">2024-10-09T03:13:34Z</dcterms:created>
  <dcterms:modified xsi:type="dcterms:W3CDTF">2024-12-09T00:57:22Z</dcterms:modified>
</cp:coreProperties>
</file>