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1" r:id="rId4"/>
    <p:sldId id="293" r:id="rId5"/>
    <p:sldId id="312" r:id="rId6"/>
    <p:sldId id="311" r:id="rId7"/>
    <p:sldId id="292" r:id="rId8"/>
    <p:sldId id="313" r:id="rId9"/>
    <p:sldId id="294" r:id="rId10"/>
    <p:sldId id="295" r:id="rId11"/>
    <p:sldId id="296" r:id="rId12"/>
    <p:sldId id="30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E8164-2FD3-3A4A-8D8A-3CB4DB5208E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1CF0B29-AF78-CD4F-AC40-BC0A0D64F764}">
      <dgm:prSet phldrT="[Text]"/>
      <dgm:spPr/>
      <dgm:t>
        <a:bodyPr/>
        <a:lstStyle/>
        <a:p>
          <a:r>
            <a:rPr lang="en-US" dirty="0"/>
            <a:t>attribute alignment</a:t>
          </a:r>
        </a:p>
      </dgm:t>
    </dgm:pt>
    <dgm:pt modelId="{F5EF29A5-F63C-5A4E-9121-43EB40DB7F26}" type="parTrans" cxnId="{8FA576CB-E2CE-9E4B-B959-064958BB5DE5}">
      <dgm:prSet/>
      <dgm:spPr/>
      <dgm:t>
        <a:bodyPr/>
        <a:lstStyle/>
        <a:p>
          <a:endParaRPr lang="en-US"/>
        </a:p>
      </dgm:t>
    </dgm:pt>
    <dgm:pt modelId="{DBEF7D13-F370-CE49-916E-0951C82A60FD}" type="sibTrans" cxnId="{8FA576CB-E2CE-9E4B-B959-064958BB5DE5}">
      <dgm:prSet/>
      <dgm:spPr/>
      <dgm:t>
        <a:bodyPr/>
        <a:lstStyle/>
        <a:p>
          <a:endParaRPr lang="en-US"/>
        </a:p>
      </dgm:t>
    </dgm:pt>
    <dgm:pt modelId="{CC1AD60E-0C0E-5C4A-9583-36762C6317DF}">
      <dgm:prSet phldrT="[Text]"/>
      <dgm:spPr/>
      <dgm:t>
        <a:bodyPr/>
        <a:lstStyle/>
        <a:p>
          <a:r>
            <a:rPr lang="en-US" dirty="0"/>
            <a:t>blocking</a:t>
          </a:r>
        </a:p>
      </dgm:t>
    </dgm:pt>
    <dgm:pt modelId="{9867B347-440A-F049-94E6-63CA6A5236B3}" type="parTrans" cxnId="{2C7F9318-9853-A64C-8BB9-053688A8F7B3}">
      <dgm:prSet/>
      <dgm:spPr/>
      <dgm:t>
        <a:bodyPr/>
        <a:lstStyle/>
        <a:p>
          <a:endParaRPr lang="en-US"/>
        </a:p>
      </dgm:t>
    </dgm:pt>
    <dgm:pt modelId="{27BD79F4-30A7-4344-8062-E51B1668EBC2}" type="sibTrans" cxnId="{2C7F9318-9853-A64C-8BB9-053688A8F7B3}">
      <dgm:prSet/>
      <dgm:spPr/>
      <dgm:t>
        <a:bodyPr/>
        <a:lstStyle/>
        <a:p>
          <a:endParaRPr lang="en-US"/>
        </a:p>
      </dgm:t>
    </dgm:pt>
    <dgm:pt modelId="{3382DC24-28A2-BF40-A03E-2D35DF8E76B5}">
      <dgm:prSet phldrT="[Text]"/>
      <dgm:spPr/>
      <dgm:t>
        <a:bodyPr/>
        <a:lstStyle/>
        <a:p>
          <a:r>
            <a:rPr lang="en-US" dirty="0"/>
            <a:t>record linkage</a:t>
          </a:r>
        </a:p>
      </dgm:t>
    </dgm:pt>
    <dgm:pt modelId="{AB27C860-5AF5-6048-9FBB-A2FC651C8EC3}" type="parTrans" cxnId="{90A0A36A-CD1C-C747-9724-2132C1521AC5}">
      <dgm:prSet/>
      <dgm:spPr/>
      <dgm:t>
        <a:bodyPr/>
        <a:lstStyle/>
        <a:p>
          <a:endParaRPr lang="en-US"/>
        </a:p>
      </dgm:t>
    </dgm:pt>
    <dgm:pt modelId="{B8C77B87-6C1C-7544-AF58-AF3B6B31DA80}" type="sibTrans" cxnId="{90A0A36A-CD1C-C747-9724-2132C1521AC5}">
      <dgm:prSet/>
      <dgm:spPr/>
      <dgm:t>
        <a:bodyPr/>
        <a:lstStyle/>
        <a:p>
          <a:endParaRPr lang="en-US"/>
        </a:p>
      </dgm:t>
    </dgm:pt>
    <dgm:pt modelId="{282C2A99-5AC1-2844-B27C-A057A66DCBC9}">
      <dgm:prSet custT="1"/>
      <dgm:spPr/>
      <dgm:t>
        <a:bodyPr/>
        <a:lstStyle/>
        <a:p>
          <a:r>
            <a:rPr lang="en-US" sz="2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canonicalization</a:t>
          </a:r>
        </a:p>
      </dgm:t>
    </dgm:pt>
    <dgm:pt modelId="{27D18C20-58F9-004C-881B-F8DDAE7FAF83}" type="parTrans" cxnId="{1DD8B49C-A8F8-CE42-9EA7-F403E01E02CC}">
      <dgm:prSet/>
      <dgm:spPr/>
      <dgm:t>
        <a:bodyPr/>
        <a:lstStyle/>
        <a:p>
          <a:endParaRPr lang="en-US"/>
        </a:p>
      </dgm:t>
    </dgm:pt>
    <dgm:pt modelId="{5A52C62D-5E4A-CC4D-98FB-06F99046412A}" type="sibTrans" cxnId="{1DD8B49C-A8F8-CE42-9EA7-F403E01E02CC}">
      <dgm:prSet/>
      <dgm:spPr/>
      <dgm:t>
        <a:bodyPr/>
        <a:lstStyle/>
        <a:p>
          <a:endParaRPr lang="en-US"/>
        </a:p>
      </dgm:t>
    </dgm:pt>
    <dgm:pt modelId="{8E781D19-1DC6-684E-8783-806C5C924ED9}" type="pres">
      <dgm:prSet presAssocID="{DB4E8164-2FD3-3A4A-8D8A-3CB4DB5208E8}" presName="Name0" presStyleCnt="0">
        <dgm:presLayoutVars>
          <dgm:dir/>
          <dgm:resizeHandles val="exact"/>
        </dgm:presLayoutVars>
      </dgm:prSet>
      <dgm:spPr/>
    </dgm:pt>
    <dgm:pt modelId="{8CDA8BA9-3D25-3045-94EB-A98A8565045B}" type="pres">
      <dgm:prSet presAssocID="{01CF0B29-AF78-CD4F-AC40-BC0A0D64F764}" presName="node" presStyleLbl="node1" presStyleIdx="0" presStyleCnt="4">
        <dgm:presLayoutVars>
          <dgm:bulletEnabled val="1"/>
        </dgm:presLayoutVars>
      </dgm:prSet>
      <dgm:spPr/>
    </dgm:pt>
    <dgm:pt modelId="{96C2A4FB-90C0-F44F-9E0A-6953C005B449}" type="pres">
      <dgm:prSet presAssocID="{DBEF7D13-F370-CE49-916E-0951C82A60FD}" presName="sibTrans" presStyleLbl="sibTrans2D1" presStyleIdx="0" presStyleCnt="3"/>
      <dgm:spPr/>
    </dgm:pt>
    <dgm:pt modelId="{A381AD8B-4169-4B46-8087-C73148D941CF}" type="pres">
      <dgm:prSet presAssocID="{DBEF7D13-F370-CE49-916E-0951C82A60FD}" presName="connectorText" presStyleLbl="sibTrans2D1" presStyleIdx="0" presStyleCnt="3"/>
      <dgm:spPr/>
    </dgm:pt>
    <dgm:pt modelId="{CE9B02AF-0B75-4C4F-8AB8-047C3716A7E3}" type="pres">
      <dgm:prSet presAssocID="{CC1AD60E-0C0E-5C4A-9583-36762C6317DF}" presName="node" presStyleLbl="node1" presStyleIdx="1" presStyleCnt="4">
        <dgm:presLayoutVars>
          <dgm:bulletEnabled val="1"/>
        </dgm:presLayoutVars>
      </dgm:prSet>
      <dgm:spPr/>
    </dgm:pt>
    <dgm:pt modelId="{23719BA6-5099-644A-BDB8-B30BEAB22076}" type="pres">
      <dgm:prSet presAssocID="{27BD79F4-30A7-4344-8062-E51B1668EBC2}" presName="sibTrans" presStyleLbl="sibTrans2D1" presStyleIdx="1" presStyleCnt="3"/>
      <dgm:spPr/>
    </dgm:pt>
    <dgm:pt modelId="{624B466C-2282-C146-ADDD-2AAB29214B3B}" type="pres">
      <dgm:prSet presAssocID="{27BD79F4-30A7-4344-8062-E51B1668EBC2}" presName="connectorText" presStyleLbl="sibTrans2D1" presStyleIdx="1" presStyleCnt="3"/>
      <dgm:spPr/>
    </dgm:pt>
    <dgm:pt modelId="{6C297BD3-EEB2-ED4B-9936-F09D20C8B113}" type="pres">
      <dgm:prSet presAssocID="{3382DC24-28A2-BF40-A03E-2D35DF8E76B5}" presName="node" presStyleLbl="node1" presStyleIdx="2" presStyleCnt="4">
        <dgm:presLayoutVars>
          <dgm:bulletEnabled val="1"/>
        </dgm:presLayoutVars>
      </dgm:prSet>
      <dgm:spPr/>
    </dgm:pt>
    <dgm:pt modelId="{160DC64C-6B17-F849-B1EF-092109A8C6EC}" type="pres">
      <dgm:prSet presAssocID="{B8C77B87-6C1C-7544-AF58-AF3B6B31DA80}" presName="sibTrans" presStyleLbl="sibTrans2D1" presStyleIdx="2" presStyleCnt="3"/>
      <dgm:spPr/>
    </dgm:pt>
    <dgm:pt modelId="{DB905D37-5B98-1A42-B1E4-9CF81ECF0ED9}" type="pres">
      <dgm:prSet presAssocID="{B8C77B87-6C1C-7544-AF58-AF3B6B31DA80}" presName="connectorText" presStyleLbl="sibTrans2D1" presStyleIdx="2" presStyleCnt="3"/>
      <dgm:spPr/>
    </dgm:pt>
    <dgm:pt modelId="{61A9F637-B7C5-224E-8EAB-82B103544A6C}" type="pres">
      <dgm:prSet presAssocID="{282C2A99-5AC1-2844-B27C-A057A66DCBC9}" presName="node" presStyleLbl="node1" presStyleIdx="3" presStyleCnt="4" custScaleX="155888">
        <dgm:presLayoutVars>
          <dgm:bulletEnabled val="1"/>
        </dgm:presLayoutVars>
      </dgm:prSet>
      <dgm:spPr/>
    </dgm:pt>
  </dgm:ptLst>
  <dgm:cxnLst>
    <dgm:cxn modelId="{2C7F9318-9853-A64C-8BB9-053688A8F7B3}" srcId="{DB4E8164-2FD3-3A4A-8D8A-3CB4DB5208E8}" destId="{CC1AD60E-0C0E-5C4A-9583-36762C6317DF}" srcOrd="1" destOrd="0" parTransId="{9867B347-440A-F049-94E6-63CA6A5236B3}" sibTransId="{27BD79F4-30A7-4344-8062-E51B1668EBC2}"/>
    <dgm:cxn modelId="{C4189919-D576-504D-BEB8-63138214753F}" type="presOf" srcId="{CC1AD60E-0C0E-5C4A-9583-36762C6317DF}" destId="{CE9B02AF-0B75-4C4F-8AB8-047C3716A7E3}" srcOrd="0" destOrd="0" presId="urn:microsoft.com/office/officeart/2005/8/layout/process1"/>
    <dgm:cxn modelId="{D24FEE2F-A16F-6F4B-A450-AB010B950899}" type="presOf" srcId="{27BD79F4-30A7-4344-8062-E51B1668EBC2}" destId="{23719BA6-5099-644A-BDB8-B30BEAB22076}" srcOrd="0" destOrd="0" presId="urn:microsoft.com/office/officeart/2005/8/layout/process1"/>
    <dgm:cxn modelId="{90A0A36A-CD1C-C747-9724-2132C1521AC5}" srcId="{DB4E8164-2FD3-3A4A-8D8A-3CB4DB5208E8}" destId="{3382DC24-28A2-BF40-A03E-2D35DF8E76B5}" srcOrd="2" destOrd="0" parTransId="{AB27C860-5AF5-6048-9FBB-A2FC651C8EC3}" sibTransId="{B8C77B87-6C1C-7544-AF58-AF3B6B31DA80}"/>
    <dgm:cxn modelId="{200FA191-4FF6-434B-9882-186FCB6A25CE}" type="presOf" srcId="{01CF0B29-AF78-CD4F-AC40-BC0A0D64F764}" destId="{8CDA8BA9-3D25-3045-94EB-A98A8565045B}" srcOrd="0" destOrd="0" presId="urn:microsoft.com/office/officeart/2005/8/layout/process1"/>
    <dgm:cxn modelId="{B536BA95-368B-054F-BEE2-F4261C6A4069}" type="presOf" srcId="{DB4E8164-2FD3-3A4A-8D8A-3CB4DB5208E8}" destId="{8E781D19-1DC6-684E-8783-806C5C924ED9}" srcOrd="0" destOrd="0" presId="urn:microsoft.com/office/officeart/2005/8/layout/process1"/>
    <dgm:cxn modelId="{1DD8B49C-A8F8-CE42-9EA7-F403E01E02CC}" srcId="{DB4E8164-2FD3-3A4A-8D8A-3CB4DB5208E8}" destId="{282C2A99-5AC1-2844-B27C-A057A66DCBC9}" srcOrd="3" destOrd="0" parTransId="{27D18C20-58F9-004C-881B-F8DDAE7FAF83}" sibTransId="{5A52C62D-5E4A-CC4D-98FB-06F99046412A}"/>
    <dgm:cxn modelId="{DAA0BBA2-C8C1-5542-B110-9071201AAFDB}" type="presOf" srcId="{DBEF7D13-F370-CE49-916E-0951C82A60FD}" destId="{96C2A4FB-90C0-F44F-9E0A-6953C005B449}" srcOrd="0" destOrd="0" presId="urn:microsoft.com/office/officeart/2005/8/layout/process1"/>
    <dgm:cxn modelId="{832A3FB1-D141-7F46-9FD3-BC477CED475B}" type="presOf" srcId="{B8C77B87-6C1C-7544-AF58-AF3B6B31DA80}" destId="{160DC64C-6B17-F849-B1EF-092109A8C6EC}" srcOrd="0" destOrd="0" presId="urn:microsoft.com/office/officeart/2005/8/layout/process1"/>
    <dgm:cxn modelId="{D52ADDB6-8510-6849-82B3-9BAB40839358}" type="presOf" srcId="{282C2A99-5AC1-2844-B27C-A057A66DCBC9}" destId="{61A9F637-B7C5-224E-8EAB-82B103544A6C}" srcOrd="0" destOrd="0" presId="urn:microsoft.com/office/officeart/2005/8/layout/process1"/>
    <dgm:cxn modelId="{8FA576CB-E2CE-9E4B-B959-064958BB5DE5}" srcId="{DB4E8164-2FD3-3A4A-8D8A-3CB4DB5208E8}" destId="{01CF0B29-AF78-CD4F-AC40-BC0A0D64F764}" srcOrd="0" destOrd="0" parTransId="{F5EF29A5-F63C-5A4E-9121-43EB40DB7F26}" sibTransId="{DBEF7D13-F370-CE49-916E-0951C82A60FD}"/>
    <dgm:cxn modelId="{4F9DDDE3-52AA-A14B-97A7-973EA09C2134}" type="presOf" srcId="{B8C77B87-6C1C-7544-AF58-AF3B6B31DA80}" destId="{DB905D37-5B98-1A42-B1E4-9CF81ECF0ED9}" srcOrd="1" destOrd="0" presId="urn:microsoft.com/office/officeart/2005/8/layout/process1"/>
    <dgm:cxn modelId="{379735EC-167B-C74F-9710-1BBC0A0D9ACE}" type="presOf" srcId="{27BD79F4-30A7-4344-8062-E51B1668EBC2}" destId="{624B466C-2282-C146-ADDD-2AAB29214B3B}" srcOrd="1" destOrd="0" presId="urn:microsoft.com/office/officeart/2005/8/layout/process1"/>
    <dgm:cxn modelId="{0F1D2EF7-EA47-6749-A354-F963784B86CC}" type="presOf" srcId="{3382DC24-28A2-BF40-A03E-2D35DF8E76B5}" destId="{6C297BD3-EEB2-ED4B-9936-F09D20C8B113}" srcOrd="0" destOrd="0" presId="urn:microsoft.com/office/officeart/2005/8/layout/process1"/>
    <dgm:cxn modelId="{89AF6BF8-1E5C-BD47-91E8-A73FD782FBF8}" type="presOf" srcId="{DBEF7D13-F370-CE49-916E-0951C82A60FD}" destId="{A381AD8B-4169-4B46-8087-C73148D941CF}" srcOrd="1" destOrd="0" presId="urn:microsoft.com/office/officeart/2005/8/layout/process1"/>
    <dgm:cxn modelId="{AB86E5AA-B576-214C-AF22-235BE3FF843D}" type="presParOf" srcId="{8E781D19-1DC6-684E-8783-806C5C924ED9}" destId="{8CDA8BA9-3D25-3045-94EB-A98A8565045B}" srcOrd="0" destOrd="0" presId="urn:microsoft.com/office/officeart/2005/8/layout/process1"/>
    <dgm:cxn modelId="{9F8E7D04-8EC9-3743-8888-B058BD4B282F}" type="presParOf" srcId="{8E781D19-1DC6-684E-8783-806C5C924ED9}" destId="{96C2A4FB-90C0-F44F-9E0A-6953C005B449}" srcOrd="1" destOrd="0" presId="urn:microsoft.com/office/officeart/2005/8/layout/process1"/>
    <dgm:cxn modelId="{7F9968A2-C72A-FF40-BECD-AA9DFAF8F5B1}" type="presParOf" srcId="{96C2A4FB-90C0-F44F-9E0A-6953C005B449}" destId="{A381AD8B-4169-4B46-8087-C73148D941CF}" srcOrd="0" destOrd="0" presId="urn:microsoft.com/office/officeart/2005/8/layout/process1"/>
    <dgm:cxn modelId="{03B2C642-B27D-464E-A889-A7947C6BD612}" type="presParOf" srcId="{8E781D19-1DC6-684E-8783-806C5C924ED9}" destId="{CE9B02AF-0B75-4C4F-8AB8-047C3716A7E3}" srcOrd="2" destOrd="0" presId="urn:microsoft.com/office/officeart/2005/8/layout/process1"/>
    <dgm:cxn modelId="{A2A51789-24E3-E54B-B6F1-10C53155B255}" type="presParOf" srcId="{8E781D19-1DC6-684E-8783-806C5C924ED9}" destId="{23719BA6-5099-644A-BDB8-B30BEAB22076}" srcOrd="3" destOrd="0" presId="urn:microsoft.com/office/officeart/2005/8/layout/process1"/>
    <dgm:cxn modelId="{4091ECC0-387B-BA41-A51C-0F27D63FB6C6}" type="presParOf" srcId="{23719BA6-5099-644A-BDB8-B30BEAB22076}" destId="{624B466C-2282-C146-ADDD-2AAB29214B3B}" srcOrd="0" destOrd="0" presId="urn:microsoft.com/office/officeart/2005/8/layout/process1"/>
    <dgm:cxn modelId="{60B8EF91-9764-4149-B93E-0BAC47691509}" type="presParOf" srcId="{8E781D19-1DC6-684E-8783-806C5C924ED9}" destId="{6C297BD3-EEB2-ED4B-9936-F09D20C8B113}" srcOrd="4" destOrd="0" presId="urn:microsoft.com/office/officeart/2005/8/layout/process1"/>
    <dgm:cxn modelId="{91962E92-2CE9-CA42-BFFE-59C9238FC906}" type="presParOf" srcId="{8E781D19-1DC6-684E-8783-806C5C924ED9}" destId="{160DC64C-6B17-F849-B1EF-092109A8C6EC}" srcOrd="5" destOrd="0" presId="urn:microsoft.com/office/officeart/2005/8/layout/process1"/>
    <dgm:cxn modelId="{B730BF21-182F-1F41-AD43-CF3C12D0F73A}" type="presParOf" srcId="{160DC64C-6B17-F849-B1EF-092109A8C6EC}" destId="{DB905D37-5B98-1A42-B1E4-9CF81ECF0ED9}" srcOrd="0" destOrd="0" presId="urn:microsoft.com/office/officeart/2005/8/layout/process1"/>
    <dgm:cxn modelId="{26F7237B-3976-7348-96FD-48FE9597064B}" type="presParOf" srcId="{8E781D19-1DC6-684E-8783-806C5C924ED9}" destId="{61A9F637-B7C5-224E-8EAB-82B103544A6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A8BA9-3D25-3045-94EB-A98A8565045B}">
      <dsp:nvSpPr>
        <dsp:cNvPr id="0" name=""/>
        <dsp:cNvSpPr/>
      </dsp:nvSpPr>
      <dsp:spPr>
        <a:xfrm>
          <a:off x="6976" y="1628601"/>
          <a:ext cx="1823557" cy="1094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attribute alignment</a:t>
          </a:r>
        </a:p>
      </dsp:txBody>
      <dsp:txXfrm>
        <a:off x="39022" y="1660647"/>
        <a:ext cx="1759465" cy="1030042"/>
      </dsp:txXfrm>
    </dsp:sp>
    <dsp:sp modelId="{96C2A4FB-90C0-F44F-9E0A-6953C005B449}">
      <dsp:nvSpPr>
        <dsp:cNvPr id="0" name=""/>
        <dsp:cNvSpPr/>
      </dsp:nvSpPr>
      <dsp:spPr>
        <a:xfrm>
          <a:off x="2012889" y="1949547"/>
          <a:ext cx="386594" cy="452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12889" y="2039995"/>
        <a:ext cx="270616" cy="271346"/>
      </dsp:txXfrm>
    </dsp:sp>
    <dsp:sp modelId="{CE9B02AF-0B75-4C4F-8AB8-047C3716A7E3}">
      <dsp:nvSpPr>
        <dsp:cNvPr id="0" name=""/>
        <dsp:cNvSpPr/>
      </dsp:nvSpPr>
      <dsp:spPr>
        <a:xfrm>
          <a:off x="2559956" y="1628601"/>
          <a:ext cx="1823557" cy="1094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blocking</a:t>
          </a:r>
        </a:p>
      </dsp:txBody>
      <dsp:txXfrm>
        <a:off x="2592002" y="1660647"/>
        <a:ext cx="1759465" cy="1030042"/>
      </dsp:txXfrm>
    </dsp:sp>
    <dsp:sp modelId="{23719BA6-5099-644A-BDB8-B30BEAB22076}">
      <dsp:nvSpPr>
        <dsp:cNvPr id="0" name=""/>
        <dsp:cNvSpPr/>
      </dsp:nvSpPr>
      <dsp:spPr>
        <a:xfrm>
          <a:off x="4565869" y="1949547"/>
          <a:ext cx="386594" cy="452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565869" y="2039995"/>
        <a:ext cx="270616" cy="271346"/>
      </dsp:txXfrm>
    </dsp:sp>
    <dsp:sp modelId="{6C297BD3-EEB2-ED4B-9936-F09D20C8B113}">
      <dsp:nvSpPr>
        <dsp:cNvPr id="0" name=""/>
        <dsp:cNvSpPr/>
      </dsp:nvSpPr>
      <dsp:spPr>
        <a:xfrm>
          <a:off x="5112936" y="1628601"/>
          <a:ext cx="1823557" cy="1094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record linkage</a:t>
          </a:r>
        </a:p>
      </dsp:txBody>
      <dsp:txXfrm>
        <a:off x="5144982" y="1660647"/>
        <a:ext cx="1759465" cy="1030042"/>
      </dsp:txXfrm>
    </dsp:sp>
    <dsp:sp modelId="{160DC64C-6B17-F849-B1EF-092109A8C6EC}">
      <dsp:nvSpPr>
        <dsp:cNvPr id="0" name=""/>
        <dsp:cNvSpPr/>
      </dsp:nvSpPr>
      <dsp:spPr>
        <a:xfrm>
          <a:off x="7118849" y="1949547"/>
          <a:ext cx="386594" cy="452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118849" y="2039995"/>
        <a:ext cx="270616" cy="271346"/>
      </dsp:txXfrm>
    </dsp:sp>
    <dsp:sp modelId="{61A9F637-B7C5-224E-8EAB-82B103544A6C}">
      <dsp:nvSpPr>
        <dsp:cNvPr id="0" name=""/>
        <dsp:cNvSpPr/>
      </dsp:nvSpPr>
      <dsp:spPr>
        <a:xfrm>
          <a:off x="7665916" y="1628601"/>
          <a:ext cx="2842706" cy="1094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canonicalization</a:t>
          </a:r>
        </a:p>
      </dsp:txBody>
      <dsp:txXfrm>
        <a:off x="7697962" y="1660647"/>
        <a:ext cx="2778614" cy="1030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30932-7C89-B04F-A911-E246B4020457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15209-FC8F-734A-B0F4-518DAAB1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15209-FC8F-734A-B0F4-518DAAB11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1892-D70A-5A46-8489-13ADA4A01BD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DC5F-C4AD-3247-ABAF-22C134F5AC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ribo.github.io/rpkg_showcase/modeling/RecordLinkage.html" TargetMode="External"/><Relationship Id="rId2" Type="http://schemas.openxmlformats.org/officeDocument/2006/relationships/hyperlink" Target="https://github.com/kosukeimai/fast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jvanderlaan/recli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8666" y="1537692"/>
            <a:ext cx="7194362" cy="231031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Entity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424" y="4528567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Yibin Xiong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49" y="190396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349" y="1277605"/>
                <a:ext cx="11817267" cy="534147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Our data: very clean, (almost) no error, no missing entries, unsupervised</a:t>
                </a:r>
              </a:p>
              <a:p>
                <a:r>
                  <a:rPr lang="en-US" sz="2400" dirty="0"/>
                  <a:t>Produce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/>
                  <a:t> for strings/names:</a:t>
                </a:r>
              </a:p>
              <a:p>
                <a:pPr lvl="1"/>
                <a:r>
                  <a:rPr lang="en-US" sz="2000" i="1" dirty="0"/>
                  <a:t>In our case, names are </a:t>
                </a:r>
                <a:r>
                  <a:rPr lang="en-US" sz="2000" b="1" i="1" dirty="0"/>
                  <a:t>compatible</a:t>
                </a:r>
                <a:r>
                  <a:rPr lang="en-US" sz="2000" i="1" dirty="0"/>
                  <a:t>, which means most similarity scores are high and NOT very discriminative. It may be worth to include it though.</a:t>
                </a:r>
              </a:p>
              <a:p>
                <a:pPr lvl="1"/>
                <a:r>
                  <a:rPr lang="en-US" sz="2000" dirty="0"/>
                  <a:t>Do we need to tag the names, i.e. separate the name into first, middle, and last name?</a:t>
                </a:r>
              </a:p>
              <a:p>
                <a:r>
                  <a:rPr lang="en-US" sz="2400" dirty="0"/>
                  <a:t>Can we use continuous distributions, e.g. Gaussian, to model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is a mix of continuous and discrete variables? The joint distribution is complex</a:t>
                </a:r>
              </a:p>
              <a:p>
                <a:r>
                  <a:rPr lang="en-US" sz="2400" dirty="0"/>
                  <a:t>Variables to use in 𝛾: # of common co-authors, name similarity score, affiliation, author-words vector inner product?</a:t>
                </a:r>
              </a:p>
              <a:p>
                <a:pPr lvl="1"/>
                <a:r>
                  <a:rPr lang="en-US" sz="2000" dirty="0" err="1"/>
                  <a:t>ArXiv</a:t>
                </a:r>
                <a:r>
                  <a:rPr lang="en-US" sz="2000" dirty="0"/>
                  <a:t> data does not have affiliations; for S2 data, we need to look into “authors” database</a:t>
                </a:r>
              </a:p>
              <a:p>
                <a:r>
                  <a:rPr lang="en-US" sz="2400"/>
                  <a:t>For JSM </a:t>
                </a:r>
                <a:r>
                  <a:rPr lang="en-US" sz="2400" i="1" dirty="0"/>
                  <a:t>deduplication</a:t>
                </a:r>
                <a:r>
                  <a:rPr lang="en-US" sz="2400" dirty="0"/>
                  <a:t>, can we manually do the match after the deterministic rule?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349" y="1277605"/>
                <a:ext cx="11817267" cy="5341472"/>
              </a:xfrm>
              <a:blipFill>
                <a:blip r:embed="rId2"/>
                <a:stretch>
                  <a:fillRect l="-644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US" sz="2400" dirty="0" err="1"/>
              <a:t>fastLink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https://github.com/kosukeimai/fastLink</a:t>
            </a:r>
            <a:endParaRPr lang="en-US" sz="2400" dirty="0"/>
          </a:p>
          <a:p>
            <a:r>
              <a:rPr lang="en-US" sz="2400" dirty="0" err="1"/>
              <a:t>RecordLinkage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http://uribo.github.io/rpkg_showcase/modeling/RecordLinkage.html</a:t>
            </a:r>
            <a:endParaRPr lang="en-US" sz="2400" dirty="0"/>
          </a:p>
          <a:p>
            <a:r>
              <a:rPr lang="en-US" sz="2400" dirty="0" err="1"/>
              <a:t>reclin</a:t>
            </a:r>
            <a:r>
              <a:rPr lang="en-US" sz="2400" dirty="0"/>
              <a:t> (good demo, flexible to use): </a:t>
            </a:r>
            <a:r>
              <a:rPr lang="en-US" sz="2400" dirty="0">
                <a:hlinkClick r:id="rId4"/>
              </a:rPr>
              <a:t>https://github.com/djvanderlaan/reclin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US" sz="2400" dirty="0" err="1"/>
              <a:t>Binette</a:t>
            </a:r>
            <a:r>
              <a:rPr lang="en-US" sz="2400" dirty="0"/>
              <a:t>, Olivier, and Rebecca C. </a:t>
            </a:r>
            <a:r>
              <a:rPr lang="en-US" sz="2400" dirty="0" err="1"/>
              <a:t>Steorts</a:t>
            </a:r>
            <a:r>
              <a:rPr lang="en-US" sz="2400" dirty="0"/>
              <a:t>. "(Almost) All of Entity Resolution." </a:t>
            </a:r>
            <a:r>
              <a:rPr lang="en-US" sz="2400" dirty="0" err="1"/>
              <a:t>arXiv</a:t>
            </a:r>
            <a:r>
              <a:rPr lang="en-US" sz="2400" dirty="0"/>
              <a:t> e-prints (2020): arXiv-2008.</a:t>
            </a:r>
          </a:p>
          <a:p>
            <a:r>
              <a:rPr lang="en-US" sz="2400" dirty="0" err="1"/>
              <a:t>Enamorado</a:t>
            </a:r>
            <a:r>
              <a:rPr lang="en-US" sz="2400" dirty="0"/>
              <a:t>, Ted, Benjamin Fifield, and Kosuke Imai. "Using a probabilistic model to assist merging of large-scale administrative records." American Political Science Review 113.2 (2019): 353-371.</a:t>
            </a:r>
          </a:p>
          <a:p>
            <a:r>
              <a:rPr lang="en-US" sz="2400" dirty="0" err="1"/>
              <a:t>Enamorado</a:t>
            </a:r>
            <a:r>
              <a:rPr lang="en-US" sz="2400" dirty="0"/>
              <a:t>, Ted. "Active learning for probabilistic record linkage." Available at SSRN 3257638 (2018).</a:t>
            </a: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05" y="1218549"/>
            <a:ext cx="10905066" cy="4719492"/>
          </a:xfrm>
        </p:spPr>
        <p:txBody>
          <a:bodyPr>
            <a:normAutofit/>
          </a:bodyPr>
          <a:lstStyle/>
          <a:p>
            <a:r>
              <a:rPr lang="en-US" sz="2400" dirty="0"/>
              <a:t>Matching different </a:t>
            </a:r>
            <a:r>
              <a:rPr lang="en-US" sz="2400" b="1" dirty="0"/>
              <a:t>records</a:t>
            </a:r>
            <a:r>
              <a:rPr lang="en-US" sz="2400" dirty="0"/>
              <a:t> (rows) to the same entity</a:t>
            </a:r>
          </a:p>
          <a:p>
            <a:pPr lvl="1"/>
            <a:r>
              <a:rPr lang="en-US" sz="2000" dirty="0"/>
              <a:t>Within a database: </a:t>
            </a:r>
            <a:r>
              <a:rPr lang="en-US" sz="2000" b="1" dirty="0"/>
              <a:t>de-duplication</a:t>
            </a:r>
          </a:p>
          <a:p>
            <a:pPr lvl="1"/>
            <a:r>
              <a:rPr lang="en-US" sz="2000" dirty="0"/>
              <a:t>Across multiple databases: </a:t>
            </a:r>
            <a:r>
              <a:rPr lang="en-US" sz="2000" b="1" dirty="0"/>
              <a:t>record linkage</a:t>
            </a:r>
          </a:p>
          <a:p>
            <a:r>
              <a:rPr lang="en-US" sz="2400" dirty="0"/>
              <a:t>Unique identifiers are unavailable</a:t>
            </a:r>
          </a:p>
          <a:p>
            <a:r>
              <a:rPr lang="en-US" sz="2400" dirty="0"/>
              <a:t>Inaccurate and missing data</a:t>
            </a: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C25B45A-1C8F-5C4F-B766-11EE675B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44" y="3331740"/>
            <a:ext cx="7843709" cy="3479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AAE4AF-CC14-FC40-93E4-62D9B0464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877509"/>
              </p:ext>
            </p:extLst>
          </p:nvPr>
        </p:nvGraphicFramePr>
        <p:xfrm>
          <a:off x="403368" y="3530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461FF-3964-7343-B548-278A415D5D8D}"/>
              </a:ext>
            </a:extLst>
          </p:cNvPr>
          <p:cNvSpPr txBox="1"/>
          <p:nvPr/>
        </p:nvSpPr>
        <p:spPr>
          <a:xfrm>
            <a:off x="1273032" y="4045562"/>
            <a:ext cx="10339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Attribute alignment: find the common attributes across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Blocking: propose possibly matching pairs (rough filtering)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*</a:t>
            </a:r>
            <a:r>
              <a:rPr lang="en-US" sz="2400" dirty="0"/>
              <a:t>Record linkage: classify if candidate pairs match or not (fine filtering)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Canonicalization: merge matched records to a single representative</a:t>
            </a:r>
            <a:r>
              <a:rPr lang="en-US" sz="2000" dirty="0"/>
              <a:t> </a:t>
            </a:r>
            <a:r>
              <a:rPr lang="en-US" sz="2400" dirty="0"/>
              <a:t>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18" y="226538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Blocking: Simple, Deterministic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218549"/>
            <a:ext cx="10905066" cy="5400529"/>
          </a:xfrm>
        </p:spPr>
        <p:txBody>
          <a:bodyPr>
            <a:normAutofit/>
          </a:bodyPr>
          <a:lstStyle/>
          <a:p>
            <a:r>
              <a:rPr lang="en-US" sz="2400" dirty="0"/>
              <a:t>Determine blocking key from one or several attributes</a:t>
            </a:r>
          </a:p>
          <a:p>
            <a:pPr lvl="1"/>
            <a:r>
              <a:rPr lang="en-US" sz="2000" dirty="0"/>
              <a:t>E.g. name; gender AND date of birth</a:t>
            </a:r>
          </a:p>
          <a:p>
            <a:r>
              <a:rPr lang="en-US" sz="2400" dirty="0"/>
              <a:t>(Optionally,) Map the attribute values to blocking key values (BKVs)</a:t>
            </a:r>
          </a:p>
          <a:p>
            <a:pPr lvl="1"/>
            <a:r>
              <a:rPr lang="en-US" sz="2000" dirty="0"/>
              <a:t>E.g. phonetic encoding functions map names with similar sound to the same code</a:t>
            </a:r>
          </a:p>
          <a:p>
            <a:r>
              <a:rPr lang="en-US" sz="2400" dirty="0"/>
              <a:t>Group the records with the same BKV together</a:t>
            </a:r>
          </a:p>
          <a:p>
            <a:endParaRPr lang="en-US" sz="24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7929607-A8D2-2042-9A22-F57B3E15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3379326"/>
            <a:ext cx="6495575" cy="3440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D8E79A-8DEC-AC47-A714-7B2CFE1F8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47993"/>
              </p:ext>
            </p:extLst>
          </p:nvPr>
        </p:nvGraphicFramePr>
        <p:xfrm>
          <a:off x="128340" y="354570"/>
          <a:ext cx="5433648" cy="163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12">
                  <a:extLst>
                    <a:ext uri="{9D8B030D-6E8A-4147-A177-3AD203B41FA5}">
                      <a16:colId xmlns:a16="http://schemas.microsoft.com/office/drawing/2014/main" val="2517430476"/>
                    </a:ext>
                  </a:extLst>
                </a:gridCol>
                <a:gridCol w="1358412">
                  <a:extLst>
                    <a:ext uri="{9D8B030D-6E8A-4147-A177-3AD203B41FA5}">
                      <a16:colId xmlns:a16="http://schemas.microsoft.com/office/drawing/2014/main" val="3248648550"/>
                    </a:ext>
                  </a:extLst>
                </a:gridCol>
                <a:gridCol w="1358412">
                  <a:extLst>
                    <a:ext uri="{9D8B030D-6E8A-4147-A177-3AD203B41FA5}">
                      <a16:colId xmlns:a16="http://schemas.microsoft.com/office/drawing/2014/main" val="601623737"/>
                    </a:ext>
                  </a:extLst>
                </a:gridCol>
                <a:gridCol w="1358412">
                  <a:extLst>
                    <a:ext uri="{9D8B030D-6E8A-4147-A177-3AD203B41FA5}">
                      <a16:colId xmlns:a16="http://schemas.microsoft.com/office/drawing/2014/main" val="696790768"/>
                    </a:ext>
                  </a:extLst>
                </a:gridCol>
              </a:tblGrid>
              <a:tr h="38835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75562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1234 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02612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1234 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53998"/>
                  </a:ext>
                </a:extLst>
              </a:tr>
              <a:tr h="4144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Schwarz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6789 XY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7836"/>
                  </a:ext>
                </a:extLst>
              </a:tr>
            </a:tbl>
          </a:graphicData>
        </a:graphic>
      </p:graphicFrame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7E5DBA-48AE-8047-BC38-091FA6C93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44146"/>
              </p:ext>
            </p:extLst>
          </p:nvPr>
        </p:nvGraphicFramePr>
        <p:xfrm>
          <a:off x="5938640" y="256066"/>
          <a:ext cx="5070456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7614">
                  <a:extLst>
                    <a:ext uri="{9D8B030D-6E8A-4147-A177-3AD203B41FA5}">
                      <a16:colId xmlns:a16="http://schemas.microsoft.com/office/drawing/2014/main" val="3117125772"/>
                    </a:ext>
                  </a:extLst>
                </a:gridCol>
                <a:gridCol w="1267614">
                  <a:extLst>
                    <a:ext uri="{9D8B030D-6E8A-4147-A177-3AD203B41FA5}">
                      <a16:colId xmlns:a16="http://schemas.microsoft.com/office/drawing/2014/main" val="1460039230"/>
                    </a:ext>
                  </a:extLst>
                </a:gridCol>
                <a:gridCol w="1267614">
                  <a:extLst>
                    <a:ext uri="{9D8B030D-6E8A-4147-A177-3AD203B41FA5}">
                      <a16:colId xmlns:a16="http://schemas.microsoft.com/office/drawing/2014/main" val="21131607"/>
                    </a:ext>
                  </a:extLst>
                </a:gridCol>
                <a:gridCol w="1267614">
                  <a:extLst>
                    <a:ext uri="{9D8B030D-6E8A-4147-A177-3AD203B41FA5}">
                      <a16:colId xmlns:a16="http://schemas.microsoft.com/office/drawing/2014/main" val="1708169629"/>
                    </a:ext>
                  </a:extLst>
                </a:gridCol>
              </a:tblGrid>
              <a:tr h="36223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47295"/>
                  </a:ext>
                </a:extLst>
              </a:tr>
              <a:tr h="36223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4339"/>
                  </a:ext>
                </a:extLst>
              </a:tr>
              <a:tr h="36223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10119"/>
                  </a:ext>
                </a:extLst>
              </a:tr>
              <a:tr h="36223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Schwarz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6789 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80398"/>
                  </a:ext>
                </a:extLst>
              </a:tr>
              <a:tr h="36223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Schwarz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6789 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3031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A6E52B-629D-AD43-B629-E58124E5E8BD}"/>
              </a:ext>
            </a:extLst>
          </p:cNvPr>
          <p:cNvCxnSpPr>
            <a:cxnSpLocks/>
          </p:cNvCxnSpPr>
          <p:nvPr/>
        </p:nvCxnSpPr>
        <p:spPr>
          <a:xfrm>
            <a:off x="128340" y="733139"/>
            <a:ext cx="12337" cy="844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267760-F7D0-BD43-B411-BC685C9CC2A4}"/>
              </a:ext>
            </a:extLst>
          </p:cNvPr>
          <p:cNvCxnSpPr>
            <a:cxnSpLocks/>
          </p:cNvCxnSpPr>
          <p:nvPr/>
        </p:nvCxnSpPr>
        <p:spPr>
          <a:xfrm>
            <a:off x="5537702" y="729363"/>
            <a:ext cx="12337" cy="844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18FA87-7CD0-7F42-BD69-585F4BF6A02F}"/>
              </a:ext>
            </a:extLst>
          </p:cNvPr>
          <p:cNvCxnSpPr/>
          <p:nvPr/>
        </p:nvCxnSpPr>
        <p:spPr>
          <a:xfrm>
            <a:off x="128340" y="733139"/>
            <a:ext cx="5445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3DBE94-136C-4242-927D-A8EB2BF2BEE7}"/>
              </a:ext>
            </a:extLst>
          </p:cNvPr>
          <p:cNvCxnSpPr/>
          <p:nvPr/>
        </p:nvCxnSpPr>
        <p:spPr>
          <a:xfrm>
            <a:off x="116003" y="1577200"/>
            <a:ext cx="5445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0F715-7E5B-7048-9E14-CAFF15E8AD82}"/>
              </a:ext>
            </a:extLst>
          </p:cNvPr>
          <p:cNvCxnSpPr>
            <a:cxnSpLocks/>
          </p:cNvCxnSpPr>
          <p:nvPr/>
        </p:nvCxnSpPr>
        <p:spPr>
          <a:xfrm>
            <a:off x="5794868" y="561924"/>
            <a:ext cx="12337" cy="844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F6003D-D01F-E04E-8A0E-D5693D9E7D97}"/>
              </a:ext>
            </a:extLst>
          </p:cNvPr>
          <p:cNvCxnSpPr>
            <a:cxnSpLocks/>
          </p:cNvCxnSpPr>
          <p:nvPr/>
        </p:nvCxnSpPr>
        <p:spPr>
          <a:xfrm>
            <a:off x="11228516" y="577179"/>
            <a:ext cx="12337" cy="844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D4D520-2740-E546-84E9-ADA027C17D22}"/>
              </a:ext>
            </a:extLst>
          </p:cNvPr>
          <p:cNvCxnSpPr/>
          <p:nvPr/>
        </p:nvCxnSpPr>
        <p:spPr>
          <a:xfrm>
            <a:off x="5807205" y="561924"/>
            <a:ext cx="5445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59F8DD-4E37-F440-92B5-4854239E6F15}"/>
              </a:ext>
            </a:extLst>
          </p:cNvPr>
          <p:cNvCxnSpPr/>
          <p:nvPr/>
        </p:nvCxnSpPr>
        <p:spPr>
          <a:xfrm>
            <a:off x="5794868" y="1405985"/>
            <a:ext cx="5445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221572-4E60-1D43-9FB8-395634AF8974}"/>
              </a:ext>
            </a:extLst>
          </p:cNvPr>
          <p:cNvCxnSpPr>
            <a:cxnSpLocks/>
          </p:cNvCxnSpPr>
          <p:nvPr/>
        </p:nvCxnSpPr>
        <p:spPr>
          <a:xfrm>
            <a:off x="2355114" y="1592455"/>
            <a:ext cx="1170878" cy="1497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3FC1EB-099D-584C-8C4D-C172589E1678}"/>
              </a:ext>
            </a:extLst>
          </p:cNvPr>
          <p:cNvCxnSpPr>
            <a:cxnSpLocks/>
          </p:cNvCxnSpPr>
          <p:nvPr/>
        </p:nvCxnSpPr>
        <p:spPr>
          <a:xfrm flipH="1">
            <a:off x="6384994" y="1441187"/>
            <a:ext cx="1610145" cy="164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28ECEADA-11F9-3C43-8FAE-8B53EBFAB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2511"/>
              </p:ext>
            </p:extLst>
          </p:nvPr>
        </p:nvGraphicFramePr>
        <p:xfrm>
          <a:off x="3428713" y="3089477"/>
          <a:ext cx="2956281" cy="37805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427">
                  <a:extLst>
                    <a:ext uri="{9D8B030D-6E8A-4147-A177-3AD203B41FA5}">
                      <a16:colId xmlns:a16="http://schemas.microsoft.com/office/drawing/2014/main" val="3465271404"/>
                    </a:ext>
                  </a:extLst>
                </a:gridCol>
                <a:gridCol w="985427">
                  <a:extLst>
                    <a:ext uri="{9D8B030D-6E8A-4147-A177-3AD203B41FA5}">
                      <a16:colId xmlns:a16="http://schemas.microsoft.com/office/drawing/2014/main" val="2603220845"/>
                    </a:ext>
                  </a:extLst>
                </a:gridCol>
                <a:gridCol w="985427">
                  <a:extLst>
                    <a:ext uri="{9D8B030D-6E8A-4147-A177-3AD203B41FA5}">
                      <a16:colId xmlns:a16="http://schemas.microsoft.com/office/drawing/2014/main" val="2850906565"/>
                    </a:ext>
                  </a:extLst>
                </a:gridCol>
              </a:tblGrid>
              <a:tr h="628087">
                <a:tc>
                  <a:txBody>
                    <a:bodyPr/>
                    <a:lstStyle/>
                    <a:p>
                      <a:r>
                        <a:rPr lang="en-US" dirty="0" err="1"/>
                        <a:t>A_Id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3378"/>
                  </a:ext>
                </a:extLst>
              </a:tr>
              <a:tr h="62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2899"/>
                  </a:ext>
                </a:extLst>
              </a:tr>
              <a:tr h="62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57215"/>
                  </a:ext>
                </a:extLst>
              </a:tr>
              <a:tr h="62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13243"/>
                  </a:ext>
                </a:extLst>
              </a:tr>
              <a:tr h="62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93817"/>
                  </a:ext>
                </a:extLst>
              </a:tr>
              <a:tr h="62808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1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5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US" sz="2400" dirty="0"/>
              <a:t>In our case, we use the rule of:</a:t>
            </a:r>
          </a:p>
          <a:p>
            <a:pPr lvl="1"/>
            <a:r>
              <a:rPr lang="en-US" sz="2000" dirty="0"/>
              <a:t>The two names must be </a:t>
            </a:r>
            <a:r>
              <a:rPr lang="en-US" sz="2000" i="1" dirty="0"/>
              <a:t>compatible </a:t>
            </a:r>
            <a:r>
              <a:rPr lang="en-US" sz="2000" dirty="0"/>
              <a:t>(i.e. last names exactly match, initials of first names match)</a:t>
            </a:r>
          </a:p>
          <a:p>
            <a:pPr lvl="1"/>
            <a:r>
              <a:rPr lang="en-US" sz="2000" dirty="0"/>
              <a:t>The two records share at least 1 co-author</a:t>
            </a:r>
          </a:p>
          <a:p>
            <a:r>
              <a:rPr lang="en-US" sz="2400" dirty="0"/>
              <a:t> Problem: Too many false discoveries if no further filtering</a:t>
            </a: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EE358D-8E7B-0E4A-A241-E40D6146D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8" t="58527" r="42522" b="6447"/>
          <a:stretch/>
        </p:blipFill>
        <p:spPr>
          <a:xfrm>
            <a:off x="2179448" y="3486230"/>
            <a:ext cx="6460546" cy="28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8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Record Linkage: Probabilistic Rules [</a:t>
            </a:r>
            <a:r>
              <a:rPr lang="en-US" sz="4000" dirty="0" err="1"/>
              <a:t>Fellegi</a:t>
            </a:r>
            <a:r>
              <a:rPr lang="en-US" sz="4000" dirty="0"/>
              <a:t> &amp; </a:t>
            </a:r>
            <a:r>
              <a:rPr lang="en-US" sz="4000" dirty="0" err="1"/>
              <a:t>Sunter</a:t>
            </a:r>
            <a:r>
              <a:rPr lang="en-US" sz="4000" dirty="0"/>
              <a:t> 1969]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3467" y="1457471"/>
                <a:ext cx="10905066" cy="47194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comparison vector between two records</a:t>
                </a:r>
              </a:p>
              <a:p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Consider the log ratio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Define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sz="2400" dirty="0"/>
                  <a:t> for controlling the Type I errors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Match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Undetermined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Non-match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457471"/>
                <a:ext cx="10905066" cy="4719492"/>
              </a:xfrm>
              <a:blipFill>
                <a:blip r:embed="rId2"/>
                <a:stretch>
                  <a:fillRect l="-698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Typical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3467" y="1281725"/>
                <a:ext cx="10905066" cy="54005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Build binary comparison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[</a:t>
                </a:r>
                <a:r>
                  <a:rPr lang="en-US" sz="2400" dirty="0" err="1"/>
                  <a:t>Enamorado</a:t>
                </a:r>
                <a:r>
                  <a:rPr lang="en-US" sz="2400" dirty="0"/>
                  <a:t> 2018]</a:t>
                </a:r>
              </a:p>
              <a:p>
                <a:pPr lvl="1"/>
                <a:r>
                  <a:rPr lang="en-US" sz="2000" dirty="0"/>
                  <a:t>If an attribute is </a:t>
                </a:r>
                <a:r>
                  <a:rPr lang="en-US" sz="2000" i="1" dirty="0"/>
                  <a:t>string</a:t>
                </a:r>
                <a:r>
                  <a:rPr lang="en-US" sz="2000" dirty="0"/>
                  <a:t>-valued, use </a:t>
                </a:r>
                <a:r>
                  <a:rPr lang="en-US" sz="2000" dirty="0" err="1"/>
                  <a:t>Levenshtein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Jaro</a:t>
                </a:r>
                <a:r>
                  <a:rPr lang="en-US" sz="2000" dirty="0"/>
                  <a:t>, and </a:t>
                </a:r>
                <a:r>
                  <a:rPr lang="en-US" sz="2000" dirty="0" err="1"/>
                  <a:t>Jaro</a:t>
                </a:r>
                <a:r>
                  <a:rPr lang="en-US" sz="2000" dirty="0"/>
                  <a:t>-Winkler distance and convert to similarity</a:t>
                </a:r>
              </a:p>
              <a:p>
                <a:pPr lvl="1"/>
                <a:r>
                  <a:rPr lang="en-US" sz="2000" dirty="0"/>
                  <a:t>If an attribute is numerical, use L1 or L2 distance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)&lt;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Categorical comparison vector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[</a:t>
                </a:r>
                <a:r>
                  <a:rPr lang="en-US" sz="2400" dirty="0" err="1"/>
                  <a:t>Enamorado</a:t>
                </a:r>
                <a:r>
                  <a:rPr lang="en-US" sz="2400" dirty="0"/>
                  <a:t> et al. 2019]</a:t>
                </a:r>
              </a:p>
              <a:p>
                <a:pPr lvl="1"/>
                <a:r>
                  <a:rPr lang="en-US" sz="2000" dirty="0"/>
                  <a:t>Measure distance/similarity and </a:t>
                </a:r>
                <a:r>
                  <a:rPr lang="en-US" sz="2000" b="1" i="1" dirty="0"/>
                  <a:t>discretize</a:t>
                </a:r>
                <a:r>
                  <a:rPr lang="en-US" sz="2000" i="1" dirty="0"/>
                  <a:t> </a:t>
                </a:r>
                <a:r>
                  <a:rPr lang="en-US" sz="2000" dirty="0"/>
                  <a:t>it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bins</a:t>
                </a:r>
              </a:p>
              <a:p>
                <a:r>
                  <a:rPr lang="en-US" sz="2400" dirty="0"/>
                  <a:t>Models for probability distributions [</a:t>
                </a:r>
                <a:r>
                  <a:rPr lang="en-US" sz="2400" dirty="0" err="1"/>
                  <a:t>Enamorado</a:t>
                </a:r>
                <a:r>
                  <a:rPr lang="en-US" sz="2400" dirty="0"/>
                  <a:t> 2018]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is a latent variable. We can use EM algorithm.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281725"/>
                <a:ext cx="10905066" cy="5400529"/>
              </a:xfrm>
              <a:blipFill>
                <a:blip r:embed="rId2"/>
                <a:stretch>
                  <a:fillRect l="-698" t="-4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963ED143-8838-A845-B302-4100A2EB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84" y="4676097"/>
            <a:ext cx="6565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96814"/>
          </a:xfrm>
        </p:spPr>
        <p:txBody>
          <a:bodyPr>
            <a:normAutofit/>
          </a:bodyPr>
          <a:lstStyle/>
          <a:p>
            <a:r>
              <a:rPr lang="en-US" sz="4000" dirty="0"/>
              <a:t>Theoretical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3467" y="1457471"/>
                <a:ext cx="10905066" cy="47194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Essentially, </a:t>
                </a:r>
                <a:r>
                  <a:rPr lang="en-US" sz="2400" dirty="0" err="1"/>
                  <a:t>Fellegi</a:t>
                </a:r>
                <a:r>
                  <a:rPr lang="en-US" sz="2400" dirty="0"/>
                  <a:t> &amp; </a:t>
                </a:r>
                <a:r>
                  <a:rPr lang="en-US" sz="2400" dirty="0" err="1"/>
                  <a:t>Sunter</a:t>
                </a:r>
                <a:r>
                  <a:rPr lang="en-US" sz="2400" dirty="0"/>
                  <a:t> method is a likelihood ratio test</a:t>
                </a:r>
              </a:p>
              <a:p>
                <a:r>
                  <a:rPr lang="en-US" sz="2400" dirty="0"/>
                  <a:t>The rule is the </a:t>
                </a:r>
                <a:r>
                  <a:rPr lang="en-US" sz="2400" i="1" dirty="0"/>
                  <a:t>optimal</a:t>
                </a:r>
                <a:r>
                  <a:rPr lang="en-US" sz="2400" dirty="0"/>
                  <a:t> one in the sense of minimizing the probability of a comparison vector being undetermined</a:t>
                </a:r>
              </a:p>
              <a:p>
                <a:r>
                  <a:rPr lang="en-US" sz="2400" dirty="0"/>
                  <a:t>Bound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is equivalent to bound the posterior probability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i.e. for very large/small likelihood ratio, the posterior probability is also large/small, in which case we reject the null hypothesis and classify the pair as match/non-match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457471"/>
                <a:ext cx="10905066" cy="4719492"/>
              </a:xfrm>
              <a:blipFill>
                <a:blip r:embed="rId2"/>
                <a:stretch>
                  <a:fillRect l="-814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{FC9C8A86-2587-2C43-8E65-B66223DA7496}tf10001070</Template>
  <TotalTime>2086</TotalTime>
  <Words>840</Words>
  <Application>Microsoft Macintosh PowerPoint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Entity Resolution</vt:lpstr>
      <vt:lpstr>Problem</vt:lpstr>
      <vt:lpstr>Pipeline</vt:lpstr>
      <vt:lpstr>Blocking: Simple, Deterministic Rules</vt:lpstr>
      <vt:lpstr>PowerPoint Presentation</vt:lpstr>
      <vt:lpstr>Blocking</vt:lpstr>
      <vt:lpstr>Record Linkage: Probabilistic Rules [Fellegi &amp; Sunter 1969]</vt:lpstr>
      <vt:lpstr>Typical Settings</vt:lpstr>
      <vt:lpstr>Theoretical Properties</vt:lpstr>
      <vt:lpstr>Details</vt:lpstr>
      <vt:lpstr>Software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Linkage</dc:title>
  <dc:creator>Yibin Xiong</dc:creator>
  <cp:lastModifiedBy>Yibin Xiong</cp:lastModifiedBy>
  <cp:revision>92</cp:revision>
  <dcterms:created xsi:type="dcterms:W3CDTF">2022-06-11T23:32:19Z</dcterms:created>
  <dcterms:modified xsi:type="dcterms:W3CDTF">2022-06-25T02:09:20Z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3BB3515F04BD42097B1FA56259119B5A</vt:lpwstr>
  </property>
  <property fmtid="{D5CDD505-2E9C-101B-9397-08002B2CF9AE}" pid="3" name="KSOProductBuildVer">
    <vt:lpwstr>1033-4.2.2.6882</vt:lpwstr>
  </property>
</Properties>
</file>