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333" r:id="rId5"/>
    <p:sldId id="309" r:id="rId6"/>
    <p:sldId id="371" r:id="rId7"/>
    <p:sldId id="441" r:id="rId8"/>
    <p:sldId id="315" r:id="rId9"/>
    <p:sldId id="467" r:id="rId10"/>
    <p:sldId id="366" r:id="rId11"/>
    <p:sldId id="469" r:id="rId12"/>
    <p:sldId id="470" r:id="rId13"/>
    <p:sldId id="468" r:id="rId14"/>
    <p:sldId id="473" r:id="rId15"/>
    <p:sldId id="474" r:id="rId16"/>
    <p:sldId id="477" r:id="rId17"/>
    <p:sldId id="475" r:id="rId18"/>
    <p:sldId id="334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默认节" id="{3BDB445D-ABEB-4AE8-9083-AA9CF12A0139}">
          <p14:sldIdLst>
            <p14:sldId id="256"/>
            <p14:sldId id="333"/>
            <p14:sldId id="309"/>
            <p14:sldId id="467"/>
            <p14:sldId id="366"/>
            <p14:sldId id="470"/>
            <p14:sldId id="468"/>
            <p14:sldId id="473"/>
            <p14:sldId id="474"/>
            <p14:sldId id="477"/>
            <p14:sldId id="475"/>
            <p14:sldId id="334"/>
            <p14:sldId id="371"/>
            <p14:sldId id="441"/>
            <p14:sldId id="315"/>
            <p14:sldId id="46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之江" initials="之江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A73"/>
    <a:srgbClr val="1F4773"/>
    <a:srgbClr val="AB84AC"/>
    <a:srgbClr val="E3BB5E"/>
    <a:srgbClr val="EED692"/>
    <a:srgbClr val="EFD793"/>
    <a:srgbClr val="89596E"/>
    <a:srgbClr val="F5B390"/>
    <a:srgbClr val="00468E"/>
    <a:srgbClr val="F16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843" autoAdjust="0"/>
  </p:normalViewPr>
  <p:slideViewPr>
    <p:cSldViewPr snapToGrid="0">
      <p:cViewPr varScale="1">
        <p:scale>
          <a:sx n="86" d="100"/>
          <a:sy n="86" d="100"/>
        </p:scale>
        <p:origin x="28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得到：最终分布</a:t>
            </a:r>
            <a:endParaRPr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底下一排表示“训练集”中，逐渐增加的附加类别的比例，去掉多余的可能性，最终导致合理的分布，主要集中在墙体旁边。</a:t>
            </a:r>
            <a:endParaRPr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决定</a:t>
            </a:r>
            <a:r>
              <a:rPr lang="zh-CN" dirty="0"/>
              <a:t>放置什么</a:t>
            </a:r>
            <a:r>
              <a:rPr dirty="0"/>
              <a:t>物品，以及</a:t>
            </a:r>
            <a:r>
              <a:rPr lang="zh-CN" dirty="0"/>
              <a:t>放置朝向。</a:t>
            </a:r>
            <a:endParaRPr 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dirty="0"/>
              <a:t>决定放什么物品，同一个类别中挑选物品这个工作，前人已经做过。利用前人已经做过的</a:t>
            </a:r>
            <a:endParaRPr 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取出一系列房间，每个房间去掉一些物品，然后在重新放置一些物品（不过放置的朝向不一样），50%是按照正确朝向放置，50%按照其他方向放置要插入物体的蒙版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每个参与者，完成55次比较任务，其中有5个是“vigilance test”警觉测试，就是有明显对错答案的那种。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每个参与者，完成55次比较任务，其中有5个是“vigilance test”警觉测试，就是有明显对错答案的那种。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每个参与者，完成55次比较任务，其中有5个是“vigilance test”警觉测试，就是有明显对错答案的那种。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采用</a:t>
            </a:r>
            <a:r>
              <a:rPr dirty="0"/>
              <a:t>本文</a:t>
            </a:r>
            <a:r>
              <a:rPr lang="zh-CN" dirty="0"/>
              <a:t>的</a:t>
            </a:r>
            <a:r>
              <a:rPr dirty="0"/>
              <a:t>模型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 </a:t>
            </a:r>
            <a:r>
              <a:rPr lang="zh-CN" altLang="en-US" dirty="0"/>
              <a:t>生成一个场景，平均需要几分钟，大多数时间都花第二个模型（确定物体类别和放置位置上），</a:t>
            </a:r>
            <a:r>
              <a:rPr lang="zh-CN" altLang="en-US" dirty="0"/>
              <a:t>在评价多个候选位置上。如果对不同位置的计算可以共享的话，时间可以节省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本文在三个层面，就研究现状和缺少部分，做了相关工作的介绍。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关工作氛围三个方面，每个方面大致讲一下当前缺少哪些，然后联系一下已经有的成果。整体，借鉴已有部分研究成果的，并且针对文中提出的缺少和不足做了对应的设计。最终融合，做出了一个分析比特币交易演化的可视化系统</a:t>
            </a:r>
            <a:r>
              <a:rPr lang="en-US" altLang="zh-CN" dirty="0"/>
              <a:t>BitExtract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在项目的进行过程中，作者与</a:t>
            </a:r>
            <a:r>
              <a:rPr lang="en-US" altLang="zh-CN" dirty="0"/>
              <a:t>4</a:t>
            </a:r>
            <a:r>
              <a:rPr lang="zh-CN" altLang="en-US" dirty="0"/>
              <a:t>位专家，</a:t>
            </a:r>
            <a:r>
              <a:rPr lang="en-US" altLang="zh-CN" dirty="0"/>
              <a:t>2</a:t>
            </a:r>
            <a:r>
              <a:rPr lang="zh-CN" altLang="en-US" dirty="0"/>
              <a:t>位比特币金融专家、</a:t>
            </a:r>
            <a:r>
              <a:rPr lang="en-US" altLang="zh-CN" dirty="0"/>
              <a:t>2</a:t>
            </a:r>
            <a:r>
              <a:rPr lang="zh-CN" altLang="en-US" dirty="0"/>
              <a:t>位高级交易专家，有长达</a:t>
            </a:r>
            <a:r>
              <a:rPr lang="en-US" altLang="zh-CN" dirty="0"/>
              <a:t>6</a:t>
            </a:r>
            <a:r>
              <a:rPr lang="zh-CN" altLang="en-US" dirty="0"/>
              <a:t>个月的合作。在</a:t>
            </a:r>
            <a:r>
              <a:rPr lang="en-US" altLang="zh-CN" dirty="0"/>
              <a:t>6</a:t>
            </a:r>
            <a:r>
              <a:rPr lang="zh-CN" altLang="en-US" dirty="0"/>
              <a:t>个月的合作中，他们针对该系统不断的设计、讨论、修改、迭代。并提出了基于三个层面的，</a:t>
            </a:r>
            <a:r>
              <a:rPr lang="en-US" altLang="zh-CN" dirty="0"/>
              <a:t>6</a:t>
            </a:r>
            <a:r>
              <a:rPr lang="zh-CN" altLang="en-US" dirty="0"/>
              <a:t>个问题。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将场景状态压缩成两个特征集来表示：</a:t>
            </a:r>
            <a:endParaRPr lang="zh-CN" altLang="en-US" dirty="0"/>
          </a:p>
          <a:p>
            <a:r>
              <a:rPr lang="zh-CN" altLang="en-US" dirty="0"/>
              <a:t>1. 各类物品在其中的数量组成的向量。这个提供场景中物件数量的全局信息</a:t>
            </a:r>
            <a:endParaRPr lang="zh-CN" altLang="en-US" dirty="0"/>
          </a:p>
          <a:p>
            <a:r>
              <a:rPr lang="zh-CN" altLang="en-US" dirty="0"/>
              <a:t>2. 通过深度神经网络，从俯视图去提取更高维度的特征</a:t>
            </a:r>
            <a:endParaRPr lang="zh-CN" altLang="en-US" dirty="0"/>
          </a:p>
          <a:p>
            <a:r>
              <a:rPr lang="en-US" altLang="zh-CN" dirty="0"/>
              <a:t>MLP</a:t>
            </a:r>
            <a:r>
              <a:rPr lang="zh-CN" altLang="en-US" dirty="0"/>
              <a:t>是什么东西？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决定放那种物品，以及放在哪里，这两个问题高度关联。让模型学习联合分布</a:t>
            </a:r>
            <a:endParaRPr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dirty="0"/>
              <a:t>Pcat (c |S, x,y)</a:t>
            </a:r>
            <a:r>
              <a:rPr dirty="0"/>
              <a:t>,表示c类别的物品，在场景S中的（x,y）位置被放置的可能性。</a:t>
            </a:r>
            <a:endParaRPr dirty="0"/>
          </a:p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直接连接符 7"/>
          <p:cNvSpPr/>
          <p:nvPr/>
        </p:nvSpPr>
        <p:spPr>
          <a:xfrm>
            <a:off x="377050" y="9446547"/>
            <a:ext cx="6269853" cy="1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65022" tIns="65022" rIns="65022" bIns="65022"/>
          <a:lstStyle/>
          <a:p>
            <a:pPr algn="l" defTabSz="1300480">
              <a:defRPr b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119" name="矩形 10"/>
          <p:cNvSpPr/>
          <p:nvPr/>
        </p:nvSpPr>
        <p:spPr>
          <a:xfrm>
            <a:off x="-20323" y="-1"/>
            <a:ext cx="13025126" cy="1711397"/>
          </a:xfrm>
          <a:prstGeom prst="rect">
            <a:avLst/>
          </a:prstGeom>
          <a:solidFill>
            <a:srgbClr val="00468E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defTabSz="1300480">
              <a:defRPr b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grpSp>
        <p:nvGrpSpPr>
          <p:cNvPr id="122" name="组合 42"/>
          <p:cNvGrpSpPr/>
          <p:nvPr/>
        </p:nvGrpSpPr>
        <p:grpSpPr>
          <a:xfrm>
            <a:off x="-4" y="1855894"/>
            <a:ext cx="13004804" cy="81281"/>
            <a:chOff x="-1" y="0"/>
            <a:chExt cx="13004802" cy="81280"/>
          </a:xfrm>
        </p:grpSpPr>
        <p:sp>
          <p:nvSpPr>
            <p:cNvPr id="120" name="矩形 13"/>
            <p:cNvSpPr/>
            <p:nvPr/>
          </p:nvSpPr>
          <p:spPr>
            <a:xfrm>
              <a:off x="-2" y="0"/>
              <a:ext cx="8554725" cy="81281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121" name="矩形 14"/>
            <p:cNvSpPr/>
            <p:nvPr/>
          </p:nvSpPr>
          <p:spPr>
            <a:xfrm>
              <a:off x="8638258" y="0"/>
              <a:ext cx="4366543" cy="81281"/>
            </a:xfrm>
            <a:prstGeom prst="rect">
              <a:avLst/>
            </a:prstGeom>
            <a:solidFill>
              <a:srgbClr val="00468E"/>
            </a:solidFill>
            <a:ln w="12700" cap="flat">
              <a:noFill/>
              <a:miter lim="400000"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</p:grpSp>
      <p:pic>
        <p:nvPicPr>
          <p:cNvPr id="12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52" y="205462"/>
            <a:ext cx="4488465" cy="13004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矩形 3"/>
          <p:cNvSpPr/>
          <p:nvPr/>
        </p:nvSpPr>
        <p:spPr>
          <a:xfrm>
            <a:off x="-1" y="-1"/>
            <a:ext cx="13004801" cy="5779913"/>
          </a:xfrm>
          <a:prstGeom prst="rect">
            <a:avLst/>
          </a:prstGeom>
          <a:solidFill>
            <a:srgbClr val="00468E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defTabSz="1300480">
              <a:defRPr b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128" name="矩形 4"/>
          <p:cNvSpPr/>
          <p:nvPr/>
        </p:nvSpPr>
        <p:spPr>
          <a:xfrm>
            <a:off x="-2" y="6023757"/>
            <a:ext cx="8554725" cy="81281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defTabSz="1300480">
              <a:defRPr b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129" name="矩形 5"/>
          <p:cNvSpPr/>
          <p:nvPr/>
        </p:nvSpPr>
        <p:spPr>
          <a:xfrm>
            <a:off x="8638261" y="6023757"/>
            <a:ext cx="4366543" cy="81281"/>
          </a:xfrm>
          <a:prstGeom prst="rect">
            <a:avLst/>
          </a:prstGeom>
          <a:solidFill>
            <a:srgbClr val="00468E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defTabSz="1300480">
              <a:defRPr b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7" y="632177"/>
            <a:ext cx="4488464" cy="12982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67720" y="4308157"/>
            <a:ext cx="11686818" cy="1058899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r" defTabSz="1300480">
              <a:lnSpc>
                <a:spcPct val="90000"/>
              </a:lnSpc>
              <a:defRPr sz="5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029946" y="6373709"/>
            <a:ext cx="4355579" cy="2437565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algn="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  <a:lvl2pPr marL="0" indent="0" algn="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2pPr>
            <a:lvl3pPr marL="0" indent="0" algn="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3pPr>
            <a:lvl4pPr marL="0" indent="0" algn="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4pPr>
            <a:lvl5pPr marL="0" indent="0" algn="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7123" y="8851381"/>
            <a:ext cx="382986" cy="377535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0"/>
          <p:cNvSpPr/>
          <p:nvPr/>
        </p:nvSpPr>
        <p:spPr>
          <a:xfrm>
            <a:off x="-20323" y="-1"/>
            <a:ext cx="13025126" cy="1711397"/>
          </a:xfrm>
          <a:prstGeom prst="rect">
            <a:avLst/>
          </a:prstGeom>
          <a:solidFill>
            <a:srgbClr val="00468E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defTabSz="1300480">
              <a:defRPr b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141" name="直接连接符 7"/>
          <p:cNvSpPr/>
          <p:nvPr/>
        </p:nvSpPr>
        <p:spPr>
          <a:xfrm>
            <a:off x="377050" y="9446547"/>
            <a:ext cx="6269853" cy="1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65022" tIns="65022" rIns="65022" bIns="65022"/>
          <a:lstStyle/>
          <a:p>
            <a:pPr algn="l" defTabSz="1300480">
              <a:defRPr b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grpSp>
        <p:nvGrpSpPr>
          <p:cNvPr id="145" name="组合 42"/>
          <p:cNvGrpSpPr/>
          <p:nvPr/>
        </p:nvGrpSpPr>
        <p:grpSpPr>
          <a:xfrm>
            <a:off x="-4" y="1855894"/>
            <a:ext cx="13004804" cy="81281"/>
            <a:chOff x="-1" y="0"/>
            <a:chExt cx="13004802" cy="81280"/>
          </a:xfrm>
        </p:grpSpPr>
        <p:sp>
          <p:nvSpPr>
            <p:cNvPr id="143" name="矩形 13"/>
            <p:cNvSpPr/>
            <p:nvPr/>
          </p:nvSpPr>
          <p:spPr>
            <a:xfrm>
              <a:off x="-2" y="0"/>
              <a:ext cx="8554725" cy="81281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8638258" y="0"/>
              <a:ext cx="4366543" cy="81281"/>
            </a:xfrm>
            <a:prstGeom prst="rect">
              <a:avLst/>
            </a:prstGeom>
            <a:solidFill>
              <a:srgbClr val="00468E"/>
            </a:solidFill>
            <a:ln w="12700" cap="flat">
              <a:noFill/>
              <a:miter lim="400000"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</p:grpSp>
      <p:sp>
        <p:nvSpPr>
          <p:cNvPr id="14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94081" y="2167466"/>
            <a:ext cx="11216641" cy="661754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697865" indent="-697865" defTabSz="1300480">
              <a:lnSpc>
                <a:spcPct val="90000"/>
              </a:lnSpc>
              <a:spcBef>
                <a:spcPts val="1400"/>
              </a:spcBef>
              <a:buClr>
                <a:srgbClr val="00468E"/>
              </a:buClr>
              <a:buSzPct val="100000"/>
              <a:buChar char="●"/>
              <a:defRPr sz="3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defRPr>
            </a:lvl1pPr>
            <a:lvl2pPr marL="1181100" indent="-723900" defTabSz="1300480">
              <a:lnSpc>
                <a:spcPct val="90000"/>
              </a:lnSpc>
              <a:spcBef>
                <a:spcPts val="1400"/>
              </a:spcBef>
              <a:buClr>
                <a:srgbClr val="00468E"/>
              </a:buClr>
              <a:buSzPct val="100000"/>
              <a:buChar char="●"/>
              <a:defRPr sz="3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defRPr>
            </a:lvl2pPr>
            <a:lvl3pPr marL="1783080" indent="-868680" defTabSz="1300480">
              <a:lnSpc>
                <a:spcPct val="90000"/>
              </a:lnSpc>
              <a:spcBef>
                <a:spcPts val="1400"/>
              </a:spcBef>
              <a:buClr>
                <a:srgbClr val="00468E"/>
              </a:buClr>
              <a:buSzPct val="100000"/>
              <a:buChar char="●"/>
              <a:defRPr sz="3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defRPr>
            </a:lvl3pPr>
            <a:lvl4pPr marL="2095500" indent="-723900" defTabSz="1300480">
              <a:lnSpc>
                <a:spcPct val="90000"/>
              </a:lnSpc>
              <a:spcBef>
                <a:spcPts val="1400"/>
              </a:spcBef>
              <a:buClr>
                <a:srgbClr val="00468E"/>
              </a:buClr>
              <a:buSzPct val="100000"/>
              <a:buChar char="●"/>
              <a:defRPr sz="3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defRPr>
            </a:lvl4pPr>
            <a:lvl5pPr marL="2552700" indent="-723900" defTabSz="1300480">
              <a:lnSpc>
                <a:spcPct val="90000"/>
              </a:lnSpc>
              <a:spcBef>
                <a:spcPts val="1400"/>
              </a:spcBef>
              <a:buClr>
                <a:srgbClr val="00468E"/>
              </a:buClr>
              <a:buSzPct val="100000"/>
              <a:buChar char="●"/>
              <a:defRPr sz="3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83922" y="595777"/>
            <a:ext cx="11216643" cy="851184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>
              <a:lnSpc>
                <a:spcPct val="90000"/>
              </a:lnSpc>
              <a:defRPr sz="6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7123" y="8851381"/>
            <a:ext cx="382986" cy="377535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3831" y="9296404"/>
            <a:ext cx="410370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1"/>
            <a:ext cx="10464800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259034"/>
            <a:ext cx="10464800" cy="6259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3831" y="9296404"/>
            <a:ext cx="410370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标题 1"/>
          <p:cNvSpPr txBox="1">
            <a:spLocks noGrp="1"/>
          </p:cNvSpPr>
          <p:nvPr>
            <p:ph type="title"/>
          </p:nvPr>
        </p:nvSpPr>
        <p:spPr>
          <a:xfrm>
            <a:off x="816610" y="1891030"/>
            <a:ext cx="11372215" cy="2306320"/>
          </a:xfrm>
          <a:prstGeom prst="rect">
            <a:avLst/>
          </a:prstGeom>
        </p:spPr>
        <p:txBody>
          <a:bodyPr>
            <a:noAutofit/>
          </a:bodyPr>
          <a:lstStyle/>
          <a:p>
            <a:pPr lvl="1" defTabSz="650240">
              <a:spcBef>
                <a:spcPts val="1700"/>
              </a:spcBef>
              <a:defRPr sz="44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PingFang SC Regular"/>
              </a:rPr>
              <a:t>Deep Convolutional Priors for Indoor Scene Synthesis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PingFang SC Regular"/>
            </a:endParaRPr>
          </a:p>
        </p:txBody>
      </p:sp>
      <p:sp>
        <p:nvSpPr>
          <p:cNvPr id="178" name="副标题 2"/>
          <p:cNvSpPr txBox="1">
            <a:spLocks noGrp="1"/>
          </p:cNvSpPr>
          <p:nvPr>
            <p:ph type="body" sz="quarter" idx="1"/>
          </p:nvPr>
        </p:nvSpPr>
        <p:spPr>
          <a:xfrm>
            <a:off x="5032375" y="7560310"/>
            <a:ext cx="7390130" cy="822325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王毅超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9" name="日期占位符 3"/>
          <p:cNvSpPr txBox="1"/>
          <p:nvPr/>
        </p:nvSpPr>
        <p:spPr>
          <a:xfrm>
            <a:off x="9496283" y="8950607"/>
            <a:ext cx="2926082" cy="467995"/>
          </a:xfrm>
          <a:prstGeom prst="rect">
            <a:avLst/>
          </a:prstGeom>
          <a:ln w="12700">
            <a:miter lim="400000"/>
          </a:ln>
        </p:spPr>
        <p:txBody>
          <a:bodyPr lIns="65022" tIns="65022" rIns="65022" bIns="65022">
            <a:spAutoFit/>
          </a:bodyPr>
          <a:lstStyle>
            <a:lvl1pPr algn="r" defTabSz="1300480">
              <a:defRPr sz="2200" b="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201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0" name="CHI 2017"/>
          <p:cNvSpPr txBox="1"/>
          <p:nvPr/>
        </p:nvSpPr>
        <p:spPr>
          <a:xfrm>
            <a:off x="4182745" y="3781425"/>
            <a:ext cx="4618990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lvl="1" algn="ctr" defTabSz="650240">
              <a:lnSpc>
                <a:spcPts val="7200"/>
              </a:lnSpc>
              <a:spcBef>
                <a:spcPts val="1700"/>
              </a:spcBef>
              <a:defRPr sz="3000" b="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en-US" altLang="zh-CN" sz="3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2018-siggraph</a:t>
            </a:r>
            <a:endParaRPr lang="en-US" altLang="zh-CN" sz="3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1" name="Kanit Wongsuphasawat * , Zening Qu * , Dominik Moritz * , Riley Chang * , Felix Ouk * , Anushka Anand + , Jock Mackinlay + , Bill Howe * , Jeffrey Heer *"/>
          <p:cNvSpPr txBox="1"/>
          <p:nvPr/>
        </p:nvSpPr>
        <p:spPr>
          <a:xfrm>
            <a:off x="368935" y="6502400"/>
            <a:ext cx="12246610" cy="470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KAI WANG, MANOLIS SAVVA, ANGEL X. CHANG,DANIEL RITCHIE</a:t>
            </a:r>
            <a:endParaRPr 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sym typeface="+mn-ea"/>
              </a:rPr>
              <a:t>模型</a:t>
            </a:r>
            <a:r>
              <a:rPr lang="en-US" altLang="zh-CN" dirty="0">
                <a:sym typeface="+mn-ea"/>
              </a:rPr>
              <a:t>-CategoryLocation</a:t>
            </a:r>
            <a:endParaRPr lang="en-US" altLang="zh-CN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7715" y="2203450"/>
            <a:ext cx="6855460" cy="4716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5" y="7152005"/>
            <a:ext cx="5408295" cy="10426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8495" y="2838451"/>
            <a:ext cx="6826250" cy="2871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试验的版本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去除掉类别蒙版的场景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去除掉深度蒙版的场景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以及用附加类别的去训练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使用不同比例的附加类别去训练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sym typeface="+mn-ea"/>
              </a:rPr>
              <a:t>模型</a:t>
            </a:r>
            <a:r>
              <a:rPr lang="en-US" altLang="zh-CN" dirty="0">
                <a:sym typeface="+mn-ea"/>
              </a:rPr>
              <a:t>-InstanceOrientation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3095" y="5066665"/>
            <a:ext cx="7113905" cy="3480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" y="2051050"/>
            <a:ext cx="10457815" cy="8197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0400" y="3012441"/>
            <a:ext cx="6826250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参数：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场景的顶视图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要插入物体的蒙版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65" y="3432175"/>
            <a:ext cx="4314190" cy="3695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485" y="3801745"/>
            <a:ext cx="205930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0400" y="4540250"/>
            <a:ext cx="505269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训练集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就已有房间，重新放置部分物品，朝向多种，有正确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/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错误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方向分成16个，原始角度为0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0400" y="6412230"/>
            <a:ext cx="4820285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合成：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16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个方向，若都低于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50%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，退回到第二步模型，重采样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重采样次数不超过3次的概率：卧室约20%，办公室约15%，客厅小于1%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结果与评价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4555" y="2645410"/>
            <a:ext cx="10159365" cy="34867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比较要求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每次两张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照片，一张是模型训练出来的房间场景布置，一张是基准布置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两者房间几何一样，物体的材料都被去掉，同一类别的物体显示同一颜色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照片顺序是随机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每个参与者，完成55次比较任务，其中有5个是“vigilance test”警觉测试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每个房间收集10个参与者的结果，去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掉没有通过警觉测试者的所有答案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4555" y="6477000"/>
            <a:ext cx="6577330" cy="16402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比较方案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方案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“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先挑好一些系列物品，再去安排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”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方案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2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“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基于成对关系统计的安排方式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”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方案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3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“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人工设计的场景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”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结果与评价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050" y="2669223"/>
            <a:ext cx="7143750" cy="4625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比较方案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方案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“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先挑好一些系列物品，再去安排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”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800100" lvl="1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三种房间：本文模型的效果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都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明显优于方案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1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方案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2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“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基于成对关系统计的安排方式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”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800100" lvl="1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三种房间：本文模型的效果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都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明显优于方案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2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方案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3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“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人工设计的场景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”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800100" lvl="1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办公室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：本文模型效果和人工方案持平；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800100" lvl="1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卧室和客厅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大家更偏好人工设计的场景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42372"/>
          <a:stretch>
            <a:fillRect/>
          </a:stretch>
        </p:blipFill>
        <p:spPr>
          <a:xfrm>
            <a:off x="7797800" y="2256155"/>
            <a:ext cx="5073650" cy="67195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595" y="2351405"/>
            <a:ext cx="10514330" cy="6643370"/>
          </a:xfrm>
          <a:prstGeom prst="rect">
            <a:avLst/>
          </a:prstGeom>
        </p:spPr>
      </p:pic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结果与评价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4555" y="2002473"/>
            <a:ext cx="7143750" cy="747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方案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2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比较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场景多样性和生成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680" y="2058035"/>
            <a:ext cx="6684645" cy="6931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930" y="2480628"/>
            <a:ext cx="5020310" cy="3517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策略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同一个房间生成不同的场景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对于关键的物品（如床、沙发），探索不同的放置位置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选择不同的组合方式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生成不同功能的房间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53745">
              <a:defRPr sz="3945"/>
            </a:pPr>
            <a:r>
              <a:rPr lang="zh-CN" dirty="0">
                <a:sym typeface="+mn-ea"/>
              </a:rPr>
              <a:t>总结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sz="2800" dirty="0"/>
              <a:t>未来工作</a:t>
            </a:r>
            <a:endParaRPr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99160" y="3912870"/>
            <a:ext cx="4878070" cy="27482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限制</a:t>
            </a:r>
            <a:endParaRPr lang="zh-CN" altLang="en-US" sz="2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物体之间是平级自由关系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生成一个场景，平均需要几分钟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只使用顶视图，考虑放在地板上的物件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9590" y="3697605"/>
            <a:ext cx="5498465" cy="2963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未来方向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考虑成组和对称出现的物件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计算共享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采用多种正交视图，考虑挂在墙上的物件，或者放置在物件之上的物件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229985" y="3307715"/>
            <a:ext cx="13970" cy="39592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概要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920" y="2529840"/>
            <a:ext cx="7517765" cy="547370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44145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9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主       题</a:t>
            </a:r>
            <a:r>
              <a:rPr kumimoji="0" lang="zh-CN" altLang="en-US" sz="2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：深度学习</a:t>
            </a:r>
            <a:r>
              <a:rPr kumimoji="0" lang="en-US" altLang="zh-CN" sz="2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——</a:t>
            </a:r>
            <a:r>
              <a:rPr kumimoji="0" lang="zh-CN" altLang="en-US" sz="2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室内场景合成</a:t>
            </a:r>
            <a:endParaRPr kumimoji="0" lang="zh-CN" altLang="en-US" sz="29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97185" y="2529523"/>
            <a:ext cx="2091055" cy="5747385"/>
          </a:xfrm>
          <a:prstGeom prst="rect">
            <a:avLst/>
          </a:prstGeom>
          <a:solidFill>
            <a:srgbClr val="F5B390">
              <a:alpha val="41000"/>
            </a:srgbClr>
          </a:solidFill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88290" tIns="288290" rIns="144145" bIns="288290" numCol="1" spcCol="38100" rtlCol="0" anchor="ctr" forceAA="0">
            <a:spAutoFit/>
          </a:bodyPr>
          <a:p>
            <a:pPr marL="0" marR="0" indent="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前期介绍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论文贡献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相关工作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研究方法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数据集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模型介绍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结果评测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  <a:p>
            <a:pPr marL="0" marR="0" indent="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未来展望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3156585"/>
            <a:ext cx="9850120" cy="5245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主要作者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3300" y="2551430"/>
            <a:ext cx="4756150" cy="1779270"/>
            <a:chOff x="1580" y="4018"/>
            <a:chExt cx="7490" cy="2802"/>
          </a:xfrm>
        </p:grpSpPr>
        <p:sp>
          <p:nvSpPr>
            <p:cNvPr id="18" name="文本框 17"/>
            <p:cNvSpPr txBox="1"/>
            <p:nvPr/>
          </p:nvSpPr>
          <p:spPr>
            <a:xfrm>
              <a:off x="4382" y="4468"/>
              <a:ext cx="4689" cy="190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t" forceAA="0">
              <a:spAutoFit/>
            </a:bodyPr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 Neue"/>
                </a:rPr>
                <a:t>布朗大学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endParaRP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 Neue"/>
                </a:rPr>
                <a:t>KAI WANG,</a:t>
              </a:r>
              <a:endPara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endParaRP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 Neue"/>
                </a:rPr>
                <a:t>DANIEL RITCHIE</a:t>
              </a:r>
              <a:endPara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80" y="4018"/>
              <a:ext cx="2619" cy="2803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003300" y="5132070"/>
            <a:ext cx="10389235" cy="2686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t" anchorCtr="0" forceAA="0" compatLnSpc="1">
            <a:spAutoFit/>
          </a:bodyPr>
          <a:p>
            <a:pPr lvl="0" algn="l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KAI WANG 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其它相关发表文章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lvl="0" algn="l"/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lvl="0" algn="l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PlanIT: planning and instantiating indoor scenes with relation graph and spatial prior networks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lvl="0" algn="l"/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lvl="0" algn="l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Fast and Flexible Indoor Scene Synthesis via Deep Convolutional Generative Models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264910" y="2607310"/>
            <a:ext cx="4733290" cy="1492250"/>
            <a:chOff x="9866" y="4106"/>
            <a:chExt cx="7454" cy="2350"/>
          </a:xfrm>
        </p:grpSpPr>
        <p:sp>
          <p:nvSpPr>
            <p:cNvPr id="19" name="文本框 18"/>
            <p:cNvSpPr txBox="1"/>
            <p:nvPr/>
          </p:nvSpPr>
          <p:spPr>
            <a:xfrm>
              <a:off x="12458" y="4467"/>
              <a:ext cx="4862" cy="190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fromWordArt="0" anchor="t" anchorCtr="0" forceAA="0" compatLnSpc="1">
              <a:spAutoFit/>
            </a:bodyPr>
            <a:p>
              <a:pPr lvl="0"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 Neue"/>
                </a:rPr>
                <a:t>普林斯顿大学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endParaRPr>
            </a:p>
            <a:p>
              <a:pPr lvl="0" algn="l"/>
              <a:r>
                <a:rPr lang="zh-CN" alt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 Neue"/>
                </a:rPr>
                <a:t>MANOLIS SAVVA,</a:t>
              </a:r>
              <a:endPara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endParaRPr>
            </a:p>
            <a:p>
              <a:pPr lvl="0" algn="l"/>
              <a:r>
                <a:rPr lang="zh-CN" alt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 Neue"/>
                </a:rPr>
                <a:t>ANGEL X. CHANG</a:t>
              </a:r>
              <a:endPara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6" y="4106"/>
              <a:ext cx="2301" cy="2351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8134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论文贡献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相关工作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4555" y="2217738"/>
            <a:ext cx="63976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本文论文贡献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4555" y="2693988"/>
            <a:ext cx="775335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首个基于深度神经网络的室内场景合成的系统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基于正交顶视图，语义丰富，基于图形的场景表达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通过必要的知觉研究去比较模型生成的房间安排、先前工作生成的安排、以及由人生成的安排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4555" y="5168583"/>
            <a:ext cx="63976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相关工作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4555" y="5590540"/>
            <a:ext cx="7934960" cy="34867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室内场景合成和家具布置</a:t>
            </a: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marR="0" lvl="2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基于室内设计原则、物体之间的统计学及空间关系等</a:t>
            </a: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数据驱动的场景合成</a:t>
            </a: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marR="0" lvl="2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学习先前的方案</a:t>
            </a: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marR="0" lvl="2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使用图形学模型（基于物体之间的关系）</a:t>
            </a: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marR="0" lvl="2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高斯混合模型（基于物体在空间中成对关系）</a:t>
            </a: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1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595" y="2176145"/>
            <a:ext cx="12860655" cy="2000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4555" y="6877368"/>
            <a:ext cx="63976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基础限定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4555" y="7409498"/>
            <a:ext cx="1157668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考虑那些放在地板上的家具，不考虑挂在墙上、放置在其他家具之上的物件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marR="0" indent="-342900" algn="l" defTabSz="5842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基于正交俯视图，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84555" y="5580698"/>
            <a:ext cx="8914130" cy="1122998"/>
            <a:chOff x="1393" y="3390"/>
            <a:chExt cx="14038" cy="1769"/>
          </a:xfrm>
        </p:grpSpPr>
        <p:sp>
          <p:nvSpPr>
            <p:cNvPr id="3" name="文本框 2"/>
            <p:cNvSpPr txBox="1"/>
            <p:nvPr/>
          </p:nvSpPr>
          <p:spPr>
            <a:xfrm>
              <a:off x="1393" y="3390"/>
              <a:ext cx="11513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charset="-122"/>
                  <a:ea typeface="微软雅黑" panose="020B0503020204020204" charset="-122"/>
                  <a:cs typeface="Helvetica Neue"/>
                  <a:sym typeface="Helvetica Neue"/>
                </a:rPr>
                <a:t>三个模型：</a:t>
              </a:r>
              <a:endPara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93" y="4417"/>
              <a:ext cx="14038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b="0">
                  <a:latin typeface="微软雅黑" panose="020B0503020204020204" charset="-122"/>
                  <a:ea typeface="微软雅黑" panose="020B0503020204020204" charset="-122"/>
                  <a:sym typeface="Helvetica Neue"/>
                </a:rPr>
                <a:t>	</a:t>
              </a:r>
              <a:r>
                <a:rPr lang="zh-CN" altLang="en-US" b="0">
                  <a:latin typeface="微软雅黑" panose="020B0503020204020204" charset="-122"/>
                  <a:ea typeface="微软雅黑" panose="020B0503020204020204" charset="-122"/>
                  <a:sym typeface="Helvetica Neue"/>
                </a:rPr>
                <a:t>使用深度卷积神经网络，将场景视图作为输入</a:t>
              </a:r>
              <a:endPara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264535" y="4177030"/>
            <a:ext cx="2550795" cy="47053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1是否要放置物件</a:t>
            </a:r>
            <a:endParaRPr lang="en-US" altLang="zh-CN" b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89905" y="4937125"/>
            <a:ext cx="3204210" cy="47053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2 物件种类和放置位置</a:t>
            </a:r>
            <a:endParaRPr lang="en-US" altLang="zh-CN" b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15325" y="5697220"/>
            <a:ext cx="2675890" cy="47053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3 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具体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物件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和朝向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545965" y="3328035"/>
            <a:ext cx="15240" cy="6654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箭头连接符 36"/>
          <p:cNvCxnSpPr/>
          <p:nvPr/>
        </p:nvCxnSpPr>
        <p:spPr>
          <a:xfrm flipH="1">
            <a:off x="6670040" y="3798570"/>
            <a:ext cx="5715" cy="8489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/>
          <p:cNvCxnSpPr/>
          <p:nvPr/>
        </p:nvCxnSpPr>
        <p:spPr>
          <a:xfrm>
            <a:off x="9798685" y="3798570"/>
            <a:ext cx="10160" cy="16033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/>
              <a:t>数据集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4555" y="2593658"/>
            <a:ext cx="4933315" cy="1763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SUNCG数据集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包含45000个3D场景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存在噪音数据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4555" y="2160905"/>
            <a:ext cx="20935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来源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rPr>
              <a:t>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483100" y="2223770"/>
            <a:ext cx="8942705" cy="2196465"/>
            <a:chOff x="3896" y="8440"/>
            <a:chExt cx="14083" cy="3459"/>
          </a:xfrm>
        </p:grpSpPr>
        <p:sp>
          <p:nvSpPr>
            <p:cNvPr id="10" name="文本框 9"/>
            <p:cNvSpPr txBox="1"/>
            <p:nvPr/>
          </p:nvSpPr>
          <p:spPr>
            <a:xfrm>
              <a:off x="4046" y="9122"/>
              <a:ext cx="13933" cy="277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fromWordArt="0" anchor="ctr" anchorCtr="0" forceAA="0" compatLnSpc="1">
              <a:spAutoFit/>
            </a:bodyPr>
            <a:p>
              <a:pPr marL="342900" lvl="0" indent="-342900" algn="l">
                <a:lnSpc>
                  <a:spcPct val="150000"/>
                </a:lnSpc>
                <a:buFont typeface="Arial" panose="020B0604020202020204" pitchFamily="34" charset="0"/>
              </a:pPr>
              <a:r>
                <a:rPr lang="zh-CN" altLang="en-US" b="0" dirty="0">
                  <a:latin typeface="微软雅黑" panose="020B0503020204020204" charset="-122"/>
                  <a:ea typeface="微软雅黑" panose="020B0503020204020204" charset="-122"/>
                  <a:sym typeface="Helvetica Neue"/>
                </a:rPr>
                <a:t>三种房间：Bedrooms/living rooms/offices</a:t>
              </a:r>
              <a:endPara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endParaRPr>
            </a:p>
            <a:p>
              <a:pPr marL="342900" lvl="0" indent="-342900" algn="l">
                <a:lnSpc>
                  <a:spcPct val="150000"/>
                </a:lnSpc>
                <a:buFont typeface="Arial" panose="020B0604020202020204" pitchFamily="34" charset="0"/>
              </a:pPr>
              <a:r>
                <a:rPr lang="zh-CN" altLang="en-US" b="0" dirty="0">
                  <a:latin typeface="微软雅黑" panose="020B0503020204020204" charset="-122"/>
                  <a:ea typeface="微软雅黑" panose="020B0503020204020204" charset="-122"/>
                  <a:sym typeface="Helvetica Neue"/>
                </a:rPr>
                <a:t>8398个bedrooms、1238个offices、1452个living room</a:t>
              </a:r>
              <a:endPara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endParaRPr>
            </a:p>
            <a:p>
              <a:pPr marL="342900" lvl="0" indent="-342900" algn="l">
                <a:lnSpc>
                  <a:spcPct val="150000"/>
                </a:lnSpc>
                <a:buFont typeface="Arial" panose="020B0604020202020204" pitchFamily="34" charset="0"/>
              </a:pPr>
              <a:r>
                <a:rPr lang="zh-CN" altLang="en-US" b="0" dirty="0">
                  <a:latin typeface="微软雅黑" panose="020B0503020204020204" charset="-122"/>
                  <a:ea typeface="微软雅黑" panose="020B0503020204020204" charset="-122"/>
                  <a:sym typeface="Helvetica Neue"/>
                </a:rPr>
                <a:t>每种类型留250个房间作为验证和测试，其余用作训练</a:t>
              </a:r>
              <a:endPara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96" y="8440"/>
              <a:ext cx="3296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2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 Neue"/>
                </a:rPr>
                <a:t>过滤后</a:t>
              </a:r>
              <a:r>
                <a:rPr lang="zh-CN" altLang="en-US" sz="2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Helvetica Neue"/>
                </a:rPr>
                <a:t>：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/>
                <a:sym typeface="Helvetica Neue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6416675"/>
            <a:ext cx="12058650" cy="249682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84555" y="4652963"/>
            <a:ext cx="10346055" cy="1763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图片处理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将6X6m的区域映射到512X512的图像区域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图片的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语义通道：深度、房间蒙版、墙体蒙版、物体蒙版、朝向、类别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82745" y="2703830"/>
            <a:ext cx="5073015" cy="1209040"/>
          </a:xfrm>
          <a:prstGeom prst="rect">
            <a:avLst/>
          </a:prstGeom>
          <a:noFill/>
          <a:ln w="12700" cap="flat">
            <a:solidFill>
              <a:schemeClr val="accent5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“Continue?”模型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	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决定是否继续要插入新的物件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？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pic>
        <p:nvPicPr>
          <p:cNvPr id="20" name="图片 19" descr="BitExTract_VIS地方斯蒂芬的算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2684145"/>
            <a:ext cx="1243965" cy="1248410"/>
          </a:xfrm>
          <a:prstGeom prst="rect">
            <a:avLst/>
          </a:prstGeom>
        </p:spPr>
      </p:pic>
      <p:pic>
        <p:nvPicPr>
          <p:cNvPr id="22" name="图片 21" descr="BitExTra个发过法国ct_VI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" y="4640580"/>
            <a:ext cx="1231265" cy="12268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82745" y="4658360"/>
            <a:ext cx="5072380" cy="12090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2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“CategoryLocation”模型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	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决定放那种物品，以及放在哪里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2745" y="6725285"/>
            <a:ext cx="5072380" cy="12090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3“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InstanceOrientation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”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模型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	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挑选具体放置物件，以及物件朝向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pic>
        <p:nvPicPr>
          <p:cNvPr id="7" name="图片 6" descr="法第三方士大夫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45" y="6550025"/>
            <a:ext cx="1560195" cy="1560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-Continue?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9470" y="2470150"/>
            <a:ext cx="5575935" cy="5925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3740" y="3717925"/>
            <a:ext cx="5386705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将场景状态压缩成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两个特征集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1. 各类物品在其中的数量组成的向量。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2. 通过深度神经网络，从顶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视图去提取更高维度的特征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3740" y="2214880"/>
            <a:ext cx="5023485" cy="12090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输入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场景状态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输出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：二项分布（是否要继续添加）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" y="5981700"/>
            <a:ext cx="6475730" cy="5321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3740" y="6631940"/>
            <a:ext cx="5386705" cy="1763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训练集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一半是不需要添加的案例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另一半是要继续添加物品的案例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 noGrp="1"/>
          </p:cNvSpPr>
          <p:nvPr>
            <p:ph type="title"/>
          </p:nvPr>
        </p:nvSpPr>
        <p:spPr>
          <a:xfrm>
            <a:off x="884238" y="595313"/>
            <a:ext cx="11215687" cy="850900"/>
          </a:xfrm>
          <a:prstGeom prst="rect">
            <a:avLst/>
          </a:prstGeom>
        </p:spPr>
        <p:txBody>
          <a:bodyPr/>
          <a:lstStyle/>
          <a:p>
            <a:pPr defTabSz="753745">
              <a:defRPr sz="3945"/>
            </a:pPr>
            <a:r>
              <a:rPr lang="zh-CN" altLang="en-US" dirty="0">
                <a:sym typeface="+mn-ea"/>
              </a:rPr>
              <a:t>模型</a:t>
            </a:r>
            <a:r>
              <a:rPr lang="en-US" altLang="zh-CN" dirty="0">
                <a:sym typeface="+mn-ea"/>
              </a:rPr>
              <a:t>-CategoryLocation</a:t>
            </a:r>
            <a:endParaRPr lang="en-US" altLang="zh-CN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5485" y="2034223"/>
            <a:ext cx="6826250" cy="5179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fromWordArt="0" anchor="ctr" anchorCtr="0" forceAA="0" compatLnSpc="1">
            <a:spAutoFit/>
          </a:bodyPr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训练集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物体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类别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的案例：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随机去掉物件，针对物体的中心，生成一个注意蒙版（attention mask Mattn(x,y))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附加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类别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的案例：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从房间外面、房间内部空的地方、房间内有物件的地方，中选一个点，关于那个点，生成注意蒙版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比例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：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Helvetica Neue"/>
              </a:rPr>
              <a:t>95%的附加类别、5%的物体类别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735" y="2034540"/>
            <a:ext cx="5093970" cy="3797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35" y="5831840"/>
            <a:ext cx="4883150" cy="3832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5" y="7456170"/>
            <a:ext cx="6576060" cy="1155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REFSHAPE" val="530095972"/>
  <p:tag name="KSO_WM_UNIT_PLACING_PICTURE_USER_VIEWPORT" val="{&quot;height&quot;:3690,&quot;width&quot;:23715}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lang="zh-CN" altLang="en-US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WPS 演示</Application>
  <PresentationFormat>自定义</PresentationFormat>
  <Paragraphs>197</Paragraphs>
  <Slides>16</Slides>
  <Notes>19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Light</vt:lpstr>
      <vt:lpstr>Calibri</vt:lpstr>
      <vt:lpstr>Helvetica</vt:lpstr>
      <vt:lpstr>微软雅黑</vt:lpstr>
      <vt:lpstr>Times New Roman</vt:lpstr>
      <vt:lpstr>华文楷体</vt:lpstr>
      <vt:lpstr>Arial</vt:lpstr>
      <vt:lpstr>PingFang SC Semibold</vt:lpstr>
      <vt:lpstr>PingFang SC Regular</vt:lpstr>
      <vt:lpstr>Arial Unicode MS</vt:lpstr>
      <vt:lpstr>White</vt:lpstr>
      <vt:lpstr>Deep Convolutional Priors for Indoor Scene Synthesis</vt:lpstr>
      <vt:lpstr>概要</vt:lpstr>
      <vt:lpstr>主要作者</vt:lpstr>
      <vt:lpstr>论文贡献-相关工作</vt:lpstr>
      <vt:lpstr>研究方法</vt:lpstr>
      <vt:lpstr>数据集</vt:lpstr>
      <vt:lpstr>模型</vt:lpstr>
      <vt:lpstr>模型-Continue?</vt:lpstr>
      <vt:lpstr>模型-CategoryLocation</vt:lpstr>
      <vt:lpstr>模型-CategoryLocation</vt:lpstr>
      <vt:lpstr>模型-InstanceOrientation</vt:lpstr>
      <vt:lpstr>结果与评价</vt:lpstr>
      <vt:lpstr>结果与评价</vt:lpstr>
      <vt:lpstr>结果与评价</vt:lpstr>
      <vt:lpstr>场景多样性和生成</vt:lpstr>
      <vt:lpstr>总结——未来工作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Analytics Framework for the Detection of Anomalous Call Stack Trees in High Performance Computing Applications</dc:title>
  <dc:creator>之江</dc:creator>
  <cp:lastModifiedBy>wangyichao</cp:lastModifiedBy>
  <cp:revision>1595</cp:revision>
  <dcterms:created xsi:type="dcterms:W3CDTF">2019-05-19T12:01:00Z</dcterms:created>
  <dcterms:modified xsi:type="dcterms:W3CDTF">2019-12-26T14:09:07Z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