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db2b3b5f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db2b3b5f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Blake will be doing the demo for the project at the current state.</a:t>
            </a: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db2b3b5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db2b3b5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200">
                <a:latin typeface="Roboto"/>
                <a:ea typeface="Roboto"/>
                <a:cs typeface="Roboto"/>
                <a:sym typeface="Roboto"/>
              </a:rPr>
              <a:t>For this project we first picked out a project manager who first issued base tasks for us to complete and get started on for this project and lay out a base model for this project.</a:t>
            </a:r>
            <a:r>
              <a:rPr lang="en" sz="1200">
                <a:solidFill>
                  <a:schemeClr val="dk1"/>
                </a:solidFill>
                <a:latin typeface="Roboto"/>
                <a:ea typeface="Roboto"/>
                <a:cs typeface="Roboto"/>
                <a:sym typeface="Roboto"/>
              </a:rPr>
              <a:t> Once we had these ready we moved to divide the tasks effectively and efficiently and we met regularly for short meetings on zoom and communication was established via slack. We did this not only for this project but also for every project.</a:t>
            </a:r>
            <a:endParaRPr sz="1200">
              <a:latin typeface="Roboto"/>
              <a:ea typeface="Roboto"/>
              <a:cs typeface="Roboto"/>
              <a:sym typeface="Roboto"/>
            </a:endParaRPr>
          </a:p>
          <a:p>
            <a:pPr indent="0" lvl="0" marL="457200" rtl="0" algn="l">
              <a:lnSpc>
                <a:spcPct val="115000"/>
              </a:lnSpc>
              <a:spcBef>
                <a:spcPts val="1600"/>
              </a:spcBef>
              <a:spcAft>
                <a:spcPts val="1600"/>
              </a:spcAft>
              <a:buNone/>
            </a:pPr>
            <a:r>
              <a:rPr lang="en" sz="1200">
                <a:latin typeface="Roboto"/>
                <a:ea typeface="Roboto"/>
                <a:cs typeface="Roboto"/>
                <a:sym typeface="Roboto"/>
              </a:rPr>
              <a:t>Upon completion of these tasks and issues, sub issues were laid out to improve the existing base model and improve the essence and aesthetic of the project</a:t>
            </a:r>
            <a:endParaRPr sz="1200">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e91653a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e91653a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The Learning outcomes that we achieved from developing this project included learning about how MVC functions and how MVC plays a key role in web development and backend. Next we learned how webscraping works and what kind of gems and tools are there out that can help us scrape data and use that data </a:t>
            </a:r>
            <a:r>
              <a:rPr lang="en" sz="1300"/>
              <a:t>efficiently</a:t>
            </a:r>
            <a:r>
              <a:rPr lang="en" sz="1300"/>
              <a:t>. Then we learned how to link different models and databases altogether to get the project working. Our project was divided into 3 main components- the </a:t>
            </a:r>
            <a:r>
              <a:rPr lang="en" sz="1300"/>
              <a:t>administrative</a:t>
            </a:r>
            <a:r>
              <a:rPr lang="en" sz="1300"/>
              <a:t> interface, the grader application interface and the instructor recommendation interface. So getting those models together was a great learning outcome from this project. We also learned about how different requests were handled and what responses were needed for each request. Lastly we learned about how the base of login/logout interface worked and how different views were generated on the basis of this interface.</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db2b3b5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db2b3b5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For this project we took some important architectural decisions that helped us develop this project effectively and efficiently. We first broke down this project into three main components which were </a:t>
            </a:r>
            <a:r>
              <a:rPr lang="en" sz="1300">
                <a:solidFill>
                  <a:schemeClr val="dk1"/>
                </a:solidFill>
              </a:rPr>
              <a:t>the administrative interface, the grader application interface and the instructor recommendation interface. Each of which had an important role to play. A member from our team was then assigned, who was responsible for setting up the base MVC for this project. A member of our team was held responsible for making sure that the webscraper was updated from Project 3 and had a smooth transition from project 4 to fulfil the needs and requirements of this project. Lastly a member was also assigned the task of making sure that each component had a different view and style. Upon completion of these tasks and issues </a:t>
            </a:r>
            <a:r>
              <a:rPr lang="en" sz="1300"/>
              <a:t>sub-issues were assigned that helped improve on existing base model. During this process for the project development we met almost daily and communicated via Slack and met via zoom. We had no problems working as a team and every team member was enthusiastic in participating. Unfortunately during this process one of our team members was diagnosed with Covid however everyone in the team was keen on making sure that the team member prioritized their health first so they took over the task for that team member.</a:t>
            </a:r>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db2b3b5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db2b3b5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Some of the major tasks and issues that were laid out for this project included: Updating webscraper for Project 3 to take care of the needs of Project 4. Taking care of the Administrative interface so that the administrative could have a view to make it easy for them to see which applicant applied for what course and to also see their qualifications to hire out the best from the pool of applicants. Another task was setup to take care of the student grader applicant interface so that the interested students could login and fill out a form to apply to be a grader for interested courses by filling out sections like their name, email, dot number, GPA for the interested courses, other </a:t>
            </a:r>
            <a:r>
              <a:rPr lang="en" sz="1300"/>
              <a:t>qualifications</a:t>
            </a:r>
            <a:r>
              <a:rPr lang="en" sz="1300"/>
              <a:t> and their free times </a:t>
            </a:r>
            <a:r>
              <a:rPr lang="en" sz="1300"/>
              <a:t>throughout</a:t>
            </a:r>
            <a:r>
              <a:rPr lang="en" sz="1300"/>
              <a:t> the week. Another task that we had laid out was taking care of the Instructor interface so that the instructors could login and see the list of students for different courses and fill out recommendations for them. After setting up these models and interfaces we had to also link different databases together for example linking graders with available times to the administrative view. Lastly we also had a major task to update the login setup from Project 3 to divide the login interface for student graders, </a:t>
            </a:r>
            <a:r>
              <a:rPr lang="en" sz="1300"/>
              <a:t>administrators</a:t>
            </a:r>
            <a:r>
              <a:rPr lang="en" sz="1300"/>
              <a:t> and </a:t>
            </a:r>
            <a:r>
              <a:rPr lang="en" sz="1300"/>
              <a:t>instructors</a:t>
            </a:r>
            <a:r>
              <a:rPr lang="en" sz="1300"/>
              <a:t> to take them to their respective views after login. Now we have Yi-Chen who will be speaking about the sub-tasks that we had laid for this project.</a:t>
            </a:r>
            <a:endParaRPr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5843425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5843425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lang="en" sz="1300">
                <a:solidFill>
                  <a:schemeClr val="dk1"/>
                </a:solidFill>
              </a:rPr>
              <a:t>Here were some of the sub-tasks that relate to the major tasks stated in the previous slide. We wanted to improve the base views of the grader application and the instructor recommendation section.</a:t>
            </a:r>
            <a:endParaRPr sz="1300">
              <a:solidFill>
                <a:schemeClr val="dk1"/>
              </a:solidFill>
            </a:endParaRPr>
          </a:p>
          <a:p>
            <a:pPr indent="0" lvl="0" marL="0" rtl="0" algn="l">
              <a:lnSpc>
                <a:spcPct val="107916"/>
              </a:lnSpc>
              <a:spcBef>
                <a:spcPts val="800"/>
              </a:spcBef>
              <a:spcAft>
                <a:spcPts val="0"/>
              </a:spcAft>
              <a:buClr>
                <a:schemeClr val="dk1"/>
              </a:buClr>
              <a:buSzPts val="1100"/>
              <a:buFont typeface="Arial"/>
              <a:buNone/>
            </a:pPr>
            <a:r>
              <a:rPr lang="en" sz="1300">
                <a:solidFill>
                  <a:schemeClr val="dk1"/>
                </a:solidFill>
              </a:rPr>
              <a:t>The view of a grader application contains the student name, student email, student cumulative GPA, the interested course for being a grader, the times he/she is available, and the course section number he/she is interested in for being a grader. The view of the instructor recommendation contains the name, department, course, and email for the instructor; the student name; the recommendation letter; and the corresponding grader application.</a:t>
            </a:r>
            <a:endParaRPr sz="1300">
              <a:solidFill>
                <a:schemeClr val="dk1"/>
              </a:solidFill>
            </a:endParaRPr>
          </a:p>
          <a:p>
            <a:pPr indent="0" lvl="0" marL="0" rtl="0" algn="l">
              <a:lnSpc>
                <a:spcPct val="107916"/>
              </a:lnSpc>
              <a:spcBef>
                <a:spcPts val="800"/>
              </a:spcBef>
              <a:spcAft>
                <a:spcPts val="0"/>
              </a:spcAft>
              <a:buClr>
                <a:schemeClr val="dk1"/>
              </a:buClr>
              <a:buSzPts val="1100"/>
              <a:buFont typeface="Arial"/>
              <a:buNone/>
            </a:pPr>
            <a:r>
              <a:rPr lang="en" sz="1300">
                <a:solidFill>
                  <a:schemeClr val="dk1"/>
                </a:solidFill>
              </a:rPr>
              <a:t>We added an evaluation form for instructors so that teachers could evaluate students’ performance as grader. The characteristics for the evaluation were dedication, performance, cooperation, initiative, communication, character, responsiveness, personality, appearance, and work habit.</a:t>
            </a:r>
            <a:endParaRPr sz="1300">
              <a:solidFill>
                <a:schemeClr val="dk1"/>
              </a:solidFill>
            </a:endParaRPr>
          </a:p>
          <a:p>
            <a:pPr indent="0" lvl="0" marL="0" rtl="0" algn="l">
              <a:lnSpc>
                <a:spcPct val="107916"/>
              </a:lnSpc>
              <a:spcBef>
                <a:spcPts val="800"/>
              </a:spcBef>
              <a:spcAft>
                <a:spcPts val="800"/>
              </a:spcAft>
              <a:buClr>
                <a:schemeClr val="dk1"/>
              </a:buClr>
              <a:buSzPts val="1100"/>
              <a:buFont typeface="Arial"/>
              <a:buNone/>
            </a:pPr>
            <a:r>
              <a:rPr lang="en" sz="1300">
                <a:solidFill>
                  <a:schemeClr val="dk1"/>
                </a:solidFill>
              </a:rPr>
              <a:t>We fixed some problems with the student, admin, and instructor buttons. We had a course list of available courses to grade that can be easily viewed and selected.</a:t>
            </a:r>
            <a:endParaRPr sz="13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e91653a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e91653a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lang="en" sz="1300">
                <a:solidFill>
                  <a:schemeClr val="dk1"/>
                </a:solidFill>
              </a:rPr>
              <a:t>Here were some of the issues that were faced while working on the project. When we pulled from the git repositories, ActionText didn’t work. To fix that, we updated the package.json file in the root directory which includes the ActionText dependency.</a:t>
            </a:r>
            <a:endParaRPr sz="1300">
              <a:solidFill>
                <a:schemeClr val="dk1"/>
              </a:solidFill>
            </a:endParaRPr>
          </a:p>
          <a:p>
            <a:pPr indent="0" lvl="0" marL="0" rtl="0" algn="l">
              <a:lnSpc>
                <a:spcPct val="107916"/>
              </a:lnSpc>
              <a:spcBef>
                <a:spcPts val="800"/>
              </a:spcBef>
              <a:spcAft>
                <a:spcPts val="0"/>
              </a:spcAft>
              <a:buClr>
                <a:schemeClr val="dk1"/>
              </a:buClr>
              <a:buSzPts val="1100"/>
              <a:buFont typeface="Arial"/>
              <a:buNone/>
            </a:pPr>
            <a:r>
              <a:rPr lang="en" sz="1300">
                <a:solidFill>
                  <a:schemeClr val="dk1"/>
                </a:solidFill>
              </a:rPr>
              <a:t>For the student, admin, instructor buttons, we tried to use “button_to” to create a button that goes to the interface, but we had to change it to “link_to”. This is because “link_to” handles GET requests and “button_to” handles POST requests. We made the buttons to work as links by using the HTML tag &lt;button&gt;.</a:t>
            </a:r>
            <a:endParaRPr sz="1300">
              <a:solidFill>
                <a:schemeClr val="dk1"/>
              </a:solidFill>
            </a:endParaRPr>
          </a:p>
          <a:p>
            <a:pPr indent="0" lvl="0" marL="0" rtl="0" algn="l">
              <a:lnSpc>
                <a:spcPct val="107916"/>
              </a:lnSpc>
              <a:spcBef>
                <a:spcPts val="800"/>
              </a:spcBef>
              <a:spcAft>
                <a:spcPts val="0"/>
              </a:spcAft>
              <a:buClr>
                <a:schemeClr val="dk1"/>
              </a:buClr>
              <a:buSzPts val="1100"/>
              <a:buFont typeface="Arial"/>
              <a:buNone/>
            </a:pPr>
            <a:r>
              <a:rPr lang="en" sz="1300">
                <a:solidFill>
                  <a:schemeClr val="dk1"/>
                </a:solidFill>
              </a:rPr>
              <a:t>Some regular expressions in the models didn’t work well. We used a trial and error process with the formatting. We also fixed some issues with linking the databases.</a:t>
            </a:r>
            <a:endParaRPr sz="1300">
              <a:solidFill>
                <a:schemeClr val="dk1"/>
              </a:solidFill>
            </a:endParaRPr>
          </a:p>
          <a:p>
            <a:pPr indent="0" lvl="0" marL="0" rtl="0" algn="l">
              <a:lnSpc>
                <a:spcPct val="107916"/>
              </a:lnSpc>
              <a:spcBef>
                <a:spcPts val="800"/>
              </a:spcBef>
              <a:spcAft>
                <a:spcPts val="0"/>
              </a:spcAft>
              <a:buClr>
                <a:schemeClr val="dk1"/>
              </a:buClr>
              <a:buSzPts val="1100"/>
              <a:buFont typeface="Arial"/>
              <a:buNone/>
            </a:pPr>
            <a:r>
              <a:rPr lang="en" sz="1300">
                <a:solidFill>
                  <a:schemeClr val="dk1"/>
                </a:solidFill>
              </a:rPr>
              <a:t>We initially wanted to have a table which contains Monday-Friday 8am-9pm. The select functionality works in that table, but the data cannot be saved.</a:t>
            </a:r>
            <a:endParaRPr sz="1300">
              <a:solidFill>
                <a:schemeClr val="dk1"/>
              </a:solidFill>
            </a:endParaRPr>
          </a:p>
          <a:p>
            <a:pPr indent="0" lvl="0" marL="0" rtl="0" algn="l">
              <a:lnSpc>
                <a:spcPct val="107916"/>
              </a:lnSpc>
              <a:spcBef>
                <a:spcPts val="800"/>
              </a:spcBef>
              <a:spcAft>
                <a:spcPts val="800"/>
              </a:spcAft>
              <a:buClr>
                <a:schemeClr val="dk1"/>
              </a:buClr>
              <a:buSzPts val="1100"/>
              <a:buFont typeface="Arial"/>
              <a:buNone/>
            </a:pPr>
            <a:r>
              <a:rPr lang="en" sz="1300">
                <a:solidFill>
                  <a:schemeClr val="dk1"/>
                </a:solidFill>
              </a:rPr>
              <a:t>We wanted to put who the grader(s) is (are) for each course section on the page with the course sections, but that didn’t work.</a:t>
            </a:r>
            <a:endParaRPr sz="13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db2b3b5f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db2b3b5f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lang="en" sz="1300">
                <a:solidFill>
                  <a:schemeClr val="dk1"/>
                </a:solidFill>
              </a:rPr>
              <a:t>These were some of the improvements that we made during the project. We created a drop-down menu to list the courses available to apply for grader. Some regular expressions were used for the proper format of the strings.</a:t>
            </a:r>
            <a:endParaRPr sz="1300">
              <a:solidFill>
                <a:schemeClr val="dk1"/>
              </a:solidFill>
            </a:endParaRPr>
          </a:p>
          <a:p>
            <a:pPr indent="0" lvl="0" marL="0" rtl="0" algn="l">
              <a:lnSpc>
                <a:spcPct val="107916"/>
              </a:lnSpc>
              <a:spcBef>
                <a:spcPts val="800"/>
              </a:spcBef>
              <a:spcAft>
                <a:spcPts val="0"/>
              </a:spcAft>
              <a:buClr>
                <a:schemeClr val="dk1"/>
              </a:buClr>
              <a:buSzPts val="1100"/>
              <a:buFont typeface="Arial"/>
              <a:buNone/>
            </a:pPr>
            <a:r>
              <a:rPr lang="en" sz="1300">
                <a:solidFill>
                  <a:schemeClr val="dk1"/>
                </a:solidFill>
              </a:rPr>
              <a:t>A home page with student, admin, and instructor buttons was added so that the user can easily specify who it is after logging in.</a:t>
            </a:r>
            <a:endParaRPr sz="1300">
              <a:solidFill>
                <a:schemeClr val="dk1"/>
              </a:solidFill>
            </a:endParaRPr>
          </a:p>
          <a:p>
            <a:pPr indent="0" lvl="0" marL="0" rtl="0" algn="l">
              <a:lnSpc>
                <a:spcPct val="107916"/>
              </a:lnSpc>
              <a:spcBef>
                <a:spcPts val="800"/>
              </a:spcBef>
              <a:spcAft>
                <a:spcPts val="0"/>
              </a:spcAft>
              <a:buClr>
                <a:schemeClr val="dk1"/>
              </a:buClr>
              <a:buSzPts val="1100"/>
              <a:buFont typeface="Arial"/>
              <a:buNone/>
            </a:pPr>
            <a:r>
              <a:rPr lang="en" sz="1300">
                <a:solidFill>
                  <a:schemeClr val="dk1"/>
                </a:solidFill>
              </a:rPr>
              <a:t>A rich-text-box was used for the instructor recommendation so that the instructor can type paragraph length letters.</a:t>
            </a:r>
            <a:endParaRPr sz="1300">
              <a:solidFill>
                <a:schemeClr val="dk1"/>
              </a:solidFill>
            </a:endParaRPr>
          </a:p>
          <a:p>
            <a:pPr indent="0" lvl="0" marL="0" rtl="0" algn="l">
              <a:lnSpc>
                <a:spcPct val="107916"/>
              </a:lnSpc>
              <a:spcBef>
                <a:spcPts val="800"/>
              </a:spcBef>
              <a:spcAft>
                <a:spcPts val="0"/>
              </a:spcAft>
              <a:buClr>
                <a:schemeClr val="dk1"/>
              </a:buClr>
              <a:buSzPts val="1100"/>
              <a:buFont typeface="Arial"/>
              <a:buNone/>
            </a:pPr>
            <a:r>
              <a:rPr lang="en" sz="1300">
                <a:solidFill>
                  <a:schemeClr val="dk1"/>
                </a:solidFill>
              </a:rPr>
              <a:t>Each characteristic in the evaluation form was ranged from 1 to 10 with 1 being the worst and 10 being the best. We added these constraints to the evaluation model by using “:inclusion =&gt; 1..10”.</a:t>
            </a:r>
            <a:endParaRPr sz="1300">
              <a:solidFill>
                <a:schemeClr val="dk1"/>
              </a:solidFill>
            </a:endParaRPr>
          </a:p>
          <a:p>
            <a:pPr indent="0" lvl="0" marL="0" rtl="0" algn="l">
              <a:lnSpc>
                <a:spcPct val="107916"/>
              </a:lnSpc>
              <a:spcBef>
                <a:spcPts val="800"/>
              </a:spcBef>
              <a:spcAft>
                <a:spcPts val="800"/>
              </a:spcAft>
              <a:buClr>
                <a:schemeClr val="dk1"/>
              </a:buClr>
              <a:buSzPts val="1100"/>
              <a:buFont typeface="Arial"/>
              <a:buNone/>
            </a:pPr>
            <a:r>
              <a:rPr lang="en" sz="1300">
                <a:solidFill>
                  <a:schemeClr val="dk1"/>
                </a:solidFill>
              </a:rPr>
              <a:t>We added another table so that the admin could see who are the graders for each section and add more and more graders to sections.</a:t>
            </a:r>
            <a:endParaRPr sz="13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db2b3b5f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db2b3b5f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lang="en" sz="1300">
                <a:solidFill>
                  <a:schemeClr val="dk1"/>
                </a:solidFill>
              </a:rPr>
              <a:t>Those were some of the tools and gems that were useful for this project.</a:t>
            </a:r>
            <a:endParaRPr sz="1300">
              <a:solidFill>
                <a:schemeClr val="dk1"/>
              </a:solidFill>
            </a:endParaRPr>
          </a:p>
          <a:p>
            <a:pPr indent="0" lvl="0" marL="0" rtl="0" algn="l">
              <a:lnSpc>
                <a:spcPct val="107916"/>
              </a:lnSpc>
              <a:spcBef>
                <a:spcPts val="800"/>
              </a:spcBef>
              <a:spcAft>
                <a:spcPts val="0"/>
              </a:spcAft>
              <a:buClr>
                <a:schemeClr val="dk1"/>
              </a:buClr>
              <a:buSzPts val="1100"/>
              <a:buFont typeface="Arial"/>
              <a:buNone/>
            </a:pPr>
            <a:r>
              <a:rPr lang="en" sz="1300">
                <a:solidFill>
                  <a:schemeClr val="dk1"/>
                </a:solidFill>
              </a:rPr>
              <a:t>The HTTP Party and Nokogiri gems were used as what we used in Project 3.</a:t>
            </a:r>
            <a:endParaRPr sz="1300">
              <a:solidFill>
                <a:schemeClr val="dk1"/>
              </a:solidFill>
            </a:endParaRPr>
          </a:p>
          <a:p>
            <a:pPr indent="0" lvl="0" marL="0" rtl="0" algn="l">
              <a:lnSpc>
                <a:spcPct val="107916"/>
              </a:lnSpc>
              <a:spcBef>
                <a:spcPts val="800"/>
              </a:spcBef>
              <a:spcAft>
                <a:spcPts val="0"/>
              </a:spcAft>
              <a:buClr>
                <a:schemeClr val="dk1"/>
              </a:buClr>
              <a:buSzPts val="1100"/>
              <a:buFont typeface="Arial"/>
              <a:buNone/>
            </a:pPr>
            <a:r>
              <a:rPr lang="en" sz="1300">
                <a:solidFill>
                  <a:schemeClr val="dk1"/>
                </a:solidFill>
              </a:rPr>
              <a:t>The devise gem could support the login/logout functionality.</a:t>
            </a:r>
            <a:endParaRPr sz="1300">
              <a:solidFill>
                <a:schemeClr val="dk1"/>
              </a:solidFill>
            </a:endParaRPr>
          </a:p>
          <a:p>
            <a:pPr indent="0" lvl="0" marL="0" rtl="0" algn="l">
              <a:lnSpc>
                <a:spcPct val="107916"/>
              </a:lnSpc>
              <a:spcBef>
                <a:spcPts val="800"/>
              </a:spcBef>
              <a:spcAft>
                <a:spcPts val="800"/>
              </a:spcAft>
              <a:buClr>
                <a:schemeClr val="dk1"/>
              </a:buClr>
              <a:buSzPts val="1100"/>
              <a:buFont typeface="Arial"/>
              <a:buNone/>
            </a:pPr>
            <a:r>
              <a:rPr lang="en" sz="1300">
                <a:solidFill>
                  <a:schemeClr val="dk1"/>
                </a:solidFill>
              </a:rPr>
              <a:t>The action text tool can help support paragraph length text strings.</a:t>
            </a:r>
            <a:endParaRPr sz="13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Final Project Presentation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xaea-xii</a:t>
            </a:r>
            <a:endParaRPr/>
          </a:p>
          <a:p>
            <a:pPr indent="0" lvl="0" marL="0" rtl="0" algn="ctr">
              <a:spcBef>
                <a:spcPts val="0"/>
              </a:spcBef>
              <a:spcAft>
                <a:spcPts val="0"/>
              </a:spcAft>
              <a:buNone/>
            </a:pPr>
            <a:r>
              <a:rPr lang="en"/>
              <a:t>Blake, Gabe, Grant, Sid, Yi Chen</a:t>
            </a:r>
            <a:endParaRPr/>
          </a:p>
        </p:txBody>
      </p:sp>
      <p:pic>
        <p:nvPicPr>
          <p:cNvPr id="65" name="Google Shape;65;p13"/>
          <p:cNvPicPr preferRelativeResize="0"/>
          <p:nvPr/>
        </p:nvPicPr>
        <p:blipFill rotWithShape="1">
          <a:blip r:embed="rId3">
            <a:alphaModFix/>
          </a:blip>
          <a:srcRect b="8016" l="11584" r="12004" t="9167"/>
          <a:stretch/>
        </p:blipFill>
        <p:spPr>
          <a:xfrm>
            <a:off x="6161525" y="96225"/>
            <a:ext cx="2901076" cy="1399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of project in current state.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 Organization</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this project we first picked out a project manager</a:t>
            </a:r>
            <a:endParaRPr/>
          </a:p>
          <a:p>
            <a:pPr indent="-342900" lvl="0" marL="457200" rtl="0" algn="l">
              <a:spcBef>
                <a:spcPts val="0"/>
              </a:spcBef>
              <a:spcAft>
                <a:spcPts val="0"/>
              </a:spcAft>
              <a:buSzPts val="1800"/>
              <a:buChar char="●"/>
            </a:pPr>
            <a:r>
              <a:rPr lang="en"/>
              <a:t>Tasks and issues were laid down</a:t>
            </a:r>
            <a:endParaRPr/>
          </a:p>
          <a:p>
            <a:pPr indent="-342900" lvl="0" marL="457200" rtl="0" algn="l">
              <a:spcBef>
                <a:spcPts val="0"/>
              </a:spcBef>
              <a:spcAft>
                <a:spcPts val="0"/>
              </a:spcAft>
              <a:buSzPts val="1800"/>
              <a:buChar char="●"/>
            </a:pPr>
            <a:r>
              <a:rPr lang="en"/>
              <a:t>Division of Tasks Efficiently</a:t>
            </a:r>
            <a:endParaRPr/>
          </a:p>
          <a:p>
            <a:pPr indent="-342900" lvl="0" marL="457200" rtl="0" algn="l">
              <a:spcBef>
                <a:spcPts val="0"/>
              </a:spcBef>
              <a:spcAft>
                <a:spcPts val="0"/>
              </a:spcAft>
              <a:buSzPts val="1800"/>
              <a:buChar char="●"/>
            </a:pPr>
            <a:r>
              <a:rPr lang="en"/>
              <a:t>Meeting Regularly on Zoom and Communicating Effectively on Slack</a:t>
            </a:r>
            <a:endParaRPr/>
          </a:p>
          <a:p>
            <a:pPr indent="-342900" lvl="0" marL="457200" rtl="0" algn="l">
              <a:spcBef>
                <a:spcPts val="0"/>
              </a:spcBef>
              <a:spcAft>
                <a:spcPts val="0"/>
              </a:spcAft>
              <a:buSzPts val="1800"/>
              <a:buChar char="●"/>
            </a:pPr>
            <a:r>
              <a:rPr lang="en"/>
              <a:t>Upon completion of these issues, sub issues were laid down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Learning Outcomes from Project 4</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learned how MVC functions</a:t>
            </a:r>
            <a:endParaRPr/>
          </a:p>
          <a:p>
            <a:pPr indent="-342900" lvl="0" marL="457200" rtl="0" algn="l">
              <a:spcBef>
                <a:spcPts val="0"/>
              </a:spcBef>
              <a:spcAft>
                <a:spcPts val="0"/>
              </a:spcAft>
              <a:buSzPts val="1800"/>
              <a:buChar char="●"/>
            </a:pPr>
            <a:r>
              <a:rPr lang="en"/>
              <a:t>We learned how web-scraping works</a:t>
            </a:r>
            <a:endParaRPr/>
          </a:p>
          <a:p>
            <a:pPr indent="-342900" lvl="0" marL="457200" rtl="0" algn="l">
              <a:spcBef>
                <a:spcPts val="0"/>
              </a:spcBef>
              <a:spcAft>
                <a:spcPts val="0"/>
              </a:spcAft>
              <a:buSzPts val="1800"/>
              <a:buChar char="●"/>
            </a:pPr>
            <a:r>
              <a:rPr lang="en"/>
              <a:t>How to link different models altogether</a:t>
            </a:r>
            <a:endParaRPr/>
          </a:p>
          <a:p>
            <a:pPr indent="-342900" lvl="0" marL="457200" rtl="0" algn="l">
              <a:spcBef>
                <a:spcPts val="0"/>
              </a:spcBef>
              <a:spcAft>
                <a:spcPts val="0"/>
              </a:spcAft>
              <a:buSzPts val="1800"/>
              <a:buChar char="●"/>
            </a:pPr>
            <a:r>
              <a:rPr lang="en"/>
              <a:t>How requests and responses work</a:t>
            </a:r>
            <a:endParaRPr/>
          </a:p>
          <a:p>
            <a:pPr indent="-342900" lvl="0" marL="457200" rtl="0" algn="l">
              <a:spcBef>
                <a:spcPts val="0"/>
              </a:spcBef>
              <a:spcAft>
                <a:spcPts val="0"/>
              </a:spcAft>
              <a:buSzPts val="1800"/>
              <a:buChar char="●"/>
            </a:pPr>
            <a:r>
              <a:rPr lang="en"/>
              <a:t>How the base of login/logout interface works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Important Decisions &amp; </a:t>
            </a:r>
            <a:r>
              <a:rPr lang="en"/>
              <a:t>Architectural </a:t>
            </a:r>
            <a:r>
              <a:rPr lang="en"/>
              <a:t>Design</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project was first thought of as a division between 3 main components</a:t>
            </a:r>
            <a:endParaRPr/>
          </a:p>
          <a:p>
            <a:pPr indent="-342900" lvl="0" marL="457200" rtl="0" algn="l">
              <a:spcBef>
                <a:spcPts val="0"/>
              </a:spcBef>
              <a:spcAft>
                <a:spcPts val="0"/>
              </a:spcAft>
              <a:buSzPts val="1800"/>
              <a:buChar char="●"/>
            </a:pPr>
            <a:r>
              <a:rPr lang="en"/>
              <a:t>A member of our team was responsible for setting up the MVC</a:t>
            </a:r>
            <a:endParaRPr/>
          </a:p>
          <a:p>
            <a:pPr indent="-342900" lvl="0" marL="457200" rtl="0" algn="l">
              <a:spcBef>
                <a:spcPts val="0"/>
              </a:spcBef>
              <a:spcAft>
                <a:spcPts val="0"/>
              </a:spcAft>
              <a:buSzPts val="1800"/>
              <a:buChar char="●"/>
            </a:pPr>
            <a:r>
              <a:rPr lang="en"/>
              <a:t>A member of our team was responsible for making sure that </a:t>
            </a:r>
            <a:r>
              <a:rPr lang="en"/>
              <a:t>web scraper</a:t>
            </a:r>
            <a:r>
              <a:rPr lang="en"/>
              <a:t> was able to scrape data</a:t>
            </a:r>
            <a:endParaRPr/>
          </a:p>
          <a:p>
            <a:pPr indent="-342900" lvl="0" marL="457200" rtl="0" algn="l">
              <a:spcBef>
                <a:spcPts val="0"/>
              </a:spcBef>
              <a:spcAft>
                <a:spcPts val="0"/>
              </a:spcAft>
              <a:buSzPts val="1800"/>
              <a:buChar char="●"/>
            </a:pPr>
            <a:r>
              <a:rPr lang="en"/>
              <a:t>A member of our team was responsible for making sure that each component had a different view and style</a:t>
            </a:r>
            <a:endParaRPr/>
          </a:p>
          <a:p>
            <a:pPr indent="-342900" lvl="0" marL="457200" rtl="0" algn="l">
              <a:spcBef>
                <a:spcPts val="0"/>
              </a:spcBef>
              <a:spcAft>
                <a:spcPts val="0"/>
              </a:spcAft>
              <a:buSzPts val="1800"/>
              <a:buChar char="●"/>
            </a:pPr>
            <a:r>
              <a:rPr lang="en"/>
              <a:t>On completion of these tasks sub-issues were assigned that helped improve on existing base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Major Tasks Laid Out for the Project</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Updating Web Scraper from Project 3</a:t>
            </a:r>
            <a:endParaRPr/>
          </a:p>
          <a:p>
            <a:pPr indent="-342900" lvl="0" marL="457200" rtl="0" algn="l">
              <a:spcBef>
                <a:spcPts val="0"/>
              </a:spcBef>
              <a:spcAft>
                <a:spcPts val="0"/>
              </a:spcAft>
              <a:buSzPts val="1800"/>
              <a:buChar char="●"/>
            </a:pPr>
            <a:r>
              <a:rPr lang="en"/>
              <a:t>Administrative</a:t>
            </a:r>
            <a:r>
              <a:rPr lang="en"/>
              <a:t> Interface Setup</a:t>
            </a:r>
            <a:endParaRPr/>
          </a:p>
          <a:p>
            <a:pPr indent="-342900" lvl="0" marL="457200" rtl="0" algn="l">
              <a:spcBef>
                <a:spcPts val="0"/>
              </a:spcBef>
              <a:spcAft>
                <a:spcPts val="0"/>
              </a:spcAft>
              <a:buSzPts val="1800"/>
              <a:buChar char="●"/>
            </a:pPr>
            <a:r>
              <a:rPr lang="en"/>
              <a:t>Student Graders Interface Setup</a:t>
            </a:r>
            <a:endParaRPr/>
          </a:p>
          <a:p>
            <a:pPr indent="-342900" lvl="0" marL="457200" rtl="0" algn="l">
              <a:spcBef>
                <a:spcPts val="0"/>
              </a:spcBef>
              <a:spcAft>
                <a:spcPts val="0"/>
              </a:spcAft>
              <a:buSzPts val="1800"/>
              <a:buChar char="●"/>
            </a:pPr>
            <a:r>
              <a:rPr lang="en"/>
              <a:t>Instructor Interface Setup</a:t>
            </a:r>
            <a:endParaRPr/>
          </a:p>
          <a:p>
            <a:pPr indent="-342900" lvl="0" marL="457200" rtl="0" algn="l">
              <a:spcBef>
                <a:spcPts val="0"/>
              </a:spcBef>
              <a:spcAft>
                <a:spcPts val="0"/>
              </a:spcAft>
              <a:buSzPts val="1800"/>
              <a:buChar char="●"/>
            </a:pPr>
            <a:r>
              <a:rPr lang="en"/>
              <a:t>Getting Different Databases to link with one another</a:t>
            </a:r>
            <a:endParaRPr/>
          </a:p>
          <a:p>
            <a:pPr indent="-342900" lvl="0" marL="457200" rtl="0" algn="l">
              <a:spcBef>
                <a:spcPts val="0"/>
              </a:spcBef>
              <a:spcAft>
                <a:spcPts val="0"/>
              </a:spcAft>
              <a:buSzPts val="1800"/>
              <a:buChar char="●"/>
            </a:pPr>
            <a:r>
              <a:rPr lang="en"/>
              <a:t>Updating Login Setup from Project 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Sub Tasks</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Improving the base view for our Grader Application</a:t>
            </a:r>
            <a:endParaRPr/>
          </a:p>
          <a:p>
            <a:pPr indent="-342900" lvl="0" marL="457200" rtl="0" algn="l">
              <a:spcBef>
                <a:spcPts val="0"/>
              </a:spcBef>
              <a:spcAft>
                <a:spcPts val="0"/>
              </a:spcAft>
              <a:buSzPts val="1800"/>
              <a:buChar char="●"/>
            </a:pPr>
            <a:r>
              <a:rPr lang="en"/>
              <a:t>Improving the base view of our Instructor Recommendation Section</a:t>
            </a:r>
            <a:endParaRPr/>
          </a:p>
          <a:p>
            <a:pPr indent="-342900" lvl="0" marL="457200" rtl="0" algn="l">
              <a:spcBef>
                <a:spcPts val="0"/>
              </a:spcBef>
              <a:spcAft>
                <a:spcPts val="0"/>
              </a:spcAft>
              <a:buSzPts val="1800"/>
              <a:buChar char="●"/>
            </a:pPr>
            <a:r>
              <a:rPr lang="en"/>
              <a:t>Adding evaluations for instructors.</a:t>
            </a:r>
            <a:endParaRPr/>
          </a:p>
          <a:p>
            <a:pPr indent="-342900" lvl="0" marL="457200" rtl="0" algn="l">
              <a:spcBef>
                <a:spcPts val="0"/>
              </a:spcBef>
              <a:spcAft>
                <a:spcPts val="0"/>
              </a:spcAft>
              <a:buSzPts val="1800"/>
              <a:buChar char="●"/>
            </a:pPr>
            <a:r>
              <a:rPr lang="en"/>
              <a:t>Fixing issues with Student, Administrative and Instructor buttons</a:t>
            </a:r>
            <a:endParaRPr/>
          </a:p>
          <a:p>
            <a:pPr indent="-342900" lvl="0" marL="457200" rtl="0" algn="l">
              <a:spcBef>
                <a:spcPts val="0"/>
              </a:spcBef>
              <a:spcAft>
                <a:spcPts val="0"/>
              </a:spcAft>
              <a:buSzPts val="1800"/>
              <a:buChar char="●"/>
            </a:pPr>
            <a:r>
              <a:rPr lang="en"/>
              <a:t>Having a course list of available courses to grade easily viewable and selectable.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Problems Encountered Along the Way</a:t>
            </a:r>
            <a:endParaRPr/>
          </a:p>
        </p:txBody>
      </p:sp>
      <p:sp>
        <p:nvSpPr>
          <p:cNvPr id="101" name="Google Shape;101;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ActionText didn’t work after pulling from the git repositories.</a:t>
            </a:r>
            <a:endParaRPr/>
          </a:p>
          <a:p>
            <a:pPr indent="-342900" lvl="0" marL="457200" rtl="0" algn="l">
              <a:spcBef>
                <a:spcPts val="0"/>
              </a:spcBef>
              <a:spcAft>
                <a:spcPts val="0"/>
              </a:spcAft>
              <a:buSzPts val="1800"/>
              <a:buChar char="●"/>
            </a:pPr>
            <a:r>
              <a:rPr lang="en"/>
              <a:t>For the student, admin, and instructor buttons, “link_to” should be used instead of “button_to”.</a:t>
            </a:r>
            <a:endParaRPr/>
          </a:p>
          <a:p>
            <a:pPr indent="-342900" lvl="0" marL="457200" rtl="0" algn="l">
              <a:spcBef>
                <a:spcPts val="0"/>
              </a:spcBef>
              <a:spcAft>
                <a:spcPts val="0"/>
              </a:spcAft>
              <a:buSzPts val="1800"/>
              <a:buChar char="●"/>
            </a:pPr>
            <a:r>
              <a:rPr lang="en"/>
              <a:t>Some of our regular expressions in the models didn’t work well.</a:t>
            </a:r>
            <a:endParaRPr/>
          </a:p>
          <a:p>
            <a:pPr indent="-342900" lvl="0" marL="457200" rtl="0" algn="l">
              <a:spcBef>
                <a:spcPts val="0"/>
              </a:spcBef>
              <a:spcAft>
                <a:spcPts val="0"/>
              </a:spcAft>
              <a:buSzPts val="1800"/>
              <a:buChar char="●"/>
            </a:pPr>
            <a:r>
              <a:rPr lang="en"/>
              <a:t>Fixed some issues with linking the databases.</a:t>
            </a:r>
            <a:endParaRPr/>
          </a:p>
          <a:p>
            <a:pPr indent="-342900" lvl="0" marL="457200" rtl="0" algn="l">
              <a:spcBef>
                <a:spcPts val="0"/>
              </a:spcBef>
              <a:spcAft>
                <a:spcPts val="0"/>
              </a:spcAft>
              <a:buSzPts val="1800"/>
              <a:buChar char="●"/>
            </a:pPr>
            <a:r>
              <a:rPr lang="en"/>
              <a:t>Tried to use a table of </a:t>
            </a:r>
            <a:r>
              <a:rPr lang="en"/>
              <a:t>availability</a:t>
            </a:r>
            <a:r>
              <a:rPr lang="en"/>
              <a:t> times like CATME but data wasn’t saved.</a:t>
            </a:r>
            <a:endParaRPr/>
          </a:p>
          <a:p>
            <a:pPr indent="-342900" lvl="0" marL="457200" rtl="0" algn="l">
              <a:spcBef>
                <a:spcPts val="0"/>
              </a:spcBef>
              <a:spcAft>
                <a:spcPts val="0"/>
              </a:spcAft>
              <a:buSzPts val="1800"/>
              <a:buChar char="●"/>
            </a:pPr>
            <a:r>
              <a:rPr lang="en"/>
              <a:t>Cannot put the grader names for each section in course sections table.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Improvements</a:t>
            </a:r>
            <a:endParaRPr/>
          </a:p>
        </p:txBody>
      </p:sp>
      <p:sp>
        <p:nvSpPr>
          <p:cNvPr id="107" name="Google Shape;107;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Drop down menu for the list of courses applying for a grader.</a:t>
            </a:r>
            <a:endParaRPr/>
          </a:p>
          <a:p>
            <a:pPr indent="-342900" lvl="0" marL="457200" rtl="0" algn="l">
              <a:spcBef>
                <a:spcPts val="0"/>
              </a:spcBef>
              <a:spcAft>
                <a:spcPts val="0"/>
              </a:spcAft>
              <a:buSzPts val="1800"/>
              <a:buChar char="●"/>
            </a:pPr>
            <a:r>
              <a:rPr lang="en"/>
              <a:t>Regular expression for formatting</a:t>
            </a:r>
            <a:endParaRPr/>
          </a:p>
          <a:p>
            <a:pPr indent="-342900" lvl="0" marL="457200" rtl="0" algn="l">
              <a:spcBef>
                <a:spcPts val="0"/>
              </a:spcBef>
              <a:spcAft>
                <a:spcPts val="0"/>
              </a:spcAft>
              <a:buSzPts val="1800"/>
              <a:buChar char="●"/>
            </a:pPr>
            <a:r>
              <a:rPr lang="en"/>
              <a:t>Home page for a user to specify who he/she is (Student, Admin, Instructor).</a:t>
            </a:r>
            <a:endParaRPr/>
          </a:p>
          <a:p>
            <a:pPr indent="-342900" lvl="0" marL="457200" rtl="0" algn="l">
              <a:spcBef>
                <a:spcPts val="0"/>
              </a:spcBef>
              <a:spcAft>
                <a:spcPts val="0"/>
              </a:spcAft>
              <a:buSzPts val="1800"/>
              <a:buChar char="●"/>
            </a:pPr>
            <a:r>
              <a:rPr lang="en"/>
              <a:t>Rich text for instructor recommendation letter.</a:t>
            </a:r>
            <a:endParaRPr/>
          </a:p>
          <a:p>
            <a:pPr indent="-342900" lvl="0" marL="457200" rtl="0" algn="l">
              <a:spcBef>
                <a:spcPts val="0"/>
              </a:spcBef>
              <a:spcAft>
                <a:spcPts val="0"/>
              </a:spcAft>
              <a:buSzPts val="1800"/>
              <a:buChar char="●"/>
            </a:pPr>
            <a:r>
              <a:rPr lang="en"/>
              <a:t>Added another table to see who the graders 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Tools/Gems </a:t>
            </a:r>
            <a:r>
              <a:rPr lang="en"/>
              <a:t>beneficial</a:t>
            </a:r>
            <a:endParaRPr/>
          </a:p>
        </p:txBody>
      </p:sp>
      <p:sp>
        <p:nvSpPr>
          <p:cNvPr id="113" name="Google Shape;113;p21"/>
          <p:cNvSpPr txBox="1"/>
          <p:nvPr>
            <p:ph idx="1" type="body"/>
          </p:nvPr>
        </p:nvSpPr>
        <p:spPr>
          <a:xfrm>
            <a:off x="387900" y="1521949"/>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HTTP Party and Nokogiri</a:t>
            </a:r>
            <a:endParaRPr/>
          </a:p>
          <a:p>
            <a:pPr indent="-342900" lvl="0" marL="457200" rtl="0" algn="l">
              <a:spcBef>
                <a:spcPts val="0"/>
              </a:spcBef>
              <a:spcAft>
                <a:spcPts val="0"/>
              </a:spcAft>
              <a:buSzPts val="1800"/>
              <a:buChar char="●"/>
            </a:pPr>
            <a:r>
              <a:rPr lang="en"/>
              <a:t>Devise for login</a:t>
            </a:r>
            <a:endParaRPr/>
          </a:p>
          <a:p>
            <a:pPr indent="-342900" lvl="0" marL="457200" rtl="0" algn="l">
              <a:spcBef>
                <a:spcPts val="0"/>
              </a:spcBef>
              <a:spcAft>
                <a:spcPts val="0"/>
              </a:spcAft>
              <a:buSzPts val="1800"/>
              <a:buChar char="●"/>
            </a:pPr>
            <a:r>
              <a:rPr lang="en"/>
              <a:t>ActionText for paragraph length texts.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