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3" r:id="rId4"/>
    <p:sldId id="262" r:id="rId5"/>
    <p:sldId id="257" r:id="rId6"/>
    <p:sldId id="258" r:id="rId7"/>
    <p:sldId id="259" r:id="rId8"/>
    <p:sldId id="264" r:id="rId9"/>
    <p:sldId id="265" r:id="rId10"/>
    <p:sldId id="266" r:id="rId11"/>
    <p:sldId id="267" r:id="rId12"/>
    <p:sldId id="270" r:id="rId13"/>
    <p:sldId id="268" r:id="rId14"/>
    <p:sldId id="271" r:id="rId15"/>
    <p:sldId id="269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7D3D-DF47-4BFC-B7D1-64E8697E1E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E11-A727-40C0-B8F3-C546D5BF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3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7D3D-DF47-4BFC-B7D1-64E8697E1E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E11-A727-40C0-B8F3-C546D5BF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3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7D3D-DF47-4BFC-B7D1-64E8697E1E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E11-A727-40C0-B8F3-C546D5BF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7D3D-DF47-4BFC-B7D1-64E8697E1E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E11-A727-40C0-B8F3-C546D5BF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09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7D3D-DF47-4BFC-B7D1-64E8697E1E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E11-A727-40C0-B8F3-C546D5BF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3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7D3D-DF47-4BFC-B7D1-64E8697E1E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E11-A727-40C0-B8F3-C546D5BF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54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7D3D-DF47-4BFC-B7D1-64E8697E1E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E11-A727-40C0-B8F3-C546D5BF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26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7D3D-DF47-4BFC-B7D1-64E8697E1E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E11-A727-40C0-B8F3-C546D5BF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7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7D3D-DF47-4BFC-B7D1-64E8697E1E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E11-A727-40C0-B8F3-C546D5BF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0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7D3D-DF47-4BFC-B7D1-64E8697E1E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D9DE11-A727-40C0-B8F3-C546D5BF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7D3D-DF47-4BFC-B7D1-64E8697E1E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E11-A727-40C0-B8F3-C546D5BF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6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7D3D-DF47-4BFC-B7D1-64E8697E1E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E11-A727-40C0-B8F3-C546D5BF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1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7D3D-DF47-4BFC-B7D1-64E8697E1E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E11-A727-40C0-B8F3-C546D5BF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7D3D-DF47-4BFC-B7D1-64E8697E1E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E11-A727-40C0-B8F3-C546D5BF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9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7D3D-DF47-4BFC-B7D1-64E8697E1E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E11-A727-40C0-B8F3-C546D5BF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4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7D3D-DF47-4BFC-B7D1-64E8697E1E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E11-A727-40C0-B8F3-C546D5BF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5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7D3D-DF47-4BFC-B7D1-64E8697E1E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E11-A727-40C0-B8F3-C546D5BF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787D3D-DF47-4BFC-B7D1-64E8697E1ED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D9DE11-A727-40C0-B8F3-C546D5BF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1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8987-FF80-4709-9C87-B1120FB51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PFAS Chemical Exposure and cognitive function in old adults: National Nutrition and Examination Survey 2011-2014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642A49-236A-4FF7-B74D-D1C227C77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Yi Chen</a:t>
            </a:r>
          </a:p>
          <a:p>
            <a:r>
              <a:rPr lang="en-US" dirty="0"/>
              <a:t>Ohio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60688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5B712A7F-4213-46F5-806E-A78A9A53B2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508104"/>
              </p:ext>
            </p:extLst>
          </p:nvPr>
        </p:nvGraphicFramePr>
        <p:xfrm>
          <a:off x="3506598" y="1107420"/>
          <a:ext cx="7885652" cy="4220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9407">
                  <a:extLst>
                    <a:ext uri="{9D8B030D-6E8A-4147-A177-3AD203B41FA5}">
                      <a16:colId xmlns:a16="http://schemas.microsoft.com/office/drawing/2014/main" val="890379690"/>
                    </a:ext>
                  </a:extLst>
                </a:gridCol>
                <a:gridCol w="1230169">
                  <a:extLst>
                    <a:ext uri="{9D8B030D-6E8A-4147-A177-3AD203B41FA5}">
                      <a16:colId xmlns:a16="http://schemas.microsoft.com/office/drawing/2014/main" val="2931112423"/>
                    </a:ext>
                  </a:extLst>
                </a:gridCol>
                <a:gridCol w="3306076">
                  <a:extLst>
                    <a:ext uri="{9D8B030D-6E8A-4147-A177-3AD203B41FA5}">
                      <a16:colId xmlns:a16="http://schemas.microsoft.com/office/drawing/2014/main" val="993810394"/>
                    </a:ext>
                  </a:extLst>
                </a:gridCol>
              </a:tblGrid>
              <a:tr h="3227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Variables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Weighted % or mean ± SE or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Median (IQR)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4260181447"/>
                  </a:ext>
                </a:extLst>
              </a:tr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Smoking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739182065"/>
                  </a:ext>
                </a:extLst>
              </a:tr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Current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10.6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2885170811"/>
                  </a:ext>
                </a:extLst>
              </a:tr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Former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41.4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2811257273"/>
                  </a:ext>
                </a:extLst>
              </a:tr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Alcohol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609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73.6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2217320599"/>
                  </a:ext>
                </a:extLst>
              </a:tr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BMI (kg/m</a:t>
                      </a:r>
                      <a:r>
                        <a:rPr lang="en-US" sz="1800" baseline="300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809261717"/>
                  </a:ext>
                </a:extLst>
              </a:tr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&lt;25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31.9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1693620305"/>
                  </a:ext>
                </a:extLst>
              </a:tr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25-29.99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39.9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1355792675"/>
                  </a:ext>
                </a:extLst>
              </a:tr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≥30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263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28.2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2227171122"/>
                  </a:ext>
                </a:extLst>
              </a:tr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 blood pressure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60.7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16151818"/>
                  </a:ext>
                </a:extLst>
              </a:tr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 cholesterol level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61.7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2460495371"/>
                  </a:ext>
                </a:extLst>
              </a:tr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Diabetes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21.1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3098262765"/>
                  </a:ext>
                </a:extLst>
              </a:tr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Coronary heart disease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9.8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1220770781"/>
                  </a:ext>
                </a:extLst>
              </a:tr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Stroke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32634960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9985385-9FE5-4B41-AD74-8F00A8EC9FBC}"/>
              </a:ext>
            </a:extLst>
          </p:cNvPr>
          <p:cNvSpPr txBox="1"/>
          <p:nvPr/>
        </p:nvSpPr>
        <p:spPr>
          <a:xfrm>
            <a:off x="1904301" y="2617365"/>
            <a:ext cx="1602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Lifestyle, BMI, and medical conditions</a:t>
            </a:r>
          </a:p>
        </p:txBody>
      </p:sp>
    </p:spTree>
    <p:extLst>
      <p:ext uri="{BB962C8B-B14F-4D97-AF65-F5344CB8AC3E}">
        <p14:creationId xmlns:p14="http://schemas.microsoft.com/office/powerpoint/2010/main" val="45232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9C37C5-1C35-4BB7-B8A4-47A29D040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88165"/>
              </p:ext>
            </p:extLst>
          </p:nvPr>
        </p:nvGraphicFramePr>
        <p:xfrm>
          <a:off x="3724173" y="1592863"/>
          <a:ext cx="7885652" cy="3672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9407">
                  <a:extLst>
                    <a:ext uri="{9D8B030D-6E8A-4147-A177-3AD203B41FA5}">
                      <a16:colId xmlns:a16="http://schemas.microsoft.com/office/drawing/2014/main" val="3915448362"/>
                    </a:ext>
                  </a:extLst>
                </a:gridCol>
                <a:gridCol w="1230169">
                  <a:extLst>
                    <a:ext uri="{9D8B030D-6E8A-4147-A177-3AD203B41FA5}">
                      <a16:colId xmlns:a16="http://schemas.microsoft.com/office/drawing/2014/main" val="622766332"/>
                    </a:ext>
                  </a:extLst>
                </a:gridCol>
                <a:gridCol w="3306076">
                  <a:extLst>
                    <a:ext uri="{9D8B030D-6E8A-4147-A177-3AD203B41FA5}">
                      <a16:colId xmlns:a16="http://schemas.microsoft.com/office/drawing/2014/main" val="2782653169"/>
                    </a:ext>
                  </a:extLst>
                </a:gridCol>
              </a:tblGrid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Variables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mean ± SE or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Median (IQR)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1327039488"/>
                  </a:ext>
                </a:extLst>
              </a:tr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Serum PFAS Concentrations (ng/mL)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2775277896"/>
                  </a:ext>
                </a:extLst>
              </a:tr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PFOS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9.3 (5.6-14.1)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313878589"/>
                  </a:ext>
                </a:extLst>
              </a:tr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PFOA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2.7 (1.9-3.7)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1280008745"/>
                  </a:ext>
                </a:extLst>
              </a:tr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PFHxS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1.9 (1.1-2.9)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3543340492"/>
                  </a:ext>
                </a:extLst>
              </a:tr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PFNA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 (0.7-1.4)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1241852864"/>
                  </a:ext>
                </a:extLst>
              </a:tr>
              <a:tr h="918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Cognitive Function Scores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3512104140"/>
                  </a:ext>
                </a:extLst>
              </a:tr>
              <a:tr h="920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Mean CERAD score trials recall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6.5 ± 0.1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1987061427"/>
                  </a:ext>
                </a:extLst>
              </a:tr>
              <a:tr h="920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CERAD score delayed recall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6.3 ± 0.1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875688021"/>
                  </a:ext>
                </a:extLst>
              </a:tr>
              <a:tr h="920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Animal Fluency Score Total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18.0 ± 0.3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3533232138"/>
                  </a:ext>
                </a:extLst>
              </a:tr>
              <a:tr h="920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Digital Symbol Score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52.3 ± 0.9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12233535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62A179-A86D-4C11-B3F7-AF26ADDE24E1}"/>
              </a:ext>
            </a:extLst>
          </p:cNvPr>
          <p:cNvSpPr txBox="1"/>
          <p:nvPr/>
        </p:nvSpPr>
        <p:spPr>
          <a:xfrm>
            <a:off x="1810943" y="2525086"/>
            <a:ext cx="1913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Serum PFAS concentrations and cognitive function scores</a:t>
            </a:r>
          </a:p>
        </p:txBody>
      </p:sp>
    </p:spTree>
    <p:extLst>
      <p:ext uri="{BB962C8B-B14F-4D97-AF65-F5344CB8AC3E}">
        <p14:creationId xmlns:p14="http://schemas.microsoft.com/office/powerpoint/2010/main" val="184180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4DF7-591D-456B-9D9A-064ACD2C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Linear Regression Results</a:t>
            </a:r>
          </a:p>
          <a:p>
            <a:r>
              <a:rPr lang="en-US" sz="3200" dirty="0"/>
              <a:t>Regression estimates and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81711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7F11F4AC-3D7E-4C40-B7F7-E8A886B8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E89D6A18-6500-435D-BC1F-5806F0224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A8EBD6-A0EF-4CC7-A9F3-5A472D718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1B1DE8-7F50-475F-87DB-E7FCB8C45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20388"/>
              </p:ext>
            </p:extLst>
          </p:nvPr>
        </p:nvGraphicFramePr>
        <p:xfrm>
          <a:off x="1179682" y="772668"/>
          <a:ext cx="10002843" cy="5312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4839">
                  <a:extLst>
                    <a:ext uri="{9D8B030D-6E8A-4147-A177-3AD203B41FA5}">
                      <a16:colId xmlns:a16="http://schemas.microsoft.com/office/drawing/2014/main" val="3088113877"/>
                    </a:ext>
                  </a:extLst>
                </a:gridCol>
                <a:gridCol w="2266442">
                  <a:extLst>
                    <a:ext uri="{9D8B030D-6E8A-4147-A177-3AD203B41FA5}">
                      <a16:colId xmlns:a16="http://schemas.microsoft.com/office/drawing/2014/main" val="1902198736"/>
                    </a:ext>
                  </a:extLst>
                </a:gridCol>
                <a:gridCol w="2025942">
                  <a:extLst>
                    <a:ext uri="{9D8B030D-6E8A-4147-A177-3AD203B41FA5}">
                      <a16:colId xmlns:a16="http://schemas.microsoft.com/office/drawing/2014/main" val="4005937562"/>
                    </a:ext>
                  </a:extLst>
                </a:gridCol>
                <a:gridCol w="1976436">
                  <a:extLst>
                    <a:ext uri="{9D8B030D-6E8A-4147-A177-3AD203B41FA5}">
                      <a16:colId xmlns:a16="http://schemas.microsoft.com/office/drawing/2014/main" val="2172893728"/>
                    </a:ext>
                  </a:extLst>
                </a:gridCol>
                <a:gridCol w="2069184">
                  <a:extLst>
                    <a:ext uri="{9D8B030D-6E8A-4147-A177-3AD203B41FA5}">
                      <a16:colId xmlns:a16="http://schemas.microsoft.com/office/drawing/2014/main" val="2798237939"/>
                    </a:ext>
                  </a:extLst>
                </a:gridCol>
              </a:tblGrid>
              <a:tr h="5179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PFAS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 CERAD Score Trials Recall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CERAD Score Delayed Recall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Animal Fluency Score Total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Digital Symbol Score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extLst>
                  <a:ext uri="{0D108BD9-81ED-4DB2-BD59-A6C34878D82A}">
                    <a16:rowId xmlns:a16="http://schemas.microsoft.com/office/drawing/2014/main" val="94943475"/>
                  </a:ext>
                </a:extLst>
              </a:tr>
              <a:tr h="272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Unadjusted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extLst>
                  <a:ext uri="{0D108BD9-81ED-4DB2-BD59-A6C34878D82A}">
                    <a16:rowId xmlns:a16="http://schemas.microsoft.com/office/drawing/2014/main" val="2384066573"/>
                  </a:ext>
                </a:extLst>
              </a:tr>
              <a:tr h="272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PFOS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-0.12 (-0.22, -0.02)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-0.15 (-0.33, 0.03)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-0.29 (-0.77, 0.19)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-1.44 (-2.90, 0.02)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extLst>
                  <a:ext uri="{0D108BD9-81ED-4DB2-BD59-A6C34878D82A}">
                    <a16:rowId xmlns:a16="http://schemas.microsoft.com/office/drawing/2014/main" val="187574878"/>
                  </a:ext>
                </a:extLst>
              </a:tr>
              <a:tr h="272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PFOA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0.24 (0.02, 0.46)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0.37 (0.01, 0.72)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0.59 (-0.38, 1.55)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2.60 (-0.03, 5.22)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extLst>
                  <a:ext uri="{0D108BD9-81ED-4DB2-BD59-A6C34878D82A}">
                    <a16:rowId xmlns:a16="http://schemas.microsoft.com/office/drawing/2014/main" val="789209312"/>
                  </a:ext>
                </a:extLst>
              </a:tr>
              <a:tr h="272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PFHxS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0.08 (-0.11, 0.28)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 (-0.20, 0.40)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0.11 (-0.45, 0.67)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1.04 (-1.02, 3.09)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extLst>
                  <a:ext uri="{0D108BD9-81ED-4DB2-BD59-A6C34878D82A}">
                    <a16:rowId xmlns:a16="http://schemas.microsoft.com/office/drawing/2014/main" val="2513611787"/>
                  </a:ext>
                </a:extLst>
              </a:tr>
              <a:tr h="272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PFNA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0.08 (-0.11, 0.28)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0.33 (0.07, 0.60)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0.64 (-0.14, 1.42)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1.70 (-0.07, 3.46)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extLst>
                  <a:ext uri="{0D108BD9-81ED-4DB2-BD59-A6C34878D82A}">
                    <a16:rowId xmlns:a16="http://schemas.microsoft.com/office/drawing/2014/main" val="2712863664"/>
                  </a:ext>
                </a:extLst>
              </a:tr>
              <a:tr h="272458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Adjusted Model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extLst>
                  <a:ext uri="{0D108BD9-81ED-4DB2-BD59-A6C34878D82A}">
                    <a16:rowId xmlns:a16="http://schemas.microsoft.com/office/drawing/2014/main" val="52389930"/>
                  </a:ext>
                </a:extLst>
              </a:tr>
              <a:tr h="272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PFOS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-0.04 (-0.93, 0.84)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-0.03 (-0.22, 0.15)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-0.24 (-0.68, 0.20)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-0.44 (-1.67, 0.78)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extLst>
                  <a:ext uri="{0D108BD9-81ED-4DB2-BD59-A6C34878D82A}">
                    <a16:rowId xmlns:a16="http://schemas.microsoft.com/office/drawing/2014/main" val="2940078094"/>
                  </a:ext>
                </a:extLst>
              </a:tr>
              <a:tr h="272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PFOA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0.18 (-0.01, 0.38)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0.28 (-0.02, 0.59)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0.28 (-0.54, 1.10)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0.97 (-0.80, 2.74)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extLst>
                  <a:ext uri="{0D108BD9-81ED-4DB2-BD59-A6C34878D82A}">
                    <a16:rowId xmlns:a16="http://schemas.microsoft.com/office/drawing/2014/main" val="2270820061"/>
                  </a:ext>
                </a:extLst>
              </a:tr>
              <a:tr h="272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PFHxS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 (-0.04, 0.25)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0.13 (-0.09, 0.35)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-0.11 (-0.53, 0.31)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0.71 (-0.63, 2.04)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extLst>
                  <a:ext uri="{0D108BD9-81ED-4DB2-BD59-A6C34878D82A}">
                    <a16:rowId xmlns:a16="http://schemas.microsoft.com/office/drawing/2014/main" val="1811949851"/>
                  </a:ext>
                </a:extLst>
              </a:tr>
              <a:tr h="272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PFNA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0.17 (0.01, 0.33)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0.25 (0.01, 0.49)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0.47 (-0.20, 1.13)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0.23 (-1.24, 1.69)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extLst>
                  <a:ext uri="{0D108BD9-81ED-4DB2-BD59-A6C34878D82A}">
                    <a16:rowId xmlns:a16="http://schemas.microsoft.com/office/drawing/2014/main" val="1582403825"/>
                  </a:ext>
                </a:extLst>
              </a:tr>
              <a:tr h="272458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Adjusted Model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extLst>
                  <a:ext uri="{0D108BD9-81ED-4DB2-BD59-A6C34878D82A}">
                    <a16:rowId xmlns:a16="http://schemas.microsoft.com/office/drawing/2014/main" val="643910244"/>
                  </a:ext>
                </a:extLst>
              </a:tr>
              <a:tr h="272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PFOS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-0.06 (-0.19, 0.07)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-0.04 (-0.23, 0.15)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-0.29 (-0.72, 0.14)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-0.56 (-1.79, 0.66)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extLst>
                  <a:ext uri="{0D108BD9-81ED-4DB2-BD59-A6C34878D82A}">
                    <a16:rowId xmlns:a16="http://schemas.microsoft.com/office/drawing/2014/main" val="130328754"/>
                  </a:ext>
                </a:extLst>
              </a:tr>
              <a:tr h="272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PFOA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0.16 (-0.02, 0.35)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0.29 (-0.01, 0.59)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0.20 (-0.61, 1.00)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0.76 (-1.06, 2.58)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extLst>
                  <a:ext uri="{0D108BD9-81ED-4DB2-BD59-A6C34878D82A}">
                    <a16:rowId xmlns:a16="http://schemas.microsoft.com/office/drawing/2014/main" val="2256450440"/>
                  </a:ext>
                </a:extLst>
              </a:tr>
              <a:tr h="272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PFHxS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0.09 (-0.06, 0.23)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0.14 (-0.07, 0.35)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-0.13 (-0.57, 0.31)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0.84 (-0.57, 2.25)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extLst>
                  <a:ext uri="{0D108BD9-81ED-4DB2-BD59-A6C34878D82A}">
                    <a16:rowId xmlns:a16="http://schemas.microsoft.com/office/drawing/2014/main" val="810570834"/>
                  </a:ext>
                </a:extLst>
              </a:tr>
              <a:tr h="2724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   PFNA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0.13 (-0.02, 0.29)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0.23 (-0.01, 0.47)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0.32 (-0.33, 0.97)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-0.01 (-1.39, 1.38)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743" marR="49743" marT="0" marB="0"/>
                </a:tc>
                <a:extLst>
                  <a:ext uri="{0D108BD9-81ED-4DB2-BD59-A6C34878D82A}">
                    <a16:rowId xmlns:a16="http://schemas.microsoft.com/office/drawing/2014/main" val="3254146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06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F8E3-D514-40BE-80CA-A53B7881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Logistic Regression Results</a:t>
            </a:r>
          </a:p>
          <a:p>
            <a:r>
              <a:rPr lang="en-US" sz="3200" dirty="0"/>
              <a:t>Odds Ratios and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161002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5CE616-9F81-4A05-89D2-ED769DF5C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05461"/>
              </p:ext>
            </p:extLst>
          </p:nvPr>
        </p:nvGraphicFramePr>
        <p:xfrm>
          <a:off x="927627" y="628297"/>
          <a:ext cx="10336746" cy="5601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2001">
                  <a:extLst>
                    <a:ext uri="{9D8B030D-6E8A-4147-A177-3AD203B41FA5}">
                      <a16:colId xmlns:a16="http://schemas.microsoft.com/office/drawing/2014/main" val="1846199310"/>
                    </a:ext>
                  </a:extLst>
                </a:gridCol>
                <a:gridCol w="2052024">
                  <a:extLst>
                    <a:ext uri="{9D8B030D-6E8A-4147-A177-3AD203B41FA5}">
                      <a16:colId xmlns:a16="http://schemas.microsoft.com/office/drawing/2014/main" val="243583930"/>
                    </a:ext>
                  </a:extLst>
                </a:gridCol>
                <a:gridCol w="2072880">
                  <a:extLst>
                    <a:ext uri="{9D8B030D-6E8A-4147-A177-3AD203B41FA5}">
                      <a16:colId xmlns:a16="http://schemas.microsoft.com/office/drawing/2014/main" val="4076481383"/>
                    </a:ext>
                  </a:extLst>
                </a:gridCol>
                <a:gridCol w="2099423">
                  <a:extLst>
                    <a:ext uri="{9D8B030D-6E8A-4147-A177-3AD203B41FA5}">
                      <a16:colId xmlns:a16="http://schemas.microsoft.com/office/drawing/2014/main" val="1023481149"/>
                    </a:ext>
                  </a:extLst>
                </a:gridCol>
                <a:gridCol w="123170">
                  <a:extLst>
                    <a:ext uri="{9D8B030D-6E8A-4147-A177-3AD203B41FA5}">
                      <a16:colId xmlns:a16="http://schemas.microsoft.com/office/drawing/2014/main" val="4057791621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2050651238"/>
                    </a:ext>
                  </a:extLst>
                </a:gridCol>
              </a:tblGrid>
              <a:tr h="57023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PFAS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Low CERAD Score Trials Recall (&lt; 5.3)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Low CERAD Score Delayed Recall (&lt;5)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Low Animal Fluency Score Total (&lt;13)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Low Digital Symbol Score (&lt;34)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</a:rPr>
                        <a:t>Low Digital Symbol Score (&lt;34)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extLst>
                  <a:ext uri="{0D108BD9-81ED-4DB2-BD59-A6C34878D82A}">
                    <a16:rowId xmlns:a16="http://schemas.microsoft.com/office/drawing/2014/main" val="1599396685"/>
                  </a:ext>
                </a:extLst>
              </a:tr>
              <a:tr h="3125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Percent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16.6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19.4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15.7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13.6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13.6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extLst>
                  <a:ext uri="{0D108BD9-81ED-4DB2-BD59-A6C34878D82A}">
                    <a16:rowId xmlns:a16="http://schemas.microsoft.com/office/drawing/2014/main" val="938823671"/>
                  </a:ext>
                </a:extLst>
              </a:tr>
              <a:tr h="3125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Unadjusted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extLst>
                  <a:ext uri="{0D108BD9-81ED-4DB2-BD59-A6C34878D82A}">
                    <a16:rowId xmlns:a16="http://schemas.microsoft.com/office/drawing/2014/main" val="3383069794"/>
                  </a:ext>
                </a:extLst>
              </a:tr>
              <a:tr h="3125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    PFOS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1.09 (0.85, 1.39)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1.17 (0.91, 1.51)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0.90 (0.67, 1.22)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0.89 (0.75, 1.07)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0.89 (0.75, 1.07)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extLst>
                  <a:ext uri="{0D108BD9-81ED-4DB2-BD59-A6C34878D82A}">
                    <a16:rowId xmlns:a16="http://schemas.microsoft.com/office/drawing/2014/main" val="4278329377"/>
                  </a:ext>
                </a:extLst>
              </a:tr>
              <a:tr h="3125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    PFOA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</a:rPr>
                        <a:t>0.58 (0.43, 0.80)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0.65 (0.44, 0.96)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</a:rPr>
                        <a:t>0.60 (0.43, 0.84)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</a:rPr>
                        <a:t>0.56 (0.41, 0.78)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</a:rPr>
                        <a:t>0.56 (0.41, 0.78)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extLst>
                  <a:ext uri="{0D108BD9-81ED-4DB2-BD59-A6C34878D82A}">
                    <a16:rowId xmlns:a16="http://schemas.microsoft.com/office/drawing/2014/main" val="1147097741"/>
                  </a:ext>
                </a:extLst>
              </a:tr>
              <a:tr h="3125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    </a:t>
                      </a:r>
                      <a:r>
                        <a:rPr lang="en-US" sz="1800" b="1" u="none" strike="noStrike" dirty="0" err="1">
                          <a:effectLst/>
                        </a:rPr>
                        <a:t>PFHxS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0.77 (0.57, 1.04)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effectLst/>
                        </a:rPr>
                        <a:t>0.93 (0.64, 1.35)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0.80 (0.60, 1.05)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</a:rPr>
                        <a:t>0.75 (0.57, 0.99)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</a:rPr>
                        <a:t>0.75 (0.57, 0.99)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extLst>
                  <a:ext uri="{0D108BD9-81ED-4DB2-BD59-A6C34878D82A}">
                    <a16:rowId xmlns:a16="http://schemas.microsoft.com/office/drawing/2014/main" val="3287956004"/>
                  </a:ext>
                </a:extLst>
              </a:tr>
              <a:tr h="3125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    PFNA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</a:rPr>
                        <a:t>0.69 (0.53, 0.89)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</a:rPr>
                        <a:t>0.67 (0.49, 0.92)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0.77 (0.56, 1.06)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0.64 (0.51, 0.81)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0.64 (0.51, 0.81)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extLst>
                  <a:ext uri="{0D108BD9-81ED-4DB2-BD59-A6C34878D82A}">
                    <a16:rowId xmlns:a16="http://schemas.microsoft.com/office/drawing/2014/main" val="3529665197"/>
                  </a:ext>
                </a:extLst>
              </a:tr>
              <a:tr h="312552">
                <a:tc gridSpan="6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Adjusted Model 1 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14" marR="86614" marT="12030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14" marR="86614" marT="12030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14" marR="86614" marT="12030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14" marR="86614" marT="12030" marB="0"/>
                </a:tc>
                <a:tc hMerge="1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extLst>
                  <a:ext uri="{0D108BD9-81ED-4DB2-BD59-A6C34878D82A}">
                    <a16:rowId xmlns:a16="http://schemas.microsoft.com/office/drawing/2014/main" val="3049421049"/>
                  </a:ext>
                </a:extLst>
              </a:tr>
              <a:tr h="3125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    PFOS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0.99 (0.73, 1.34)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1.08 (0.83, 1.41)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0.90 (0.68, 1.19)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0.82 (0.62, 1.08)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extLst>
                  <a:ext uri="{0D108BD9-81ED-4DB2-BD59-A6C34878D82A}">
                    <a16:rowId xmlns:a16="http://schemas.microsoft.com/office/drawing/2014/main" val="955143614"/>
                  </a:ext>
                </a:extLst>
              </a:tr>
              <a:tr h="3125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    PFOA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</a:rPr>
                        <a:t>0.54 (0.36, 0.82)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0.67 (0.43, 1.05)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</a:rPr>
                        <a:t>0.70 (0.51, 0.96)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0.67 (0.42, 1.06)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extLst>
                  <a:ext uri="{0D108BD9-81ED-4DB2-BD59-A6C34878D82A}">
                    <a16:rowId xmlns:a16="http://schemas.microsoft.com/office/drawing/2014/main" val="2496248101"/>
                  </a:ext>
                </a:extLst>
              </a:tr>
              <a:tr h="3125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    </a:t>
                      </a:r>
                      <a:r>
                        <a:rPr lang="en-US" sz="1800" b="1" u="none" strike="noStrike" dirty="0" err="1">
                          <a:effectLst/>
                        </a:rPr>
                        <a:t>PFHxS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</a:rPr>
                        <a:t>0.72 (0.52, 0.99)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0.91 (0.64, 1.30)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0.86 (0.67, 1.09)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0.84 (0.61, 1.16)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extLst>
                  <a:ext uri="{0D108BD9-81ED-4DB2-BD59-A6C34878D82A}">
                    <a16:rowId xmlns:a16="http://schemas.microsoft.com/office/drawing/2014/main" val="1689280099"/>
                  </a:ext>
                </a:extLst>
              </a:tr>
              <a:tr h="3125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    PFNA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</a:rPr>
                        <a:t>0.70 (0.50, 0.99)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effectLst/>
                        </a:rPr>
                        <a:t>0.71 (0.48, 1.05)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0.85 (0.61, 1.19)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0.72 (0.49, 1.05)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extLst>
                  <a:ext uri="{0D108BD9-81ED-4DB2-BD59-A6C34878D82A}">
                    <a16:rowId xmlns:a16="http://schemas.microsoft.com/office/drawing/2014/main" val="1935325662"/>
                  </a:ext>
                </a:extLst>
              </a:tr>
              <a:tr h="312552">
                <a:tc gridSpan="6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Adjusted Model 2 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14" marR="86614" marT="12030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14" marR="86614" marT="12030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14" marR="86614" marT="12030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14" marR="86614" marT="12030" marB="0"/>
                </a:tc>
                <a:tc hMerge="1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extLst>
                  <a:ext uri="{0D108BD9-81ED-4DB2-BD59-A6C34878D82A}">
                    <a16:rowId xmlns:a16="http://schemas.microsoft.com/office/drawing/2014/main" val="3959665011"/>
                  </a:ext>
                </a:extLst>
              </a:tr>
              <a:tr h="3125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    PFOS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1.02 (0.76, 1.37)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1.09 (0.84, 1.41)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0.92 (0.69, 1.23)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0.85 (0.64, 1.12)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extLst>
                  <a:ext uri="{0D108BD9-81ED-4DB2-BD59-A6C34878D82A}">
                    <a16:rowId xmlns:a16="http://schemas.microsoft.com/office/drawing/2014/main" val="2342898627"/>
                  </a:ext>
                </a:extLst>
              </a:tr>
              <a:tr h="3125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    PFOA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>
                          <a:effectLst/>
                        </a:rPr>
                        <a:t>0.54 (0.36, 0.83)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0.67 (0.43, 1.03)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0.73 (0.52, 1.01)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0.68 (0.43, 1.08)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extLst>
                  <a:ext uri="{0D108BD9-81ED-4DB2-BD59-A6C34878D82A}">
                    <a16:rowId xmlns:a16="http://schemas.microsoft.com/office/drawing/2014/main" val="1759531250"/>
                  </a:ext>
                </a:extLst>
              </a:tr>
              <a:tr h="3125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    </a:t>
                      </a:r>
                      <a:r>
                        <a:rPr lang="en-US" sz="1800" b="1" u="none" strike="noStrike" dirty="0" err="1">
                          <a:effectLst/>
                        </a:rPr>
                        <a:t>PFHxS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0.74 (0.54, 1.02)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0.92 (0.65, 1.29)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0.88 (0.69, 1.13)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0.84 (0.61, 1.14)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extLst>
                  <a:ext uri="{0D108BD9-81ED-4DB2-BD59-A6C34878D82A}">
                    <a16:rowId xmlns:a16="http://schemas.microsoft.com/office/drawing/2014/main" val="3603400608"/>
                  </a:ext>
                </a:extLst>
              </a:tr>
              <a:tr h="3125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    PFNA</a:t>
                      </a:r>
                      <a:endParaRPr lang="en-US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0.73 (0.52, 1.02)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0.71 (0.49, 1.03)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effectLst/>
                        </a:rPr>
                        <a:t>0.92 (0.64, 1.33)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effectLst/>
                        </a:rPr>
                        <a:t>0.75 (0.51, 1.11)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tc hMerge="1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70" marR="97770" marT="13579" marB="0"/>
                </a:tc>
                <a:extLst>
                  <a:ext uri="{0D108BD9-81ED-4DB2-BD59-A6C34878D82A}">
                    <a16:rowId xmlns:a16="http://schemas.microsoft.com/office/drawing/2014/main" val="1424537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50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FD2F-3C63-4982-89E4-9A16B7D7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9F73-FC47-4C36-9D6A-D1FCB7CD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did not observe an adverse association between PFAS exposure and cognitive function in old adults.</a:t>
            </a:r>
          </a:p>
          <a:p>
            <a:r>
              <a:rPr lang="en-US" dirty="0"/>
              <a:t>However, this analysis is cross-sectional and cannot examine cause and effect association.</a:t>
            </a:r>
          </a:p>
          <a:p>
            <a:r>
              <a:rPr lang="en-US" dirty="0"/>
              <a:t>Most protective associations we observed in adjusted model 1 did not persist in adjusted model 2.</a:t>
            </a:r>
          </a:p>
        </p:txBody>
      </p:sp>
    </p:spTree>
    <p:extLst>
      <p:ext uri="{BB962C8B-B14F-4D97-AF65-F5344CB8AC3E}">
        <p14:creationId xmlns:p14="http://schemas.microsoft.com/office/powerpoint/2010/main" val="2824387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2364-FFA2-4317-A7C2-6205C6B8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US" dirty="0"/>
              <a:t>Strengths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3108-AE94-4D99-BE0C-6E2593E17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Using data from a nationally representative population</a:t>
            </a:r>
          </a:p>
          <a:p>
            <a:pPr lvl="1"/>
            <a:r>
              <a:rPr lang="en-US" dirty="0"/>
              <a:t>Addressing a data gap of PFAS exposure and cognitive function in older adults</a:t>
            </a:r>
          </a:p>
          <a:p>
            <a:pPr lvl="1"/>
            <a:r>
              <a:rPr lang="en-US" dirty="0"/>
              <a:t>Adjusting for other factors that may confound the association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Limited testing of cognitive functions</a:t>
            </a:r>
          </a:p>
          <a:p>
            <a:pPr lvl="1"/>
            <a:r>
              <a:rPr lang="en-US" dirty="0"/>
              <a:t>Not considering other chemical exposures</a:t>
            </a:r>
          </a:p>
          <a:p>
            <a:pPr lvl="1"/>
            <a:r>
              <a:rPr lang="en-US" dirty="0"/>
              <a:t>Not a prospective study</a:t>
            </a:r>
          </a:p>
        </p:txBody>
      </p:sp>
    </p:spTree>
    <p:extLst>
      <p:ext uri="{BB962C8B-B14F-4D97-AF65-F5344CB8AC3E}">
        <p14:creationId xmlns:p14="http://schemas.microsoft.com/office/powerpoint/2010/main" val="1117144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3DC7-DDC0-4611-BF9A-D654487D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15558-B44C-4ECC-8712-2B600CBA3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NHANES 2011-2014, we did not find adverse effects of PFAS exposure on adult cognitive functions.</a:t>
            </a:r>
          </a:p>
          <a:p>
            <a:endParaRPr lang="en-US" dirty="0"/>
          </a:p>
          <a:p>
            <a:r>
              <a:rPr lang="en-US" dirty="0"/>
              <a:t>More research is needed in a prospective cohort study to examine PFAS exposure and other chemicals related to cognitive functions.</a:t>
            </a:r>
          </a:p>
        </p:txBody>
      </p:sp>
    </p:spTree>
    <p:extLst>
      <p:ext uri="{BB962C8B-B14F-4D97-AF65-F5344CB8AC3E}">
        <p14:creationId xmlns:p14="http://schemas.microsoft.com/office/powerpoint/2010/main" val="207856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E5FA-B12E-443C-BF59-F2633E57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2D9D-2C3F-4A54-9C97-A98488CDE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5819"/>
            <a:ext cx="5593142" cy="4036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Perfluoroalkyl Substances (PFAS) chemicals have been widely used since 1950s in manufacturing of non-stick coating for cookware, water and stain resistant fabrics, fast food packages, and firefighting foams.</a:t>
            </a:r>
          </a:p>
          <a:p>
            <a:r>
              <a:rPr lang="en-US" dirty="0"/>
              <a:t>These chemicals may be toxic to liver, kidney, and cardiovascular system.</a:t>
            </a:r>
          </a:p>
          <a:p>
            <a:r>
              <a:rPr lang="en-US" dirty="0"/>
              <a:t>Research on PFAS chemical exposure and adult cognitive decline and brain functionality is limited.</a:t>
            </a:r>
          </a:p>
        </p:txBody>
      </p:sp>
      <p:pic>
        <p:nvPicPr>
          <p:cNvPr id="5" name="Picture 2" descr="Structures of PFOS and PFOA. | Download Scientific Diagram">
            <a:extLst>
              <a:ext uri="{FF2B5EF4-FFF2-40B4-BE49-F238E27FC236}">
                <a16:creationId xmlns:a16="http://schemas.microsoft.com/office/drawing/2014/main" id="{C09C1B1A-F6B6-4C0D-A372-E438FB42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583" y="333195"/>
            <a:ext cx="4015655" cy="233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FAS: Chemicals of Emerging Concern - Fullerton Observer">
            <a:extLst>
              <a:ext uri="{FF2B5EF4-FFF2-40B4-BE49-F238E27FC236}">
                <a16:creationId xmlns:a16="http://schemas.microsoft.com/office/drawing/2014/main" id="{718F235F-0955-41B7-8423-55C722461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238" y="2791004"/>
            <a:ext cx="4015655" cy="389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03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B5E7-069A-49A6-A4D3-BB9A96BC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FD06-7680-43CB-A948-23D9EC8F0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exposure to PFAS chemical have a relationship with cognitive functions in old adults?</a:t>
            </a:r>
          </a:p>
        </p:txBody>
      </p:sp>
    </p:spTree>
    <p:extLst>
      <p:ext uri="{BB962C8B-B14F-4D97-AF65-F5344CB8AC3E}">
        <p14:creationId xmlns:p14="http://schemas.microsoft.com/office/powerpoint/2010/main" val="38686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947E-2B08-41B9-A851-0B838C4D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1715"/>
            <a:ext cx="10018713" cy="1752599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7293-70C4-4490-BB9D-3A228F21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30299"/>
            <a:ext cx="10018713" cy="3124201"/>
          </a:xfrm>
        </p:spPr>
        <p:txBody>
          <a:bodyPr/>
          <a:lstStyle/>
          <a:p>
            <a:r>
              <a:rPr lang="en-US" dirty="0"/>
              <a:t>National Health and Nutrition Examination Survey 2011-2014</a:t>
            </a:r>
          </a:p>
          <a:p>
            <a:r>
              <a:rPr lang="en-US" dirty="0"/>
              <a:t>Nationally representative sample of US civilian population</a:t>
            </a:r>
          </a:p>
          <a:p>
            <a:r>
              <a:rPr lang="en-US" dirty="0"/>
              <a:t>902 adults at age 60 and above</a:t>
            </a:r>
          </a:p>
        </p:txBody>
      </p:sp>
      <p:grpSp>
        <p:nvGrpSpPr>
          <p:cNvPr id="4" name="Canvas 4">
            <a:extLst>
              <a:ext uri="{FF2B5EF4-FFF2-40B4-BE49-F238E27FC236}">
                <a16:creationId xmlns:a16="http://schemas.microsoft.com/office/drawing/2014/main" id="{5DABFDCD-D54C-456E-B7AE-99F834BD2B3C}"/>
              </a:ext>
            </a:extLst>
          </p:cNvPr>
          <p:cNvGrpSpPr/>
          <p:nvPr/>
        </p:nvGrpSpPr>
        <p:grpSpPr>
          <a:xfrm>
            <a:off x="2879321" y="4302644"/>
            <a:ext cx="8206740" cy="2446020"/>
            <a:chOff x="0" y="0"/>
            <a:chExt cx="8206740" cy="2446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6BD88C-2DB1-4312-A166-2F9EA3626E53}"/>
                </a:ext>
              </a:extLst>
            </p:cNvPr>
            <p:cNvSpPr/>
            <p:nvPr/>
          </p:nvSpPr>
          <p:spPr>
            <a:xfrm>
              <a:off x="0" y="0"/>
              <a:ext cx="8206740" cy="2446020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73632EE3-D5F1-478C-9912-A457E0ED15FE}"/>
                </a:ext>
              </a:extLst>
            </p:cNvPr>
            <p:cNvSpPr txBox="1"/>
            <p:nvPr/>
          </p:nvSpPr>
          <p:spPr>
            <a:xfrm>
              <a:off x="0" y="197782"/>
              <a:ext cx="1668780" cy="86129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NHANES Participants</a:t>
              </a:r>
              <a:endParaRPr lang="en-US" sz="1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2011-2014</a:t>
              </a:r>
              <a:endParaRPr lang="en-US" sz="1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 = 19,931</a:t>
              </a:r>
              <a:endParaRPr lang="en-US" sz="1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D9066053-5F70-4116-A521-733FB39EE32A}"/>
                </a:ext>
              </a:extLst>
            </p:cNvPr>
            <p:cNvSpPr txBox="1"/>
            <p:nvPr/>
          </p:nvSpPr>
          <p:spPr>
            <a:xfrm>
              <a:off x="2560320" y="251362"/>
              <a:ext cx="777240" cy="75441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 = 3,632</a:t>
              </a:r>
              <a:endParaRPr lang="en-US" sz="1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B10643-4D40-4A83-9CB0-DC13EE0011D8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1668780" y="628372"/>
              <a:ext cx="891540" cy="1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699B3303-683A-4C8E-94C6-C9943B808562}"/>
                </a:ext>
              </a:extLst>
            </p:cNvPr>
            <p:cNvSpPr txBox="1"/>
            <p:nvPr/>
          </p:nvSpPr>
          <p:spPr>
            <a:xfrm>
              <a:off x="1127760" y="1619750"/>
              <a:ext cx="1742100" cy="57459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Age less than 60 years</a:t>
              </a:r>
              <a:endParaRPr lang="en-US" sz="1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 = 16,299</a:t>
              </a:r>
              <a:endParaRPr lang="en-US" sz="1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1DD50D0-D55C-4DEB-AAF4-CB3AB96E0D99}"/>
                </a:ext>
              </a:extLst>
            </p:cNvPr>
            <p:cNvCxnSpPr>
              <a:endCxn id="9" idx="0"/>
            </p:cNvCxnSpPr>
            <p:nvPr/>
          </p:nvCxnSpPr>
          <p:spPr>
            <a:xfrm>
              <a:off x="1998810" y="609600"/>
              <a:ext cx="0" cy="10099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E3FF40C-4BB6-4B77-B019-D71F843A050F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3345180" y="628254"/>
              <a:ext cx="1478280" cy="2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D3CC50BF-9067-42CC-B8BD-BC9FCDFABAC4}"/>
                </a:ext>
              </a:extLst>
            </p:cNvPr>
            <p:cNvSpPr txBox="1"/>
            <p:nvPr/>
          </p:nvSpPr>
          <p:spPr>
            <a:xfrm>
              <a:off x="3106080" y="1619746"/>
              <a:ext cx="1808820" cy="57459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Incomplete cognitive tests</a:t>
              </a:r>
              <a:endParaRPr lang="en-US" sz="1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 = 698</a:t>
              </a:r>
              <a:endParaRPr lang="en-US" sz="1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4104EC-B90A-44A6-AA7C-78D8E25AB10F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4010490" y="632248"/>
              <a:ext cx="0" cy="9872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B1D385F5-831A-4188-B929-5E17E7AFC116}"/>
                </a:ext>
              </a:extLst>
            </p:cNvPr>
            <p:cNvSpPr txBox="1"/>
            <p:nvPr/>
          </p:nvSpPr>
          <p:spPr>
            <a:xfrm>
              <a:off x="4823460" y="251391"/>
              <a:ext cx="822960" cy="75441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 = 2,934</a:t>
              </a:r>
              <a:endParaRPr lang="en-US" sz="1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C82BC73-389D-41FB-85B1-CD413C6B1E19}"/>
                </a:ext>
              </a:extLst>
            </p:cNvPr>
            <p:cNvCxnSpPr>
              <a:stCxn id="14" idx="3"/>
              <a:endCxn id="18" idx="1"/>
            </p:cNvCxnSpPr>
            <p:nvPr/>
          </p:nvCxnSpPr>
          <p:spPr>
            <a:xfrm>
              <a:off x="5646420" y="628597"/>
              <a:ext cx="1450680" cy="3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0BA45D1A-3431-40E5-8D15-AD6A6391B258}"/>
                </a:ext>
              </a:extLst>
            </p:cNvPr>
            <p:cNvSpPr txBox="1"/>
            <p:nvPr/>
          </p:nvSpPr>
          <p:spPr>
            <a:xfrm>
              <a:off x="5539740" y="1599602"/>
              <a:ext cx="1531620" cy="57459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Without PFAS Data</a:t>
              </a:r>
              <a:endParaRPr lang="en-US" sz="1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 = 2,032</a:t>
              </a:r>
              <a:endParaRPr lang="en-US" sz="1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95A0F52-CB98-4055-A666-816D62F4BFA8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6305550" y="601980"/>
              <a:ext cx="0" cy="9974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4D600643-450F-4B3B-B489-4913A6F3A72E}"/>
                </a:ext>
              </a:extLst>
            </p:cNvPr>
            <p:cNvSpPr txBox="1"/>
            <p:nvPr/>
          </p:nvSpPr>
          <p:spPr>
            <a:xfrm>
              <a:off x="7097100" y="252093"/>
              <a:ext cx="764540" cy="75374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 = 902</a:t>
              </a:r>
              <a:endParaRPr lang="en-US" sz="1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3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8773-372D-4269-88D2-84090655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for cognitive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AD647-D640-47ED-99BB-F7930CF8A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Consortium to Establish a Registry for Alzheimer’s Disease (CERAD)</a:t>
            </a:r>
          </a:p>
          <a:p>
            <a:pPr lvl="1"/>
            <a:r>
              <a:rPr lang="en-US" dirty="0"/>
              <a:t>Average of 3 score trial recalls (Word Learning sub-test)</a:t>
            </a:r>
          </a:p>
          <a:p>
            <a:pPr lvl="1"/>
            <a:r>
              <a:rPr lang="en-US" dirty="0"/>
              <a:t>Score Delayed Recall (Word Learning sub-test)</a:t>
            </a:r>
          </a:p>
          <a:p>
            <a:pPr lvl="1"/>
            <a:r>
              <a:rPr lang="en-US" dirty="0"/>
              <a:t>Animal Fluency Test</a:t>
            </a:r>
          </a:p>
          <a:p>
            <a:pPr lvl="1"/>
            <a:r>
              <a:rPr lang="en-US" dirty="0"/>
              <a:t>Digital Symbol Substitution Test</a:t>
            </a:r>
          </a:p>
        </p:txBody>
      </p:sp>
    </p:spTree>
    <p:extLst>
      <p:ext uri="{BB962C8B-B14F-4D97-AF65-F5344CB8AC3E}">
        <p14:creationId xmlns:p14="http://schemas.microsoft.com/office/powerpoint/2010/main" val="143874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1BFB-D864-4DE8-A455-4ABF70BC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Chemicals measured in serum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F9DE-104B-4C7B-B694-E393D8217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873" y="1899516"/>
            <a:ext cx="3666857" cy="4351338"/>
          </a:xfrm>
        </p:spPr>
        <p:txBody>
          <a:bodyPr/>
          <a:lstStyle/>
          <a:p>
            <a:r>
              <a:rPr lang="en-US" dirty="0"/>
              <a:t>PFOS: </a:t>
            </a:r>
            <a:r>
              <a:rPr lang="en-US" dirty="0" err="1"/>
              <a:t>Perfluorooctane</a:t>
            </a:r>
            <a:r>
              <a:rPr lang="en-US" dirty="0"/>
              <a:t> sulfonic acid</a:t>
            </a:r>
          </a:p>
          <a:p>
            <a:r>
              <a:rPr lang="en-US" dirty="0"/>
              <a:t>PFOA: Perfluorooctanoic acid</a:t>
            </a:r>
          </a:p>
          <a:p>
            <a:r>
              <a:rPr lang="en-US" dirty="0"/>
              <a:t>PFHS: </a:t>
            </a:r>
            <a:r>
              <a:rPr lang="en-US" dirty="0" err="1"/>
              <a:t>Perfluorohexane</a:t>
            </a:r>
            <a:r>
              <a:rPr lang="en-US" dirty="0"/>
              <a:t> sulfonic acid</a:t>
            </a:r>
          </a:p>
          <a:p>
            <a:r>
              <a:rPr lang="en-US" dirty="0"/>
              <a:t>PFNA: </a:t>
            </a:r>
            <a:r>
              <a:rPr lang="en-US" dirty="0" err="1"/>
              <a:t>Perflorononanoic</a:t>
            </a:r>
            <a:r>
              <a:rPr lang="en-US" dirty="0"/>
              <a:t> acid</a:t>
            </a:r>
          </a:p>
        </p:txBody>
      </p:sp>
      <p:pic>
        <p:nvPicPr>
          <p:cNvPr id="2052" name="Picture 4" descr="Annals of Pediatric Endocrinology &amp; Metabolism">
            <a:extLst>
              <a:ext uri="{FF2B5EF4-FFF2-40B4-BE49-F238E27FC236}">
                <a16:creationId xmlns:a16="http://schemas.microsoft.com/office/drawing/2014/main" id="{B6A3632C-2516-4665-8198-581179652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283" y="2328545"/>
            <a:ext cx="6891981" cy="403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693A0E-5B28-456F-A624-6469C09FE44D}"/>
              </a:ext>
            </a:extLst>
          </p:cNvPr>
          <p:cNvSpPr/>
          <p:nvPr/>
        </p:nvSpPr>
        <p:spPr>
          <a:xfrm>
            <a:off x="8120542" y="5436066"/>
            <a:ext cx="1568742" cy="931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D61B16-B1B1-4EBA-8789-DF881267064F}"/>
              </a:ext>
            </a:extLst>
          </p:cNvPr>
          <p:cNvSpPr/>
          <p:nvPr/>
        </p:nvSpPr>
        <p:spPr>
          <a:xfrm>
            <a:off x="5234730" y="3428999"/>
            <a:ext cx="1795244" cy="850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4D42B-BC80-4746-B853-A73268F5F4D7}"/>
              </a:ext>
            </a:extLst>
          </p:cNvPr>
          <p:cNvSpPr/>
          <p:nvPr/>
        </p:nvSpPr>
        <p:spPr>
          <a:xfrm>
            <a:off x="7147421" y="3413448"/>
            <a:ext cx="1963023" cy="931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95196A-67A4-4DBD-8A96-8401771F063E}"/>
              </a:ext>
            </a:extLst>
          </p:cNvPr>
          <p:cNvSpPr/>
          <p:nvPr/>
        </p:nvSpPr>
        <p:spPr>
          <a:xfrm>
            <a:off x="6400800" y="5436066"/>
            <a:ext cx="1568742" cy="931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7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F5B6-E72C-4BD0-B2C6-1DBCF60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700" y="218814"/>
            <a:ext cx="10018713" cy="1752599"/>
          </a:xfrm>
        </p:spPr>
        <p:txBody>
          <a:bodyPr/>
          <a:lstStyle/>
          <a:p>
            <a:r>
              <a:rPr lang="en-US" dirty="0"/>
              <a:t>Covariates adjusted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2C2C-32B3-42FC-8D6F-BE5BA1DBC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710" y="1971413"/>
            <a:ext cx="3658141" cy="4739779"/>
          </a:xfrm>
        </p:spPr>
        <p:txBody>
          <a:bodyPr>
            <a:normAutofit/>
          </a:bodyPr>
          <a:lstStyle/>
          <a:p>
            <a:r>
              <a:rPr lang="en-US" dirty="0"/>
              <a:t>Gender</a:t>
            </a:r>
          </a:p>
          <a:p>
            <a:r>
              <a:rPr lang="en-US" dirty="0"/>
              <a:t>Race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Education Level</a:t>
            </a:r>
          </a:p>
          <a:p>
            <a:r>
              <a:rPr lang="en-US" dirty="0"/>
              <a:t>Marital Status</a:t>
            </a:r>
          </a:p>
          <a:p>
            <a:r>
              <a:rPr lang="en-US" dirty="0"/>
              <a:t>Poverty-Income Ratio</a:t>
            </a:r>
          </a:p>
          <a:p>
            <a:r>
              <a:rPr lang="en-US" dirty="0"/>
              <a:t>Smoking</a:t>
            </a:r>
          </a:p>
          <a:p>
            <a:r>
              <a:rPr lang="en-US" dirty="0"/>
              <a:t>Alcohol</a:t>
            </a:r>
          </a:p>
          <a:p>
            <a:r>
              <a:rPr lang="en-US" dirty="0"/>
              <a:t>BMI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22486E-3BB6-444E-940D-33EF32A31B88}"/>
              </a:ext>
            </a:extLst>
          </p:cNvPr>
          <p:cNvSpPr txBox="1">
            <a:spLocks/>
          </p:cNvSpPr>
          <p:nvPr/>
        </p:nvSpPr>
        <p:spPr>
          <a:xfrm>
            <a:off x="6946087" y="2438399"/>
            <a:ext cx="365814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Blood Pressure</a:t>
            </a:r>
          </a:p>
          <a:p>
            <a:r>
              <a:rPr lang="en-US" dirty="0"/>
              <a:t>High Cholesterol Level</a:t>
            </a:r>
          </a:p>
          <a:p>
            <a:r>
              <a:rPr lang="en-US" dirty="0"/>
              <a:t>Diabetes</a:t>
            </a:r>
          </a:p>
          <a:p>
            <a:r>
              <a:rPr lang="en-US" dirty="0"/>
              <a:t>Coronary Heart Disease</a:t>
            </a:r>
          </a:p>
          <a:p>
            <a:r>
              <a:rPr lang="en-US" dirty="0"/>
              <a:t>Stroke</a:t>
            </a:r>
          </a:p>
        </p:txBody>
      </p:sp>
    </p:spTree>
    <p:extLst>
      <p:ext uri="{BB962C8B-B14F-4D97-AF65-F5344CB8AC3E}">
        <p14:creationId xmlns:p14="http://schemas.microsoft.com/office/powerpoint/2010/main" val="381856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4E23-7A9E-44A7-A2F2-143E7612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198" y="165683"/>
            <a:ext cx="10018713" cy="1752599"/>
          </a:xfrm>
        </p:spPr>
        <p:txBody>
          <a:bodyPr/>
          <a:lstStyle/>
          <a:p>
            <a:r>
              <a:rPr lang="en-US" dirty="0"/>
              <a:t>Regression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1BE7A-C72B-4D7E-97FA-41D6DF691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982" y="2094450"/>
            <a:ext cx="10018713" cy="39686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 survey module to account for complex sampling methods</a:t>
            </a:r>
          </a:p>
          <a:p>
            <a:r>
              <a:rPr lang="en-US" dirty="0"/>
              <a:t>Regression Model</a:t>
            </a:r>
          </a:p>
          <a:p>
            <a:pPr lvl="1"/>
            <a:r>
              <a:rPr lang="en-US" dirty="0"/>
              <a:t>Serum PFAS concentration natural log transformed</a:t>
            </a:r>
          </a:p>
          <a:p>
            <a:pPr lvl="1"/>
            <a:r>
              <a:rPr lang="en-US" dirty="0"/>
              <a:t>Linear regression: Continuous outcomes of test score</a:t>
            </a:r>
          </a:p>
          <a:p>
            <a:pPr lvl="1"/>
            <a:r>
              <a:rPr lang="en-US" dirty="0"/>
              <a:t>Logistic regression: Binary outcomes of low cognitive function defined as less than 25</a:t>
            </a:r>
            <a:r>
              <a:rPr lang="en-US" baseline="30000" dirty="0"/>
              <a:t>th</a:t>
            </a:r>
            <a:r>
              <a:rPr lang="en-US" dirty="0"/>
              <a:t> percentile of test scores</a:t>
            </a:r>
          </a:p>
          <a:p>
            <a:r>
              <a:rPr lang="en-US" dirty="0"/>
              <a:t>Unadjusted model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Adjusted Model 1: Adjusted for gender, race, age, education, marital status, poverty income ratio, smoking, alcohol, and BMI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Adjusted Model 2: Adjusted for all covariates in Model 1 plus high blood pressure, high cholesterol level, diabetes, coronary heart disease, and stroke</a:t>
            </a:r>
          </a:p>
        </p:txBody>
      </p:sp>
    </p:spTree>
    <p:extLst>
      <p:ext uri="{BB962C8B-B14F-4D97-AF65-F5344CB8AC3E}">
        <p14:creationId xmlns:p14="http://schemas.microsoft.com/office/powerpoint/2010/main" val="40825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15CECF-7E17-4A56-B967-14AD34BF172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08446739"/>
              </p:ext>
            </p:extLst>
          </p:nvPr>
        </p:nvGraphicFramePr>
        <p:xfrm>
          <a:off x="3191153" y="272043"/>
          <a:ext cx="8142374" cy="6464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8449">
                  <a:extLst>
                    <a:ext uri="{9D8B030D-6E8A-4147-A177-3AD203B41FA5}">
                      <a16:colId xmlns:a16="http://schemas.microsoft.com/office/drawing/2014/main" val="890379690"/>
                    </a:ext>
                  </a:extLst>
                </a:gridCol>
                <a:gridCol w="1270218">
                  <a:extLst>
                    <a:ext uri="{9D8B030D-6E8A-4147-A177-3AD203B41FA5}">
                      <a16:colId xmlns:a16="http://schemas.microsoft.com/office/drawing/2014/main" val="2931112423"/>
                    </a:ext>
                  </a:extLst>
                </a:gridCol>
                <a:gridCol w="3413707">
                  <a:extLst>
                    <a:ext uri="{9D8B030D-6E8A-4147-A177-3AD203B41FA5}">
                      <a16:colId xmlns:a16="http://schemas.microsoft.com/office/drawing/2014/main" val="993810394"/>
                    </a:ext>
                  </a:extLst>
                </a:gridCol>
              </a:tblGrid>
              <a:tr h="415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Variables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Weighted % or mean ± SE or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Median (IQR)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4260181447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69.4 ± 0.3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2042601298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443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45.8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3780395510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3896305027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Hispanic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6.7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1643799427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Non-Hispanic White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432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80.7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4155124983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Non-Hispanic 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678599672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Other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4275557680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Education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3346130425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Less than high school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247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18.1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1165067233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High school or GED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212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22.6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3936602245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Some college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246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32.1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658874605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College Graduate or above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27.2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966457514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Marital status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2878949713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Married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521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64.1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190584527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Widowed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18.0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3176243289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Others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17.9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2749610530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Poverty income ratio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1956310963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0-1.99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27.9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783789502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2-3.99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28.9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3690718770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4 or more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34.2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3678660306"/>
                  </a:ext>
                </a:extLst>
              </a:tr>
              <a:tr h="274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Missing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94" marR="17694" marT="0" marB="0"/>
                </a:tc>
                <a:extLst>
                  <a:ext uri="{0D108BD9-81ED-4DB2-BD59-A6C34878D82A}">
                    <a16:rowId xmlns:a16="http://schemas.microsoft.com/office/drawing/2014/main" val="33642301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27ACB4-C0A5-47C0-9418-7F5C10FC9B1C}"/>
              </a:ext>
            </a:extLst>
          </p:cNvPr>
          <p:cNvSpPr txBox="1"/>
          <p:nvPr/>
        </p:nvSpPr>
        <p:spPr>
          <a:xfrm>
            <a:off x="1392574" y="1510018"/>
            <a:ext cx="1798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Study Participant Demographics</a:t>
            </a:r>
          </a:p>
        </p:txBody>
      </p:sp>
    </p:spTree>
    <p:extLst>
      <p:ext uri="{BB962C8B-B14F-4D97-AF65-F5344CB8AC3E}">
        <p14:creationId xmlns:p14="http://schemas.microsoft.com/office/powerpoint/2010/main" val="2377304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1511</Words>
  <Application>Microsoft Office PowerPoint</Application>
  <PresentationFormat>Widescreen</PresentationFormat>
  <Paragraphs>377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Parallax</vt:lpstr>
      <vt:lpstr>PFAS Chemical Exposure and cognitive function in old adults: National Nutrition and Examination Survey 2011-2014</vt:lpstr>
      <vt:lpstr>Background</vt:lpstr>
      <vt:lpstr>Research Question</vt:lpstr>
      <vt:lpstr>Data Sources</vt:lpstr>
      <vt:lpstr>Tests for cognitive function</vt:lpstr>
      <vt:lpstr>Chemicals measured in serum samples</vt:lpstr>
      <vt:lpstr>Covariates adjusted</vt:lpstr>
      <vt:lpstr>Regression Analyses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Strengths and 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PFAS Chemical Exposure and cognitive function in old adults: National Nutrition and Examination Survey 2011-2014</dc:title>
  <dc:creator>Yi</dc:creator>
  <cp:lastModifiedBy>Yi</cp:lastModifiedBy>
  <cp:revision>5</cp:revision>
  <dcterms:created xsi:type="dcterms:W3CDTF">2020-08-29T20:19:01Z</dcterms:created>
  <dcterms:modified xsi:type="dcterms:W3CDTF">2020-08-29T20:45:12Z</dcterms:modified>
</cp:coreProperties>
</file>