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DFA17F-1780-488F-B99A-AE8C719675BB}">
  <a:tblStyle styleId="{70DFA17F-1780-488F-B99A-AE8C719675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js.org/docs/more-about-refs.html" TargetMode="External"/><Relationship Id="rId3" Type="http://schemas.openxmlformats.org/officeDocument/2006/relationships/hyperlink" Target="https://reactjs.org/docs/components-and-props.html#function-and-class-component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eb_server"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58a1c46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d58a1c46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React was created by Facebook in 2013.</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rgbClr val="333133"/>
                </a:solidFill>
                <a:highlight>
                  <a:srgbClr val="FFFFFF"/>
                </a:highlight>
              </a:rPr>
              <a:t>It interacts with HTML documents via the so-called virtual DOM (which is a copy of the real DOM with all nodes represented as JavaScript objects) and follows a declarative style of programming. Its component-based approach gives you more speed and flexibility when building complex applications. </a:t>
            </a:r>
            <a:r>
              <a:rPr lang="en" sz="1200">
                <a:solidFill>
                  <a:srgbClr val="333133"/>
                </a:solidFill>
                <a:highlight>
                  <a:srgbClr val="FFFFFF"/>
                </a:highlight>
              </a:rPr>
              <a:t>Thus, it makes it easier to create interactive user interfaces.</a:t>
            </a:r>
            <a:endParaRPr sz="1200"/>
          </a:p>
          <a:p>
            <a:pPr indent="0" lvl="0" marL="0" rtl="0" algn="l">
              <a:spcBef>
                <a:spcPts val="0"/>
              </a:spcBef>
              <a:spcAft>
                <a:spcPts val="0"/>
              </a:spcAft>
              <a:buNone/>
            </a:pPr>
            <a:r>
              <a:t/>
            </a:r>
            <a:endParaRPr sz="1200">
              <a:solidFill>
                <a:srgbClr val="333133"/>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A react application is made of multiple components, each responsible for rendering a small, reusable piece of HTML. Components can be nested within other components to allow complex applications to be built out of simple building blocks. A component may also maintain an internal state – for example, a TabList component may store a variable corresponding to the currently open tab.</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d58a1c4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d58a1c4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The </a:t>
            </a:r>
            <a:r>
              <a:rPr lang="en" sz="1200">
                <a:solidFill>
                  <a:srgbClr val="DC143C"/>
                </a:solidFill>
                <a:highlight>
                  <a:srgbClr val="F1F1F1"/>
                </a:highlight>
                <a:latin typeface="Consolas"/>
                <a:ea typeface="Consolas"/>
                <a:cs typeface="Consolas"/>
                <a:sym typeface="Consolas"/>
              </a:rPr>
              <a:t>ReactDOM.render()</a:t>
            </a:r>
            <a:r>
              <a:rPr lang="en" sz="1150">
                <a:solidFill>
                  <a:schemeClr val="dk1"/>
                </a:solidFill>
                <a:highlight>
                  <a:srgbClr val="FFFFFF"/>
                </a:highlight>
                <a:latin typeface="Verdana"/>
                <a:ea typeface="Verdana"/>
                <a:cs typeface="Verdana"/>
                <a:sym typeface="Verdana"/>
              </a:rPr>
              <a:t> function takes two arguments, HTML code and an HTML element.</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The purpose of the function is to display the specified HTML code inside the specified HTML element.</a:t>
            </a:r>
            <a:endParaRPr>
              <a:solidFill>
                <a:schemeClr val="dk1"/>
              </a:solidFill>
              <a:latin typeface="Roboto"/>
              <a:ea typeface="Roboto"/>
              <a:cs typeface="Roboto"/>
              <a:sym typeface="Roboto"/>
            </a:endParaRPr>
          </a:p>
          <a:p>
            <a:pPr indent="0" lvl="0" marL="0" rtl="0" algn="l">
              <a:lnSpc>
                <a:spcPct val="170000"/>
              </a:lnSpc>
              <a:spcBef>
                <a:spcPts val="1900"/>
              </a:spcBef>
              <a:spcAft>
                <a:spcPts val="0"/>
              </a:spcAft>
              <a:buClr>
                <a:schemeClr val="dk1"/>
              </a:buClr>
              <a:buSzPts val="1100"/>
              <a:buFont typeface="Arial"/>
              <a:buNone/>
            </a:pPr>
            <a:r>
              <a:rPr lang="en">
                <a:solidFill>
                  <a:schemeClr val="dk1"/>
                </a:solidFill>
                <a:latin typeface="Roboto"/>
                <a:ea typeface="Roboto"/>
                <a:cs typeface="Roboto"/>
                <a:sym typeface="Roboto"/>
              </a:rPr>
              <a:t>It is used to render a React element into the DOM in the supplied </a:t>
            </a:r>
            <a:r>
              <a:rPr lang="en" sz="1050">
                <a:solidFill>
                  <a:srgbClr val="1A1A1A"/>
                </a:solidFill>
                <a:latin typeface="Consolas"/>
                <a:ea typeface="Consolas"/>
                <a:cs typeface="Consolas"/>
                <a:sym typeface="Consolas"/>
              </a:rPr>
              <a:t>container</a:t>
            </a:r>
            <a:r>
              <a:rPr lang="en">
                <a:solidFill>
                  <a:schemeClr val="dk1"/>
                </a:solidFill>
                <a:latin typeface="Roboto"/>
                <a:ea typeface="Roboto"/>
                <a:cs typeface="Roboto"/>
                <a:sym typeface="Roboto"/>
              </a:rPr>
              <a:t> and return a </a:t>
            </a:r>
            <a:r>
              <a:rPr lang="en">
                <a:solidFill>
                  <a:srgbClr val="1A1A1A"/>
                </a:solidFill>
                <a:uFill>
                  <a:noFill/>
                </a:uFill>
                <a:latin typeface="Roboto"/>
                <a:ea typeface="Roboto"/>
                <a:cs typeface="Roboto"/>
                <a:sym typeface="Roboto"/>
                <a:hlinkClick r:id="rId2">
                  <a:extLst>
                    <a:ext uri="{A12FA001-AC4F-418D-AE19-62706E023703}">
                      <ahyp:hlinkClr val="tx"/>
                    </a:ext>
                  </a:extLst>
                </a:hlinkClick>
              </a:rPr>
              <a:t>reference</a:t>
            </a:r>
            <a:r>
              <a:rPr lang="en">
                <a:solidFill>
                  <a:schemeClr val="dk1"/>
                </a:solidFill>
                <a:latin typeface="Roboto"/>
                <a:ea typeface="Roboto"/>
                <a:cs typeface="Roboto"/>
                <a:sym typeface="Roboto"/>
              </a:rPr>
              <a:t> to the component (or returns </a:t>
            </a:r>
            <a:r>
              <a:rPr lang="en" sz="1050">
                <a:solidFill>
                  <a:srgbClr val="1A1A1A"/>
                </a:solidFill>
                <a:latin typeface="Consolas"/>
                <a:ea typeface="Consolas"/>
                <a:cs typeface="Consolas"/>
                <a:sym typeface="Consolas"/>
              </a:rPr>
              <a:t>null</a:t>
            </a:r>
            <a:r>
              <a:rPr lang="en">
                <a:solidFill>
                  <a:schemeClr val="dk1"/>
                </a:solidFill>
                <a:latin typeface="Roboto"/>
                <a:ea typeface="Roboto"/>
                <a:cs typeface="Roboto"/>
                <a:sym typeface="Roboto"/>
              </a:rPr>
              <a:t> for </a:t>
            </a:r>
            <a:r>
              <a:rPr lang="en">
                <a:solidFill>
                  <a:srgbClr val="1A1A1A"/>
                </a:solidFill>
                <a:uFill>
                  <a:noFill/>
                </a:uFill>
                <a:latin typeface="Roboto"/>
                <a:ea typeface="Roboto"/>
                <a:cs typeface="Roboto"/>
                <a:sym typeface="Roboto"/>
                <a:hlinkClick r:id="rId3">
                  <a:extLst>
                    <a:ext uri="{A12FA001-AC4F-418D-AE19-62706E023703}">
                      <ahyp:hlinkClr val="tx"/>
                    </a:ext>
                  </a:extLst>
                </a:hlinkClick>
              </a:rPr>
              <a:t>stateless components</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lnSpc>
                <a:spcPct val="170000"/>
              </a:lnSpc>
              <a:spcBef>
                <a:spcPts val="1900"/>
              </a:spcBef>
              <a:spcAft>
                <a:spcPts val="0"/>
              </a:spcAft>
              <a:buNone/>
            </a:pPr>
            <a:r>
              <a:rPr lang="en">
                <a:solidFill>
                  <a:schemeClr val="dk1"/>
                </a:solidFill>
                <a:latin typeface="Roboto"/>
                <a:ea typeface="Roboto"/>
                <a:cs typeface="Roboto"/>
                <a:sym typeface="Roboto"/>
              </a:rPr>
              <a:t>If the React element was previously rendered into the </a:t>
            </a:r>
            <a:r>
              <a:rPr lang="en" sz="1050">
                <a:solidFill>
                  <a:srgbClr val="1A1A1A"/>
                </a:solidFill>
                <a:latin typeface="Consolas"/>
                <a:ea typeface="Consolas"/>
                <a:cs typeface="Consolas"/>
                <a:sym typeface="Consolas"/>
              </a:rPr>
              <a:t>container</a:t>
            </a:r>
            <a:r>
              <a:rPr lang="en">
                <a:solidFill>
                  <a:schemeClr val="dk1"/>
                </a:solidFill>
                <a:latin typeface="Roboto"/>
                <a:ea typeface="Roboto"/>
                <a:cs typeface="Roboto"/>
                <a:sym typeface="Roboto"/>
              </a:rPr>
              <a:t>, this will perform an update on it and only mutate the DOM as necessary to reflect the latest React element.</a:t>
            </a:r>
            <a:endParaRPr>
              <a:solidFill>
                <a:schemeClr val="dk1"/>
              </a:solidFill>
              <a:latin typeface="Roboto"/>
              <a:ea typeface="Roboto"/>
              <a:cs typeface="Roboto"/>
              <a:sym typeface="Roboto"/>
            </a:endParaRPr>
          </a:p>
          <a:p>
            <a:pPr indent="0" lvl="0" marL="0" rtl="0" algn="l">
              <a:lnSpc>
                <a:spcPct val="170000"/>
              </a:lnSpc>
              <a:spcBef>
                <a:spcPts val="1900"/>
              </a:spcBef>
              <a:spcAft>
                <a:spcPts val="0"/>
              </a:spcAft>
              <a:buClr>
                <a:schemeClr val="dk1"/>
              </a:buClr>
              <a:buSzPts val="1100"/>
              <a:buFont typeface="Arial"/>
              <a:buNone/>
            </a:pPr>
            <a:r>
              <a:rPr lang="en">
                <a:solidFill>
                  <a:schemeClr val="dk1"/>
                </a:solidFill>
                <a:latin typeface="Roboto"/>
                <a:ea typeface="Roboto"/>
                <a:cs typeface="Roboto"/>
                <a:sym typeface="Roboto"/>
              </a:rPr>
              <a:t>Also, </a:t>
            </a:r>
            <a:r>
              <a:rPr lang="en" sz="1050">
                <a:solidFill>
                  <a:srgbClr val="1A1A1A"/>
                </a:solidFill>
                <a:latin typeface="Consolas"/>
                <a:ea typeface="Consolas"/>
                <a:cs typeface="Consolas"/>
                <a:sym typeface="Consolas"/>
              </a:rPr>
              <a:t>ReactDOM.render()</a:t>
            </a:r>
            <a:r>
              <a:rPr lang="en" sz="1200">
                <a:solidFill>
                  <a:schemeClr val="dk1"/>
                </a:solidFill>
                <a:latin typeface="Roboto"/>
                <a:ea typeface="Roboto"/>
                <a:cs typeface="Roboto"/>
                <a:sym typeface="Roboto"/>
              </a:rPr>
              <a:t> controls the contents of the container node you pass in.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d58a1c46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d58a1c46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6D6D6D"/>
                </a:solidFill>
                <a:latin typeface="Roboto"/>
                <a:ea typeface="Roboto"/>
                <a:cs typeface="Roboto"/>
                <a:sym typeface="Roboto"/>
              </a:rPr>
              <a:t>Elements are the smallest building blocks of React apps. </a:t>
            </a:r>
            <a:r>
              <a:rPr lang="en" sz="1200">
                <a:solidFill>
                  <a:schemeClr val="dk1"/>
                </a:solidFill>
                <a:latin typeface="Roboto"/>
                <a:ea typeface="Roboto"/>
                <a:cs typeface="Roboto"/>
                <a:sym typeface="Roboto"/>
              </a:rPr>
              <a:t>An element describes what you want to see on the screen</a:t>
            </a:r>
            <a:r>
              <a:rPr lang="en" sz="1350">
                <a:solidFill>
                  <a:srgbClr val="6D6D6D"/>
                </a:solidFill>
                <a:latin typeface="Roboto"/>
                <a:ea typeface="Roboto"/>
                <a:cs typeface="Roboto"/>
                <a:sym typeface="Roboto"/>
              </a:rPr>
              <a:t>. </a:t>
            </a:r>
            <a:r>
              <a:rPr lang="en" sz="1200">
                <a:solidFill>
                  <a:schemeClr val="dk1"/>
                </a:solidFill>
                <a:latin typeface="Roboto"/>
                <a:ea typeface="Roboto"/>
                <a:cs typeface="Roboto"/>
                <a:sym typeface="Roboto"/>
              </a:rPr>
              <a:t>Unlike browser DOM elements, React elements are plain objects, and are cheap to create. React DOM takes care of updating the DOM to match the React elements.</a:t>
            </a:r>
            <a:endParaRPr sz="1350">
              <a:solidFill>
                <a:srgbClr val="6D6D6D"/>
              </a:solidFill>
              <a:latin typeface="Roboto"/>
              <a:ea typeface="Roboto"/>
              <a:cs typeface="Roboto"/>
              <a:sym typeface="Roboto"/>
            </a:endParaRPr>
          </a:p>
          <a:p>
            <a:pPr indent="0" lvl="0" marL="0" rtl="0" algn="l">
              <a:spcBef>
                <a:spcPts val="0"/>
              </a:spcBef>
              <a:spcAft>
                <a:spcPts val="0"/>
              </a:spcAft>
              <a:buNone/>
            </a:pPr>
            <a:r>
              <a:t/>
            </a:r>
            <a:endParaRPr sz="1350">
              <a:solidFill>
                <a:srgbClr val="6D6D6D"/>
              </a:solidFill>
              <a:latin typeface="Roboto"/>
              <a:ea typeface="Roboto"/>
              <a:cs typeface="Roboto"/>
              <a:sym typeface="Roboto"/>
            </a:endParaRPr>
          </a:p>
          <a:p>
            <a:pPr indent="0" lvl="0" marL="0" rtl="0" algn="l">
              <a:spcBef>
                <a:spcPts val="0"/>
              </a:spcBef>
              <a:spcAft>
                <a:spcPts val="0"/>
              </a:spcAft>
              <a:buNone/>
            </a:pPr>
            <a:r>
              <a:rPr lang="en" sz="1350">
                <a:solidFill>
                  <a:srgbClr val="6D6D6D"/>
                </a:solidFill>
                <a:latin typeface="Roboto"/>
                <a:ea typeface="Roboto"/>
                <a:cs typeface="Roboto"/>
                <a:sym typeface="Roboto"/>
              </a:rPr>
              <a:t>Components let you split the UI into independent, reusable pieces, and think about each piece in isolation. </a:t>
            </a:r>
            <a:r>
              <a:rPr lang="en" sz="1200">
                <a:solidFill>
                  <a:schemeClr val="dk1"/>
                </a:solidFill>
                <a:latin typeface="Roboto"/>
                <a:ea typeface="Roboto"/>
                <a:cs typeface="Roboto"/>
                <a:sym typeface="Roboto"/>
              </a:rPr>
              <a:t>Conceptually, components are like JavaScript functions. They accept arbitrary inputs (called “props”) and return React elements describing what should appear on the screen.</a:t>
            </a:r>
            <a:endParaRPr sz="1350">
              <a:solidFill>
                <a:srgbClr val="6D6D6D"/>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d58a1c46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d58a1c46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C3E50"/>
                </a:solidFill>
                <a:highlight>
                  <a:srgbClr val="FFFFFF"/>
                </a:highlight>
                <a:latin typeface="Roboto"/>
                <a:ea typeface="Roboto"/>
                <a:cs typeface="Roboto"/>
                <a:sym typeface="Roboto"/>
              </a:rPr>
              <a:t>Vue is a progressive framework for building user interfaces. Vue is designed from the ground up to be incrementally adoptable. The core library is focused on the view layer only, and is easy to pick up and integrate with other libraries or existing projects.</a:t>
            </a:r>
            <a:endParaRPr sz="1200">
              <a:solidFill>
                <a:srgbClr val="2C3E5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C3E50"/>
              </a:solidFill>
              <a:highlight>
                <a:srgbClr val="FFFFFF"/>
              </a:highlight>
              <a:latin typeface="Roboto"/>
              <a:ea typeface="Roboto"/>
              <a:cs typeface="Roboto"/>
              <a:sym typeface="Roboto"/>
            </a:endParaRPr>
          </a:p>
          <a:p>
            <a:pPr indent="0" lvl="0" marL="0" rtl="0" algn="l">
              <a:spcBef>
                <a:spcPts val="0"/>
              </a:spcBef>
              <a:spcAft>
                <a:spcPts val="0"/>
              </a:spcAft>
              <a:buNone/>
            </a:pPr>
            <a:r>
              <a:rPr lang="en" sz="1150">
                <a:solidFill>
                  <a:srgbClr val="34495E"/>
                </a:solidFill>
              </a:rPr>
              <a:t>The goal of Vue is to provide the benefits of </a:t>
            </a:r>
            <a:r>
              <a:rPr lang="en" sz="1150">
                <a:solidFill>
                  <a:srgbClr val="2C3E50"/>
                </a:solidFill>
              </a:rPr>
              <a:t>reactive data binding</a:t>
            </a:r>
            <a:r>
              <a:rPr lang="en" sz="1150">
                <a:solidFill>
                  <a:srgbClr val="34495E"/>
                </a:solidFill>
              </a:rPr>
              <a:t> and </a:t>
            </a:r>
            <a:r>
              <a:rPr lang="en" sz="1150">
                <a:solidFill>
                  <a:srgbClr val="2C3E50"/>
                </a:solidFill>
              </a:rPr>
              <a:t>composable view components</a:t>
            </a:r>
            <a:r>
              <a:rPr lang="en" sz="1150">
                <a:solidFill>
                  <a:srgbClr val="34495E"/>
                </a:solidFill>
              </a:rPr>
              <a:t> with an API that is as simple as possible.</a:t>
            </a:r>
            <a:endParaRPr sz="1150">
              <a:solidFill>
                <a:srgbClr val="34495E"/>
              </a:solidFill>
            </a:endParaRPr>
          </a:p>
          <a:p>
            <a:pPr indent="0" lvl="0" marL="0" rtl="0" algn="l">
              <a:spcBef>
                <a:spcPts val="0"/>
              </a:spcBef>
              <a:spcAft>
                <a:spcPts val="0"/>
              </a:spcAft>
              <a:buNone/>
            </a:pPr>
            <a:r>
              <a:t/>
            </a:r>
            <a:endParaRPr sz="1150">
              <a:solidFill>
                <a:srgbClr val="34495E"/>
              </a:solidFill>
            </a:endParaRPr>
          </a:p>
          <a:p>
            <a:pPr indent="0" lvl="0" marL="0" rtl="0" algn="l">
              <a:spcBef>
                <a:spcPts val="0"/>
              </a:spcBef>
              <a:spcAft>
                <a:spcPts val="0"/>
              </a:spcAft>
              <a:buNone/>
            </a:pPr>
            <a:r>
              <a:rPr lang="en" sz="1150">
                <a:solidFill>
                  <a:srgbClr val="34495E"/>
                </a:solidFill>
              </a:rPr>
              <a:t>Directives are prefixed with v- to indicate that they are special attributes provided by Vue, and they apply special reactive behavior to the rendered DOM.</a:t>
            </a:r>
            <a:endParaRPr sz="1150">
              <a:solidFill>
                <a:srgbClr val="34495E"/>
              </a:solidFill>
            </a:endParaRPr>
          </a:p>
          <a:p>
            <a:pPr indent="0" lvl="0" marL="0" rtl="0" algn="l">
              <a:spcBef>
                <a:spcPts val="0"/>
              </a:spcBef>
              <a:spcAft>
                <a:spcPts val="0"/>
              </a:spcAft>
              <a:buNone/>
            </a:pPr>
            <a:r>
              <a:t/>
            </a:r>
            <a:endParaRPr sz="1200">
              <a:solidFill>
                <a:srgbClr val="2C3E50"/>
              </a:solidFill>
              <a:highlight>
                <a:srgbClr val="FFFFFF"/>
              </a:highlight>
              <a:latin typeface="Roboto"/>
              <a:ea typeface="Roboto"/>
              <a:cs typeface="Roboto"/>
              <a:sym typeface="Roboto"/>
            </a:endParaRPr>
          </a:p>
          <a:p>
            <a:pPr indent="0" lvl="0" marL="0" rtl="0" algn="l">
              <a:spcBef>
                <a:spcPts val="0"/>
              </a:spcBef>
              <a:spcAft>
                <a:spcPts val="0"/>
              </a:spcAft>
              <a:buNone/>
            </a:pPr>
            <a:r>
              <a:rPr lang="en" sz="1150">
                <a:solidFill>
                  <a:srgbClr val="34495E"/>
                </a:solidFill>
              </a:rPr>
              <a:t>Similar to React, the Component System is another important concept in Vue.</a:t>
            </a:r>
            <a:endParaRPr sz="1150">
              <a:solidFill>
                <a:srgbClr val="34495E"/>
              </a:solidFill>
            </a:endParaRPr>
          </a:p>
          <a:p>
            <a:pPr indent="0" lvl="0" marL="0" rtl="0" algn="l">
              <a:spcBef>
                <a:spcPts val="0"/>
              </a:spcBef>
              <a:spcAft>
                <a:spcPts val="0"/>
              </a:spcAft>
              <a:buNone/>
            </a:pPr>
            <a:r>
              <a:rPr lang="en" sz="1150">
                <a:solidFill>
                  <a:srgbClr val="34495E"/>
                </a:solidFill>
              </a:rPr>
              <a:t>Again, it’s an abstraction that allows you to build large-scale applications composed of small, self-contained, and often reusable components.</a:t>
            </a:r>
            <a:endParaRPr sz="1200">
              <a:solidFill>
                <a:srgbClr val="2C3E50"/>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d58a1c46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d58a1c46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C3E50"/>
                </a:solidFill>
                <a:highlight>
                  <a:srgbClr val="FFFFFF"/>
                </a:highlight>
                <a:latin typeface="Roboto"/>
                <a:ea typeface="Roboto"/>
                <a:cs typeface="Roboto"/>
                <a:sym typeface="Roboto"/>
              </a:rPr>
              <a:t>Here is a hello world example using Vue</a:t>
            </a:r>
            <a:endParaRPr sz="1200">
              <a:solidFill>
                <a:srgbClr val="2C3E5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C3E50"/>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C3E50"/>
                </a:solidFill>
                <a:highlight>
                  <a:srgbClr val="FFFFFF"/>
                </a:highlight>
                <a:latin typeface="Roboto"/>
                <a:ea typeface="Roboto"/>
                <a:cs typeface="Roboto"/>
                <a:sym typeface="Roboto"/>
              </a:rPr>
              <a:t>At the core of Vue is a system that enables us to declaratively render data to the DOM using straightforward template syntax as seen in this example.</a:t>
            </a:r>
            <a:endParaRPr sz="1200">
              <a:solidFill>
                <a:srgbClr val="2C3E5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C3E50"/>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2C3E50"/>
                </a:solidFill>
                <a:highlight>
                  <a:srgbClr val="FFFFFF"/>
                </a:highlight>
                <a:latin typeface="Roboto"/>
                <a:ea typeface="Roboto"/>
                <a:cs typeface="Roboto"/>
                <a:sym typeface="Roboto"/>
              </a:rPr>
              <a:t>The data and DOM are now linked and everything is reactive.</a:t>
            </a:r>
            <a:endParaRPr sz="1200">
              <a:solidFill>
                <a:srgbClr val="2C3E50"/>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ce399a9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ce399a9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A3990"/>
                </a:solidFill>
                <a:highlight>
                  <a:srgbClr val="FFFFFF"/>
                </a:highlight>
              </a:rPr>
              <a:t>Node.js is a server-side platform built on Google Chrome's JavaScript Engine </a:t>
            </a:r>
            <a:r>
              <a:rPr lang="en" sz="1200">
                <a:solidFill>
                  <a:srgbClr val="2A3990"/>
                </a:solidFill>
                <a:highlight>
                  <a:srgbClr val="F9F9F9"/>
                </a:highlight>
              </a:rPr>
              <a:t>for easily building fast and scalable network applications. </a:t>
            </a:r>
            <a:r>
              <a:rPr b="1" lang="en" sz="1200">
                <a:solidFill>
                  <a:srgbClr val="202124"/>
                </a:solidFill>
                <a:highlight>
                  <a:srgbClr val="FFFFFF"/>
                </a:highlight>
                <a:latin typeface="Roboto"/>
                <a:ea typeface="Roboto"/>
                <a:cs typeface="Roboto"/>
                <a:sym typeface="Roboto"/>
              </a:rPr>
              <a:t>Node</a:t>
            </a:r>
            <a:r>
              <a:rPr lang="en" sz="1200">
                <a:solidFill>
                  <a:srgbClr val="202124"/>
                </a:solidFill>
                <a:highlight>
                  <a:srgbClr val="FFFFFF"/>
                </a:highlight>
                <a:latin typeface="Roboto"/>
                <a:ea typeface="Roboto"/>
                <a:cs typeface="Roboto"/>
                <a:sym typeface="Roboto"/>
              </a:rPr>
              <a:t>. </a:t>
            </a:r>
            <a:r>
              <a:rPr b="1" lang="en" sz="1200">
                <a:solidFill>
                  <a:srgbClr val="202124"/>
                </a:solidFill>
                <a:highlight>
                  <a:srgbClr val="FFFFFF"/>
                </a:highlight>
                <a:latin typeface="Roboto"/>
                <a:ea typeface="Roboto"/>
                <a:cs typeface="Roboto"/>
                <a:sym typeface="Roboto"/>
              </a:rPr>
              <a:t>js</a:t>
            </a:r>
            <a:r>
              <a:rPr lang="en" sz="1200">
                <a:solidFill>
                  <a:srgbClr val="202124"/>
                </a:solidFill>
                <a:highlight>
                  <a:srgbClr val="FFFFFF"/>
                </a:highlight>
                <a:latin typeface="Roboto"/>
                <a:ea typeface="Roboto"/>
                <a:cs typeface="Roboto"/>
                <a:sym typeface="Roboto"/>
              </a:rPr>
              <a:t> is primarily </a:t>
            </a:r>
            <a:r>
              <a:rPr b="1" lang="en" sz="1200">
                <a:solidFill>
                  <a:srgbClr val="202124"/>
                </a:solidFill>
                <a:highlight>
                  <a:srgbClr val="FFFFFF"/>
                </a:highlight>
                <a:latin typeface="Roboto"/>
                <a:ea typeface="Roboto"/>
                <a:cs typeface="Roboto"/>
                <a:sym typeface="Roboto"/>
              </a:rPr>
              <a:t>used</a:t>
            </a:r>
            <a:r>
              <a:rPr lang="en" sz="1200">
                <a:solidFill>
                  <a:srgbClr val="202124"/>
                </a:solidFill>
                <a:highlight>
                  <a:srgbClr val="FFFFFF"/>
                </a:highlight>
                <a:latin typeface="Roboto"/>
                <a:ea typeface="Roboto"/>
                <a:cs typeface="Roboto"/>
                <a:sym typeface="Roboto"/>
              </a:rPr>
              <a:t> for non-blocking, event-driven servers, due to its single-threaded nature. </a:t>
            </a:r>
            <a:r>
              <a:rPr lang="en" sz="1200">
                <a:solidFill>
                  <a:srgbClr val="2A3990"/>
                </a:solidFill>
                <a:highlight>
                  <a:srgbClr val="F9F9F9"/>
                </a:highlight>
              </a:rPr>
              <a:t>This makes it lightweight and efficient, perfect for data-intensive real-time applications that run across distributed devices.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It's </a:t>
            </a:r>
            <a:r>
              <a:rPr b="1" lang="en" sz="1200">
                <a:solidFill>
                  <a:srgbClr val="202124"/>
                </a:solidFill>
                <a:highlight>
                  <a:srgbClr val="FFFFFF"/>
                </a:highlight>
                <a:latin typeface="Roboto"/>
                <a:ea typeface="Roboto"/>
                <a:cs typeface="Roboto"/>
                <a:sym typeface="Roboto"/>
              </a:rPr>
              <a:t>used</a:t>
            </a:r>
            <a:r>
              <a:rPr lang="en" sz="1200">
                <a:solidFill>
                  <a:srgbClr val="202124"/>
                </a:solidFill>
                <a:highlight>
                  <a:srgbClr val="FFFFFF"/>
                </a:highlight>
                <a:latin typeface="Roboto"/>
                <a:ea typeface="Roboto"/>
                <a:cs typeface="Roboto"/>
                <a:sym typeface="Roboto"/>
              </a:rPr>
              <a:t> for traditional web sites and back-end API services, but was designed with real-time, push-based architectures in mind.</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ce399a9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ce399a9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ce399a99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ce399a99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rgbClr val="F9F9F9"/>
              </a:highlight>
            </a:endParaRPr>
          </a:p>
          <a:p>
            <a:pPr indent="0" lvl="0" marL="0" rtl="0" algn="l">
              <a:spcBef>
                <a:spcPts val="0"/>
              </a:spcBef>
              <a:spcAft>
                <a:spcPts val="0"/>
              </a:spcAft>
              <a:buNone/>
            </a:pPr>
            <a:r>
              <a:t/>
            </a:r>
            <a:endParaRPr sz="1200">
              <a:solidFill>
                <a:schemeClr val="dk1"/>
              </a:solidFill>
              <a:highlight>
                <a:srgbClr val="F9F9F9"/>
              </a:highlight>
            </a:endParaRPr>
          </a:p>
          <a:p>
            <a:pPr indent="0" lvl="0" marL="0" rtl="0" algn="l">
              <a:spcBef>
                <a:spcPts val="0"/>
              </a:spcBef>
              <a:spcAft>
                <a:spcPts val="0"/>
              </a:spcAft>
              <a:buNone/>
            </a:pPr>
            <a:r>
              <a:t/>
            </a:r>
            <a:endParaRPr sz="1200">
              <a:solidFill>
                <a:schemeClr val="dk1"/>
              </a:solidFill>
              <a:highlight>
                <a:srgbClr val="F9F9F9"/>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e399a9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e399a9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WORLD!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3441a808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3441a80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Hackerrank one of the most popular tech hiring platforms, has assembled extensive data about current trends in programming languages and frameworks.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Angular remains the best known framework since 2018, with React at a close second.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Vue has increased in use every year.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856c13dc4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856c13dc4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3441a808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3441a808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 = </a:t>
            </a:r>
            <a:r>
              <a:rPr lang="en" sz="1400">
                <a:solidFill>
                  <a:srgbClr val="595959"/>
                </a:solidFill>
              </a:rPr>
              <a:t>A smaller, but constantly growing community results in fewer resources.</a:t>
            </a:r>
            <a:endParaRPr sz="1400">
              <a:solidFill>
                <a:srgbClr val="595959"/>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React = </a:t>
            </a:r>
            <a:r>
              <a:rPr lang="en" sz="1400">
                <a:solidFill>
                  <a:schemeClr val="dk1"/>
                </a:solidFill>
              </a:rPr>
              <a:t>A larger community and being maintained by Facebook results in a huge ecosystem of third-party libraries, packages, tools, and extensions as well as long-term support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Angular = The most mature of the three, with good backing in terms of contributors and is a complete package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3441a80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3441a80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71% of the top 1 million websites are using jquery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3441a808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3441a808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React </a:t>
            </a:r>
            <a:r>
              <a:rPr lang="en" sz="900">
                <a:solidFill>
                  <a:schemeClr val="dk1"/>
                </a:solidFill>
                <a:latin typeface="Roboto"/>
                <a:ea typeface="Roboto"/>
                <a:cs typeface="Roboto"/>
                <a:sym typeface="Roboto"/>
              </a:rPr>
              <a:t>documentation is thorough, with a large amount of issues already present on stackoverflow. The learning curve for the core framework is not steep, but React is not a complete framework and advanced features require the use of third party libraries, so the learning curve for additional functionality varies. This also makes it difficult to follow best practices despite the ability to use react.</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 sz="900">
                <a:solidFill>
                  <a:schemeClr val="dk1"/>
                </a:solidFill>
                <a:latin typeface="Roboto"/>
                <a:ea typeface="Roboto"/>
                <a:cs typeface="Roboto"/>
                <a:sym typeface="Roboto"/>
              </a:rPr>
              <a:t>Angular: Has a steep learning curve because it is a complete solution and mastering angular requres learning typescript and MVC.</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 sz="900">
                <a:solidFill>
                  <a:schemeClr val="dk1"/>
                </a:solidFill>
                <a:latin typeface="Roboto"/>
                <a:ea typeface="Roboto"/>
                <a:cs typeface="Roboto"/>
                <a:sym typeface="Roboto"/>
              </a:rPr>
              <a:t>Despite the time it takes to learn Angular the result is a strong understanding of how the front end works.</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 sz="900">
                <a:solidFill>
                  <a:schemeClr val="dk1"/>
                </a:solidFill>
                <a:latin typeface="Roboto"/>
                <a:ea typeface="Roboto"/>
                <a:cs typeface="Roboto"/>
                <a:sym typeface="Roboto"/>
              </a:rPr>
              <a:t>Vue: Easiest to learn among the three. It’s functionality and use of components overlaps with Angular and react.</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 sz="900">
                <a:solidFill>
                  <a:schemeClr val="dk1"/>
                </a:solidFill>
                <a:latin typeface="Roboto"/>
                <a:ea typeface="Roboto"/>
                <a:cs typeface="Roboto"/>
                <a:sym typeface="Roboto"/>
              </a:rPr>
              <a:t>It is simple to use and flexible, but this advantage can backfire in terms of the resulting difficulty to debug and test code.</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3441a808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3441a80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 important aspect to consider when using a framework is its appeal to companies looking to hire developers.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data from 2019, shows that the increased interest in react is still outpaced by employer’s need for the front end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React and vue are thus worthwhile investments as companies continue to need react and vue developers.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3441a80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3441a80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previous chart in mind, according to the hackerrank report, the chart on the left shows the frameworks developers plan to learn next this year.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on the right the chart shows the salary increase for knowing various frameworks.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most important forms of professional growth in the development world is learning new tech skills.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3441a808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3441a80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noted in the chart, employers continue to need developers who know react and vue.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3441a8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3441a8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Reactive Data-Binding - although React is two-way vs. Vue’s one-way databinding, they both are able to interact heavily between view and model as Vue’s one-way databinding handles the reactions for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Performance - React has more intricate optimization, as you have to force objects not to re-render </a:t>
            </a:r>
            <a:r>
              <a:rPr lang="en"/>
              <a:t>unnecessarily</a:t>
            </a:r>
            <a:r>
              <a:rPr lang="en"/>
              <a:t>, Vue tracks dependencies so it knows what needs to be rendered automatically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Scaling Up - React leaves state management control libraries up to the community (producing Flux/Redux), which being larger than Vue’s keeps it updated. Vue has its state management libraries within its core library and its officially supported by the team (Vuex). Vue also has a much better command line project generator, but React is actively working to improve on more application templates and allowing for user-built presets.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Binding.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dd78da2b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dd78da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 A declarative XML-like syntax within JavaScript. The CSS is done using component-oriented-styling. Vue’s style tags provide access to CSS in the same file as the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Documentation - Both are translated into a wide variety of languages, but React’s documentation is a lot less complete than Vue’s. Vue has well-written and accessible documentation/API for anyone to create Vue applications. Another thing to note is how opinionated Vue is, as people have much clearer answeres to FAQ’s in Vue’s documentation.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Independence - React requires some external solutions like flux and redux listed from the start for routing and state management. Vue works well on its on in simple applications, only needing external solutins such as Vuex for larger applications.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3441a808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3441a808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React documentation assumes some familiarity with programming in the JavaScript language. You don’t have to be an expert, but it’s harder to learn both React and JavaScript at the same time.</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dad3828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dad3828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Derivation - Google made angular, ex-google employee made vue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Flexibility - Angular has support for a wide range of systems and libraries, without any restrictions on the structure. Vue is less flexible, but the structure it has to adhere to is much simpler than Angulars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Performance - Angular does scale to larger sizes better as its module focus is more reusable than Vue’s templates, but they both still perform exceptionally well at size.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9a12395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9a1239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Light overview of each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Comparison of the frameworks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run through some important information related to learning to use the framework and the appeal of learning the framework</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dad3828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dad3828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who knows HTML, CSS, and JavaScript can build a single-page application in Vue in less than a day” -freecodecamp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TypeScript - TypeScript allows for static type checking in Angular which is useful largely scaled applications. Helps save time and errors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Binding - Vue’s simple application is one way where angulars ngmodel is two way. This makes vue simpler from a user perspective, but the complexity of angular provides for more intereaction between the view and the element. Vue provides ways to bind-data two ways with its v-model tag.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dad3828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dad3828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Angular- Angular is the oldest, and most complex and has a large community of working developers. With that community comes its steep learning curve, that if you’re willing to delve into has good support for you to weed through it all and create more intricate applications. For example, Angular separates its components into UI and behavior, with the UI as HTML tag attributes and the behavior in JS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Vue - Not as intricate as </a:t>
            </a:r>
            <a:r>
              <a:rPr lang="en"/>
              <a:t>Angular</a:t>
            </a:r>
            <a:r>
              <a:rPr lang="en"/>
              <a:t>, but still provides more features than react such as routing for components built in. It’s simple syntax and approach to its components is inviting to new web developers. It is also the only framework of the 3 that has consistently grown in popularity over the last 3 years. Vue and React both combine UI and component behavior, contrary to Angular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React - Just reaching maturity, React is one of the most wanted frameworks by employers. It is very slim, leaving routing completely up to complimentary libraries, but its simplicity in functionality is one of its biggest strengths, as its DOM control is done really well. It also opens users to bring in third-party libraries they prefer, however  that can become tedious. Also, react native is one of the best cross-platform frameworks out there, as 99% of JS code can be reused between different mobile OSes.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3441a808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3441a808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856c13d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856c13d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856c13dc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856c13dc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3441a808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3441a808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dad3828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dad3828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d543229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d543229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jQuery </a:t>
            </a:r>
            <a:r>
              <a:rPr lang="en"/>
              <a:t>was created in 2006, by John Resig. It was designed to simplify DOM tree traversal and manipulation, as well as event handling, CSS Animation, and Ajax (asynchronous javascript and xml). </a:t>
            </a:r>
            <a:r>
              <a:rPr lang="en" sz="1050">
                <a:solidFill>
                  <a:srgbClr val="202122"/>
                </a:solidFill>
                <a:highlight>
                  <a:srgbClr val="FFFFFF"/>
                </a:highlight>
              </a:rPr>
              <a:t>With Ajax, web applications can send and retrieve data from a </a:t>
            </a:r>
            <a:r>
              <a:rPr lang="en" sz="1050">
                <a:solidFill>
                  <a:srgbClr val="0B0080"/>
                </a:solidFill>
                <a:highlight>
                  <a:srgbClr val="FFFFFF"/>
                </a:highlight>
                <a:uFill>
                  <a:noFill/>
                </a:uFill>
                <a:hlinkClick r:id="rId2">
                  <a:extLst>
                    <a:ext uri="{A12FA001-AC4F-418D-AE19-62706E023703}">
                      <ahyp:hlinkClr val="tx"/>
                    </a:ext>
                  </a:extLst>
                </a:hlinkClick>
              </a:rPr>
              <a:t>server</a:t>
            </a:r>
            <a:r>
              <a:rPr lang="en" sz="1050">
                <a:solidFill>
                  <a:srgbClr val="202122"/>
                </a:solidFill>
                <a:highlight>
                  <a:srgbClr val="FFFFFF"/>
                </a:highlight>
              </a:rPr>
              <a:t> asynchronously (in the background) without interfering with the display and behaviour of the existing page.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Angular </a:t>
            </a:r>
            <a:r>
              <a:rPr lang="en"/>
              <a:t>was </a:t>
            </a:r>
            <a:r>
              <a:rPr lang="en" sz="1200">
                <a:solidFill>
                  <a:srgbClr val="444444"/>
                </a:solidFill>
                <a:highlight>
                  <a:srgbClr val="FFFFFF"/>
                </a:highlight>
              </a:rPr>
              <a:t>developed by Google, was first released in 2010. It is a TypeScript-based JavaScript framework.</a:t>
            </a:r>
            <a:endParaRPr sz="1200">
              <a:solidFill>
                <a:srgbClr val="444444"/>
              </a:solidFill>
              <a:highlight>
                <a:srgbClr val="FFFFFF"/>
              </a:highlight>
            </a:endParaRPr>
          </a:p>
          <a:p>
            <a:pPr indent="0" lvl="0" marL="0" rtl="0" algn="l">
              <a:spcBef>
                <a:spcPts val="0"/>
              </a:spcBef>
              <a:spcAft>
                <a:spcPts val="0"/>
              </a:spcAft>
              <a:buNone/>
            </a:pPr>
            <a:r>
              <a:t/>
            </a:r>
            <a:endParaRPr sz="1200">
              <a:solidFill>
                <a:srgbClr val="444444"/>
              </a:solidFill>
              <a:highlight>
                <a:srgbClr val="FFFFFF"/>
              </a:highlight>
            </a:endParaRPr>
          </a:p>
          <a:p>
            <a:pPr indent="0" lvl="0" marL="0" rtl="0" algn="l">
              <a:spcBef>
                <a:spcPts val="0"/>
              </a:spcBef>
              <a:spcAft>
                <a:spcPts val="0"/>
              </a:spcAft>
              <a:buNone/>
            </a:pPr>
            <a:r>
              <a:rPr b="1" lang="en" sz="1200">
                <a:solidFill>
                  <a:srgbClr val="444444"/>
                </a:solidFill>
                <a:highlight>
                  <a:srgbClr val="FFFFFF"/>
                </a:highlight>
              </a:rPr>
              <a:t>React </a:t>
            </a:r>
            <a:r>
              <a:rPr lang="en" sz="1200">
                <a:solidFill>
                  <a:srgbClr val="444444"/>
                </a:solidFill>
                <a:highlight>
                  <a:srgbClr val="FFFFFF"/>
                </a:highlight>
              </a:rPr>
              <a:t>developed by Facebook, was initially released in 2013. Facebook uses React extensively in their products (Facebook, Instagram, and WhatsApp).</a:t>
            </a:r>
            <a:endParaRPr sz="1200">
              <a:solidFill>
                <a:srgbClr val="444444"/>
              </a:solidFill>
              <a:highlight>
                <a:srgbClr val="FFFFFF"/>
              </a:highlight>
            </a:endParaRPr>
          </a:p>
          <a:p>
            <a:pPr indent="0" lvl="0" marL="0" rtl="0" algn="l">
              <a:spcBef>
                <a:spcPts val="0"/>
              </a:spcBef>
              <a:spcAft>
                <a:spcPts val="0"/>
              </a:spcAft>
              <a:buNone/>
            </a:pPr>
            <a:r>
              <a:t/>
            </a:r>
            <a:endParaRPr sz="1200">
              <a:solidFill>
                <a:srgbClr val="444444"/>
              </a:solidFill>
              <a:highlight>
                <a:srgbClr val="FFFFFF"/>
              </a:highlight>
            </a:endParaRPr>
          </a:p>
          <a:p>
            <a:pPr indent="0" lvl="0" marL="0" rtl="0" algn="l">
              <a:spcBef>
                <a:spcPts val="0"/>
              </a:spcBef>
              <a:spcAft>
                <a:spcPts val="0"/>
              </a:spcAft>
              <a:buNone/>
            </a:pPr>
            <a:r>
              <a:rPr b="1" lang="en" sz="1200">
                <a:solidFill>
                  <a:srgbClr val="444444"/>
                </a:solidFill>
                <a:highlight>
                  <a:srgbClr val="FFFFFF"/>
                </a:highlight>
              </a:rPr>
              <a:t>Vue</a:t>
            </a:r>
            <a:r>
              <a:rPr lang="en" sz="1200">
                <a:solidFill>
                  <a:srgbClr val="444444"/>
                </a:solidFill>
                <a:highlight>
                  <a:srgbClr val="FFFFFF"/>
                </a:highlight>
              </a:rPr>
              <a:t> is the youngest member of the group. It was developed by ex-Google employee Evan You in 2014. Over the last three years, Vue has seen a substantial shift in popularity, even though it doesn’t have the backing of a large company.</a:t>
            </a:r>
            <a:endParaRPr sz="1200">
              <a:solidFill>
                <a:srgbClr val="444444"/>
              </a:solidFill>
              <a:highlight>
                <a:srgbClr val="FFFFFF"/>
              </a:highlight>
            </a:endParaRPr>
          </a:p>
          <a:p>
            <a:pPr indent="0" lvl="0" marL="0" rtl="0" algn="l">
              <a:spcBef>
                <a:spcPts val="0"/>
              </a:spcBef>
              <a:spcAft>
                <a:spcPts val="0"/>
              </a:spcAft>
              <a:buNone/>
            </a:pPr>
            <a:r>
              <a:t/>
            </a:r>
            <a:endParaRPr sz="1200">
              <a:solidFill>
                <a:srgbClr val="444444"/>
              </a:solidFill>
              <a:highlight>
                <a:srgbClr val="FFFFFF"/>
              </a:highlight>
            </a:endParaRPr>
          </a:p>
          <a:p>
            <a:pPr indent="0" lvl="0" marL="0" rtl="0" algn="l">
              <a:spcBef>
                <a:spcPts val="0"/>
              </a:spcBef>
              <a:spcAft>
                <a:spcPts val="0"/>
              </a:spcAft>
              <a:buNone/>
            </a:pPr>
            <a:r>
              <a:t/>
            </a:r>
            <a:endParaRPr sz="1200">
              <a:solidFill>
                <a:srgbClr val="444444"/>
              </a:solidFill>
              <a:highlight>
                <a:srgbClr val="FFFFFF"/>
              </a:highlight>
            </a:endParaRPr>
          </a:p>
          <a:p>
            <a:pPr indent="0" lvl="0" marL="0" rtl="0" algn="l">
              <a:spcBef>
                <a:spcPts val="0"/>
              </a:spcBef>
              <a:spcAft>
                <a:spcPts val="0"/>
              </a:spcAft>
              <a:buNone/>
            </a:pPr>
            <a:r>
              <a:t/>
            </a:r>
            <a:endParaRPr sz="1200">
              <a:solidFill>
                <a:srgbClr val="444444"/>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a12395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a12395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jQuery is a library for JavaScript which simplifies Javascript programming, is easy to learn, and is still extremely popular.</a:t>
            </a:r>
            <a:endParaRPr sz="1300">
              <a:solidFill>
                <a:srgbClr val="333333"/>
              </a:solidFill>
              <a:highlight>
                <a:srgbClr val="FFFFFF"/>
              </a:highlight>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None/>
            </a:pPr>
            <a:r>
              <a:rPr lang="en" sz="1300">
                <a:solidFill>
                  <a:srgbClr val="333333"/>
                </a:solidFill>
                <a:highlight>
                  <a:srgbClr val="FFFFFF"/>
                </a:highlight>
              </a:rPr>
              <a:t>The biggest difference between jQuery and other frameworks such as React is that jQuery manipulates the DOM directly</a:t>
            </a:r>
            <a:r>
              <a:rPr lang="en" sz="1300">
                <a:solidFill>
                  <a:srgbClr val="333333"/>
                </a:solidFill>
                <a:highlight>
                  <a:srgbClr val="FFFFFF"/>
                </a:highlight>
              </a:rPr>
              <a:t>, but manipulating the DOM directly is not the optimal development route. Because DOM elements carry around a lot of unnecessary data which make the performance go down when the web page is full of elements.</a:t>
            </a:r>
            <a:endParaRPr sz="1300">
              <a:solidFill>
                <a:srgbClr val="333333"/>
              </a:solidFill>
              <a:highlight>
                <a:srgbClr val="FFFFFF"/>
              </a:highlight>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None/>
            </a:pPr>
            <a:r>
              <a:rPr lang="en" sz="1300">
                <a:solidFill>
                  <a:srgbClr val="333333"/>
                </a:solidFill>
                <a:highlight>
                  <a:srgbClr val="FFFFFF"/>
                </a:highlight>
              </a:rPr>
              <a:t>The virtual DOM is a DOM implementation in memory that compares to the existing DOM elements and makes the necessary changes/updates. And that leads to much faster performance.</a:t>
            </a:r>
            <a:endParaRPr sz="1300">
              <a:solidFill>
                <a:srgbClr val="333333"/>
              </a:solidFill>
              <a:highlight>
                <a:srgbClr val="FFFFFF"/>
              </a:highlight>
            </a:endParaRPr>
          </a:p>
          <a:p>
            <a:pPr indent="0" lvl="0" marL="0" rtl="0" algn="l">
              <a:spcBef>
                <a:spcPts val="0"/>
              </a:spcBef>
              <a:spcAft>
                <a:spcPts val="0"/>
              </a:spcAft>
              <a:buNone/>
            </a:pPr>
            <a:r>
              <a:t/>
            </a:r>
            <a:endParaRPr sz="1300">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856c13dc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856c13dc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ce399a99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ce399a99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44444"/>
                </a:solidFill>
                <a:highlight>
                  <a:srgbClr val="FFFFFF"/>
                </a:highlight>
                <a:latin typeface="Roboto"/>
                <a:ea typeface="Roboto"/>
                <a:cs typeface="Roboto"/>
                <a:sym typeface="Roboto"/>
              </a:rPr>
              <a:t>Angular is a platform and framework developed by Google for building single-page client applications using HTML and TypeScript. Angular is written in TypeScript. It implements core and optional functionality as a set of TypeScript libraries that you import into your apps.</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444444"/>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ce399a9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ce399a9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AngularJS expressions can be written inside double braces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AngularJS expressions can also be written inside a directive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Ng-bind will be treated as an element attribute, so it will be invisible while the page is loading, {{ expression }} alternatively may be momentarily displayed before angular complies it</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Double brace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AngularJS will resolve the expression, and return the result exactly where the expression is written.</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AngularJS expressions are much like JavaScript expressions: They can contain literals, operators, and variables.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 sz="1150">
                <a:solidFill>
                  <a:schemeClr val="dk1"/>
                </a:solidFill>
                <a:highlight>
                  <a:srgbClr val="FFFFFF"/>
                </a:highlight>
                <a:latin typeface="Verdana"/>
                <a:ea typeface="Verdana"/>
                <a:cs typeface="Verdana"/>
                <a:sym typeface="Verdana"/>
              </a:rPr>
              <a:t>You can write expressions wherever you like, AngularJS will simply resolve the expression and return the result.</a:t>
            </a:r>
            <a:endParaRPr sz="11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e399a99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e399a99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444444"/>
                </a:solidFill>
                <a:highlight>
                  <a:srgbClr val="FFFFFF"/>
                </a:highlight>
              </a:rPr>
              <a:t>Modules define the application, and act as a container for the different parts of the application. </a:t>
            </a:r>
            <a:endParaRPr sz="1050">
              <a:solidFill>
                <a:srgbClr val="444444"/>
              </a:solidFill>
              <a:highlight>
                <a:srgbClr val="FFFFFF"/>
              </a:highlight>
            </a:endParaRPr>
          </a:p>
          <a:p>
            <a:pPr indent="0" lvl="0" marL="0" rtl="0" algn="l">
              <a:lnSpc>
                <a:spcPct val="115000"/>
              </a:lnSpc>
              <a:spcBef>
                <a:spcPts val="0"/>
              </a:spcBef>
              <a:spcAft>
                <a:spcPts val="0"/>
              </a:spcAft>
              <a:buNone/>
            </a:pPr>
            <a:r>
              <a:rPr lang="en" sz="1050">
                <a:solidFill>
                  <a:srgbClr val="444444"/>
                </a:solidFill>
                <a:highlight>
                  <a:srgbClr val="FFFFFF"/>
                </a:highlight>
                <a:latin typeface="Roboto"/>
                <a:ea typeface="Roboto"/>
                <a:cs typeface="Roboto"/>
                <a:sym typeface="Roboto"/>
              </a:rPr>
              <a:t>Angular has its own modularity system called </a:t>
            </a:r>
            <a:r>
              <a:rPr i="1" lang="en" sz="1050">
                <a:solidFill>
                  <a:srgbClr val="444444"/>
                </a:solidFill>
                <a:highlight>
                  <a:srgbClr val="FFFFFF"/>
                </a:highlight>
                <a:latin typeface="Roboto"/>
                <a:ea typeface="Roboto"/>
                <a:cs typeface="Roboto"/>
                <a:sym typeface="Roboto"/>
              </a:rPr>
              <a:t>NgModules</a:t>
            </a:r>
            <a:r>
              <a:rPr lang="en" sz="1050">
                <a:solidFill>
                  <a:srgbClr val="444444"/>
                </a:solidFill>
                <a:highlight>
                  <a:srgbClr val="FFFFFF"/>
                </a:highlight>
                <a:latin typeface="Roboto"/>
                <a:ea typeface="Roboto"/>
                <a:cs typeface="Roboto"/>
                <a:sym typeface="Roboto"/>
              </a:rPr>
              <a:t>. NgModules are containers for a cohesive block of code dedicated to an application domain, a workflow, or a closely related set of capabilities. They can contain components, service providers, and other code files whose scope is defined by the containing NgModule.</a:t>
            </a:r>
            <a:endParaRPr sz="1050">
              <a:solidFill>
                <a:srgbClr val="44444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44444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50">
              <a:solidFill>
                <a:srgbClr val="444444"/>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npmj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freecodecamp.org/news/angular-vs-vue-which-is-best-for-programming-in-2020/#:~:text=Angular%20is%20Google's%20advanced%20and,often%20used%20for%20swift%20prototyping" TargetMode="External"/><Relationship Id="rId4" Type="http://schemas.openxmlformats.org/officeDocument/2006/relationships/hyperlink" Target="https://www.codeinwp.com/blog/angular-vs-vue-vs-react/" TargetMode="External"/><Relationship Id="rId11" Type="http://schemas.openxmlformats.org/officeDocument/2006/relationships/hyperlink" Target="https://www.mindk.com/blog/react-vs-vue/" TargetMode="External"/><Relationship Id="rId10" Type="http://schemas.openxmlformats.org/officeDocument/2006/relationships/hyperlink" Target="https://vuejs.org/v2/guide/comparison.html" TargetMode="External"/><Relationship Id="rId12" Type="http://schemas.openxmlformats.org/officeDocument/2006/relationships/hyperlink" Target="https://academind.com/learn/angular/angular-vs-react-vs-vue-my-thoughts/" TargetMode="External"/><Relationship Id="rId9" Type="http://schemas.openxmlformats.org/officeDocument/2006/relationships/hyperlink" Target="https://academind.com/learn/javascript/jquery-future-angular-react-vue/" TargetMode="External"/><Relationship Id="rId5" Type="http://schemas.openxmlformats.org/officeDocument/2006/relationships/hyperlink" Target="https://info.hackerrank.com/rs/487-WAY-049/images/HackerRank-2020-Developer-Skills-Report.pdf" TargetMode="External"/><Relationship Id="rId6" Type="http://schemas.openxmlformats.org/officeDocument/2006/relationships/hyperlink" Target="https://gist.github.com/tkrotoff/b1caa4c3a185629299ec234d2314e190" TargetMode="External"/><Relationship Id="rId7" Type="http://schemas.openxmlformats.org/officeDocument/2006/relationships/hyperlink" Target="https://insights.stackoverflow.com/trends?tags=jquery%2Cangularjs%2Cangular%2Creactjs%2Cvue.js" TargetMode="External"/><Relationship Id="rId8" Type="http://schemas.openxmlformats.org/officeDocument/2006/relationships/hyperlink" Target="https://trends.builtwith.com/javascript/jQue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7"/>
            <a:ext cx="8222100" cy="136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Presentation</a:t>
            </a:r>
            <a:endParaRPr/>
          </a:p>
          <a:p>
            <a:pPr indent="0" lvl="0" marL="0" rtl="0" algn="l">
              <a:spcBef>
                <a:spcPts val="0"/>
              </a:spcBef>
              <a:spcAft>
                <a:spcPts val="0"/>
              </a:spcAft>
              <a:buNone/>
            </a:pPr>
            <a:r>
              <a:rPr lang="en" sz="2600"/>
              <a:t>A Comparison of JavaScript Frameworks</a:t>
            </a:r>
            <a:endParaRPr sz="2600"/>
          </a:p>
        </p:txBody>
      </p:sp>
      <p:sp>
        <p:nvSpPr>
          <p:cNvPr id="86" name="Google Shape;86;p13"/>
          <p:cNvSpPr txBox="1"/>
          <p:nvPr>
            <p:ph idx="1" type="subTitle"/>
          </p:nvPr>
        </p:nvSpPr>
        <p:spPr>
          <a:xfrm>
            <a:off x="598088" y="32418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XAEA-XII</a:t>
            </a:r>
            <a:endParaRPr/>
          </a:p>
        </p:txBody>
      </p:sp>
      <p:pic>
        <p:nvPicPr>
          <p:cNvPr id="87" name="Google Shape;87;p13"/>
          <p:cNvPicPr preferRelativeResize="0"/>
          <p:nvPr/>
        </p:nvPicPr>
        <p:blipFill rotWithShape="1">
          <a:blip r:embed="rId3">
            <a:alphaModFix/>
          </a:blip>
          <a:srcRect b="8016" l="11584" r="12004" t="9167"/>
          <a:stretch/>
        </p:blipFill>
        <p:spPr>
          <a:xfrm>
            <a:off x="717875" y="273825"/>
            <a:ext cx="2901076" cy="1399500"/>
          </a:xfrm>
          <a:prstGeom prst="rect">
            <a:avLst/>
          </a:prstGeom>
          <a:noFill/>
          <a:ln>
            <a:noFill/>
          </a:ln>
        </p:spPr>
      </p:pic>
      <p:pic>
        <p:nvPicPr>
          <p:cNvPr id="88" name="Google Shape;88;p13"/>
          <p:cNvPicPr preferRelativeResize="0"/>
          <p:nvPr/>
        </p:nvPicPr>
        <p:blipFill>
          <a:blip r:embed="rId4">
            <a:alphaModFix/>
          </a:blip>
          <a:stretch>
            <a:fillRect/>
          </a:stretch>
        </p:blipFill>
        <p:spPr>
          <a:xfrm>
            <a:off x="6364124" y="3241825"/>
            <a:ext cx="2456078" cy="1678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JavaScript library created by Facebook.</a:t>
            </a:r>
            <a:endParaRPr/>
          </a:p>
          <a:p>
            <a:pPr indent="-342900" lvl="0" marL="457200" rtl="0" algn="l">
              <a:spcBef>
                <a:spcPts val="0"/>
              </a:spcBef>
              <a:spcAft>
                <a:spcPts val="0"/>
              </a:spcAft>
              <a:buSzPts val="1800"/>
              <a:buChar char="●"/>
            </a:pPr>
            <a:r>
              <a:rPr lang="en"/>
              <a:t>Makes it easier to create interactive user interfaces.</a:t>
            </a:r>
            <a:endParaRPr/>
          </a:p>
          <a:p>
            <a:pPr indent="-342900" lvl="0" marL="457200" rtl="0" algn="l">
              <a:spcBef>
                <a:spcPts val="0"/>
              </a:spcBef>
              <a:spcAft>
                <a:spcPts val="0"/>
              </a:spcAft>
              <a:buSzPts val="1800"/>
              <a:buChar char="●"/>
            </a:pPr>
            <a:r>
              <a:rPr lang="en"/>
              <a:t>Updates and performs efficiently the correct parts when data changes.</a:t>
            </a:r>
            <a:endParaRPr/>
          </a:p>
          <a:p>
            <a:pPr indent="-342900" lvl="0" marL="457200" rtl="0" algn="l">
              <a:spcBef>
                <a:spcPts val="0"/>
              </a:spcBef>
              <a:spcAft>
                <a:spcPts val="0"/>
              </a:spcAft>
              <a:buSzPts val="1800"/>
              <a:buChar char="●"/>
            </a:pPr>
            <a:r>
              <a:rPr lang="en"/>
              <a:t>Build components that manage their own state.</a:t>
            </a:r>
            <a:endParaRPr/>
          </a:p>
        </p:txBody>
      </p:sp>
      <p:pic>
        <p:nvPicPr>
          <p:cNvPr id="146" name="Google Shape;146;p22"/>
          <p:cNvPicPr preferRelativeResize="0"/>
          <p:nvPr/>
        </p:nvPicPr>
        <p:blipFill>
          <a:blip r:embed="rId3">
            <a:alphaModFix/>
          </a:blip>
          <a:stretch>
            <a:fillRect/>
          </a:stretch>
        </p:blipFill>
        <p:spPr>
          <a:xfrm>
            <a:off x="658650" y="2901223"/>
            <a:ext cx="3367324" cy="147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Render Example</a:t>
            </a:r>
            <a:endParaRPr/>
          </a:p>
        </p:txBody>
      </p:sp>
      <p:sp>
        <p:nvSpPr>
          <p:cNvPr id="152" name="Google Shape;152;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&lt;div id="hello"&gt;Hello World!&lt;/div&gt;</a:t>
            </a:r>
            <a:endParaRPr/>
          </a:p>
          <a:p>
            <a:pPr indent="0" lvl="0" marL="0" rtl="0" algn="l">
              <a:spcBef>
                <a:spcPts val="1600"/>
              </a:spcBef>
              <a:spcAft>
                <a:spcPts val="0"/>
              </a:spcAft>
              <a:buNone/>
            </a:pPr>
            <a:r>
              <a:rPr lang="en"/>
              <a:t>&lt;script type="text/babel"&gt;</a:t>
            </a:r>
            <a:endParaRPr/>
          </a:p>
          <a:p>
            <a:pPr indent="0" lvl="0" marL="0" rtl="0" algn="l">
              <a:spcBef>
                <a:spcPts val="1600"/>
              </a:spcBef>
              <a:spcAft>
                <a:spcPts val="0"/>
              </a:spcAft>
              <a:buNone/>
            </a:pPr>
            <a:r>
              <a:rPr lang="en"/>
              <a:t>ReactDOM.render(</a:t>
            </a:r>
            <a:endParaRPr/>
          </a:p>
          <a:p>
            <a:pPr indent="0" lvl="0" marL="0" rtl="0" algn="l">
              <a:spcBef>
                <a:spcPts val="1600"/>
              </a:spcBef>
              <a:spcAft>
                <a:spcPts val="0"/>
              </a:spcAft>
              <a:buNone/>
            </a:pPr>
            <a:r>
              <a:rPr lang="en"/>
              <a:t>    &lt;h1&gt;Hello World!&lt;/h1&gt;,</a:t>
            </a:r>
            <a:endParaRPr/>
          </a:p>
          <a:p>
            <a:pPr indent="0" lvl="0" marL="0" rtl="0" algn="l">
              <a:spcBef>
                <a:spcPts val="1600"/>
              </a:spcBef>
              <a:spcAft>
                <a:spcPts val="0"/>
              </a:spcAft>
              <a:buNone/>
            </a:pPr>
            <a:r>
              <a:rPr lang="en"/>
              <a:t>    document.getElementById('hello'));</a:t>
            </a:r>
            <a:endParaRPr/>
          </a:p>
          <a:p>
            <a:pPr indent="0" lvl="0" marL="0" rtl="0" algn="l">
              <a:spcBef>
                <a:spcPts val="1600"/>
              </a:spcBef>
              <a:spcAft>
                <a:spcPts val="1600"/>
              </a:spcAft>
              <a:buNone/>
            </a:pPr>
            <a:r>
              <a:rPr lang="en"/>
              <a:t>&lt;/script&gt;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Elements and Components</a:t>
            </a:r>
            <a:endParaRPr/>
          </a:p>
        </p:txBody>
      </p:sp>
      <p:sp>
        <p:nvSpPr>
          <p:cNvPr id="158" name="Google Shape;158;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Elements</a:t>
            </a:r>
            <a:endParaRPr/>
          </a:p>
          <a:p>
            <a:pPr indent="-317500" lvl="1" marL="914400" rtl="0" algn="l">
              <a:spcBef>
                <a:spcPts val="0"/>
              </a:spcBef>
              <a:spcAft>
                <a:spcPts val="0"/>
              </a:spcAft>
              <a:buSzPts val="1400"/>
              <a:buChar char="○"/>
            </a:pPr>
            <a:r>
              <a:rPr lang="en"/>
              <a:t>Applications build around one HTML element.</a:t>
            </a:r>
            <a:endParaRPr/>
          </a:p>
          <a:p>
            <a:pPr indent="-317500" lvl="1" marL="914400" rtl="0" algn="l">
              <a:spcBef>
                <a:spcPts val="0"/>
              </a:spcBef>
              <a:spcAft>
                <a:spcPts val="0"/>
              </a:spcAft>
              <a:buSzPts val="1400"/>
              <a:buChar char="○"/>
            </a:pPr>
            <a:r>
              <a:rPr lang="en"/>
              <a:t>Developers call that element the root element.</a:t>
            </a:r>
            <a:endParaRPr/>
          </a:p>
          <a:p>
            <a:pPr indent="-317500" lvl="1" marL="914400" rtl="0" algn="l">
              <a:spcBef>
                <a:spcPts val="0"/>
              </a:spcBef>
              <a:spcAft>
                <a:spcPts val="0"/>
              </a:spcAft>
              <a:buSzPts val="1400"/>
              <a:buChar char="○"/>
            </a:pPr>
            <a:r>
              <a:rPr lang="en"/>
              <a:t>Example: const element = &lt;h1&gt;Hello xaea-xii!&lt;/h1&gt;</a:t>
            </a:r>
            <a:endParaRPr/>
          </a:p>
          <a:p>
            <a:pPr indent="-317500" lvl="1" marL="914400" rtl="0" algn="l">
              <a:spcBef>
                <a:spcPts val="0"/>
              </a:spcBef>
              <a:spcAft>
                <a:spcPts val="0"/>
              </a:spcAft>
              <a:buSzPts val="1400"/>
              <a:buChar char="○"/>
            </a:pPr>
            <a:r>
              <a:rPr lang="en"/>
              <a:t>They are immutable.</a:t>
            </a:r>
            <a:endParaRPr/>
          </a:p>
          <a:p>
            <a:pPr indent="-342900" lvl="0" marL="457200" rtl="0" algn="l">
              <a:spcBef>
                <a:spcPts val="0"/>
              </a:spcBef>
              <a:spcAft>
                <a:spcPts val="0"/>
              </a:spcAft>
              <a:buSzPts val="1800"/>
              <a:buChar char="●"/>
            </a:pPr>
            <a:r>
              <a:rPr lang="en"/>
              <a:t>Components</a:t>
            </a:r>
            <a:endParaRPr/>
          </a:p>
          <a:p>
            <a:pPr indent="-317500" lvl="1" marL="914400" rtl="0" algn="l">
              <a:spcBef>
                <a:spcPts val="0"/>
              </a:spcBef>
              <a:spcAft>
                <a:spcPts val="0"/>
              </a:spcAft>
              <a:buSzPts val="1400"/>
              <a:buChar char="○"/>
            </a:pPr>
            <a:r>
              <a:rPr lang="en"/>
              <a:t>JavaScript functions</a:t>
            </a:r>
            <a:endParaRPr/>
          </a:p>
          <a:p>
            <a:pPr indent="-317500" lvl="1" marL="914400" rtl="0" algn="l">
              <a:spcBef>
                <a:spcPts val="0"/>
              </a:spcBef>
              <a:spcAft>
                <a:spcPts val="0"/>
              </a:spcAft>
              <a:buSzPts val="1400"/>
              <a:buChar char="○"/>
            </a:pPr>
            <a:r>
              <a:rPr lang="en"/>
              <a:t>Uses ES6 to make components.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VueJS</a:t>
            </a:r>
            <a:endParaRPr/>
          </a:p>
        </p:txBody>
      </p:sp>
      <p:sp>
        <p:nvSpPr>
          <p:cNvPr id="164" name="Google Shape;164;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extend HTML with attributes.</a:t>
            </a:r>
            <a:endParaRPr/>
          </a:p>
          <a:p>
            <a:pPr indent="-342900" lvl="0" marL="457200" rtl="0" algn="l">
              <a:spcBef>
                <a:spcPts val="0"/>
              </a:spcBef>
              <a:spcAft>
                <a:spcPts val="0"/>
              </a:spcAft>
              <a:buSzPts val="1800"/>
              <a:buChar char="●"/>
            </a:pPr>
            <a:r>
              <a:rPr lang="en"/>
              <a:t>Adds functionality to website applications.</a:t>
            </a:r>
            <a:endParaRPr/>
          </a:p>
          <a:p>
            <a:pPr indent="-342900" lvl="0" marL="457200" rtl="0" algn="l">
              <a:spcBef>
                <a:spcPts val="0"/>
              </a:spcBef>
              <a:spcAft>
                <a:spcPts val="0"/>
              </a:spcAft>
              <a:buSzPts val="1800"/>
              <a:buChar char="●"/>
            </a:pPr>
            <a:r>
              <a:rPr lang="en"/>
              <a:t>Has built-in and user defined attributes.</a:t>
            </a:r>
            <a:endParaRPr/>
          </a:p>
          <a:p>
            <a:pPr indent="-342900" lvl="0" marL="457200" rtl="0" algn="l">
              <a:spcBef>
                <a:spcPts val="0"/>
              </a:spcBef>
              <a:spcAft>
                <a:spcPts val="0"/>
              </a:spcAft>
              <a:buSzPts val="1800"/>
              <a:buChar char="●"/>
            </a:pPr>
            <a:r>
              <a:rPr lang="en"/>
              <a:t>Directives:</a:t>
            </a:r>
            <a:endParaRPr/>
          </a:p>
          <a:p>
            <a:pPr indent="-317500" lvl="1" marL="914400" rtl="0" algn="l">
              <a:spcBef>
                <a:spcPts val="0"/>
              </a:spcBef>
              <a:spcAft>
                <a:spcPts val="0"/>
              </a:spcAft>
              <a:buSzPts val="1400"/>
              <a:buChar char="○"/>
            </a:pPr>
            <a:r>
              <a:rPr lang="en"/>
              <a:t>Uses double braces {{ }} to store data.</a:t>
            </a:r>
            <a:endParaRPr/>
          </a:p>
          <a:p>
            <a:pPr indent="-317500" lvl="1" marL="914400" rtl="0" algn="l">
              <a:spcBef>
                <a:spcPts val="0"/>
              </a:spcBef>
              <a:spcAft>
                <a:spcPts val="0"/>
              </a:spcAft>
              <a:buSzPts val="1400"/>
              <a:buChar char="○"/>
            </a:pPr>
            <a:r>
              <a:rPr lang="en"/>
              <a:t>Prefix v-</a:t>
            </a:r>
            <a:endParaRPr/>
          </a:p>
        </p:txBody>
      </p:sp>
      <p:pic>
        <p:nvPicPr>
          <p:cNvPr id="165" name="Google Shape;165;p25"/>
          <p:cNvPicPr preferRelativeResize="0"/>
          <p:nvPr/>
        </p:nvPicPr>
        <p:blipFill>
          <a:blip r:embed="rId3">
            <a:alphaModFix/>
          </a:blip>
          <a:stretch>
            <a:fillRect/>
          </a:stretch>
        </p:blipFill>
        <p:spPr>
          <a:xfrm>
            <a:off x="618068" y="3235775"/>
            <a:ext cx="3163700" cy="140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&lt;h1 id=”application”&gt;{{ message }}&lt;/h1&gt;</a:t>
            </a:r>
            <a:endParaRPr/>
          </a:p>
          <a:p>
            <a:pPr indent="0" lvl="0" marL="0" rtl="0" algn="l">
              <a:spcBef>
                <a:spcPts val="1600"/>
              </a:spcBef>
              <a:spcAft>
                <a:spcPts val="0"/>
              </a:spcAft>
              <a:buNone/>
            </a:pPr>
            <a:r>
              <a:rPr lang="en"/>
              <a:t>&lt;script&gt;</a:t>
            </a:r>
            <a:endParaRPr/>
          </a:p>
          <a:p>
            <a:pPr indent="0" lvl="0" marL="0" rtl="0" algn="l">
              <a:spcBef>
                <a:spcPts val="1600"/>
              </a:spcBef>
              <a:spcAft>
                <a:spcPts val="0"/>
              </a:spcAft>
              <a:buNone/>
            </a:pPr>
            <a:r>
              <a:rPr lang="en"/>
              <a:t>var myObject = new Vue({</a:t>
            </a:r>
            <a:endParaRPr/>
          </a:p>
          <a:p>
            <a:pPr indent="0" lvl="0" marL="0" rtl="0" algn="l">
              <a:spcBef>
                <a:spcPts val="1600"/>
              </a:spcBef>
              <a:spcAft>
                <a:spcPts val="0"/>
              </a:spcAft>
              <a:buNone/>
            </a:pPr>
            <a:r>
              <a:rPr lang="en"/>
              <a:t>    el: '#application',</a:t>
            </a:r>
            <a:endParaRPr/>
          </a:p>
          <a:p>
            <a:pPr indent="0" lvl="0" marL="0" rtl="0" algn="l">
              <a:spcBef>
                <a:spcPts val="1600"/>
              </a:spcBef>
              <a:spcAft>
                <a:spcPts val="0"/>
              </a:spcAft>
              <a:buNone/>
            </a:pPr>
            <a:r>
              <a:rPr lang="en"/>
              <a:t>    data: {message: 'Hello xaea-xii!'}</a:t>
            </a:r>
            <a:endParaRPr/>
          </a:p>
          <a:p>
            <a:pPr indent="0" lvl="0" marL="0" rtl="0" algn="l">
              <a:spcBef>
                <a:spcPts val="1600"/>
              </a:spcBef>
              <a:spcAft>
                <a:spcPts val="0"/>
              </a:spcAft>
              <a:buNone/>
            </a:pPr>
            <a:r>
              <a:rPr lang="en"/>
              <a:t>})</a:t>
            </a:r>
            <a:endParaRPr/>
          </a:p>
          <a:p>
            <a:pPr indent="0" lvl="0" marL="0" rtl="0" algn="l">
              <a:spcBef>
                <a:spcPts val="1600"/>
              </a:spcBef>
              <a:spcAft>
                <a:spcPts val="1600"/>
              </a:spcAft>
              <a:buNone/>
            </a:pPr>
            <a:r>
              <a:rPr lang="en"/>
              <a:t>&lt;/script&gt;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Node.js</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
            </a:r>
            <a:r>
              <a:rPr lang="en"/>
              <a:t>enerates dynamic webpage content</a:t>
            </a:r>
            <a:endParaRPr/>
          </a:p>
          <a:p>
            <a:pPr indent="-317500" lvl="1" marL="914400" rtl="0" algn="l">
              <a:spcBef>
                <a:spcPts val="0"/>
              </a:spcBef>
              <a:spcAft>
                <a:spcPts val="0"/>
              </a:spcAft>
              <a:buSzPts val="1400"/>
              <a:buChar char="○"/>
            </a:pPr>
            <a:r>
              <a:rPr lang="en"/>
              <a:t>JavaScript could generate dynamic webpage content</a:t>
            </a:r>
            <a:endParaRPr/>
          </a:p>
          <a:p>
            <a:pPr indent="-317500" lvl="1" marL="914400" rtl="0" algn="l">
              <a:spcBef>
                <a:spcPts val="0"/>
              </a:spcBef>
              <a:spcAft>
                <a:spcPts val="0"/>
              </a:spcAft>
              <a:buSzPts val="1400"/>
              <a:buChar char="○"/>
            </a:pPr>
            <a:r>
              <a:rPr lang="en"/>
              <a:t>HTML/CSS generates only static webpage content</a:t>
            </a:r>
            <a:endParaRPr/>
          </a:p>
          <a:p>
            <a:pPr indent="-342900" lvl="0" marL="457200" rtl="0" algn="l">
              <a:spcBef>
                <a:spcPts val="0"/>
              </a:spcBef>
              <a:spcAft>
                <a:spcPts val="0"/>
              </a:spcAft>
              <a:buSzPts val="1800"/>
              <a:buChar char="●"/>
            </a:pPr>
            <a:r>
              <a:rPr lang="en"/>
              <a:t>Create, open, read, write, delete, and close files on the server</a:t>
            </a:r>
            <a:endParaRPr/>
          </a:p>
          <a:p>
            <a:pPr indent="-342900" lvl="0" marL="457200" rtl="0" algn="l">
              <a:spcBef>
                <a:spcPts val="0"/>
              </a:spcBef>
              <a:spcAft>
                <a:spcPts val="0"/>
              </a:spcAft>
              <a:buSzPts val="1800"/>
              <a:buChar char="●"/>
            </a:pPr>
            <a:r>
              <a:rPr lang="en"/>
              <a:t>Collect data from completed forms</a:t>
            </a:r>
            <a:endParaRPr/>
          </a:p>
          <a:p>
            <a:pPr indent="-342900" lvl="0" marL="457200" rtl="0" algn="l">
              <a:spcBef>
                <a:spcPts val="0"/>
              </a:spcBef>
              <a:spcAft>
                <a:spcPts val="0"/>
              </a:spcAft>
              <a:buSzPts val="1800"/>
              <a:buChar char="●"/>
            </a:pPr>
            <a:r>
              <a:rPr lang="en"/>
              <a:t>Add, delete, and update data in databases</a:t>
            </a:r>
            <a:endParaRPr/>
          </a:p>
        </p:txBody>
      </p:sp>
      <p:pic>
        <p:nvPicPr>
          <p:cNvPr id="178" name="Google Shape;178;p27"/>
          <p:cNvPicPr preferRelativeResize="0"/>
          <p:nvPr/>
        </p:nvPicPr>
        <p:blipFill>
          <a:blip r:embed="rId3">
            <a:alphaModFix/>
          </a:blip>
          <a:stretch>
            <a:fillRect/>
          </a:stretch>
        </p:blipFill>
        <p:spPr>
          <a:xfrm>
            <a:off x="273975" y="3148700"/>
            <a:ext cx="2597525" cy="187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Node.js files</a:t>
            </a:r>
            <a:endParaRPr/>
          </a:p>
        </p:txBody>
      </p:sp>
      <p:sp>
        <p:nvSpPr>
          <p:cNvPr id="184" name="Google Shape;184;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a:t>
            </a:r>
            <a:r>
              <a:rPr lang="en"/>
              <a:t> tasks that will be run on certain events</a:t>
            </a:r>
            <a:endParaRPr/>
          </a:p>
          <a:p>
            <a:pPr indent="0" lvl="0" marL="0" rtl="0" algn="l">
              <a:spcBef>
                <a:spcPts val="1600"/>
              </a:spcBef>
              <a:spcAft>
                <a:spcPts val="0"/>
              </a:spcAft>
              <a:buNone/>
            </a:pPr>
            <a:r>
              <a:rPr lang="en"/>
              <a:t>Initiated on the server before having any effect</a:t>
            </a:r>
            <a:endParaRPr/>
          </a:p>
          <a:p>
            <a:pPr indent="0" lvl="0" marL="0" rtl="0" algn="l">
              <a:spcBef>
                <a:spcPts val="1600"/>
              </a:spcBef>
              <a:spcAft>
                <a:spcPts val="1600"/>
              </a:spcAft>
              <a:buNone/>
            </a:pPr>
            <a:r>
              <a:rPr lang="en"/>
              <a:t>Contains a .js extension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a:t>
            </a:r>
            <a:endParaRPr/>
          </a:p>
        </p:txBody>
      </p:sp>
      <p:sp>
        <p:nvSpPr>
          <p:cNvPr id="190" name="Google Shape;190;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package manager for Nodejs packages or other modules.</a:t>
            </a:r>
            <a:endParaRPr/>
          </a:p>
          <a:p>
            <a:pPr indent="-342900" lvl="0" marL="457200" rtl="0" algn="l">
              <a:spcBef>
                <a:spcPts val="0"/>
              </a:spcBef>
              <a:spcAft>
                <a:spcPts val="0"/>
              </a:spcAft>
              <a:buSzPts val="1800"/>
              <a:buChar char="●"/>
            </a:pPr>
            <a:r>
              <a:rPr lang="en"/>
              <a:t>Hosed by </a:t>
            </a:r>
            <a:r>
              <a:rPr lang="en" u="sng">
                <a:solidFill>
                  <a:schemeClr val="hlink"/>
                </a:solidFill>
                <a:hlinkClick r:id="rId3"/>
              </a:rPr>
              <a:t>www.npmjs.com</a:t>
            </a:r>
            <a:endParaRPr/>
          </a:p>
          <a:p>
            <a:pPr indent="-342900" lvl="0" marL="457200" rtl="0" algn="l">
              <a:spcBef>
                <a:spcPts val="0"/>
              </a:spcBef>
              <a:spcAft>
                <a:spcPts val="0"/>
              </a:spcAft>
              <a:buSzPts val="1800"/>
              <a:buChar char="●"/>
            </a:pPr>
            <a:r>
              <a:rPr lang="en"/>
              <a:t>This program can be used by the following command</a:t>
            </a:r>
            <a:endParaRPr/>
          </a:p>
          <a:p>
            <a:pPr indent="-317500" lvl="1" marL="914400" rtl="0" algn="l">
              <a:spcBef>
                <a:spcPts val="0"/>
              </a:spcBef>
              <a:spcAft>
                <a:spcPts val="0"/>
              </a:spcAft>
              <a:buSzPts val="1400"/>
              <a:buChar char="○"/>
            </a:pPr>
            <a:r>
              <a:rPr lang="en"/>
              <a:t>npm install</a:t>
            </a:r>
            <a:endParaRPr/>
          </a:p>
          <a:p>
            <a:pPr indent="-342900" lvl="0" marL="457200" rtl="0" algn="l">
              <a:spcBef>
                <a:spcPts val="0"/>
              </a:spcBef>
              <a:spcAft>
                <a:spcPts val="0"/>
              </a:spcAft>
              <a:buSzPts val="1800"/>
              <a:buChar char="●"/>
            </a:pPr>
            <a:r>
              <a:rPr lang="en"/>
              <a:t>After successful installation, run the following</a:t>
            </a:r>
            <a:endParaRPr/>
          </a:p>
          <a:p>
            <a:pPr indent="-317500" lvl="1" marL="914400" rtl="0" algn="l">
              <a:spcBef>
                <a:spcPts val="0"/>
              </a:spcBef>
              <a:spcAft>
                <a:spcPts val="0"/>
              </a:spcAft>
              <a:buSzPts val="1400"/>
              <a:buChar char="○"/>
            </a:pPr>
            <a:r>
              <a:rPr lang="en"/>
              <a:t>npm start</a:t>
            </a:r>
            <a:endParaRPr/>
          </a:p>
          <a:p>
            <a:pPr indent="-342900" lvl="0" marL="457200" rtl="0" algn="l">
              <a:spcBef>
                <a:spcPts val="0"/>
              </a:spcBef>
              <a:spcAft>
                <a:spcPts val="0"/>
              </a:spcAft>
              <a:buSzPts val="1800"/>
              <a:buChar char="●"/>
            </a:pPr>
            <a:r>
              <a:rPr lang="en"/>
              <a:t>The JavaScript version of the set card game can use the electron framework.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96" name="Google Shape;196;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 http = require('http');</a:t>
            </a:r>
            <a:endParaRPr/>
          </a:p>
          <a:p>
            <a:pPr indent="0" lvl="0" marL="0" rtl="0" algn="l">
              <a:spcBef>
                <a:spcPts val="1600"/>
              </a:spcBef>
              <a:spcAft>
                <a:spcPts val="0"/>
              </a:spcAft>
              <a:buNone/>
            </a:pPr>
            <a:r>
              <a:rPr lang="en"/>
              <a:t>var uc = require('upper-case');</a:t>
            </a:r>
            <a:endParaRPr/>
          </a:p>
          <a:p>
            <a:pPr indent="0" lvl="0" marL="0" rtl="0" algn="l">
              <a:spcBef>
                <a:spcPts val="1600"/>
              </a:spcBef>
              <a:spcAft>
                <a:spcPts val="0"/>
              </a:spcAft>
              <a:buNone/>
            </a:pPr>
            <a:r>
              <a:rPr lang="en"/>
              <a:t>http.createServer(function (req, res) {</a:t>
            </a:r>
            <a:endParaRPr/>
          </a:p>
          <a:p>
            <a:pPr indent="0" lvl="0" marL="0" rtl="0" algn="l">
              <a:spcBef>
                <a:spcPts val="1600"/>
              </a:spcBef>
              <a:spcAft>
                <a:spcPts val="0"/>
              </a:spcAft>
              <a:buNone/>
            </a:pPr>
            <a:r>
              <a:rPr lang="en"/>
              <a:t>  res.writeHead(200, {'Content-Type': 'text/html'});</a:t>
            </a:r>
            <a:endParaRPr/>
          </a:p>
          <a:p>
            <a:pPr indent="0" lvl="0" marL="0" rtl="0" algn="l">
              <a:spcBef>
                <a:spcPts val="1600"/>
              </a:spcBef>
              <a:spcAft>
                <a:spcPts val="0"/>
              </a:spcAft>
              <a:buNone/>
            </a:pPr>
            <a:r>
              <a:rPr lang="en"/>
              <a:t>  res.write(uc.upperCase("Hello World!"));</a:t>
            </a:r>
            <a:endParaRPr/>
          </a:p>
          <a:p>
            <a:pPr indent="0" lvl="0" marL="0" rtl="0" algn="l">
              <a:spcBef>
                <a:spcPts val="1600"/>
              </a:spcBef>
              <a:spcAft>
                <a:spcPts val="0"/>
              </a:spcAft>
              <a:buNone/>
            </a:pPr>
            <a:r>
              <a:rPr lang="en"/>
              <a:t>  res.end();</a:t>
            </a:r>
            <a:endParaRPr/>
          </a:p>
          <a:p>
            <a:pPr indent="0" lvl="0" marL="0" rtl="0" algn="l">
              <a:spcBef>
                <a:spcPts val="1600"/>
              </a:spcBef>
              <a:spcAft>
                <a:spcPts val="1600"/>
              </a:spcAft>
              <a:buNone/>
            </a:pPr>
            <a:r>
              <a:rPr lang="en"/>
              <a:t>}).listen(8080);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67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popularity of frameworks</a:t>
            </a:r>
            <a:endParaRPr/>
          </a:p>
        </p:txBody>
      </p:sp>
      <p:pic>
        <p:nvPicPr>
          <p:cNvPr id="202" name="Google Shape;202;p31"/>
          <p:cNvPicPr preferRelativeResize="0"/>
          <p:nvPr/>
        </p:nvPicPr>
        <p:blipFill>
          <a:blip r:embed="rId3">
            <a:alphaModFix/>
          </a:blip>
          <a:stretch>
            <a:fillRect/>
          </a:stretch>
        </p:blipFill>
        <p:spPr>
          <a:xfrm>
            <a:off x="1763987" y="730638"/>
            <a:ext cx="5435075" cy="3887650"/>
          </a:xfrm>
          <a:prstGeom prst="rect">
            <a:avLst/>
          </a:prstGeom>
          <a:noFill/>
          <a:ln>
            <a:noFill/>
          </a:ln>
        </p:spPr>
      </p:pic>
      <p:sp>
        <p:nvSpPr>
          <p:cNvPr id="203" name="Google Shape;203;p31"/>
          <p:cNvSpPr txBox="1"/>
          <p:nvPr/>
        </p:nvSpPr>
        <p:spPr>
          <a:xfrm>
            <a:off x="2881763" y="4709125"/>
            <a:ext cx="3199500" cy="386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Popularity of frameworks 2018-2020</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React vs Vue: What is the best choice for 2020? : Web and Mobile  Development Blog – MindK.com" id="208" name="Google Shape;208;p32"/>
          <p:cNvPicPr preferRelativeResize="0"/>
          <p:nvPr/>
        </p:nvPicPr>
        <p:blipFill rotWithShape="1">
          <a:blip r:embed="rId3">
            <a:alphaModFix/>
          </a:blip>
          <a:srcRect b="0" l="0" r="50000" t="0"/>
          <a:stretch/>
        </p:blipFill>
        <p:spPr>
          <a:xfrm>
            <a:off x="469325" y="779675"/>
            <a:ext cx="1728725" cy="1728700"/>
          </a:xfrm>
          <a:prstGeom prst="rect">
            <a:avLst/>
          </a:prstGeom>
          <a:noFill/>
          <a:ln>
            <a:noFill/>
          </a:ln>
        </p:spPr>
      </p:pic>
      <p:sp>
        <p:nvSpPr>
          <p:cNvPr id="209" name="Google Shape;209;p32"/>
          <p:cNvSpPr txBox="1"/>
          <p:nvPr/>
        </p:nvSpPr>
        <p:spPr>
          <a:xfrm>
            <a:off x="3239800" y="2668800"/>
            <a:ext cx="3355500" cy="24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React:</a:t>
            </a:r>
            <a:endParaRPr/>
          </a:p>
          <a:p>
            <a:pPr indent="-317500" lvl="0" marL="457200" rtl="0" algn="l">
              <a:spcBef>
                <a:spcPts val="0"/>
              </a:spcBef>
              <a:spcAft>
                <a:spcPts val="0"/>
              </a:spcAft>
              <a:buSzPts val="1400"/>
              <a:buChar char="●"/>
            </a:pPr>
            <a:r>
              <a:rPr lang="en"/>
              <a:t>152k github stars</a:t>
            </a:r>
            <a:endParaRPr/>
          </a:p>
          <a:p>
            <a:pPr indent="-317500" lvl="0" marL="457200" rtl="0" algn="l">
              <a:spcBef>
                <a:spcPts val="0"/>
              </a:spcBef>
              <a:spcAft>
                <a:spcPts val="0"/>
              </a:spcAft>
              <a:buSzPts val="1400"/>
              <a:buChar char="●"/>
            </a:pPr>
            <a:r>
              <a:rPr lang="en"/>
              <a:t>13.5k commits</a:t>
            </a:r>
            <a:endParaRPr/>
          </a:p>
          <a:p>
            <a:pPr indent="-317500" lvl="0" marL="457200" rtl="0" algn="l">
              <a:spcBef>
                <a:spcPts val="0"/>
              </a:spcBef>
              <a:spcAft>
                <a:spcPts val="0"/>
              </a:spcAft>
              <a:buSzPts val="1400"/>
              <a:buChar char="●"/>
            </a:pPr>
            <a:r>
              <a:rPr lang="en"/>
              <a:t>1,480 contributors</a:t>
            </a:r>
            <a:endParaRPr/>
          </a:p>
          <a:p>
            <a:pPr indent="-317500" lvl="0" marL="457200" rtl="0" algn="l">
              <a:spcBef>
                <a:spcPts val="0"/>
              </a:spcBef>
              <a:spcAft>
                <a:spcPts val="0"/>
              </a:spcAft>
              <a:buSzPts val="1400"/>
              <a:buChar char="●"/>
            </a:pPr>
            <a:r>
              <a:rPr lang="en"/>
              <a:t>231k questions on StackOverflow</a:t>
            </a:r>
            <a:endParaRPr/>
          </a:p>
          <a:p>
            <a:pPr indent="-317500" lvl="0" marL="457200" rtl="0" algn="l">
              <a:spcBef>
                <a:spcPts val="0"/>
              </a:spcBef>
              <a:spcAft>
                <a:spcPts val="0"/>
              </a:spcAft>
              <a:buSzPts val="1400"/>
              <a:buChar char="●"/>
            </a:pPr>
            <a:r>
              <a:rPr lang="en"/>
              <a:t>1067k live websites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0" name="Google Shape;210;p32"/>
          <p:cNvPicPr preferRelativeResize="0"/>
          <p:nvPr/>
        </p:nvPicPr>
        <p:blipFill rotWithShape="1">
          <a:blip r:embed="rId4">
            <a:alphaModFix/>
          </a:blip>
          <a:srcRect b="0" l="50119" r="0" t="-887"/>
          <a:stretch/>
        </p:blipFill>
        <p:spPr>
          <a:xfrm>
            <a:off x="7197525" y="779675"/>
            <a:ext cx="1011356" cy="1807750"/>
          </a:xfrm>
          <a:prstGeom prst="rect">
            <a:avLst/>
          </a:prstGeom>
          <a:noFill/>
          <a:ln>
            <a:noFill/>
          </a:ln>
        </p:spPr>
      </p:pic>
      <p:pic>
        <p:nvPicPr>
          <p:cNvPr descr="React vs Vue: What is the best choice for 2020? : Web and Mobile  Development Blog – MindK.com" id="211" name="Google Shape;211;p32"/>
          <p:cNvPicPr preferRelativeResize="0"/>
          <p:nvPr/>
        </p:nvPicPr>
        <p:blipFill rotWithShape="1">
          <a:blip r:embed="rId3">
            <a:alphaModFix/>
          </a:blip>
          <a:srcRect b="0" l="50000" r="0" t="0"/>
          <a:stretch/>
        </p:blipFill>
        <p:spPr>
          <a:xfrm>
            <a:off x="3707650" y="779675"/>
            <a:ext cx="1728725" cy="1728700"/>
          </a:xfrm>
          <a:prstGeom prst="rect">
            <a:avLst/>
          </a:prstGeom>
          <a:noFill/>
          <a:ln>
            <a:noFill/>
          </a:ln>
        </p:spPr>
      </p:pic>
      <p:sp>
        <p:nvSpPr>
          <p:cNvPr id="212" name="Google Shape;212;p32"/>
          <p:cNvSpPr txBox="1"/>
          <p:nvPr/>
        </p:nvSpPr>
        <p:spPr>
          <a:xfrm>
            <a:off x="6726625" y="2571750"/>
            <a:ext cx="2127900" cy="21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Angular:</a:t>
            </a:r>
            <a:endParaRPr/>
          </a:p>
          <a:p>
            <a:pPr indent="-317500" lvl="0" marL="457200" rtl="0" algn="l">
              <a:spcBef>
                <a:spcPts val="0"/>
              </a:spcBef>
              <a:spcAft>
                <a:spcPts val="0"/>
              </a:spcAft>
              <a:buSzPts val="1400"/>
              <a:buChar char="●"/>
            </a:pPr>
            <a:r>
              <a:rPr lang="en"/>
              <a:t>68.3k github stars</a:t>
            </a:r>
            <a:endParaRPr/>
          </a:p>
          <a:p>
            <a:pPr indent="-317500" lvl="0" marL="457200" rtl="0" algn="l">
              <a:spcBef>
                <a:spcPts val="0"/>
              </a:spcBef>
              <a:spcAft>
                <a:spcPts val="0"/>
              </a:spcAft>
              <a:buSzPts val="1400"/>
              <a:buChar char="●"/>
            </a:pPr>
            <a:r>
              <a:rPr lang="en"/>
              <a:t>19k commits</a:t>
            </a:r>
            <a:endParaRPr/>
          </a:p>
          <a:p>
            <a:pPr indent="-317500" lvl="0" marL="457200" rtl="0" algn="l">
              <a:spcBef>
                <a:spcPts val="0"/>
              </a:spcBef>
              <a:spcAft>
                <a:spcPts val="0"/>
              </a:spcAft>
              <a:buSzPts val="1400"/>
              <a:buChar char="●"/>
            </a:pPr>
            <a:r>
              <a:rPr lang="en"/>
              <a:t>1,284 contributors</a:t>
            </a:r>
            <a:endParaRPr/>
          </a:p>
          <a:p>
            <a:pPr indent="-317500" lvl="0" marL="457200" rtl="0" algn="l">
              <a:spcBef>
                <a:spcPts val="0"/>
              </a:spcBef>
              <a:spcAft>
                <a:spcPts val="0"/>
              </a:spcAft>
              <a:buSzPts val="1400"/>
              <a:buChar char="●"/>
            </a:pPr>
            <a:r>
              <a:rPr lang="en"/>
              <a:t>238k 	questions</a:t>
            </a:r>
            <a:endParaRPr/>
          </a:p>
          <a:p>
            <a:pPr indent="-317500" lvl="0" marL="457200" rtl="0" algn="l">
              <a:spcBef>
                <a:spcPts val="0"/>
              </a:spcBef>
              <a:spcAft>
                <a:spcPts val="0"/>
              </a:spcAft>
              <a:buSzPts val="1400"/>
              <a:buChar char="●"/>
            </a:pPr>
            <a:r>
              <a:rPr lang="en"/>
              <a:t>968k live websites</a:t>
            </a:r>
            <a:endParaRPr/>
          </a:p>
        </p:txBody>
      </p:sp>
      <p:sp>
        <p:nvSpPr>
          <p:cNvPr id="213" name="Google Shape;213;p32"/>
          <p:cNvSpPr txBox="1"/>
          <p:nvPr/>
        </p:nvSpPr>
        <p:spPr>
          <a:xfrm>
            <a:off x="106925" y="2668800"/>
            <a:ext cx="3248700" cy="15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Vue: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168k github stars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3.1k commits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371 contributors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78k questions on Stackoverflow</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851k live websites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129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Popularity and Support</a:t>
            </a:r>
            <a:endParaRPr sz="3300"/>
          </a:p>
        </p:txBody>
      </p:sp>
      <p:sp>
        <p:nvSpPr>
          <p:cNvPr id="219" name="Google Shape;219;p33"/>
          <p:cNvSpPr txBox="1"/>
          <p:nvPr>
            <p:ph idx="1" type="body"/>
          </p:nvPr>
        </p:nvSpPr>
        <p:spPr>
          <a:xfrm>
            <a:off x="183125" y="784225"/>
            <a:ext cx="6032100" cy="2130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Popularity </a:t>
            </a:r>
            <a:endParaRPr sz="1900"/>
          </a:p>
          <a:p>
            <a:pPr indent="-323850" lvl="1" marL="914400" rtl="0" algn="l">
              <a:spcBef>
                <a:spcPts val="0"/>
              </a:spcBef>
              <a:spcAft>
                <a:spcPts val="0"/>
              </a:spcAft>
              <a:buSzPts val="1500"/>
              <a:buChar char="○"/>
            </a:pPr>
            <a:r>
              <a:rPr lang="en" sz="1500"/>
              <a:t>Determines the number of developers available for hire</a:t>
            </a:r>
            <a:endParaRPr sz="1500"/>
          </a:p>
          <a:p>
            <a:pPr indent="-323850" lvl="1" marL="914400" rtl="0" algn="l">
              <a:spcBef>
                <a:spcPts val="0"/>
              </a:spcBef>
              <a:spcAft>
                <a:spcPts val="0"/>
              </a:spcAft>
              <a:buSzPts val="1500"/>
              <a:buChar char="○"/>
            </a:pPr>
            <a:r>
              <a:rPr lang="en" sz="1500"/>
              <a:t>The quality of third-party libraries</a:t>
            </a:r>
            <a:endParaRPr sz="1500"/>
          </a:p>
          <a:p>
            <a:pPr indent="-323850" lvl="1" marL="914400" rtl="0" algn="l">
              <a:spcBef>
                <a:spcPts val="0"/>
              </a:spcBef>
              <a:spcAft>
                <a:spcPts val="0"/>
              </a:spcAft>
              <a:buSzPts val="1500"/>
              <a:buChar char="○"/>
            </a:pPr>
            <a:r>
              <a:rPr b="1" lang="en" sz="1500"/>
              <a:t>Most importantly, it means that someone out there has already solved the problems you might face in developing your project</a:t>
            </a:r>
            <a:endParaRPr b="1" sz="1500"/>
          </a:p>
          <a:p>
            <a:pPr indent="0" lvl="0" marL="0" rtl="0" algn="l">
              <a:spcBef>
                <a:spcPts val="1600"/>
              </a:spcBef>
              <a:spcAft>
                <a:spcPts val="1600"/>
              </a:spcAft>
              <a:buNone/>
            </a:pPr>
            <a:r>
              <a:t/>
            </a:r>
            <a:endParaRPr/>
          </a:p>
        </p:txBody>
      </p:sp>
      <p:sp>
        <p:nvSpPr>
          <p:cNvPr id="220" name="Google Shape;220;p33"/>
          <p:cNvSpPr txBox="1"/>
          <p:nvPr/>
        </p:nvSpPr>
        <p:spPr>
          <a:xfrm>
            <a:off x="183125" y="2571750"/>
            <a:ext cx="6835500" cy="1489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Jquery - Declining in popularity</a:t>
            </a:r>
            <a:endParaRPr sz="19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Stack overflow trends for jquery have been going down for 6 years</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Its uses have been somewhat solved by vanilla JavaScript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However, due to its early release, it still one of the primary frameworks used on the internet today.  </a:t>
            </a:r>
            <a:endParaRPr sz="1500">
              <a:latin typeface="Roboto"/>
              <a:ea typeface="Roboto"/>
              <a:cs typeface="Roboto"/>
              <a:sym typeface="Roboto"/>
            </a:endParaRPr>
          </a:p>
        </p:txBody>
      </p:sp>
      <p:sp>
        <p:nvSpPr>
          <p:cNvPr id="221" name="Google Shape;221;p33"/>
          <p:cNvSpPr txBox="1"/>
          <p:nvPr/>
        </p:nvSpPr>
        <p:spPr>
          <a:xfrm>
            <a:off x="450050" y="3804050"/>
            <a:ext cx="6258000" cy="10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7C7C7C"/>
                </a:solidFill>
                <a:latin typeface="Courier New"/>
                <a:ea typeface="Courier New"/>
                <a:cs typeface="Courier New"/>
                <a:sym typeface="Courier New"/>
              </a:rPr>
              <a:t>// jQuery</a:t>
            </a:r>
            <a:endParaRPr b="1" sz="900">
              <a:solidFill>
                <a:srgbClr val="C5C8C6"/>
              </a:solidFill>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r>
              <a:rPr b="1" lang="en" sz="900">
                <a:solidFill>
                  <a:srgbClr val="FF0000"/>
                </a:solidFill>
                <a:latin typeface="Courier New"/>
                <a:ea typeface="Courier New"/>
                <a:cs typeface="Courier New"/>
                <a:sym typeface="Courier New"/>
              </a:rPr>
              <a:t>'h1'</a:t>
            </a:r>
            <a:r>
              <a:rPr b="1" lang="en" sz="900">
                <a:latin typeface="Courier New"/>
                <a:ea typeface="Courier New"/>
                <a:cs typeface="Courier New"/>
                <a:sym typeface="Courier New"/>
              </a:rPr>
              <a:t>).text(</a:t>
            </a:r>
            <a:r>
              <a:rPr b="1" lang="en" sz="900">
                <a:solidFill>
                  <a:srgbClr val="FF0000"/>
                </a:solidFill>
                <a:latin typeface="Courier New"/>
                <a:ea typeface="Courier New"/>
                <a:cs typeface="Courier New"/>
                <a:sym typeface="Courier New"/>
              </a:rPr>
              <a:t>'Is this really that much better and worth the extra dependency?'</a:t>
            </a:r>
            <a:r>
              <a:rPr b="1" lang="en" sz="9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0"/>
              </a:spcBef>
              <a:spcAft>
                <a:spcPts val="0"/>
              </a:spcAft>
              <a:buNone/>
            </a:pPr>
            <a:r>
              <a:t/>
            </a:r>
            <a:endParaRPr b="1" sz="900">
              <a:solidFill>
                <a:srgbClr val="C5C8C6"/>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7C7C7C"/>
                </a:solidFill>
                <a:latin typeface="Courier New"/>
                <a:ea typeface="Courier New"/>
                <a:cs typeface="Courier New"/>
                <a:sym typeface="Courier New"/>
              </a:rPr>
              <a:t>// Vanilla Javascript</a:t>
            </a:r>
            <a:endParaRPr b="1" sz="900">
              <a:solidFill>
                <a:srgbClr val="C5C8C6"/>
              </a:solidFill>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document.querySelector(</a:t>
            </a:r>
            <a:r>
              <a:rPr b="1" lang="en" sz="900">
                <a:solidFill>
                  <a:srgbClr val="FF0000"/>
                </a:solidFill>
                <a:latin typeface="Courier New"/>
                <a:ea typeface="Courier New"/>
                <a:cs typeface="Courier New"/>
                <a:sym typeface="Courier New"/>
              </a:rPr>
              <a:t>'h1'</a:t>
            </a:r>
            <a:r>
              <a:rPr b="1" lang="en" sz="900">
                <a:latin typeface="Courier New"/>
                <a:ea typeface="Courier New"/>
                <a:cs typeface="Courier New"/>
                <a:sym typeface="Courier New"/>
              </a:rPr>
              <a:t>).textContent =  </a:t>
            </a:r>
            <a:r>
              <a:rPr b="1" lang="en" sz="900">
                <a:solidFill>
                  <a:srgbClr val="FF0000"/>
                </a:solidFill>
                <a:latin typeface="Courier New"/>
                <a:ea typeface="Courier New"/>
                <a:cs typeface="Courier New"/>
                <a:sym typeface="Courier New"/>
              </a:rPr>
              <a:t>'Or is this pretty much equally good?'</a:t>
            </a:r>
            <a:endParaRPr b="1" sz="9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Curve</a:t>
            </a:r>
            <a:endParaRPr/>
          </a:p>
        </p:txBody>
      </p:sp>
      <p:sp>
        <p:nvSpPr>
          <p:cNvPr id="227" name="Google Shape;227;p34"/>
          <p:cNvSpPr txBox="1"/>
          <p:nvPr/>
        </p:nvSpPr>
        <p:spPr>
          <a:xfrm>
            <a:off x="281350" y="1125425"/>
            <a:ext cx="3112500" cy="28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React: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Moderate learning curve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React offers a Getting Started guide to help set up React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Decent documentation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28" name="Google Shape;228;p34"/>
          <p:cNvSpPr txBox="1"/>
          <p:nvPr/>
        </p:nvSpPr>
        <p:spPr>
          <a:xfrm>
            <a:off x="3516925" y="1178175"/>
            <a:ext cx="2496900" cy="12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Angular: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Steep learning curve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Requires learning TypeScript and MVC</a:t>
            </a:r>
            <a:endParaRPr>
              <a:latin typeface="Roboto"/>
              <a:ea typeface="Roboto"/>
              <a:cs typeface="Roboto"/>
              <a:sym typeface="Roboto"/>
            </a:endParaRPr>
          </a:p>
        </p:txBody>
      </p:sp>
      <p:sp>
        <p:nvSpPr>
          <p:cNvPr id="229" name="Google Shape;229;p34"/>
          <p:cNvSpPr txBox="1"/>
          <p:nvPr/>
        </p:nvSpPr>
        <p:spPr>
          <a:xfrm>
            <a:off x="6136900" y="1125425"/>
            <a:ext cx="2652300" cy="15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Vue: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Mild Learning Curve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Easy to </a:t>
            </a:r>
            <a:r>
              <a:rPr lang="en">
                <a:latin typeface="Roboto"/>
                <a:ea typeface="Roboto"/>
                <a:cs typeface="Roboto"/>
                <a:sym typeface="Roboto"/>
              </a:rPr>
              <a:t>transition</a:t>
            </a:r>
            <a:r>
              <a:rPr lang="en">
                <a:latin typeface="Roboto"/>
                <a:ea typeface="Roboto"/>
                <a:cs typeface="Roboto"/>
                <a:sym typeface="Roboto"/>
              </a:rPr>
              <a:t> to from React and Angular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Simple and Flexible</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26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Talent Availability</a:t>
            </a:r>
            <a:endParaRPr/>
          </a:p>
        </p:txBody>
      </p:sp>
      <p:pic>
        <p:nvPicPr>
          <p:cNvPr id="235" name="Google Shape;235;p35"/>
          <p:cNvPicPr preferRelativeResize="0"/>
          <p:nvPr/>
        </p:nvPicPr>
        <p:blipFill>
          <a:blip r:embed="rId3">
            <a:alphaModFix/>
          </a:blip>
          <a:stretch>
            <a:fillRect/>
          </a:stretch>
        </p:blipFill>
        <p:spPr>
          <a:xfrm>
            <a:off x="1948188" y="1017725"/>
            <a:ext cx="5247629"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Talent Availability</a:t>
            </a:r>
            <a:endParaRPr/>
          </a:p>
        </p:txBody>
      </p:sp>
      <p:pic>
        <p:nvPicPr>
          <p:cNvPr id="241" name="Google Shape;241;p36"/>
          <p:cNvPicPr preferRelativeResize="0"/>
          <p:nvPr/>
        </p:nvPicPr>
        <p:blipFill>
          <a:blip r:embed="rId3">
            <a:alphaModFix/>
          </a:blip>
          <a:stretch>
            <a:fillRect/>
          </a:stretch>
        </p:blipFill>
        <p:spPr>
          <a:xfrm>
            <a:off x="152400" y="1170125"/>
            <a:ext cx="4326323" cy="3820977"/>
          </a:xfrm>
          <a:prstGeom prst="rect">
            <a:avLst/>
          </a:prstGeom>
          <a:noFill/>
          <a:ln>
            <a:noFill/>
          </a:ln>
        </p:spPr>
      </p:pic>
      <p:pic>
        <p:nvPicPr>
          <p:cNvPr id="242" name="Google Shape;242;p36"/>
          <p:cNvPicPr preferRelativeResize="0"/>
          <p:nvPr/>
        </p:nvPicPr>
        <p:blipFill>
          <a:blip r:embed="rId4">
            <a:alphaModFix/>
          </a:blip>
          <a:stretch>
            <a:fillRect/>
          </a:stretch>
        </p:blipFill>
        <p:spPr>
          <a:xfrm>
            <a:off x="4929473" y="1170125"/>
            <a:ext cx="4126428" cy="3820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16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Opportunity</a:t>
            </a:r>
            <a:endParaRPr/>
          </a:p>
        </p:txBody>
      </p:sp>
      <p:pic>
        <p:nvPicPr>
          <p:cNvPr id="248" name="Google Shape;248;p37"/>
          <p:cNvPicPr preferRelativeResize="0"/>
          <p:nvPr/>
        </p:nvPicPr>
        <p:blipFill rotWithShape="1">
          <a:blip r:embed="rId3">
            <a:alphaModFix/>
          </a:blip>
          <a:srcRect b="25874" l="0" r="0" t="4288"/>
          <a:stretch/>
        </p:blipFill>
        <p:spPr>
          <a:xfrm>
            <a:off x="1817075" y="771600"/>
            <a:ext cx="5509850" cy="3255274"/>
          </a:xfrm>
          <a:prstGeom prst="rect">
            <a:avLst/>
          </a:prstGeom>
          <a:noFill/>
          <a:ln>
            <a:noFill/>
          </a:ln>
        </p:spPr>
      </p:pic>
      <p:pic>
        <p:nvPicPr>
          <p:cNvPr id="249" name="Google Shape;249;p37"/>
          <p:cNvPicPr preferRelativeResize="0"/>
          <p:nvPr/>
        </p:nvPicPr>
        <p:blipFill rotWithShape="1">
          <a:blip r:embed="rId3">
            <a:alphaModFix/>
          </a:blip>
          <a:srcRect b="-1690" l="0" r="0" t="82170"/>
          <a:stretch/>
        </p:blipFill>
        <p:spPr>
          <a:xfrm>
            <a:off x="1817075" y="4026876"/>
            <a:ext cx="5509850" cy="909851"/>
          </a:xfrm>
          <a:prstGeom prst="rect">
            <a:avLst/>
          </a:prstGeom>
          <a:noFill/>
          <a:ln>
            <a:noFill/>
          </a:ln>
        </p:spPr>
      </p:pic>
      <p:sp>
        <p:nvSpPr>
          <p:cNvPr id="250" name="Google Shape;250;p37"/>
          <p:cNvSpPr txBox="1"/>
          <p:nvPr/>
        </p:nvSpPr>
        <p:spPr>
          <a:xfrm>
            <a:off x="288450" y="1600875"/>
            <a:ext cx="1176900" cy="7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Roboto"/>
                <a:ea typeface="Roboto"/>
                <a:cs typeface="Roboto"/>
                <a:sym typeface="Roboto"/>
              </a:rPr>
              <a:t>Angular</a:t>
            </a:r>
            <a:endParaRPr>
              <a:solidFill>
                <a:srgbClr val="980000"/>
              </a:solidFill>
              <a:latin typeface="Roboto"/>
              <a:ea typeface="Roboto"/>
              <a:cs typeface="Roboto"/>
              <a:sym typeface="Roboto"/>
            </a:endParaRPr>
          </a:p>
          <a:p>
            <a:pPr indent="0" lvl="0" marL="0" rtl="0" algn="l">
              <a:spcBef>
                <a:spcPts val="0"/>
              </a:spcBef>
              <a:spcAft>
                <a:spcPts val="0"/>
              </a:spcAft>
              <a:buNone/>
            </a:pPr>
            <a:r>
              <a:rPr lang="en">
                <a:solidFill>
                  <a:srgbClr val="30B6FF"/>
                </a:solidFill>
                <a:latin typeface="Roboto"/>
                <a:ea typeface="Roboto"/>
                <a:cs typeface="Roboto"/>
                <a:sym typeface="Roboto"/>
              </a:rPr>
              <a:t>React</a:t>
            </a:r>
            <a:endParaRPr>
              <a:solidFill>
                <a:srgbClr val="30B6FF"/>
              </a:solidFill>
              <a:latin typeface="Roboto"/>
              <a:ea typeface="Roboto"/>
              <a:cs typeface="Roboto"/>
              <a:sym typeface="Roboto"/>
            </a:endParaRPr>
          </a:p>
          <a:p>
            <a:pPr indent="0" lvl="0" marL="0" rtl="0" algn="l">
              <a:spcBef>
                <a:spcPts val="0"/>
              </a:spcBef>
              <a:spcAft>
                <a:spcPts val="0"/>
              </a:spcAft>
              <a:buNone/>
            </a:pPr>
            <a:r>
              <a:rPr lang="en">
                <a:solidFill>
                  <a:srgbClr val="93C47D"/>
                </a:solidFill>
                <a:latin typeface="Roboto"/>
                <a:ea typeface="Roboto"/>
                <a:cs typeface="Roboto"/>
                <a:sym typeface="Roboto"/>
              </a:rPr>
              <a:t>Vue</a:t>
            </a:r>
            <a:endParaRPr>
              <a:solidFill>
                <a:srgbClr val="93C47D"/>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Vs. Vue - Similarities</a:t>
            </a:r>
            <a:endParaRPr/>
          </a:p>
        </p:txBody>
      </p:sp>
      <p:sp>
        <p:nvSpPr>
          <p:cNvPr id="256" name="Google Shape;256;p38"/>
          <p:cNvSpPr txBox="1"/>
          <p:nvPr>
            <p:ph idx="1" type="body"/>
          </p:nvPr>
        </p:nvSpPr>
        <p:spPr>
          <a:xfrm>
            <a:off x="311700" y="1152475"/>
            <a:ext cx="8520600" cy="3919800"/>
          </a:xfrm>
          <a:prstGeom prst="rect">
            <a:avLst/>
          </a:prstGeom>
        </p:spPr>
        <p:txBody>
          <a:bodyPr anchorCtr="0" anchor="t" bIns="91425" lIns="91425" spcFirstLastPara="1" rIns="91425" wrap="square" tIns="91425">
            <a:noAutofit/>
          </a:bodyPr>
          <a:lstStyle/>
          <a:p>
            <a:pPr indent="-323850" lvl="0" marL="457200" rtl="0" algn="l">
              <a:lnSpc>
                <a:spcPct val="160000"/>
              </a:lnSpc>
              <a:spcBef>
                <a:spcPts val="0"/>
              </a:spcBef>
              <a:spcAft>
                <a:spcPts val="0"/>
              </a:spcAft>
              <a:buClr>
                <a:srgbClr val="304455"/>
              </a:buClr>
              <a:buSzPts val="1500"/>
              <a:buChar char="●"/>
            </a:pPr>
            <a:r>
              <a:rPr b="1" lang="en" sz="1500">
                <a:solidFill>
                  <a:srgbClr val="304455"/>
                </a:solidFill>
                <a:highlight>
                  <a:srgbClr val="FFFFFF"/>
                </a:highlight>
              </a:rPr>
              <a:t>Virtual DOM - </a:t>
            </a:r>
            <a:r>
              <a:rPr lang="en" sz="1500">
                <a:solidFill>
                  <a:srgbClr val="304455"/>
                </a:solidFill>
                <a:highlight>
                  <a:srgbClr val="FFFFFF"/>
                </a:highlight>
              </a:rPr>
              <a:t>Both have virtual DOM’s to represent the UI synced with the “real” DOM</a:t>
            </a:r>
            <a:endParaRPr sz="1500">
              <a:solidFill>
                <a:srgbClr val="304455"/>
              </a:solidFill>
              <a:highlight>
                <a:srgbClr val="FFFFFF"/>
              </a:highlight>
            </a:endParaRPr>
          </a:p>
          <a:p>
            <a:pPr indent="-323850" lvl="0" marL="457200" rtl="0" algn="l">
              <a:lnSpc>
                <a:spcPct val="160000"/>
              </a:lnSpc>
              <a:spcBef>
                <a:spcPts val="0"/>
              </a:spcBef>
              <a:spcAft>
                <a:spcPts val="0"/>
              </a:spcAft>
              <a:buClr>
                <a:srgbClr val="304455"/>
              </a:buClr>
              <a:buSzPts val="1500"/>
              <a:buChar char="●"/>
            </a:pPr>
            <a:r>
              <a:rPr b="1" lang="en" sz="1500">
                <a:solidFill>
                  <a:srgbClr val="304455"/>
                </a:solidFill>
                <a:highlight>
                  <a:srgbClr val="FFFFFF"/>
                </a:highlight>
              </a:rPr>
              <a:t>Reactive Data Binding - </a:t>
            </a:r>
            <a:r>
              <a:rPr lang="en" sz="1500">
                <a:solidFill>
                  <a:srgbClr val="304455"/>
                </a:solidFill>
                <a:highlight>
                  <a:srgbClr val="FFFFFF"/>
                </a:highlight>
              </a:rPr>
              <a:t>Both provide reactive view components</a:t>
            </a:r>
            <a:endParaRPr sz="1500">
              <a:solidFill>
                <a:srgbClr val="304455"/>
              </a:solidFill>
              <a:highlight>
                <a:srgbClr val="FFFFFF"/>
              </a:highlight>
            </a:endParaRPr>
          </a:p>
          <a:p>
            <a:pPr indent="-323850" lvl="0" marL="457200" rtl="0" algn="l">
              <a:lnSpc>
                <a:spcPct val="160000"/>
              </a:lnSpc>
              <a:spcBef>
                <a:spcPts val="0"/>
              </a:spcBef>
              <a:spcAft>
                <a:spcPts val="0"/>
              </a:spcAft>
              <a:buClr>
                <a:srgbClr val="304455"/>
              </a:buClr>
              <a:buSzPts val="1500"/>
              <a:buChar char="●"/>
            </a:pPr>
            <a:r>
              <a:rPr b="1" lang="en" sz="1500">
                <a:solidFill>
                  <a:srgbClr val="304455"/>
                </a:solidFill>
                <a:highlight>
                  <a:srgbClr val="FFFFFF"/>
                </a:highlight>
              </a:rPr>
              <a:t>Performance - </a:t>
            </a:r>
            <a:r>
              <a:rPr lang="en" sz="1500">
                <a:solidFill>
                  <a:srgbClr val="304455"/>
                </a:solidFill>
                <a:highlight>
                  <a:srgbClr val="FFFFFF"/>
                </a:highlight>
              </a:rPr>
              <a:t> Both similarly (very) fast, but optimization is more reliant on the user in React</a:t>
            </a:r>
            <a:endParaRPr sz="1500">
              <a:solidFill>
                <a:srgbClr val="304455"/>
              </a:solidFill>
              <a:highlight>
                <a:srgbClr val="FFFFFF"/>
              </a:highlight>
            </a:endParaRPr>
          </a:p>
          <a:p>
            <a:pPr indent="-323850" lvl="0" marL="457200" rtl="0" algn="l">
              <a:lnSpc>
                <a:spcPct val="160000"/>
              </a:lnSpc>
              <a:spcBef>
                <a:spcPts val="0"/>
              </a:spcBef>
              <a:spcAft>
                <a:spcPts val="0"/>
              </a:spcAft>
              <a:buClr>
                <a:srgbClr val="304455"/>
              </a:buClr>
              <a:buSzPts val="1500"/>
              <a:buChar char="●"/>
            </a:pPr>
            <a:r>
              <a:rPr b="1" lang="en" sz="1500">
                <a:solidFill>
                  <a:srgbClr val="304455"/>
                </a:solidFill>
                <a:highlight>
                  <a:srgbClr val="FFFFFF"/>
                </a:highlight>
              </a:rPr>
              <a:t>Scaling Up - </a:t>
            </a:r>
            <a:r>
              <a:rPr lang="en" sz="1500">
                <a:solidFill>
                  <a:srgbClr val="304455"/>
                </a:solidFill>
                <a:highlight>
                  <a:srgbClr val="FFFFFF"/>
                </a:highlight>
              </a:rPr>
              <a:t>Both provide a wide range of routing solutions and innovative state management</a:t>
            </a:r>
            <a:endParaRPr sz="1500">
              <a:solidFill>
                <a:srgbClr val="304455"/>
              </a:solidFill>
              <a:highlight>
                <a:srgbClr val="FFFFFF"/>
              </a:highlight>
            </a:endParaRPr>
          </a:p>
          <a:p>
            <a:pPr indent="0" lvl="0" marL="0" rtl="0" algn="l">
              <a:lnSpc>
                <a:spcPct val="160000"/>
              </a:lnSpc>
              <a:spcBef>
                <a:spcPts val="0"/>
              </a:spcBef>
              <a:spcAft>
                <a:spcPts val="0"/>
              </a:spcAft>
              <a:buNone/>
            </a:pPr>
            <a:r>
              <a:t/>
            </a:r>
            <a:endParaRPr sz="1500">
              <a:solidFill>
                <a:srgbClr val="304455"/>
              </a:solidFill>
              <a:highlight>
                <a:srgbClr val="FFFFFF"/>
              </a:highlight>
            </a:endParaRPr>
          </a:p>
          <a:p>
            <a:pPr indent="0" lvl="0" marL="0" rtl="0" algn="l">
              <a:lnSpc>
                <a:spcPct val="160000"/>
              </a:lnSpc>
              <a:spcBef>
                <a:spcPts val="0"/>
              </a:spcBef>
              <a:spcAft>
                <a:spcPts val="0"/>
              </a:spcAft>
              <a:buNone/>
            </a:pPr>
            <a:r>
              <a:t/>
            </a:r>
            <a:endParaRPr sz="1200">
              <a:solidFill>
                <a:srgbClr val="304455"/>
              </a:solidFill>
              <a:highlight>
                <a:srgbClr val="FFFFFF"/>
              </a:highlight>
            </a:endParaRPr>
          </a:p>
          <a:p>
            <a:pPr indent="0" lvl="0" marL="0" rtl="0" algn="l">
              <a:spcBef>
                <a:spcPts val="0"/>
              </a:spcBef>
              <a:spcAft>
                <a:spcPts val="1600"/>
              </a:spcAft>
              <a:buNone/>
            </a:pPr>
            <a:r>
              <a:t/>
            </a:r>
            <a:endParaRPr/>
          </a:p>
        </p:txBody>
      </p:sp>
      <p:pic>
        <p:nvPicPr>
          <p:cNvPr id="257" name="Google Shape;257;p38"/>
          <p:cNvPicPr preferRelativeResize="0"/>
          <p:nvPr/>
        </p:nvPicPr>
        <p:blipFill>
          <a:blip r:embed="rId3">
            <a:alphaModFix/>
          </a:blip>
          <a:stretch>
            <a:fillRect/>
          </a:stretch>
        </p:blipFill>
        <p:spPr>
          <a:xfrm>
            <a:off x="460675" y="2855075"/>
            <a:ext cx="3400048" cy="18062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vs. Vue - Differences</a:t>
            </a:r>
            <a:endParaRPr/>
          </a:p>
        </p:txBody>
      </p:sp>
      <p:sp>
        <p:nvSpPr>
          <p:cNvPr id="263" name="Google Shape;263;p39"/>
          <p:cNvSpPr txBox="1"/>
          <p:nvPr>
            <p:ph idx="1" type="body"/>
          </p:nvPr>
        </p:nvSpPr>
        <p:spPr>
          <a:xfrm>
            <a:off x="1321250" y="943350"/>
            <a:ext cx="11697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000"/>
              <a:t>React</a:t>
            </a:r>
            <a:endParaRPr b="1" sz="2000"/>
          </a:p>
        </p:txBody>
      </p:sp>
      <p:sp>
        <p:nvSpPr>
          <p:cNvPr id="264" name="Google Shape;264;p39"/>
          <p:cNvSpPr txBox="1"/>
          <p:nvPr>
            <p:ph idx="1" type="body"/>
          </p:nvPr>
        </p:nvSpPr>
        <p:spPr>
          <a:xfrm>
            <a:off x="5387250" y="943350"/>
            <a:ext cx="1679700" cy="524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000"/>
              <a:t>Vue</a:t>
            </a:r>
            <a:endParaRPr b="1" sz="2000"/>
          </a:p>
        </p:txBody>
      </p:sp>
      <p:sp>
        <p:nvSpPr>
          <p:cNvPr id="265" name="Google Shape;265;p39"/>
          <p:cNvSpPr txBox="1"/>
          <p:nvPr/>
        </p:nvSpPr>
        <p:spPr>
          <a:xfrm>
            <a:off x="3408650" y="1497925"/>
            <a:ext cx="1458600" cy="309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UI</a:t>
            </a:r>
            <a:endParaRPr b="1">
              <a:latin typeface="Roboto"/>
              <a:ea typeface="Roboto"/>
              <a:cs typeface="Roboto"/>
              <a:sym typeface="Roboto"/>
            </a:endParaRPr>
          </a:p>
        </p:txBody>
      </p:sp>
      <p:sp>
        <p:nvSpPr>
          <p:cNvPr id="266" name="Google Shape;266;p39"/>
          <p:cNvSpPr txBox="1"/>
          <p:nvPr/>
        </p:nvSpPr>
        <p:spPr>
          <a:xfrm>
            <a:off x="251650" y="1327725"/>
            <a:ext cx="2959200" cy="2990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JavaScript only</a:t>
            </a:r>
            <a:endParaRPr sz="13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All components and styling usually done within JSX or JS.</a:t>
            </a:r>
            <a:endParaRPr sz="10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Basic Overview</a:t>
            </a:r>
            <a:endParaRPr sz="13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Provides basics of React development, but not as well put together.</a:t>
            </a:r>
            <a:endParaRPr sz="10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Reliant on External Solutions</a:t>
            </a:r>
            <a:endParaRPr sz="13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Needs an external library (Flux/Redux) for state management/routing.</a:t>
            </a:r>
            <a:endParaRPr sz="1000">
              <a:solidFill>
                <a:schemeClr val="dk2"/>
              </a:solidFill>
              <a:latin typeface="Roboto"/>
              <a:ea typeface="Roboto"/>
              <a:cs typeface="Roboto"/>
              <a:sym typeface="Roboto"/>
            </a:endParaRPr>
          </a:p>
        </p:txBody>
      </p:sp>
      <p:sp>
        <p:nvSpPr>
          <p:cNvPr id="267" name="Google Shape;267;p39"/>
          <p:cNvSpPr txBox="1"/>
          <p:nvPr/>
        </p:nvSpPr>
        <p:spPr>
          <a:xfrm>
            <a:off x="4993675" y="1327725"/>
            <a:ext cx="3242700" cy="2990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Varying Templates</a:t>
            </a:r>
            <a:endParaRPr sz="13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Provides render functions and JSX, but also accepts HTML among other templates. CSS has style tags</a:t>
            </a:r>
            <a:endParaRPr sz="10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Thorough and easy to follow</a:t>
            </a:r>
            <a:endParaRPr sz="13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Very clear and simple to create Vue applications. More clear answers.</a:t>
            </a:r>
            <a:endParaRPr sz="10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Standalone Framework</a:t>
            </a:r>
            <a:endParaRPr sz="13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Fewer companion libraries due to its vast functionality in the core library.</a:t>
            </a:r>
            <a:endParaRPr sz="1000">
              <a:solidFill>
                <a:schemeClr val="dk2"/>
              </a:solidFill>
              <a:latin typeface="Roboto"/>
              <a:ea typeface="Roboto"/>
              <a:cs typeface="Roboto"/>
              <a:sym typeface="Roboto"/>
            </a:endParaRPr>
          </a:p>
        </p:txBody>
      </p:sp>
      <p:sp>
        <p:nvSpPr>
          <p:cNvPr id="268" name="Google Shape;268;p39"/>
          <p:cNvSpPr txBox="1"/>
          <p:nvPr/>
        </p:nvSpPr>
        <p:spPr>
          <a:xfrm>
            <a:off x="3408650" y="2416950"/>
            <a:ext cx="1458600" cy="309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Documentation</a:t>
            </a:r>
            <a:endParaRPr b="1">
              <a:latin typeface="Roboto"/>
              <a:ea typeface="Roboto"/>
              <a:cs typeface="Roboto"/>
              <a:sym typeface="Roboto"/>
            </a:endParaRPr>
          </a:p>
        </p:txBody>
      </p:sp>
      <p:sp>
        <p:nvSpPr>
          <p:cNvPr id="269" name="Google Shape;269;p39"/>
          <p:cNvSpPr txBox="1"/>
          <p:nvPr/>
        </p:nvSpPr>
        <p:spPr>
          <a:xfrm>
            <a:off x="3372963" y="3335975"/>
            <a:ext cx="1458600" cy="309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Independence</a:t>
            </a:r>
            <a:endParaRPr b="1">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a:t>
            </a:r>
            <a:endParaRPr/>
          </a:p>
        </p:txBody>
      </p:sp>
      <p:sp>
        <p:nvSpPr>
          <p:cNvPr id="275" name="Google Shape;275;p40"/>
          <p:cNvSpPr txBox="1"/>
          <p:nvPr>
            <p:ph idx="1" type="body"/>
          </p:nvPr>
        </p:nvSpPr>
        <p:spPr>
          <a:xfrm>
            <a:off x="311700" y="1152475"/>
            <a:ext cx="7390200" cy="33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Vue has great docs, which provide clear answers for issues</a:t>
            </a:r>
            <a:endParaRPr/>
          </a:p>
          <a:p>
            <a:pPr indent="-342900" lvl="0" marL="457200" rtl="0" algn="l">
              <a:spcBef>
                <a:spcPts val="0"/>
              </a:spcBef>
              <a:spcAft>
                <a:spcPts val="0"/>
              </a:spcAft>
              <a:buSzPts val="1800"/>
              <a:buChar char="●"/>
            </a:pPr>
            <a:r>
              <a:rPr lang="en"/>
              <a:t>Vue’s API references are one of the best in industry</a:t>
            </a:r>
            <a:endParaRPr/>
          </a:p>
          <a:p>
            <a:pPr indent="-342900" lvl="0" marL="457200" rtl="0" algn="l">
              <a:spcBef>
                <a:spcPts val="0"/>
              </a:spcBef>
              <a:spcAft>
                <a:spcPts val="0"/>
              </a:spcAft>
              <a:buSzPts val="1800"/>
              <a:buChar char="●"/>
            </a:pPr>
            <a:r>
              <a:rPr lang="en"/>
              <a:t>Both React and Vue have docs translated into several languages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 vs. Angular - Similarities</a:t>
            </a:r>
            <a:endParaRPr/>
          </a:p>
        </p:txBody>
      </p:sp>
      <p:sp>
        <p:nvSpPr>
          <p:cNvPr id="281" name="Google Shape;281;p41"/>
          <p:cNvSpPr txBox="1"/>
          <p:nvPr>
            <p:ph idx="1" type="body"/>
          </p:nvPr>
        </p:nvSpPr>
        <p:spPr>
          <a:xfrm>
            <a:off x="311700" y="1152475"/>
            <a:ext cx="7903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Their Derivation</a:t>
            </a:r>
            <a:r>
              <a:rPr lang="en"/>
              <a:t> - Google helped breed both frameworks</a:t>
            </a:r>
            <a:endParaRPr/>
          </a:p>
          <a:p>
            <a:pPr indent="-342900" lvl="0" marL="457200" rtl="0" algn="l">
              <a:spcBef>
                <a:spcPts val="0"/>
              </a:spcBef>
              <a:spcAft>
                <a:spcPts val="0"/>
              </a:spcAft>
              <a:buSzPts val="1800"/>
              <a:buChar char="●"/>
            </a:pPr>
            <a:r>
              <a:rPr b="1" lang="en"/>
              <a:t>Flexibility -</a:t>
            </a:r>
            <a:r>
              <a:rPr lang="en"/>
              <a:t> Both support a lot of systems and libraries</a:t>
            </a:r>
            <a:endParaRPr/>
          </a:p>
          <a:p>
            <a:pPr indent="-342900" lvl="0" marL="457200" rtl="0" algn="l">
              <a:spcBef>
                <a:spcPts val="0"/>
              </a:spcBef>
              <a:spcAft>
                <a:spcPts val="0"/>
              </a:spcAft>
              <a:buSzPts val="1800"/>
              <a:buChar char="●"/>
            </a:pPr>
            <a:r>
              <a:rPr b="1" lang="en"/>
              <a:t>Performance - </a:t>
            </a:r>
            <a:r>
              <a:rPr lang="en"/>
              <a:t>Both perform well even with high number of users.</a:t>
            </a:r>
            <a:endParaRPr/>
          </a:p>
          <a:p>
            <a:pPr indent="-342900" lvl="0" marL="457200" rtl="0" algn="l">
              <a:spcBef>
                <a:spcPts val="0"/>
              </a:spcBef>
              <a:spcAft>
                <a:spcPts val="0"/>
              </a:spcAft>
              <a:buSzPts val="1800"/>
              <a:buChar char="●"/>
            </a:pPr>
            <a:r>
              <a:rPr b="1" lang="en"/>
              <a:t>Data Binding Syntax - </a:t>
            </a:r>
            <a:r>
              <a:rPr lang="en"/>
              <a:t>Declared in the same manner using curly braces.</a:t>
            </a:r>
            <a:endParaRPr/>
          </a:p>
          <a:p>
            <a:pPr indent="0" lvl="0" marL="0" rtl="0" algn="l">
              <a:spcBef>
                <a:spcPts val="1600"/>
              </a:spcBef>
              <a:spcAft>
                <a:spcPts val="0"/>
              </a:spcAft>
              <a:buNone/>
            </a:pPr>
            <a:r>
              <a:rPr lang="en"/>
              <a:t>Angular : </a:t>
            </a:r>
            <a:r>
              <a:rPr lang="en" sz="1100">
                <a:solidFill>
                  <a:srgbClr val="000000"/>
                </a:solidFill>
                <a:latin typeface="Roboto Mono"/>
                <a:ea typeface="Roboto Mono"/>
                <a:cs typeface="Roboto Mono"/>
                <a:sym typeface="Roboto Mono"/>
              </a:rPr>
              <a:t>emp:{name:'Mano',age:20,gender:'Male'} </a:t>
            </a:r>
            <a:endParaRPr sz="1100">
              <a:solidFill>
                <a:srgbClr val="000000"/>
              </a:solidFill>
              <a:latin typeface="Roboto Mono"/>
              <a:ea typeface="Roboto Mono"/>
              <a:cs typeface="Roboto Mono"/>
              <a:sym typeface="Roboto Mono"/>
            </a:endParaRPr>
          </a:p>
          <a:p>
            <a:pPr indent="0" lvl="0" marL="0" rtl="0" algn="l">
              <a:spcBef>
                <a:spcPts val="1600"/>
              </a:spcBef>
              <a:spcAft>
                <a:spcPts val="1600"/>
              </a:spcAft>
              <a:buNone/>
            </a:pPr>
            <a:r>
              <a:rPr lang="en"/>
              <a:t>Vue :</a:t>
            </a:r>
            <a:r>
              <a:rPr lang="en">
                <a:highlight>
                  <a:srgbClr val="FFFFFF"/>
                </a:highlight>
              </a:rPr>
              <a:t> </a:t>
            </a:r>
            <a:r>
              <a:rPr lang="en" sz="900">
                <a:solidFill>
                  <a:srgbClr val="525252"/>
                </a:solidFill>
                <a:highlight>
                  <a:srgbClr val="FFFFFF"/>
                </a:highlight>
                <a:latin typeface="Roboto Mono"/>
                <a:ea typeface="Roboto Mono"/>
                <a:cs typeface="Roboto Mono"/>
                <a:sym typeface="Roboto Mono"/>
              </a:rPr>
              <a:t>Message: {{ msg }}</a:t>
            </a: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Objectives</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jQuery</a:t>
            </a:r>
            <a:endParaRPr/>
          </a:p>
          <a:p>
            <a:pPr indent="0" lvl="0" marL="0" rtl="0" algn="l">
              <a:spcBef>
                <a:spcPts val="1600"/>
              </a:spcBef>
              <a:spcAft>
                <a:spcPts val="0"/>
              </a:spcAft>
              <a:buNone/>
            </a:pPr>
            <a:r>
              <a:rPr lang="en"/>
              <a:t>About Angular</a:t>
            </a:r>
            <a:endParaRPr/>
          </a:p>
          <a:p>
            <a:pPr indent="0" lvl="0" marL="0" rtl="0" algn="l">
              <a:spcBef>
                <a:spcPts val="1600"/>
              </a:spcBef>
              <a:spcAft>
                <a:spcPts val="0"/>
              </a:spcAft>
              <a:buNone/>
            </a:pPr>
            <a:r>
              <a:rPr lang="en"/>
              <a:t>About </a:t>
            </a:r>
            <a:r>
              <a:rPr lang="en"/>
              <a:t>React</a:t>
            </a:r>
            <a:endParaRPr/>
          </a:p>
          <a:p>
            <a:pPr indent="0" lvl="0" marL="0" rtl="0" algn="l">
              <a:spcBef>
                <a:spcPts val="1600"/>
              </a:spcBef>
              <a:spcAft>
                <a:spcPts val="0"/>
              </a:spcAft>
              <a:buNone/>
            </a:pPr>
            <a:r>
              <a:rPr lang="en"/>
              <a:t>About </a:t>
            </a:r>
            <a:r>
              <a:rPr lang="en"/>
              <a:t>Vue.JS</a:t>
            </a:r>
            <a:endParaRPr/>
          </a:p>
          <a:p>
            <a:pPr indent="0" lvl="0" marL="0" rtl="0" algn="l">
              <a:spcBef>
                <a:spcPts val="1600"/>
              </a:spcBef>
              <a:spcAft>
                <a:spcPts val="1600"/>
              </a:spcAft>
              <a:buNone/>
            </a:pPr>
            <a:r>
              <a:rPr lang="en"/>
              <a:t>Comparison of these Frameworks listed above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 vs. Angular - Differences</a:t>
            </a:r>
            <a:endParaRPr/>
          </a:p>
        </p:txBody>
      </p:sp>
      <p:sp>
        <p:nvSpPr>
          <p:cNvPr id="287" name="Google Shape;287;p42"/>
          <p:cNvSpPr txBox="1"/>
          <p:nvPr>
            <p:ph idx="1" type="body"/>
          </p:nvPr>
        </p:nvSpPr>
        <p:spPr>
          <a:xfrm>
            <a:off x="1094675" y="973225"/>
            <a:ext cx="1690500" cy="52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t>Angular</a:t>
            </a:r>
            <a:endParaRPr sz="2000"/>
          </a:p>
        </p:txBody>
      </p:sp>
      <p:sp>
        <p:nvSpPr>
          <p:cNvPr id="288" name="Google Shape;288;p42"/>
          <p:cNvSpPr txBox="1"/>
          <p:nvPr/>
        </p:nvSpPr>
        <p:spPr>
          <a:xfrm>
            <a:off x="5956400" y="973225"/>
            <a:ext cx="1052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Vue</a:t>
            </a:r>
            <a:endParaRPr sz="2000">
              <a:latin typeface="Roboto"/>
              <a:ea typeface="Roboto"/>
              <a:cs typeface="Roboto"/>
              <a:sym typeface="Roboto"/>
            </a:endParaRPr>
          </a:p>
        </p:txBody>
      </p:sp>
      <p:sp>
        <p:nvSpPr>
          <p:cNvPr id="289" name="Google Shape;289;p42"/>
          <p:cNvSpPr txBox="1"/>
          <p:nvPr/>
        </p:nvSpPr>
        <p:spPr>
          <a:xfrm>
            <a:off x="414100" y="1497925"/>
            <a:ext cx="3242700" cy="2990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More popular</a:t>
            </a:r>
            <a:endParaRPr sz="13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Twice as many questions on Stack Overflow this year</a:t>
            </a:r>
            <a:endParaRPr sz="1000">
              <a:solidFill>
                <a:schemeClr val="dk2"/>
              </a:solidFill>
              <a:latin typeface="Roboto"/>
              <a:ea typeface="Roboto"/>
              <a:cs typeface="Roboto"/>
              <a:sym typeface="Roboto"/>
            </a:endParaRPr>
          </a:p>
          <a:p>
            <a:pPr indent="0" lvl="0" marL="0" rtl="0" algn="l">
              <a:lnSpc>
                <a:spcPct val="115000"/>
              </a:lnSpc>
              <a:spcBef>
                <a:spcPts val="1600"/>
              </a:spcBef>
              <a:spcAft>
                <a:spcPts val="0"/>
              </a:spcAft>
              <a:buNone/>
            </a:pPr>
            <a:r>
              <a:t/>
            </a:r>
            <a:endParaRPr sz="10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More complex</a:t>
            </a:r>
            <a:endParaRPr sz="13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Thorough but complicated documentation..</a:t>
            </a:r>
            <a:endParaRPr sz="10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0" lvl="0" marL="9144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Strong Usage</a:t>
            </a:r>
            <a:endParaRPr sz="1300">
              <a:solidFill>
                <a:schemeClr val="dk2"/>
              </a:solidFill>
              <a:latin typeface="Roboto"/>
              <a:ea typeface="Roboto"/>
              <a:cs typeface="Roboto"/>
              <a:sym typeface="Roboto"/>
            </a:endParaRPr>
          </a:p>
          <a:p>
            <a:pPr indent="-292100" lvl="1" marL="9144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Heavily based in TypeScript, you need to learn for its documentation as well</a:t>
            </a:r>
            <a:endParaRPr sz="10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Two-way (ngModel)</a:t>
            </a:r>
            <a:endParaRPr sz="1300">
              <a:solidFill>
                <a:schemeClr val="dk2"/>
              </a:solidFill>
              <a:latin typeface="Roboto"/>
              <a:ea typeface="Roboto"/>
              <a:cs typeface="Roboto"/>
              <a:sym typeface="Roboto"/>
            </a:endParaRPr>
          </a:p>
        </p:txBody>
      </p:sp>
      <p:sp>
        <p:nvSpPr>
          <p:cNvPr id="290" name="Google Shape;290;p42"/>
          <p:cNvSpPr txBox="1"/>
          <p:nvPr/>
        </p:nvSpPr>
        <p:spPr>
          <a:xfrm>
            <a:off x="5075325" y="1447625"/>
            <a:ext cx="2951700" cy="2990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Trending Upward</a:t>
            </a:r>
            <a:endParaRPr sz="13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Increasing questions over the last 2 years vs. Angular’s decrease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Simple</a:t>
            </a:r>
            <a:endParaRPr sz="13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Much simpler documentation and design.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Supported</a:t>
            </a:r>
            <a:endParaRPr sz="13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Not used much however</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One-Way </a:t>
            </a:r>
            <a:endParaRPr sz="13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Has ways to provide two-way (vModel)</a:t>
            </a:r>
            <a:endParaRPr sz="1000">
              <a:latin typeface="Roboto"/>
              <a:ea typeface="Roboto"/>
              <a:cs typeface="Roboto"/>
              <a:sym typeface="Roboto"/>
            </a:endParaRPr>
          </a:p>
        </p:txBody>
      </p:sp>
      <p:sp>
        <p:nvSpPr>
          <p:cNvPr id="291" name="Google Shape;291;p42"/>
          <p:cNvSpPr txBox="1"/>
          <p:nvPr/>
        </p:nvSpPr>
        <p:spPr>
          <a:xfrm>
            <a:off x="3408650" y="1497925"/>
            <a:ext cx="1458600" cy="309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Popularity</a:t>
            </a:r>
            <a:endParaRPr b="1">
              <a:latin typeface="Roboto"/>
              <a:ea typeface="Roboto"/>
              <a:cs typeface="Roboto"/>
              <a:sym typeface="Roboto"/>
            </a:endParaRPr>
          </a:p>
        </p:txBody>
      </p:sp>
      <p:sp>
        <p:nvSpPr>
          <p:cNvPr id="292" name="Google Shape;292;p42"/>
          <p:cNvSpPr txBox="1"/>
          <p:nvPr/>
        </p:nvSpPr>
        <p:spPr>
          <a:xfrm>
            <a:off x="3408650" y="2416950"/>
            <a:ext cx="1458600" cy="309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Complexity</a:t>
            </a:r>
            <a:endParaRPr b="1">
              <a:latin typeface="Roboto"/>
              <a:ea typeface="Roboto"/>
              <a:cs typeface="Roboto"/>
              <a:sym typeface="Roboto"/>
            </a:endParaRPr>
          </a:p>
        </p:txBody>
      </p:sp>
      <p:sp>
        <p:nvSpPr>
          <p:cNvPr id="293" name="Google Shape;293;p42"/>
          <p:cNvSpPr txBox="1"/>
          <p:nvPr/>
        </p:nvSpPr>
        <p:spPr>
          <a:xfrm>
            <a:off x="3408650" y="3335975"/>
            <a:ext cx="1458600" cy="309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TypeScript</a:t>
            </a:r>
            <a:endParaRPr b="1">
              <a:latin typeface="Roboto"/>
              <a:ea typeface="Roboto"/>
              <a:cs typeface="Roboto"/>
              <a:sym typeface="Roboto"/>
            </a:endParaRPr>
          </a:p>
        </p:txBody>
      </p:sp>
      <p:sp>
        <p:nvSpPr>
          <p:cNvPr id="294" name="Google Shape;294;p42"/>
          <p:cNvSpPr txBox="1"/>
          <p:nvPr/>
        </p:nvSpPr>
        <p:spPr>
          <a:xfrm>
            <a:off x="3470025" y="4178425"/>
            <a:ext cx="1458600" cy="309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Data Binding</a:t>
            </a:r>
            <a:endParaRPr b="1">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choose?</a:t>
            </a:r>
            <a:endParaRPr/>
          </a:p>
        </p:txBody>
      </p:sp>
      <p:sp>
        <p:nvSpPr>
          <p:cNvPr id="300" name="Google Shape;300;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Angular</a:t>
            </a:r>
            <a:endParaRPr b="1" sz="1300"/>
          </a:p>
          <a:p>
            <a:pPr indent="-311150" lvl="0" marL="457200" rtl="0" algn="l">
              <a:spcBef>
                <a:spcPts val="1600"/>
              </a:spcBef>
              <a:spcAft>
                <a:spcPts val="0"/>
              </a:spcAft>
              <a:buSzPts val="1300"/>
              <a:buChar char="●"/>
            </a:pPr>
            <a:r>
              <a:rPr lang="en" sz="1300"/>
              <a:t>Better for bulky, large UI app. Has more functionality if you are willing to figure it all out. Great choice if you are already familiar with TypeScript. Oldest of the 3 so largest community</a:t>
            </a:r>
            <a:endParaRPr sz="1300"/>
          </a:p>
          <a:p>
            <a:pPr indent="0" lvl="0" marL="0" rtl="0" algn="l">
              <a:spcBef>
                <a:spcPts val="1600"/>
              </a:spcBef>
              <a:spcAft>
                <a:spcPts val="0"/>
              </a:spcAft>
              <a:buNone/>
            </a:pPr>
            <a:r>
              <a:rPr b="1" lang="en" sz="1300"/>
              <a:t>Vue</a:t>
            </a:r>
            <a:endParaRPr b="1" sz="1300"/>
          </a:p>
          <a:p>
            <a:pPr indent="-311150" lvl="0" marL="457200" rtl="0" algn="l">
              <a:spcBef>
                <a:spcPts val="1600"/>
              </a:spcBef>
              <a:spcAft>
                <a:spcPts val="0"/>
              </a:spcAft>
              <a:buSzPts val="1300"/>
              <a:buChar char="●"/>
            </a:pPr>
            <a:r>
              <a:rPr lang="en" sz="1300"/>
              <a:t>Suited for smaller projects focused on speed, whether it’s runtime speed or learning speed. Between Angular and React when it comes to built-in features. Quickest growing of the 3.</a:t>
            </a:r>
            <a:endParaRPr sz="1300"/>
          </a:p>
          <a:p>
            <a:pPr indent="0" lvl="0" marL="0" rtl="0" algn="l">
              <a:spcBef>
                <a:spcPts val="1600"/>
              </a:spcBef>
              <a:spcAft>
                <a:spcPts val="0"/>
              </a:spcAft>
              <a:buNone/>
            </a:pPr>
            <a:r>
              <a:rPr b="1" lang="en" sz="1300"/>
              <a:t>React</a:t>
            </a:r>
            <a:endParaRPr b="1" sz="1300"/>
          </a:p>
          <a:p>
            <a:pPr indent="-311150" lvl="0" marL="457200" rtl="0" algn="l">
              <a:spcBef>
                <a:spcPts val="1600"/>
              </a:spcBef>
              <a:spcAft>
                <a:spcPts val="0"/>
              </a:spcAft>
              <a:buSzPts val="1300"/>
              <a:buChar char="●"/>
            </a:pPr>
            <a:r>
              <a:rPr lang="en" sz="1300"/>
              <a:t>Old enough to grow its community while being a fresh skill wanted by employers.</a:t>
            </a:r>
            <a:endParaRPr sz="1300"/>
          </a:p>
          <a:p>
            <a:pPr indent="457200" lvl="0" marL="0" rtl="0" algn="l">
              <a:spcBef>
                <a:spcPts val="0"/>
              </a:spcBef>
              <a:spcAft>
                <a:spcPts val="0"/>
              </a:spcAft>
              <a:buNone/>
            </a:pPr>
            <a:r>
              <a:rPr lang="en" sz="1300"/>
              <a:t>Slimmest of the three. React Native - excels at cross-platform applications. </a:t>
            </a:r>
            <a:endParaRPr sz="1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Info on Languages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languages</a:t>
            </a:r>
            <a:endParaRPr/>
          </a:p>
        </p:txBody>
      </p:sp>
      <p:pic>
        <p:nvPicPr>
          <p:cNvPr id="306" name="Google Shape;306;p44"/>
          <p:cNvPicPr preferRelativeResize="0"/>
          <p:nvPr/>
        </p:nvPicPr>
        <p:blipFill>
          <a:blip r:embed="rId3">
            <a:alphaModFix/>
          </a:blip>
          <a:stretch>
            <a:fillRect/>
          </a:stretch>
        </p:blipFill>
        <p:spPr>
          <a:xfrm>
            <a:off x="4822303" y="1170137"/>
            <a:ext cx="3930201" cy="3753439"/>
          </a:xfrm>
          <a:prstGeom prst="rect">
            <a:avLst/>
          </a:prstGeom>
          <a:noFill/>
          <a:ln>
            <a:noFill/>
          </a:ln>
        </p:spPr>
      </p:pic>
      <p:pic>
        <p:nvPicPr>
          <p:cNvPr id="307" name="Google Shape;307;p44"/>
          <p:cNvPicPr preferRelativeResize="0"/>
          <p:nvPr/>
        </p:nvPicPr>
        <p:blipFill>
          <a:blip r:embed="rId4">
            <a:alphaModFix/>
          </a:blip>
          <a:stretch>
            <a:fillRect/>
          </a:stretch>
        </p:blipFill>
        <p:spPr>
          <a:xfrm>
            <a:off x="386221" y="1170125"/>
            <a:ext cx="3954377" cy="37534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4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1" name="Google Shape;321;p4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“Drinking Game”</a:t>
            </a:r>
            <a:endParaRPr/>
          </a:p>
        </p:txBody>
      </p:sp>
      <p:sp>
        <p:nvSpPr>
          <p:cNvPr id="327" name="Google Shape;327;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a dictionary, open it on a random page, and pick a random word.</a:t>
            </a:r>
            <a:endParaRPr/>
          </a:p>
          <a:p>
            <a:pPr indent="0" lvl="0" marL="0" rtl="0" algn="l">
              <a:spcBef>
                <a:spcPts val="1600"/>
              </a:spcBef>
              <a:spcAft>
                <a:spcPts val="0"/>
              </a:spcAft>
              <a:buNone/>
            </a:pPr>
            <a:r>
              <a:rPr lang="en"/>
              <a:t>Now google for “&lt;word&gt;.js”</a:t>
            </a:r>
            <a:endParaRPr/>
          </a:p>
          <a:p>
            <a:pPr indent="0" lvl="0" marL="0" rtl="0" algn="l">
              <a:spcBef>
                <a:spcPts val="1600"/>
              </a:spcBef>
              <a:spcAft>
                <a:spcPts val="0"/>
              </a:spcAft>
              <a:buNone/>
            </a:pPr>
            <a:r>
              <a:rPr lang="en"/>
              <a:t>If its a Javascript library, take a drink.</a:t>
            </a:r>
            <a:endParaRPr/>
          </a:p>
          <a:p>
            <a:pPr indent="0" lvl="0" marL="0" rtl="0" algn="l">
              <a:spcBef>
                <a:spcPts val="1600"/>
              </a:spcBef>
              <a:spcAft>
                <a:spcPts val="1600"/>
              </a:spcAft>
              <a:buNone/>
            </a:pPr>
            <a:r>
              <a:rPr lang="en"/>
              <a:t>The winner is the last person to go to the hospital with alcohol poisoning.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333" name="Google Shape;333;p48"/>
          <p:cNvSpPr txBox="1"/>
          <p:nvPr>
            <p:ph idx="1" type="body"/>
          </p:nvPr>
        </p:nvSpPr>
        <p:spPr>
          <a:xfrm>
            <a:off x="311700" y="1692575"/>
            <a:ext cx="8520600" cy="28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https://www.freecodecamp.org/news/angular-vs-vue-which-is-best-for-programming-in-2020/#:~:text=Angular%20is%20Google's%20advanced%20and,often%20used%20for%20swift%20prototyping</a:t>
            </a:r>
            <a:r>
              <a:rPr lang="en" sz="1200"/>
              <a:t>.</a:t>
            </a:r>
            <a:endParaRPr sz="1200"/>
          </a:p>
          <a:p>
            <a:pPr indent="0" lvl="0" marL="0" rtl="0" algn="l">
              <a:spcBef>
                <a:spcPts val="0"/>
              </a:spcBef>
              <a:spcAft>
                <a:spcPts val="0"/>
              </a:spcAft>
              <a:buNone/>
            </a:pPr>
            <a:r>
              <a:rPr lang="en" sz="1200" u="sng">
                <a:solidFill>
                  <a:schemeClr val="hlink"/>
                </a:solidFill>
                <a:hlinkClick r:id="rId4"/>
              </a:rPr>
              <a:t>https://www.codeinwp.com/blog/angular-vs-vue-vs-react/</a:t>
            </a:r>
            <a:endParaRPr sz="1200"/>
          </a:p>
          <a:p>
            <a:pPr indent="0" lvl="0" marL="0" rtl="0" algn="l">
              <a:spcBef>
                <a:spcPts val="0"/>
              </a:spcBef>
              <a:spcAft>
                <a:spcPts val="0"/>
              </a:spcAft>
              <a:buNone/>
            </a:pPr>
            <a:r>
              <a:rPr lang="en" sz="1200" u="sng">
                <a:solidFill>
                  <a:schemeClr val="hlink"/>
                </a:solidFill>
                <a:highlight>
                  <a:srgbClr val="FFFFFF"/>
                </a:highlight>
                <a:hlinkClick r:id="rId5"/>
              </a:rPr>
              <a:t>https://info.hackerrank.com/rs/487-WAY-049/images/HackerRank-2020-Developer-Skills-Report.pdf</a:t>
            </a:r>
            <a:endParaRPr sz="1200">
              <a:solidFill>
                <a:srgbClr val="3C4043"/>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6"/>
              </a:rPr>
              <a:t>https://gist.github.com/tkrotoff/b1caa4c3a185629299ec234d2314e190</a:t>
            </a:r>
            <a:endParaRPr sz="1200">
              <a:solidFill>
                <a:srgbClr val="3C4043"/>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7"/>
              </a:rPr>
              <a:t>https://insights.stackoverflow.com/trends?tags=jquery%2Cangularjs%2Cangular%2Creactjs%2Cvue.js</a:t>
            </a:r>
            <a:endParaRPr sz="1200">
              <a:solidFill>
                <a:srgbClr val="3C4043"/>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8"/>
              </a:rPr>
              <a:t>https://trends.builtwith.com/javascript/jQuery</a:t>
            </a:r>
            <a:endParaRPr sz="1200">
              <a:solidFill>
                <a:srgbClr val="3C4043"/>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9"/>
              </a:rPr>
              <a:t>https://academind.com/learn/javascript/jquery-future-angular-react-vue/</a:t>
            </a:r>
            <a:endParaRPr sz="1200">
              <a:solidFill>
                <a:srgbClr val="3C4043"/>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10"/>
              </a:rPr>
              <a:t>https://vuejs.org/v2/guide/comparison.html</a:t>
            </a:r>
            <a:endParaRPr sz="1200">
              <a:solidFill>
                <a:srgbClr val="3C4043"/>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11"/>
              </a:rPr>
              <a:t>https://www.mindk.com/blog/react-vs-vue/</a:t>
            </a:r>
            <a:endParaRPr sz="1200">
              <a:solidFill>
                <a:srgbClr val="3C4043"/>
              </a:solidFill>
              <a:highlight>
                <a:srgbClr val="FFFFFF"/>
              </a:highlight>
            </a:endParaRPr>
          </a:p>
          <a:p>
            <a:pPr indent="0" lvl="0" marL="0" rtl="0" algn="l">
              <a:spcBef>
                <a:spcPts val="0"/>
              </a:spcBef>
              <a:spcAft>
                <a:spcPts val="0"/>
              </a:spcAft>
              <a:buNone/>
            </a:pPr>
            <a:r>
              <a:rPr lang="en" sz="1200" u="sng">
                <a:solidFill>
                  <a:schemeClr val="hlink"/>
                </a:solidFill>
                <a:highlight>
                  <a:srgbClr val="FFFFFF"/>
                </a:highlight>
                <a:hlinkClick r:id="rId12"/>
              </a:rPr>
              <a:t>https://academind.com/learn/angular/angular-vs-react-vs-vue-my-thoughts/</a:t>
            </a:r>
            <a:endParaRPr sz="1200">
              <a:solidFill>
                <a:srgbClr val="3C4043"/>
              </a:solidFill>
              <a:highlight>
                <a:srgbClr val="FFFFFF"/>
              </a:highlight>
            </a:endParaRPr>
          </a:p>
          <a:p>
            <a:pPr indent="0" lvl="0" marL="0" rtl="0" algn="l">
              <a:spcBef>
                <a:spcPts val="0"/>
              </a:spcBef>
              <a:spcAft>
                <a:spcPts val="0"/>
              </a:spcAft>
              <a:buNone/>
            </a:pPr>
            <a:r>
              <a:t/>
            </a:r>
            <a:endParaRPr sz="1200">
              <a:solidFill>
                <a:srgbClr val="3C4043"/>
              </a:solidFill>
              <a:highlight>
                <a:srgbClr val="FFFFFF"/>
              </a:highlight>
            </a:endParaRPr>
          </a:p>
          <a:p>
            <a:pPr indent="0" lvl="0" marL="0" rtl="0" algn="l">
              <a:spcBef>
                <a:spcPts val="0"/>
              </a:spcBef>
              <a:spcAft>
                <a:spcPts val="0"/>
              </a:spcAft>
              <a:buNone/>
            </a:pPr>
            <a:r>
              <a:t/>
            </a:r>
            <a:endParaRPr sz="1200">
              <a:solidFill>
                <a:srgbClr val="3C4043"/>
              </a:solidFill>
              <a:highlight>
                <a:srgbClr val="FFFFFF"/>
              </a:highlight>
            </a:endParaRPr>
          </a:p>
          <a:p>
            <a:pPr indent="0" lvl="0" marL="0" rtl="0" algn="l">
              <a:spcBef>
                <a:spcPts val="0"/>
              </a:spcBef>
              <a:spcAft>
                <a:spcPts val="0"/>
              </a:spcAft>
              <a:buNone/>
            </a:pPr>
            <a:r>
              <a:t/>
            </a:r>
            <a:endParaRPr sz="1200">
              <a:solidFill>
                <a:srgbClr val="3C4043"/>
              </a:solidFill>
              <a:highlight>
                <a:srgbClr val="FFFFFF"/>
              </a:highlight>
            </a:endParaRPr>
          </a:p>
          <a:p>
            <a:pPr indent="0" lvl="0" marL="0" rtl="0" algn="l">
              <a:spcBef>
                <a:spcPts val="0"/>
              </a:spcBef>
              <a:spcAft>
                <a:spcPts val="0"/>
              </a:spcAft>
              <a:buNone/>
            </a:pPr>
            <a:r>
              <a:t/>
            </a:r>
            <a:endParaRPr sz="1200">
              <a:solidFill>
                <a:srgbClr val="3C4043"/>
              </a:solidFill>
              <a:highlight>
                <a:srgbClr val="FFFFFF"/>
              </a:highlight>
            </a:endParaRPr>
          </a:p>
          <a:p>
            <a:pPr indent="0" lvl="0" marL="0" rtl="0" algn="l">
              <a:spcBef>
                <a:spcPts val="0"/>
              </a:spcBef>
              <a:spcAft>
                <a:spcPts val="0"/>
              </a:spcAft>
              <a:buNone/>
            </a:pPr>
            <a:r>
              <a:t/>
            </a:r>
            <a:endParaRPr sz="1200">
              <a:solidFill>
                <a:srgbClr val="3C4043"/>
              </a:solidFill>
              <a:highlight>
                <a:srgbClr val="FFFFFF"/>
              </a:highlight>
            </a:endParaRPr>
          </a:p>
          <a:p>
            <a:pPr indent="0" lvl="0" marL="0" rtl="0" algn="l">
              <a:spcBef>
                <a:spcPts val="0"/>
              </a:spcBef>
              <a:spcAft>
                <a:spcPts val="0"/>
              </a:spcAft>
              <a:buNone/>
            </a:pPr>
            <a:r>
              <a:t/>
            </a:r>
            <a:endParaRPr sz="1200">
              <a:solidFill>
                <a:srgbClr val="3C4043"/>
              </a:solidFill>
              <a:highlight>
                <a:srgbClr val="FFFFFF"/>
              </a:highlight>
            </a:endParaRPr>
          </a:p>
        </p:txBody>
      </p:sp>
      <p:sp>
        <p:nvSpPr>
          <p:cNvPr id="334" name="Google Shape;334;p48"/>
          <p:cNvSpPr txBox="1"/>
          <p:nvPr/>
        </p:nvSpPr>
        <p:spPr>
          <a:xfrm>
            <a:off x="454100" y="1073325"/>
            <a:ext cx="83781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Some JavaScript Frameworks</a:t>
            </a:r>
            <a:endParaRPr/>
          </a:p>
        </p:txBody>
      </p:sp>
      <p:graphicFrame>
        <p:nvGraphicFramePr>
          <p:cNvPr id="107" name="Google Shape;107;p16"/>
          <p:cNvGraphicFramePr/>
          <p:nvPr/>
        </p:nvGraphicFramePr>
        <p:xfrm>
          <a:off x="727938" y="1066163"/>
          <a:ext cx="3000000" cy="3000000"/>
        </p:xfrm>
        <a:graphic>
          <a:graphicData uri="http://schemas.openxmlformats.org/drawingml/2006/table">
            <a:tbl>
              <a:tblPr>
                <a:noFill/>
                <a:tableStyleId>{70DFA17F-1780-488F-B99A-AE8C719675BB}</a:tableStyleId>
              </a:tblPr>
              <a:tblGrid>
                <a:gridCol w="1537625"/>
                <a:gridCol w="1537625"/>
                <a:gridCol w="1537625"/>
                <a:gridCol w="1537625"/>
                <a:gridCol w="1537625"/>
              </a:tblGrid>
              <a:tr h="747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jQuery</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Angular</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React</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VueJS</a:t>
                      </a:r>
                      <a:endParaRPr/>
                    </a:p>
                  </a:txBody>
                  <a:tcPr marT="91425" marB="91425" marR="91425" marL="91425">
                    <a:solidFill>
                      <a:schemeClr val="accent6"/>
                    </a:solidFill>
                  </a:tcPr>
                </a:tc>
              </a:tr>
              <a:tr h="754600">
                <a:tc>
                  <a:txBody>
                    <a:bodyPr/>
                    <a:lstStyle/>
                    <a:p>
                      <a:pPr indent="0" lvl="0" marL="0" rtl="0" algn="l">
                        <a:spcBef>
                          <a:spcPts val="0"/>
                        </a:spcBef>
                        <a:spcAft>
                          <a:spcPts val="0"/>
                        </a:spcAft>
                        <a:buNone/>
                      </a:pPr>
                      <a:r>
                        <a:rPr lang="en"/>
                        <a:t>Initial Release</a:t>
                      </a:r>
                      <a:endParaRPr/>
                    </a:p>
                  </a:txBody>
                  <a:tcPr marT="91425" marB="91425" marR="91425" marL="91425">
                    <a:solidFill>
                      <a:schemeClr val="accent5"/>
                    </a:solidFill>
                  </a:tcPr>
                </a:tc>
                <a:tc>
                  <a:txBody>
                    <a:bodyPr/>
                    <a:lstStyle/>
                    <a:p>
                      <a:pPr indent="0" lvl="0" marL="0" rtl="0" algn="l">
                        <a:spcBef>
                          <a:spcPts val="0"/>
                        </a:spcBef>
                        <a:spcAft>
                          <a:spcPts val="0"/>
                        </a:spcAft>
                        <a:buNone/>
                      </a:pPr>
                      <a:r>
                        <a:rPr lang="en"/>
                        <a:t>2006</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2010</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2013</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2014</a:t>
                      </a:r>
                      <a:endParaRPr/>
                    </a:p>
                  </a:txBody>
                  <a:tcPr marT="91425" marB="91425" marR="91425" marL="91425">
                    <a:solidFill>
                      <a:srgbClr val="F7F7F7"/>
                    </a:solidFill>
                  </a:tcPr>
                </a:tc>
              </a:tr>
              <a:tr h="754600">
                <a:tc>
                  <a:txBody>
                    <a:bodyPr/>
                    <a:lstStyle/>
                    <a:p>
                      <a:pPr indent="0" lvl="0" marL="0" rtl="0" algn="l">
                        <a:spcBef>
                          <a:spcPts val="0"/>
                        </a:spcBef>
                        <a:spcAft>
                          <a:spcPts val="0"/>
                        </a:spcAft>
                        <a:buNone/>
                      </a:pPr>
                      <a:r>
                        <a:rPr lang="en"/>
                        <a:t>Official Site</a:t>
                      </a:r>
                      <a:endParaRPr/>
                    </a:p>
                  </a:txBody>
                  <a:tcPr marT="91425" marB="91425" marR="91425" marL="91425">
                    <a:solidFill>
                      <a:schemeClr val="accent5"/>
                    </a:solidFill>
                  </a:tcPr>
                </a:tc>
                <a:tc>
                  <a:txBody>
                    <a:bodyPr/>
                    <a:lstStyle/>
                    <a:p>
                      <a:pPr indent="0" lvl="0" marL="0" rtl="0" algn="l">
                        <a:spcBef>
                          <a:spcPts val="0"/>
                        </a:spcBef>
                        <a:spcAft>
                          <a:spcPts val="0"/>
                        </a:spcAft>
                        <a:buNone/>
                      </a:pPr>
                      <a:r>
                        <a:rPr lang="en"/>
                        <a:t>jquery.com</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angular.io</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reactjs.org</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vuejs.org</a:t>
                      </a:r>
                      <a:endParaRPr/>
                    </a:p>
                  </a:txBody>
                  <a:tcPr marT="91425" marB="91425" marR="91425" marL="91425">
                    <a:solidFill>
                      <a:srgbClr val="F7F7F7"/>
                    </a:solidFill>
                  </a:tcPr>
                </a:tc>
              </a:tr>
              <a:tr h="754600">
                <a:tc>
                  <a:txBody>
                    <a:bodyPr/>
                    <a:lstStyle/>
                    <a:p>
                      <a:pPr indent="0" lvl="0" marL="0" rtl="0" algn="l">
                        <a:spcBef>
                          <a:spcPts val="0"/>
                        </a:spcBef>
                        <a:spcAft>
                          <a:spcPts val="0"/>
                        </a:spcAft>
                        <a:buNone/>
                      </a:pPr>
                      <a:r>
                        <a:rPr lang="en"/>
                        <a:t>Current Version</a:t>
                      </a:r>
                      <a:endParaRPr/>
                    </a:p>
                  </a:txBody>
                  <a:tcPr marT="91425" marB="91425" marR="91425" marL="91425">
                    <a:solidFill>
                      <a:schemeClr val="accent5"/>
                    </a:solidFill>
                  </a:tcPr>
                </a:tc>
                <a:tc>
                  <a:txBody>
                    <a:bodyPr/>
                    <a:lstStyle/>
                    <a:p>
                      <a:pPr indent="0" lvl="0" marL="0" rtl="0" algn="l">
                        <a:spcBef>
                          <a:spcPts val="0"/>
                        </a:spcBef>
                        <a:spcAft>
                          <a:spcPts val="0"/>
                        </a:spcAft>
                        <a:buNone/>
                      </a:pPr>
                      <a:r>
                        <a:rPr lang="en"/>
                        <a:t>3.5.x</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9</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16.x</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2.6.x</a:t>
                      </a:r>
                      <a:endParaRPr/>
                    </a:p>
                  </a:txBody>
                  <a:tcPr marT="91425" marB="91425" marR="91425" marL="91425">
                    <a:solidFill>
                      <a:srgbClr val="F7F7F7"/>
                    </a:solidFill>
                  </a:tcPr>
                </a:tc>
              </a:tr>
              <a:tr h="754600">
                <a:tc>
                  <a:txBody>
                    <a:bodyPr/>
                    <a:lstStyle/>
                    <a:p>
                      <a:pPr indent="0" lvl="0" marL="0" rtl="0" algn="l">
                        <a:spcBef>
                          <a:spcPts val="0"/>
                        </a:spcBef>
                        <a:spcAft>
                          <a:spcPts val="0"/>
                        </a:spcAft>
                        <a:buNone/>
                      </a:pPr>
                      <a:r>
                        <a:rPr lang="en"/>
                        <a:t>Original Authors</a:t>
                      </a:r>
                      <a:endParaRPr/>
                    </a:p>
                  </a:txBody>
                  <a:tcPr marT="91425" marB="91425" marR="91425" marL="91425">
                    <a:solidFill>
                      <a:schemeClr val="accent5"/>
                    </a:solidFill>
                  </a:tcPr>
                </a:tc>
                <a:tc>
                  <a:txBody>
                    <a:bodyPr/>
                    <a:lstStyle/>
                    <a:p>
                      <a:pPr indent="0" lvl="0" marL="0" rtl="0" algn="l">
                        <a:spcBef>
                          <a:spcPts val="0"/>
                        </a:spcBef>
                        <a:spcAft>
                          <a:spcPts val="0"/>
                        </a:spcAft>
                        <a:buNone/>
                      </a:pPr>
                      <a:r>
                        <a:rPr lang="en"/>
                        <a:t>John Resig</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Google</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Facebook</a:t>
                      </a:r>
                      <a:endParaRPr/>
                    </a:p>
                  </a:txBody>
                  <a:tcPr marT="91425" marB="91425" marR="91425" marL="91425">
                    <a:solidFill>
                      <a:srgbClr val="F7F7F7"/>
                    </a:solidFill>
                  </a:tcPr>
                </a:tc>
                <a:tc>
                  <a:txBody>
                    <a:bodyPr/>
                    <a:lstStyle/>
                    <a:p>
                      <a:pPr indent="0" lvl="0" marL="0" rtl="0" algn="l">
                        <a:spcBef>
                          <a:spcPts val="0"/>
                        </a:spcBef>
                        <a:spcAft>
                          <a:spcPts val="0"/>
                        </a:spcAft>
                        <a:buNone/>
                      </a:pPr>
                      <a:r>
                        <a:rPr lang="en"/>
                        <a:t>Evan You</a:t>
                      </a:r>
                      <a:endParaRPr/>
                    </a:p>
                  </a:txBody>
                  <a:tcPr marT="91425" marB="91425" marR="91425" marL="91425">
                    <a:solidFill>
                      <a:srgbClr val="F7F7F7"/>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Library for JavaScript</a:t>
            </a:r>
            <a:endParaRPr/>
          </a:p>
          <a:p>
            <a:pPr indent="-317500" lvl="1" marL="914400" rtl="0" algn="l">
              <a:spcBef>
                <a:spcPts val="0"/>
              </a:spcBef>
              <a:spcAft>
                <a:spcPts val="0"/>
              </a:spcAft>
              <a:buSzPts val="1400"/>
              <a:buChar char="○"/>
            </a:pPr>
            <a:r>
              <a:rPr lang="en"/>
              <a:t>Lightweight: “Write Less, Do More”</a:t>
            </a:r>
            <a:endParaRPr/>
          </a:p>
          <a:p>
            <a:pPr indent="-342900" lvl="0" marL="457200" rtl="0" algn="l">
              <a:spcBef>
                <a:spcPts val="0"/>
              </a:spcBef>
              <a:spcAft>
                <a:spcPts val="0"/>
              </a:spcAft>
              <a:buSzPts val="1800"/>
              <a:buChar char="●"/>
            </a:pPr>
            <a:r>
              <a:rPr lang="en"/>
              <a:t>Simplifies JavaScript Programming</a:t>
            </a:r>
            <a:endParaRPr/>
          </a:p>
          <a:p>
            <a:pPr indent="-317500" lvl="1" marL="914400" rtl="0" algn="l">
              <a:spcBef>
                <a:spcPts val="0"/>
              </a:spcBef>
              <a:spcAft>
                <a:spcPts val="0"/>
              </a:spcAft>
              <a:buSzPts val="1400"/>
              <a:buChar char="○"/>
            </a:pPr>
            <a:r>
              <a:rPr lang="en"/>
              <a:t>Much easier to use JavaScript on websites</a:t>
            </a:r>
            <a:endParaRPr/>
          </a:p>
          <a:p>
            <a:pPr indent="-342900" lvl="0" marL="457200" rtl="0" algn="l">
              <a:spcBef>
                <a:spcPts val="0"/>
              </a:spcBef>
              <a:spcAft>
                <a:spcPts val="0"/>
              </a:spcAft>
              <a:buSzPts val="1800"/>
              <a:buChar char="●"/>
            </a:pPr>
            <a:r>
              <a:rPr lang="en"/>
              <a:t>Easy to Learn</a:t>
            </a:r>
            <a:endParaRPr/>
          </a:p>
          <a:p>
            <a:pPr indent="-342900" lvl="0" marL="457200" rtl="0" algn="l">
              <a:spcBef>
                <a:spcPts val="0"/>
              </a:spcBef>
              <a:spcAft>
                <a:spcPts val="0"/>
              </a:spcAft>
              <a:buSzPts val="1800"/>
              <a:buChar char="●"/>
            </a:pPr>
            <a:r>
              <a:rPr lang="en"/>
              <a:t>Companies</a:t>
            </a:r>
            <a:r>
              <a:rPr lang="en"/>
              <a:t> using JQuery:</a:t>
            </a:r>
            <a:endParaRPr/>
          </a:p>
          <a:p>
            <a:pPr indent="-317500" lvl="1" marL="914400" rtl="0" algn="l">
              <a:spcBef>
                <a:spcPts val="0"/>
              </a:spcBef>
              <a:spcAft>
                <a:spcPts val="0"/>
              </a:spcAft>
              <a:buSzPts val="1400"/>
              <a:buChar char="○"/>
            </a:pPr>
            <a:r>
              <a:rPr lang="en"/>
              <a:t>Uber</a:t>
            </a:r>
            <a:endParaRPr/>
          </a:p>
          <a:p>
            <a:pPr indent="-317500" lvl="1" marL="914400" rtl="0" algn="l">
              <a:spcBef>
                <a:spcPts val="0"/>
              </a:spcBef>
              <a:spcAft>
                <a:spcPts val="0"/>
              </a:spcAft>
              <a:buSzPts val="1400"/>
              <a:buChar char="○"/>
            </a:pPr>
            <a:r>
              <a:rPr lang="en"/>
              <a:t>Twitter</a:t>
            </a:r>
            <a:endParaRPr/>
          </a:p>
          <a:p>
            <a:pPr indent="-317500" lvl="1" marL="914400" rtl="0" algn="l">
              <a:spcBef>
                <a:spcPts val="0"/>
              </a:spcBef>
              <a:spcAft>
                <a:spcPts val="0"/>
              </a:spcAft>
              <a:buSzPts val="1400"/>
              <a:buChar char="○"/>
            </a:pPr>
            <a:r>
              <a:rPr lang="en"/>
              <a:t>Slack</a:t>
            </a:r>
            <a:endParaRPr/>
          </a:p>
          <a:p>
            <a:pPr indent="-317500" lvl="1" marL="914400" rtl="0" algn="l">
              <a:spcBef>
                <a:spcPts val="0"/>
              </a:spcBef>
              <a:spcAft>
                <a:spcPts val="0"/>
              </a:spcAft>
              <a:buSzPts val="1400"/>
              <a:buChar char="○"/>
            </a:pPr>
            <a:r>
              <a:rPr lang="en"/>
              <a:t>Udemy</a:t>
            </a:r>
            <a:endParaRPr/>
          </a:p>
        </p:txBody>
      </p:sp>
      <p:pic>
        <p:nvPicPr>
          <p:cNvPr id="114" name="Google Shape;114;p17"/>
          <p:cNvPicPr preferRelativeResize="0"/>
          <p:nvPr/>
        </p:nvPicPr>
        <p:blipFill>
          <a:blip r:embed="rId3">
            <a:alphaModFix/>
          </a:blip>
          <a:stretch>
            <a:fillRect/>
          </a:stretch>
        </p:blipFill>
        <p:spPr>
          <a:xfrm>
            <a:off x="5753138" y="1250775"/>
            <a:ext cx="2714625" cy="295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Examples</a:t>
            </a:r>
            <a:endParaRPr/>
          </a:p>
        </p:txBody>
      </p:sp>
      <p:sp>
        <p:nvSpPr>
          <p:cNvPr id="120" name="Google Shape;120;p18"/>
          <p:cNvSpPr txBox="1"/>
          <p:nvPr>
            <p:ph idx="1" type="body"/>
          </p:nvPr>
        </p:nvSpPr>
        <p:spPr>
          <a:xfrm>
            <a:off x="200200" y="1223300"/>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300">
                <a:solidFill>
                  <a:srgbClr val="000000"/>
                </a:solidFill>
                <a:highlight>
                  <a:srgbClr val="FFFFFF"/>
                </a:highlight>
              </a:rPr>
              <a:t>Example 1:</a:t>
            </a:r>
            <a:endParaRPr sz="1300">
              <a:solidFill>
                <a:srgbClr val="000000"/>
              </a:solidFill>
              <a:highlight>
                <a:srgbClr val="FFFFFF"/>
              </a:highlight>
            </a:endParaRPr>
          </a:p>
          <a:p>
            <a:pPr indent="-311150" lvl="1" marL="914400" rtl="0" algn="l">
              <a:spcBef>
                <a:spcPts val="0"/>
              </a:spcBef>
              <a:spcAft>
                <a:spcPts val="0"/>
              </a:spcAft>
              <a:buClr>
                <a:srgbClr val="000000"/>
              </a:buClr>
              <a:buSzPts val="1300"/>
              <a:buChar char="○"/>
            </a:pPr>
            <a:r>
              <a:rPr lang="en" sz="1300">
                <a:solidFill>
                  <a:srgbClr val="000000"/>
                </a:solidFill>
                <a:highlight>
                  <a:srgbClr val="FFFFFF"/>
                </a:highlight>
              </a:rPr>
              <a:t>$('#button1').click(function() { alert("Finish Project 4"); });</a:t>
            </a:r>
            <a:endParaRPr sz="1300">
              <a:solidFill>
                <a:srgbClr val="000000"/>
              </a:solidFill>
              <a:highlight>
                <a:srgbClr val="FFFFFF"/>
              </a:highlight>
            </a:endParaRPr>
          </a:p>
          <a:p>
            <a:pPr indent="-311150" lvl="1" marL="914400" rtl="0" algn="l">
              <a:spcBef>
                <a:spcPts val="0"/>
              </a:spcBef>
              <a:spcAft>
                <a:spcPts val="0"/>
              </a:spcAft>
              <a:buClr>
                <a:srgbClr val="000000"/>
              </a:buClr>
              <a:buSzPts val="1300"/>
              <a:buChar char="○"/>
            </a:pPr>
            <a:r>
              <a:rPr lang="en" sz="1300">
                <a:solidFill>
                  <a:srgbClr val="000000"/>
                </a:solidFill>
                <a:highlight>
                  <a:srgbClr val="FFFFFF"/>
                </a:highlight>
              </a:rPr>
              <a:t>document.getElementById("button1").addEventListener('click', function(){ alert("Finish Project 4"); });</a:t>
            </a:r>
            <a:endParaRPr sz="1300">
              <a:solidFill>
                <a:srgbClr val="000000"/>
              </a:solidFill>
              <a:highlight>
                <a:srgbClr val="FFFFFF"/>
              </a:highlight>
            </a:endParaRPr>
          </a:p>
          <a:p>
            <a:pPr indent="-311150" lvl="0" marL="457200" rtl="0" algn="l">
              <a:spcBef>
                <a:spcPts val="0"/>
              </a:spcBef>
              <a:spcAft>
                <a:spcPts val="0"/>
              </a:spcAft>
              <a:buClr>
                <a:srgbClr val="000000"/>
              </a:buClr>
              <a:buSzPts val="1300"/>
              <a:buChar char="●"/>
            </a:pPr>
            <a:r>
              <a:rPr lang="en" sz="1300">
                <a:solidFill>
                  <a:srgbClr val="000000"/>
                </a:solidFill>
                <a:highlight>
                  <a:srgbClr val="FFFFFF"/>
                </a:highlight>
              </a:rPr>
              <a:t>Example 2:</a:t>
            </a:r>
            <a:endParaRPr sz="1300">
              <a:solidFill>
                <a:srgbClr val="000000"/>
              </a:solidFill>
              <a:highlight>
                <a:srgbClr val="FFFFFF"/>
              </a:highlight>
            </a:endParaRPr>
          </a:p>
          <a:p>
            <a:pPr indent="-311150" lvl="1" marL="914400" rtl="0" algn="l">
              <a:spcBef>
                <a:spcPts val="0"/>
              </a:spcBef>
              <a:spcAft>
                <a:spcPts val="0"/>
              </a:spcAft>
              <a:buClr>
                <a:srgbClr val="000000"/>
              </a:buClr>
              <a:buSzPts val="1300"/>
              <a:buChar char="○"/>
            </a:pPr>
            <a:r>
              <a:rPr lang="en" sz="1300">
                <a:solidFill>
                  <a:srgbClr val="000000"/>
                </a:solidFill>
                <a:highlight>
                  <a:srgbClr val="FFFFFF"/>
                </a:highlight>
              </a:rPr>
              <a:t>newDiv.classList.add('foo')</a:t>
            </a:r>
            <a:endParaRPr sz="1300">
              <a:solidFill>
                <a:srgbClr val="000000"/>
              </a:solidFill>
              <a:highlight>
                <a:srgbClr val="FFFFFF"/>
              </a:highlight>
            </a:endParaRPr>
          </a:p>
          <a:p>
            <a:pPr indent="-311150" lvl="1" marL="914400" rtl="0" algn="l">
              <a:spcBef>
                <a:spcPts val="0"/>
              </a:spcBef>
              <a:spcAft>
                <a:spcPts val="0"/>
              </a:spcAft>
              <a:buSzPts val="1300"/>
              <a:buChar char="○"/>
            </a:pPr>
            <a:r>
              <a:rPr lang="en" sz="1300">
                <a:solidFill>
                  <a:srgbClr val="000000"/>
                </a:solidFill>
                <a:highlight>
                  <a:srgbClr val="FFFFFF"/>
                </a:highlight>
              </a:rPr>
              <a:t>newDiv.addClass</a:t>
            </a:r>
            <a:r>
              <a:rPr lang="en" sz="1300">
                <a:solidFill>
                  <a:srgbClr val="24292E"/>
                </a:solidFill>
              </a:rPr>
              <a:t>(</a:t>
            </a:r>
            <a:r>
              <a:rPr lang="en" sz="1300">
                <a:solidFill>
                  <a:srgbClr val="000000"/>
                </a:solidFill>
              </a:rPr>
              <a:t>'foo'</a:t>
            </a:r>
            <a:r>
              <a:rPr lang="en" sz="1300">
                <a:solidFill>
                  <a:srgbClr val="24292E"/>
                </a:solidFill>
              </a:rPr>
              <a:t>)</a:t>
            </a:r>
            <a:endParaRPr sz="1300">
              <a:solidFill>
                <a:srgbClr val="24292E"/>
              </a:solidFill>
            </a:endParaRPr>
          </a:p>
          <a:p>
            <a:pPr indent="-311150" lvl="0" marL="457200" rtl="0" algn="l">
              <a:spcBef>
                <a:spcPts val="0"/>
              </a:spcBef>
              <a:spcAft>
                <a:spcPts val="0"/>
              </a:spcAft>
              <a:buClr>
                <a:srgbClr val="24292E"/>
              </a:buClr>
              <a:buSzPts val="1300"/>
              <a:buChar char="●"/>
            </a:pPr>
            <a:r>
              <a:rPr lang="en" sz="1300">
                <a:solidFill>
                  <a:srgbClr val="24292E"/>
                </a:solidFill>
              </a:rPr>
              <a:t>Example 3:</a:t>
            </a:r>
            <a:endParaRPr sz="1300">
              <a:solidFill>
                <a:srgbClr val="24292E"/>
              </a:solidFill>
            </a:endParaRPr>
          </a:p>
          <a:p>
            <a:pPr indent="-311150" lvl="1" marL="914400" rtl="0" algn="l">
              <a:spcBef>
                <a:spcPts val="0"/>
              </a:spcBef>
              <a:spcAft>
                <a:spcPts val="0"/>
              </a:spcAft>
              <a:buClr>
                <a:srgbClr val="24292E"/>
              </a:buClr>
              <a:buSzPts val="1300"/>
              <a:buChar char="○"/>
            </a:pPr>
            <a:r>
              <a:rPr lang="en" sz="1300">
                <a:solidFill>
                  <a:srgbClr val="24292E"/>
                </a:solidFill>
              </a:rPr>
              <a:t>$(this).attr(“id”)</a:t>
            </a:r>
            <a:endParaRPr sz="1300">
              <a:solidFill>
                <a:srgbClr val="24292E"/>
              </a:solidFill>
            </a:endParaRPr>
          </a:p>
          <a:p>
            <a:pPr indent="-311150" lvl="1" marL="914400" rtl="0" algn="l">
              <a:spcBef>
                <a:spcPts val="0"/>
              </a:spcBef>
              <a:spcAft>
                <a:spcPts val="0"/>
              </a:spcAft>
              <a:buClr>
                <a:srgbClr val="24292E"/>
              </a:buClr>
              <a:buSzPts val="1300"/>
              <a:buChar char="○"/>
            </a:pPr>
            <a:r>
              <a:rPr lang="en" sz="1300">
                <a:solidFill>
                  <a:srgbClr val="24292E"/>
                </a:solidFill>
              </a:rPr>
              <a:t>this.id</a:t>
            </a:r>
            <a:endParaRPr sz="1300">
              <a:solidFill>
                <a:srgbClr val="24292E"/>
              </a:solidFill>
            </a:endParaRPr>
          </a:p>
          <a:p>
            <a:pPr indent="-311150" lvl="0" marL="457200" rtl="0" algn="l">
              <a:spcBef>
                <a:spcPts val="0"/>
              </a:spcBef>
              <a:spcAft>
                <a:spcPts val="0"/>
              </a:spcAft>
              <a:buClr>
                <a:srgbClr val="24292E"/>
              </a:buClr>
              <a:buSzPts val="1300"/>
              <a:buChar char="●"/>
            </a:pPr>
            <a:r>
              <a:rPr lang="en" sz="1300">
                <a:solidFill>
                  <a:srgbClr val="24292E"/>
                </a:solidFill>
              </a:rPr>
              <a:t>JQuery was designed to resolve cross-browser issues</a:t>
            </a:r>
            <a:endParaRPr sz="1300">
              <a:solidFill>
                <a:srgbClr val="24292E"/>
              </a:solidFill>
            </a:endParaRPr>
          </a:p>
          <a:p>
            <a:pPr indent="-311150" lvl="0" marL="457200" rtl="0" algn="l">
              <a:spcBef>
                <a:spcPts val="0"/>
              </a:spcBef>
              <a:spcAft>
                <a:spcPts val="0"/>
              </a:spcAft>
              <a:buClr>
                <a:srgbClr val="24292E"/>
              </a:buClr>
              <a:buSzPts val="1300"/>
              <a:buChar char="●"/>
            </a:pPr>
            <a:r>
              <a:rPr lang="en" sz="1300">
                <a:solidFill>
                  <a:srgbClr val="24292E"/>
                </a:solidFill>
              </a:rPr>
              <a:t>JQuery is a library, so there is always overhead</a:t>
            </a:r>
            <a:endParaRPr sz="1300">
              <a:solidFill>
                <a:srgbClr val="24292E"/>
              </a:solidFill>
            </a:endParaRPr>
          </a:p>
          <a:p>
            <a:pPr indent="0" lvl="0" marL="0" rtl="0" algn="l">
              <a:spcBef>
                <a:spcPts val="1600"/>
              </a:spcBef>
              <a:spcAft>
                <a:spcPts val="0"/>
              </a:spcAft>
              <a:buNone/>
            </a:pPr>
            <a:r>
              <a:t/>
            </a:r>
            <a:endParaRPr sz="1100">
              <a:solidFill>
                <a:srgbClr val="000000"/>
              </a:solidFill>
              <a:highlight>
                <a:srgbClr val="FFFFFF"/>
              </a:highlight>
              <a:latin typeface="Consolas"/>
              <a:ea typeface="Consolas"/>
              <a:cs typeface="Consolas"/>
              <a:sym typeface="Consolas"/>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AngularJS</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Distributed as a JavaScript file.</a:t>
            </a:r>
            <a:endParaRPr/>
          </a:p>
          <a:p>
            <a:pPr indent="-342900" lvl="0" marL="457200" rtl="0" algn="l">
              <a:spcBef>
                <a:spcPts val="0"/>
              </a:spcBef>
              <a:spcAft>
                <a:spcPts val="0"/>
              </a:spcAft>
              <a:buSzPts val="1800"/>
              <a:buChar char="●"/>
            </a:pPr>
            <a:r>
              <a:rPr lang="en"/>
              <a:t>Can be added to a web page by using a script tag.</a:t>
            </a:r>
            <a:endParaRPr/>
          </a:p>
          <a:p>
            <a:pPr indent="-342900" lvl="0" marL="457200" rtl="0" algn="l">
              <a:spcBef>
                <a:spcPts val="0"/>
              </a:spcBef>
              <a:spcAft>
                <a:spcPts val="0"/>
              </a:spcAft>
              <a:buSzPts val="1800"/>
              <a:buChar char="●"/>
            </a:pPr>
            <a:r>
              <a:rPr lang="en"/>
              <a:t>E</a:t>
            </a:r>
            <a:r>
              <a:rPr lang="en"/>
              <a:t>xtends HTML attributes and binds data to HTML.</a:t>
            </a:r>
            <a:endParaRPr/>
          </a:p>
          <a:p>
            <a:pPr indent="-317500" lvl="1" marL="914400" rtl="0" algn="l">
              <a:spcBef>
                <a:spcPts val="0"/>
              </a:spcBef>
              <a:spcAft>
                <a:spcPts val="0"/>
              </a:spcAft>
              <a:buSzPts val="1400"/>
              <a:buChar char="○"/>
            </a:pPr>
            <a:r>
              <a:rPr lang="en"/>
              <a:t>ng-app directive defines an AngularJS application</a:t>
            </a:r>
            <a:endParaRPr/>
          </a:p>
          <a:p>
            <a:pPr indent="-304800" lvl="2" marL="1371600" rtl="0" algn="l">
              <a:spcBef>
                <a:spcPts val="0"/>
              </a:spcBef>
              <a:spcAft>
                <a:spcPts val="0"/>
              </a:spcAft>
              <a:buSzPts val="1200"/>
              <a:buChar char="■"/>
            </a:pPr>
            <a:r>
              <a:rPr lang="en" sz="1200"/>
              <a:t>&lt;div ng-app="newApp"&gt; ……. &lt;/div&gt;</a:t>
            </a:r>
            <a:endParaRPr sz="1200"/>
          </a:p>
          <a:p>
            <a:pPr indent="-317500" lvl="1" marL="914400" rtl="0" algn="l">
              <a:spcBef>
                <a:spcPts val="0"/>
              </a:spcBef>
              <a:spcAft>
                <a:spcPts val="0"/>
              </a:spcAft>
              <a:buSzPts val="1400"/>
              <a:buChar char="○"/>
            </a:pPr>
            <a:r>
              <a:rPr lang="en"/>
              <a:t>ng-model directive binds the value of an input field to a variable</a:t>
            </a:r>
            <a:endParaRPr/>
          </a:p>
          <a:p>
            <a:pPr indent="-304800" lvl="2" marL="1371600" rtl="0" algn="l">
              <a:spcBef>
                <a:spcPts val="0"/>
              </a:spcBef>
              <a:spcAft>
                <a:spcPts val="0"/>
              </a:spcAft>
              <a:buSzPts val="1200"/>
              <a:buChar char="■"/>
            </a:pPr>
            <a:r>
              <a:rPr lang="en" sz="1200"/>
              <a:t>Email:</a:t>
            </a:r>
            <a:endParaRPr sz="1200"/>
          </a:p>
          <a:p>
            <a:pPr indent="-304800" lvl="2" marL="1371600" rtl="0" algn="l">
              <a:spcBef>
                <a:spcPts val="0"/>
              </a:spcBef>
              <a:spcAft>
                <a:spcPts val="0"/>
              </a:spcAft>
              <a:buSzPts val="1200"/>
              <a:buChar char="■"/>
            </a:pPr>
            <a:r>
              <a:rPr lang="en" sz="1200"/>
              <a:t>  &lt;input type="email" name="myAddress" ng-model="text"&gt;</a:t>
            </a:r>
            <a:endParaRPr sz="1200"/>
          </a:p>
          <a:p>
            <a:pPr indent="-304800" lvl="2" marL="1371600" rtl="0" algn="l">
              <a:spcBef>
                <a:spcPts val="0"/>
              </a:spcBef>
              <a:spcAft>
                <a:spcPts val="0"/>
              </a:spcAft>
              <a:buSzPts val="1200"/>
              <a:buChar char="■"/>
            </a:pPr>
            <a:r>
              <a:rPr lang="en" sz="1200"/>
              <a:t>  &lt;span ng-show="myForm.myAddress.$error.email"&gt;Not a valid e-mail address&lt;/span&gt;</a:t>
            </a:r>
            <a:endParaRPr/>
          </a:p>
          <a:p>
            <a:pPr indent="-317500" lvl="1" marL="914400" rtl="0" algn="l">
              <a:spcBef>
                <a:spcPts val="0"/>
              </a:spcBef>
              <a:spcAft>
                <a:spcPts val="0"/>
              </a:spcAft>
              <a:buSzPts val="1400"/>
              <a:buChar char="○"/>
            </a:pPr>
            <a:r>
              <a:rPr lang="en"/>
              <a:t>ng-init directive initializes variables</a:t>
            </a:r>
            <a:endParaRPr/>
          </a:p>
          <a:p>
            <a:pPr indent="-304800" lvl="2" marL="1371600" rtl="0" algn="l">
              <a:spcBef>
                <a:spcPts val="0"/>
              </a:spcBef>
              <a:spcAft>
                <a:spcPts val="0"/>
              </a:spcAft>
              <a:buSzPts val="1200"/>
              <a:buChar char="■"/>
            </a:pPr>
            <a:r>
              <a:rPr lang="en" sz="1200"/>
              <a:t>&lt;div ng-app="" ng-init="greeting='Hello!"&gt;</a:t>
            </a:r>
            <a:endParaRPr sz="1200">
              <a:solidFill>
                <a:srgbClr val="0000CD"/>
              </a:solidFill>
              <a:highlight>
                <a:srgbClr val="282C34"/>
              </a:highlight>
            </a:endParaRPr>
          </a:p>
          <a:p>
            <a:pPr indent="-304800" lvl="2" marL="1371600" rtl="0" algn="l">
              <a:spcBef>
                <a:spcPts val="0"/>
              </a:spcBef>
              <a:spcAft>
                <a:spcPts val="0"/>
              </a:spcAft>
              <a:buSzPts val="1200"/>
              <a:buChar char="■"/>
            </a:pPr>
            <a:r>
              <a:rPr lang="en" sz="1200"/>
              <a:t>&lt;h2&gt; {{ greeting }} &lt;/h2&gt;</a:t>
            </a:r>
            <a:endParaRPr sz="1200"/>
          </a:p>
          <a:p>
            <a:pPr indent="-304800" lvl="1" marL="914400" rtl="0" algn="l">
              <a:spcBef>
                <a:spcPts val="0"/>
              </a:spcBef>
              <a:spcAft>
                <a:spcPts val="0"/>
              </a:spcAft>
              <a:buSzPts val="1200"/>
              <a:buChar char="○"/>
            </a:pPr>
            <a:r>
              <a:rPr lang="en"/>
              <a:t>ng-bind directive binds application data to HTML</a:t>
            </a:r>
            <a:endParaRPr sz="1200"/>
          </a:p>
          <a:p>
            <a:pPr indent="0" lvl="0" marL="457200" rtl="0" algn="l">
              <a:spcBef>
                <a:spcPts val="1600"/>
              </a:spcBef>
              <a:spcAft>
                <a:spcPts val="1600"/>
              </a:spcAft>
              <a:buNone/>
            </a:pPr>
            <a:r>
              <a:t/>
            </a:r>
            <a:endParaRPr/>
          </a:p>
        </p:txBody>
      </p:sp>
      <p:pic>
        <p:nvPicPr>
          <p:cNvPr id="127" name="Google Shape;127;p19"/>
          <p:cNvPicPr preferRelativeResize="0"/>
          <p:nvPr/>
        </p:nvPicPr>
        <p:blipFill>
          <a:blip r:embed="rId3">
            <a:alphaModFix/>
          </a:blip>
          <a:stretch>
            <a:fillRect/>
          </a:stretch>
        </p:blipFill>
        <p:spPr>
          <a:xfrm>
            <a:off x="6209900" y="191850"/>
            <a:ext cx="2490625" cy="124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AngularJS Expressions</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a:t>
            </a:r>
            <a:r>
              <a:rPr lang="en"/>
              <a:t>nside double braces: {{ expression }}.</a:t>
            </a:r>
            <a:endParaRPr/>
          </a:p>
          <a:p>
            <a:pPr indent="-342900" lvl="0" marL="457200" rtl="0" algn="l">
              <a:spcBef>
                <a:spcPts val="0"/>
              </a:spcBef>
              <a:spcAft>
                <a:spcPts val="0"/>
              </a:spcAft>
              <a:buSzPts val="1800"/>
              <a:buChar char="●"/>
            </a:pPr>
            <a:r>
              <a:rPr lang="en"/>
              <a:t>Written inside a directive: ng-bind="expression".</a:t>
            </a:r>
            <a:endParaRPr/>
          </a:p>
          <a:p>
            <a:pPr indent="-317500" lvl="1" marL="914400" marR="114300" rtl="0" algn="l">
              <a:lnSpc>
                <a:spcPct val="130769"/>
              </a:lnSpc>
              <a:spcBef>
                <a:spcPts val="0"/>
              </a:spcBef>
              <a:spcAft>
                <a:spcPts val="0"/>
              </a:spcAft>
              <a:buSzPts val="1400"/>
              <a:buChar char="○"/>
            </a:pPr>
            <a:r>
              <a:rPr lang="en" sz="1000">
                <a:solidFill>
                  <a:srgbClr val="000000"/>
                </a:solidFill>
                <a:latin typeface="Consolas"/>
                <a:ea typeface="Consolas"/>
                <a:cs typeface="Consolas"/>
                <a:sym typeface="Consolas"/>
              </a:rPr>
              <a:t>&lt;div&gt; Hello, &lt;span ng-bind="user.username"&gt;&lt;/span&gt; &lt;/div&gt;</a:t>
            </a:r>
            <a:endParaRPr sz="1000">
              <a:solidFill>
                <a:srgbClr val="000000"/>
              </a:solidFill>
              <a:latin typeface="Consolas"/>
              <a:ea typeface="Consolas"/>
              <a:cs typeface="Consolas"/>
              <a:sym typeface="Consolas"/>
            </a:endParaRPr>
          </a:p>
          <a:p>
            <a:pPr indent="-292100" lvl="1" marL="914400" marR="114300" rtl="0" algn="l">
              <a:lnSpc>
                <a:spcPct val="130769"/>
              </a:lnSpc>
              <a:spcBef>
                <a:spcPts val="0"/>
              </a:spcBef>
              <a:spcAft>
                <a:spcPts val="0"/>
              </a:spcAft>
              <a:buClr>
                <a:srgbClr val="000000"/>
              </a:buClr>
              <a:buSzPts val="1000"/>
              <a:buFont typeface="Consolas"/>
              <a:buChar char="○"/>
            </a:pPr>
            <a:r>
              <a:rPr lang="en" sz="1000">
                <a:solidFill>
                  <a:srgbClr val="000000"/>
                </a:solidFill>
                <a:latin typeface="Consolas"/>
                <a:ea typeface="Consolas"/>
                <a:cs typeface="Consolas"/>
                <a:sym typeface="Consolas"/>
              </a:rPr>
              <a:t>&lt;div&gt; Hello, {{ user.username }} &lt;/div&gt;</a:t>
            </a:r>
            <a:endParaRPr/>
          </a:p>
          <a:p>
            <a:pPr indent="-342900" lvl="0" marL="457200" rtl="0" algn="l">
              <a:spcBef>
                <a:spcPts val="0"/>
              </a:spcBef>
              <a:spcAft>
                <a:spcPts val="0"/>
              </a:spcAft>
              <a:buSzPts val="1800"/>
              <a:buChar char="●"/>
            </a:pPr>
            <a:r>
              <a:rPr lang="en"/>
              <a:t>Similar to JavaScript expressions which contains literals, operations, and variables.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AngularJS Modules</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efines the application.</a:t>
            </a:r>
            <a:endParaRPr/>
          </a:p>
          <a:p>
            <a:pPr indent="-317500" lvl="1" marL="914400" rtl="0" algn="l">
              <a:spcBef>
                <a:spcPts val="0"/>
              </a:spcBef>
              <a:spcAft>
                <a:spcPts val="0"/>
              </a:spcAft>
              <a:buSzPts val="1400"/>
              <a:buChar char="○"/>
            </a:pPr>
            <a:r>
              <a:rPr lang="en"/>
              <a:t>&lt;div ng-app="newApp"&gt; .... &lt;/div&gt;</a:t>
            </a:r>
            <a:endParaRPr/>
          </a:p>
          <a:p>
            <a:pPr indent="-317500" lvl="1" marL="914400" rtl="0" algn="l">
              <a:spcBef>
                <a:spcPts val="0"/>
              </a:spcBef>
              <a:spcAft>
                <a:spcPts val="0"/>
              </a:spcAft>
              <a:buSzPts val="1400"/>
              <a:buChar char="○"/>
            </a:pPr>
            <a:r>
              <a:rPr lang="en"/>
              <a:t>&lt;script&gt; var newapp = angular.module("newApp", []);  ….. &lt;/script&gt;</a:t>
            </a:r>
            <a:endParaRPr/>
          </a:p>
          <a:p>
            <a:pPr indent="-342900" lvl="0" marL="457200" rtl="0" algn="l">
              <a:spcBef>
                <a:spcPts val="0"/>
              </a:spcBef>
              <a:spcAft>
                <a:spcPts val="0"/>
              </a:spcAft>
              <a:buSzPts val="1800"/>
              <a:buChar char="●"/>
            </a:pPr>
            <a:r>
              <a:rPr lang="en"/>
              <a:t>A container for the different parts of application.</a:t>
            </a:r>
            <a:endParaRPr/>
          </a:p>
          <a:p>
            <a:pPr indent="-342900" lvl="0" marL="457200" rtl="0" algn="l">
              <a:spcBef>
                <a:spcPts val="0"/>
              </a:spcBef>
              <a:spcAft>
                <a:spcPts val="0"/>
              </a:spcAft>
              <a:buSzPts val="1800"/>
              <a:buChar char="●"/>
            </a:pPr>
            <a:r>
              <a:rPr lang="en"/>
              <a:t>A container for the application controllers.</a:t>
            </a:r>
            <a:endParaRPr/>
          </a:p>
          <a:p>
            <a:pPr indent="-342900" lvl="0" marL="457200" rtl="0" algn="l">
              <a:spcBef>
                <a:spcPts val="0"/>
              </a:spcBef>
              <a:spcAft>
                <a:spcPts val="0"/>
              </a:spcAft>
              <a:buSzPts val="1800"/>
              <a:buChar char="●"/>
            </a:pPr>
            <a:r>
              <a:rPr lang="en"/>
              <a:t>Controllers always belong to different modules.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