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A17A30-27BE-4CDE-8EA2-0C08DC497C02}">
  <a:tblStyle styleId="{B3A17A30-27BE-4CDE-8EA2-0C08DC497C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54ca09be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54ca09be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54ca09b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54ca09b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54ca09b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54ca09b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54ca09b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54ca09b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54ca09b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4ca09b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54ca09be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4ca09be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54ca09be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54ca09be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54ca09be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54ca09be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4034745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4034745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4034745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4034745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4034745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4034745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4034745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4034745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ERD, you can see that we have 4 main entities and 2 associative entities.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4034745d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034745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4034745d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034745d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4034745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4034745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54ca09be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54ca09be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72875"/>
            <a:ext cx="8520600" cy="2052600"/>
          </a:xfrm>
          <a:prstGeom prst="rect">
            <a:avLst/>
          </a:prstGeom>
        </p:spPr>
        <p:txBody>
          <a:bodyPr anchorCtr="0" anchor="b" bIns="91425" lIns="91425" spcFirstLastPara="1" rIns="91425" wrap="square" tIns="91425">
            <a:noAutofit/>
          </a:bodyPr>
          <a:lstStyle/>
          <a:p>
            <a:pPr indent="0" lvl="0" marL="0" rtl="0" algn="r">
              <a:lnSpc>
                <a:spcPct val="107916"/>
              </a:lnSpc>
              <a:spcBef>
                <a:spcPts val="1200"/>
              </a:spcBef>
              <a:spcAft>
                <a:spcPts val="0"/>
              </a:spcAft>
              <a:buNone/>
            </a:pPr>
            <a:r>
              <a:t/>
            </a:r>
            <a:endParaRPr sz="2200">
              <a:latin typeface="Times New Roman"/>
              <a:ea typeface="Times New Roman"/>
              <a:cs typeface="Times New Roman"/>
              <a:sym typeface="Times New Roman"/>
            </a:endParaRPr>
          </a:p>
          <a:p>
            <a:pPr indent="0" lvl="0" marL="0" rtl="0" algn="r">
              <a:spcBef>
                <a:spcPts val="1200"/>
              </a:spcBef>
              <a:spcAft>
                <a:spcPts val="0"/>
              </a:spcAft>
              <a:buNone/>
            </a:pPr>
            <a:r>
              <a:t/>
            </a:r>
            <a:endParaRPr sz="2200">
              <a:latin typeface="Times New Roman"/>
              <a:ea typeface="Times New Roman"/>
              <a:cs typeface="Times New Roman"/>
              <a:sym typeface="Times New Roman"/>
            </a:endParaRPr>
          </a:p>
          <a:p>
            <a:pPr indent="0" lvl="0" marL="0" rtl="0" algn="ctr">
              <a:spcBef>
                <a:spcPts val="1200"/>
              </a:spcBef>
              <a:spcAft>
                <a:spcPts val="0"/>
              </a:spcAft>
              <a:buNone/>
            </a:pPr>
            <a:r>
              <a:rPr lang="en"/>
              <a:t>Purdue Mobile Food Solutions</a:t>
            </a:r>
            <a:endParaRPr/>
          </a:p>
        </p:txBody>
      </p:sp>
      <p:sp>
        <p:nvSpPr>
          <p:cNvPr id="55" name="Google Shape;55;p13"/>
          <p:cNvSpPr txBox="1"/>
          <p:nvPr>
            <p:ph idx="1" type="subTitle"/>
          </p:nvPr>
        </p:nvSpPr>
        <p:spPr>
          <a:xfrm>
            <a:off x="311700" y="31254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Database Management System </a:t>
            </a:r>
            <a:endParaRPr/>
          </a:p>
        </p:txBody>
      </p:sp>
      <p:sp>
        <p:nvSpPr>
          <p:cNvPr id="56" name="Google Shape;56;p13"/>
          <p:cNvSpPr txBox="1"/>
          <p:nvPr/>
        </p:nvSpPr>
        <p:spPr>
          <a:xfrm>
            <a:off x="311700" y="4471125"/>
            <a:ext cx="72837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Group 3 : </a:t>
            </a:r>
            <a:r>
              <a:rPr lang="en">
                <a:solidFill>
                  <a:schemeClr val="dk1"/>
                </a:solidFill>
                <a:latin typeface="Times New Roman"/>
                <a:ea typeface="Times New Roman"/>
                <a:cs typeface="Times New Roman"/>
                <a:sym typeface="Times New Roman"/>
              </a:rPr>
              <a:t>Andrew Davis, Cameron Raywood, Gianni Frasca, Wilson Huang, Xin Li Leong</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 Queries (cont.)</a:t>
            </a:r>
            <a:endParaRPr/>
          </a:p>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3. In order to save gasoline costs and make investments transit into profits more efficiently, PMFS wants to target some “golden” locations to deploy food trucks in search of more visits, reputation, and sales.</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List five most profitable locations to deploy food trucks.</a:t>
            </a:r>
            <a:endParaRPr b="1"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SELECT SUM(Sales),location_foodtruck.locationID,location.zone</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FROM foodtruck</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INNER JOIN location_foodtruck</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ON foodtruck.truckID = location_foodtruck.truckID</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INNER JOIN location</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ON location_foodtruck.locationID = location.locationID</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GROUP BY locationID</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ORDER BY sum(Sales) DESC</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1200"/>
              </a:spcAft>
              <a:buClr>
                <a:schemeClr val="dk1"/>
              </a:buClr>
              <a:buSzPts val="1100"/>
              <a:buFont typeface="Arial"/>
              <a:buNone/>
            </a:pPr>
            <a:r>
              <a:rPr lang="en" sz="1000">
                <a:solidFill>
                  <a:schemeClr val="dk1"/>
                </a:solidFill>
                <a:latin typeface="Times New Roman"/>
                <a:ea typeface="Times New Roman"/>
                <a:cs typeface="Times New Roman"/>
                <a:sym typeface="Times New Roman"/>
              </a:rPr>
              <a:t>LIMIT 5;</a:t>
            </a:r>
            <a:endParaRPr sz="1600"/>
          </a:p>
        </p:txBody>
      </p:sp>
      <p:pic>
        <p:nvPicPr>
          <p:cNvPr id="114" name="Google Shape;114;p22"/>
          <p:cNvPicPr preferRelativeResize="0"/>
          <p:nvPr/>
        </p:nvPicPr>
        <p:blipFill>
          <a:blip r:embed="rId3">
            <a:alphaModFix/>
          </a:blip>
          <a:stretch>
            <a:fillRect/>
          </a:stretch>
        </p:blipFill>
        <p:spPr>
          <a:xfrm>
            <a:off x="4150375" y="3298825"/>
            <a:ext cx="3966725" cy="184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 Queries (cont.)</a:t>
            </a:r>
            <a:endParaRPr/>
          </a:p>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4. Suppliers of PMFS vary in type and scale. It is time to know what its customers like most. With the analyses, PMFS can cut its budgets in purchasing less popular food and focus on cooperating with the most popular and profitable suppliers.</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List five suppliers whose food was the most popular.</a:t>
            </a:r>
            <a:endParaRPr b="1"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SELECT sum(Sales),supplier.SupplierID,supplier.SupplierType</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FROM foodtruck</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INNER JOIN supplier</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ON foodtruck.SupplierID = supplier.SupplierID</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GROUP BY SupplierID</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ORDER BY sum(Sales) DESC</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LIMIT 5;</a:t>
            </a:r>
            <a:endParaRPr/>
          </a:p>
        </p:txBody>
      </p:sp>
      <p:pic>
        <p:nvPicPr>
          <p:cNvPr id="121" name="Google Shape;121;p23"/>
          <p:cNvPicPr preferRelativeResize="0"/>
          <p:nvPr/>
        </p:nvPicPr>
        <p:blipFill>
          <a:blip r:embed="rId3">
            <a:alphaModFix/>
          </a:blip>
          <a:stretch>
            <a:fillRect/>
          </a:stretch>
        </p:blipFill>
        <p:spPr>
          <a:xfrm>
            <a:off x="4723300" y="2762625"/>
            <a:ext cx="3868700" cy="180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 Queries (cont.)</a:t>
            </a:r>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5. Events are great places to increase the popularity and sales of PMFS. However, there have been so many events taking place in this city. PMFS does not have enough employees and budgets to attend all of them. It is strongly recommended that PMFS target the three most profitable event types and gain reputation and sales from them.</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List Top 3 event types that incurs the most sales.</a:t>
            </a:r>
            <a:endParaRPr b="1"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SELECT sum(EventSales),EventType</a:t>
            </a:r>
            <a:endParaRPr sz="9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FROM foodtruck</a:t>
            </a:r>
            <a:endParaRPr sz="9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INNER JOIN foodtruck_event</a:t>
            </a:r>
            <a:endParaRPr sz="9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ON foodtruck.truckID = foodtruck_event.TruckID</a:t>
            </a:r>
            <a:endParaRPr sz="9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INNER JOIN Event</a:t>
            </a:r>
            <a:endParaRPr sz="9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ON event.EventID = foodtruck_event.EventID</a:t>
            </a:r>
            <a:endParaRPr sz="9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GROUP BY event.EventType</a:t>
            </a:r>
            <a:endParaRPr sz="9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ORDER BY sum(EventSales) DESC</a:t>
            </a:r>
            <a:endParaRPr sz="9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1200"/>
              </a:spcAft>
              <a:buClr>
                <a:schemeClr val="dk1"/>
              </a:buClr>
              <a:buSzPts val="1100"/>
              <a:buFont typeface="Arial"/>
              <a:buNone/>
            </a:pPr>
            <a:r>
              <a:rPr lang="en" sz="900">
                <a:solidFill>
                  <a:schemeClr val="dk1"/>
                </a:solidFill>
                <a:latin typeface="Times New Roman"/>
                <a:ea typeface="Times New Roman"/>
                <a:cs typeface="Times New Roman"/>
                <a:sym typeface="Times New Roman"/>
              </a:rPr>
              <a:t>LIMIT 3;</a:t>
            </a:r>
            <a:endParaRPr sz="1500"/>
          </a:p>
        </p:txBody>
      </p:sp>
      <p:pic>
        <p:nvPicPr>
          <p:cNvPr id="128" name="Google Shape;128;p24"/>
          <p:cNvPicPr preferRelativeResize="0"/>
          <p:nvPr/>
        </p:nvPicPr>
        <p:blipFill>
          <a:blip r:embed="rId3">
            <a:alphaModFix/>
          </a:blip>
          <a:stretch>
            <a:fillRect/>
          </a:stretch>
        </p:blipFill>
        <p:spPr>
          <a:xfrm>
            <a:off x="3999975" y="3505163"/>
            <a:ext cx="5144025" cy="16383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 Queries (cont.)</a:t>
            </a:r>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6. To plan budgets and earn profits better, PMFS wants to know which zone has the highest average sales per truck and then compares it to the number of trucks it currently has in that zone to determine if PMFS needs to rearrange the current truck positioning.</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Determining which zone has the highest average sales per truck and comparing it to the number of trucks we currently have in that zone to determine if we want to rearrange our current truck positioning. </a:t>
            </a:r>
            <a:endParaRPr b="1"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SELECT  location.zone,location.authorization, AVG(foodtruck.sales) AS AVGSalesPerZone, COUNT(foodtruck.truckID)</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FROM  location</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INNER JOIN location_foodtruck</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ON location.locationID = location_foodtruck.locationID</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INNER JOIN foodtruck </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ON location_foodtruck.truckID = foodtruck.truckID</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GROUP BY location.zone,location.authorization</a:t>
            </a:r>
            <a:endParaRPr sz="10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1200"/>
              </a:spcAft>
              <a:buClr>
                <a:schemeClr val="dk1"/>
              </a:buClr>
              <a:buSzPts val="1100"/>
              <a:buFont typeface="Arial"/>
              <a:buNone/>
            </a:pPr>
            <a:r>
              <a:rPr lang="en" sz="1000">
                <a:solidFill>
                  <a:schemeClr val="dk1"/>
                </a:solidFill>
                <a:latin typeface="Times New Roman"/>
                <a:ea typeface="Times New Roman"/>
                <a:cs typeface="Times New Roman"/>
                <a:sym typeface="Times New Roman"/>
              </a:rPr>
              <a:t>ORDER BY AVG(foodtruck.sales) DESC;</a:t>
            </a:r>
            <a:endParaRPr sz="1600"/>
          </a:p>
        </p:txBody>
      </p:sp>
      <p:pic>
        <p:nvPicPr>
          <p:cNvPr id="135" name="Google Shape;135;p25"/>
          <p:cNvPicPr preferRelativeResize="0"/>
          <p:nvPr/>
        </p:nvPicPr>
        <p:blipFill>
          <a:blip r:embed="rId3">
            <a:alphaModFix/>
          </a:blip>
          <a:stretch>
            <a:fillRect/>
          </a:stretch>
        </p:blipFill>
        <p:spPr>
          <a:xfrm>
            <a:off x="4067175" y="3990975"/>
            <a:ext cx="5076825" cy="115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 Queries (cont.)</a:t>
            </a:r>
            <a:endParaRPr/>
          </a:p>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7. Advertisements have been a great method in expanding business and gaining reputation. After knowing the most successful referral methods, PMFS can invest more into that type while cutting budgets on other inefficient referral methods to attract trucks.</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Determining which referral method has been most successful in attracting trucks.</a:t>
            </a:r>
            <a:endParaRPr b="1"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SELECT location_foodtruck.Referral,COUNT(foodtruck.truckID) AS NoOfTrucks</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FROM foodtruck </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INNER JOIN location_foodtruck </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ON foodtruck.truckID = location_foodtruck.truckID</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WHERE foodtruck.TruckType = "Burger"</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GROUP BY location_foodtruck.Referral</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ORDER BY COUNT(foodtruck.truckID) DESC;</a:t>
            </a:r>
            <a:endParaRPr/>
          </a:p>
        </p:txBody>
      </p:sp>
      <p:pic>
        <p:nvPicPr>
          <p:cNvPr id="142" name="Google Shape;142;p26"/>
          <p:cNvPicPr preferRelativeResize="0"/>
          <p:nvPr/>
        </p:nvPicPr>
        <p:blipFill>
          <a:blip r:embed="rId3">
            <a:alphaModFix/>
          </a:blip>
          <a:stretch>
            <a:fillRect/>
          </a:stretch>
        </p:blipFill>
        <p:spPr>
          <a:xfrm>
            <a:off x="4934225" y="2971150"/>
            <a:ext cx="3785625" cy="217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 Queries (cont.)</a:t>
            </a:r>
            <a:endParaRPr/>
          </a:p>
          <a:p>
            <a:pPr indent="0" lvl="0" marL="0" rtl="0" algn="l">
              <a:spcBef>
                <a:spcPts val="0"/>
              </a:spcBef>
              <a:spcAft>
                <a:spcPts val="0"/>
              </a:spcAft>
              <a:buNone/>
            </a:pPr>
            <a:r>
              <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8. PMFS wants to know which truck type performs best in attracting customers and promoting sales during each event so that it can plan more specifically and deploy that truck type more in the incoming events.</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List the truck type that has the highest average sales for each event type.</a:t>
            </a:r>
            <a:endParaRPr b="1"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SELECT EventType, TruckType, NoofTrucks, Max(AVGTruckSales) AS TopAVGSalesPerTruck</a:t>
            </a:r>
            <a:endParaRPr sz="7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FROM (</a:t>
            </a:r>
            <a:endParaRPr sz="7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SELECT event.EventType, foodtruck.TruckType,  </a:t>
            </a:r>
            <a:endParaRPr sz="7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            COUNT(foodtruck.TruckID) AS NoofTrucks,    	</a:t>
            </a:r>
            <a:endParaRPr sz="7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            AVG(foodtruck_event.EventSales) AS AVGTruckSales</a:t>
            </a:r>
            <a:endParaRPr sz="7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        	FROM event</a:t>
            </a:r>
            <a:endParaRPr sz="7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        	INNER JOIN foodtruck_event </a:t>
            </a:r>
            <a:endParaRPr sz="7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None/>
            </a:pPr>
            <a:r>
              <a:rPr lang="en" sz="700">
                <a:solidFill>
                  <a:schemeClr val="dk1"/>
                </a:solidFill>
                <a:latin typeface="Times New Roman"/>
                <a:ea typeface="Times New Roman"/>
                <a:cs typeface="Times New Roman"/>
                <a:sym typeface="Times New Roman"/>
              </a:rPr>
              <a:t>        	ON event.EventID = foodtruck_event.EventID</a:t>
            </a:r>
            <a:endParaRPr sz="7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None/>
            </a:pPr>
            <a:r>
              <a:rPr lang="en" sz="6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INNER JOIN foodtruck</a:t>
            </a:r>
            <a:endParaRPr sz="6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None/>
            </a:pPr>
            <a:r>
              <a:rPr lang="en" sz="600">
                <a:solidFill>
                  <a:schemeClr val="dk1"/>
                </a:solidFill>
                <a:latin typeface="Times New Roman"/>
                <a:ea typeface="Times New Roman"/>
                <a:cs typeface="Times New Roman"/>
                <a:sym typeface="Times New Roman"/>
              </a:rPr>
              <a:t>                        ON foodtruck.TruckID = foodtruck_event.TruckID</a:t>
            </a:r>
            <a:endParaRPr sz="6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600">
                <a:solidFill>
                  <a:schemeClr val="dk1"/>
                </a:solidFill>
                <a:latin typeface="Times New Roman"/>
                <a:ea typeface="Times New Roman"/>
                <a:cs typeface="Times New Roman"/>
                <a:sym typeface="Times New Roman"/>
              </a:rPr>
              <a:t>                        GROUP BY event.EventType, foodtruck.TruckType</a:t>
            </a:r>
            <a:endParaRPr sz="6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1200"/>
              </a:spcAft>
              <a:buClr>
                <a:schemeClr val="dk1"/>
              </a:buClr>
              <a:buSzPts val="1100"/>
              <a:buFont typeface="Arial"/>
              <a:buNone/>
            </a:pPr>
            <a:r>
              <a:rPr lang="en" sz="700">
                <a:solidFill>
                  <a:schemeClr val="dk1"/>
                </a:solidFill>
                <a:latin typeface="Times New Roman"/>
                <a:ea typeface="Times New Roman"/>
                <a:cs typeface="Times New Roman"/>
                <a:sym typeface="Times New Roman"/>
              </a:rPr>
              <a:t>        	</a:t>
            </a:r>
            <a:endParaRPr sz="1300"/>
          </a:p>
        </p:txBody>
      </p:sp>
      <p:pic>
        <p:nvPicPr>
          <p:cNvPr id="149" name="Google Shape;149;p27"/>
          <p:cNvPicPr preferRelativeResize="0"/>
          <p:nvPr/>
        </p:nvPicPr>
        <p:blipFill>
          <a:blip r:embed="rId3">
            <a:alphaModFix/>
          </a:blip>
          <a:stretch>
            <a:fillRect/>
          </a:stretch>
        </p:blipFill>
        <p:spPr>
          <a:xfrm>
            <a:off x="4457700" y="3857625"/>
            <a:ext cx="4686300" cy="1285875"/>
          </a:xfrm>
          <a:prstGeom prst="rect">
            <a:avLst/>
          </a:prstGeom>
          <a:noFill/>
          <a:ln>
            <a:noFill/>
          </a:ln>
        </p:spPr>
      </p:pic>
      <p:sp>
        <p:nvSpPr>
          <p:cNvPr id="150" name="Google Shape;150;p27"/>
          <p:cNvSpPr txBox="1"/>
          <p:nvPr/>
        </p:nvSpPr>
        <p:spPr>
          <a:xfrm>
            <a:off x="4190225" y="1833325"/>
            <a:ext cx="3174600" cy="13764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t/>
            </a:r>
            <a:endParaRPr sz="6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600">
                <a:solidFill>
                  <a:schemeClr val="dk1"/>
                </a:solidFill>
                <a:latin typeface="Times New Roman"/>
                <a:ea typeface="Times New Roman"/>
                <a:cs typeface="Times New Roman"/>
                <a:sym typeface="Times New Roman"/>
              </a:rPr>
              <a:t>ORDER BY event.EventType DESC, AVG(foodtruck_event.EventSales)</a:t>
            </a:r>
            <a:endParaRPr sz="6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600">
                <a:solidFill>
                  <a:schemeClr val="dk1"/>
                </a:solidFill>
                <a:latin typeface="Times New Roman"/>
                <a:ea typeface="Times New Roman"/>
                <a:cs typeface="Times New Roman"/>
                <a:sym typeface="Times New Roman"/>
              </a:rPr>
              <a:t>        	DESC</a:t>
            </a:r>
            <a:endParaRPr sz="6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600">
                <a:solidFill>
                  <a:schemeClr val="dk1"/>
                </a:solidFill>
                <a:latin typeface="Times New Roman"/>
                <a:ea typeface="Times New Roman"/>
                <a:cs typeface="Times New Roman"/>
                <a:sym typeface="Times New Roman"/>
              </a:rPr>
              <a:t>) A</a:t>
            </a:r>
            <a:endParaRPr sz="6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600">
                <a:solidFill>
                  <a:schemeClr val="dk1"/>
                </a:solidFill>
                <a:latin typeface="Times New Roman"/>
                <a:ea typeface="Times New Roman"/>
                <a:cs typeface="Times New Roman"/>
                <a:sym typeface="Times New Roman"/>
              </a:rPr>
              <a:t>GROUP BY EventType</a:t>
            </a:r>
            <a:endParaRPr sz="6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1200"/>
              </a:spcAft>
              <a:buClr>
                <a:schemeClr val="dk1"/>
              </a:buClr>
              <a:buSzPts val="1100"/>
              <a:buFont typeface="Arial"/>
              <a:buNone/>
            </a:pPr>
            <a:r>
              <a:rPr lang="en" sz="600">
                <a:solidFill>
                  <a:schemeClr val="dk1"/>
                </a:solidFill>
                <a:latin typeface="Times New Roman"/>
                <a:ea typeface="Times New Roman"/>
                <a:cs typeface="Times New Roman"/>
                <a:sym typeface="Times New Roman"/>
              </a:rPr>
              <a:t>ORDER BY TopAVGSalesPerTruck DESC;</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 Queries (cont.)</a:t>
            </a:r>
            <a:endParaRPr/>
          </a:p>
          <a:p>
            <a:pPr indent="0" lvl="0" marL="0" rtl="0" algn="l">
              <a:spcBef>
                <a:spcPts val="0"/>
              </a:spcBef>
              <a:spcAft>
                <a:spcPts val="0"/>
              </a:spcAft>
              <a:buNone/>
            </a:pPr>
            <a:r>
              <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9. PMFS has received several calls that praised its service in Location B1. Therefore, we want to award employees in this area according to their contributions to sales, which can act as an encouragement to other employees.</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List the top 3 highest rated food trucks at Location B1 with the corresponding method of referral.</a:t>
            </a:r>
            <a:endParaRPr b="1"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SELECT foodtruck.TruckName, foodtruck.Rating, location_foodtruck.Referral</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FROM foodtruck </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INNER JOIN location_foodtruck</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ON foodtruck.truckID = location_foodtruck.truckID</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WHERE location_foodtruck.locationID="B1"</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ORDER BY Rating DESC</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LIMIT 3;</a:t>
            </a:r>
            <a:endParaRPr/>
          </a:p>
        </p:txBody>
      </p:sp>
      <p:pic>
        <p:nvPicPr>
          <p:cNvPr id="157" name="Google Shape;157;p28"/>
          <p:cNvPicPr preferRelativeResize="0"/>
          <p:nvPr/>
        </p:nvPicPr>
        <p:blipFill>
          <a:blip r:embed="rId3">
            <a:alphaModFix/>
          </a:blip>
          <a:stretch>
            <a:fillRect/>
          </a:stretch>
        </p:blipFill>
        <p:spPr>
          <a:xfrm>
            <a:off x="4834000" y="3606475"/>
            <a:ext cx="4310000" cy="153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 Queries (cont.)</a:t>
            </a:r>
            <a:endParaRPr/>
          </a:p>
          <a:p>
            <a:pPr indent="0" lvl="0" marL="0" rtl="0" algn="l">
              <a:spcBef>
                <a:spcPts val="0"/>
              </a:spcBef>
              <a:spcAft>
                <a:spcPts val="0"/>
              </a:spcAft>
              <a:buNone/>
            </a:pPr>
            <a:r>
              <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10. It is necessary that PMFS boost sales by encouraging its employees and awarding them accordingly. But first of all, it needs to figure out the sales champions during these months.</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List all the food trucks which have event sales greater than $800.</a:t>
            </a:r>
            <a:endParaRPr b="1"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SELECT foodtruck.TruckName, foodtruck_event.EventSales</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FROM foodtruck</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INNER JOIN foodtruck_event</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ON foodtruck.truckID = foodtruck_event.TruckID</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GROUP BY foodtruck.TruckName</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HAVING foodtruck_event.EventSales&gt;800</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ORDER BY foodtruck_event.EventSales DESC;</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164" name="Google Shape;164;p29"/>
          <p:cNvPicPr preferRelativeResize="0"/>
          <p:nvPr/>
        </p:nvPicPr>
        <p:blipFill>
          <a:blip r:embed="rId3">
            <a:alphaModFix/>
          </a:blip>
          <a:stretch>
            <a:fillRect/>
          </a:stretch>
        </p:blipFill>
        <p:spPr>
          <a:xfrm>
            <a:off x="7229600" y="1806250"/>
            <a:ext cx="1914400" cy="333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Background </a:t>
            </a:r>
            <a:endParaRPr/>
          </a:p>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Data Modelling : ERD </a:t>
            </a:r>
            <a:endParaRPr/>
          </a:p>
          <a:p>
            <a:pPr indent="-342900" lvl="0" marL="457200" rtl="0" algn="l">
              <a:spcBef>
                <a:spcPts val="0"/>
              </a:spcBef>
              <a:spcAft>
                <a:spcPts val="0"/>
              </a:spcAft>
              <a:buSzPts val="1800"/>
              <a:buAutoNum type="arabicPeriod"/>
            </a:pPr>
            <a:r>
              <a:rPr lang="en"/>
              <a:t>Relational Data Model : Relational Schema</a:t>
            </a:r>
            <a:endParaRPr/>
          </a:p>
          <a:p>
            <a:pPr indent="-342900" lvl="0" marL="457200" rtl="0" algn="l">
              <a:spcBef>
                <a:spcPts val="0"/>
              </a:spcBef>
              <a:spcAft>
                <a:spcPts val="0"/>
              </a:spcAft>
              <a:buSzPts val="1800"/>
              <a:buAutoNum type="arabicPeriod"/>
            </a:pPr>
            <a:r>
              <a:rPr lang="en"/>
              <a:t>Database Implementation (SQL CREATE TABLE with foreign key)</a:t>
            </a:r>
            <a:endParaRPr/>
          </a:p>
          <a:p>
            <a:pPr indent="-342900" lvl="0" marL="457200" rtl="0" algn="l">
              <a:spcBef>
                <a:spcPts val="0"/>
              </a:spcBef>
              <a:spcAft>
                <a:spcPts val="0"/>
              </a:spcAft>
              <a:buSzPts val="1800"/>
              <a:buAutoNum type="arabicPeriod"/>
            </a:pPr>
            <a:r>
              <a:rPr lang="en"/>
              <a:t>SQL Queries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Big data management firm located in West Lafayette, IN</a:t>
            </a:r>
            <a:endParaRPr/>
          </a:p>
          <a:p>
            <a:pPr indent="-342900" lvl="0" marL="457200" rtl="0" algn="l">
              <a:lnSpc>
                <a:spcPct val="200000"/>
              </a:lnSpc>
              <a:spcBef>
                <a:spcPts val="0"/>
              </a:spcBef>
              <a:spcAft>
                <a:spcPts val="0"/>
              </a:spcAft>
              <a:buSzPts val="1800"/>
              <a:buChar char="●"/>
            </a:pPr>
            <a:r>
              <a:rPr lang="en"/>
              <a:t>Provides clients with intel on the food truck industry, including:</a:t>
            </a:r>
            <a:endParaRPr/>
          </a:p>
          <a:p>
            <a:pPr indent="-317500" lvl="1" marL="914400" rtl="0" algn="l">
              <a:lnSpc>
                <a:spcPct val="200000"/>
              </a:lnSpc>
              <a:spcBef>
                <a:spcPts val="0"/>
              </a:spcBef>
              <a:spcAft>
                <a:spcPts val="0"/>
              </a:spcAft>
              <a:buSzPts val="1400"/>
              <a:buChar char="○"/>
            </a:pPr>
            <a:r>
              <a:rPr lang="en"/>
              <a:t>Supplier information</a:t>
            </a:r>
            <a:endParaRPr/>
          </a:p>
          <a:p>
            <a:pPr indent="-317500" lvl="1" marL="914400" rtl="0" algn="l">
              <a:lnSpc>
                <a:spcPct val="200000"/>
              </a:lnSpc>
              <a:spcBef>
                <a:spcPts val="0"/>
              </a:spcBef>
              <a:spcAft>
                <a:spcPts val="0"/>
              </a:spcAft>
              <a:buSzPts val="1400"/>
              <a:buChar char="○"/>
            </a:pPr>
            <a:r>
              <a:rPr lang="en"/>
              <a:t>Location data</a:t>
            </a:r>
            <a:endParaRPr/>
          </a:p>
          <a:p>
            <a:pPr indent="-317500" lvl="1" marL="914400" rtl="0" algn="l">
              <a:lnSpc>
                <a:spcPct val="200000"/>
              </a:lnSpc>
              <a:spcBef>
                <a:spcPts val="0"/>
              </a:spcBef>
              <a:spcAft>
                <a:spcPts val="0"/>
              </a:spcAft>
              <a:buSzPts val="1400"/>
              <a:buChar char="○"/>
            </a:pPr>
            <a:r>
              <a:rPr lang="en"/>
              <a:t>Event statistics</a:t>
            </a:r>
            <a:endParaRPr/>
          </a:p>
          <a:p>
            <a:pPr indent="-342900" lvl="0" marL="457200" rtl="0" algn="l">
              <a:lnSpc>
                <a:spcPct val="200000"/>
              </a:lnSpc>
              <a:spcBef>
                <a:spcPts val="0"/>
              </a:spcBef>
              <a:spcAft>
                <a:spcPts val="0"/>
              </a:spcAft>
              <a:buSzPts val="1800"/>
              <a:buChar char="●"/>
            </a:pPr>
            <a:r>
              <a:rPr lang="en"/>
              <a:t>Looking to consolidate and improve database to:</a:t>
            </a:r>
            <a:endParaRPr/>
          </a:p>
          <a:p>
            <a:pPr indent="-317500" lvl="1" marL="914400" rtl="0" algn="l">
              <a:lnSpc>
                <a:spcPct val="200000"/>
              </a:lnSpc>
              <a:spcBef>
                <a:spcPts val="0"/>
              </a:spcBef>
              <a:spcAft>
                <a:spcPts val="0"/>
              </a:spcAft>
              <a:buSzPts val="1400"/>
              <a:buChar char="○"/>
            </a:pPr>
            <a:r>
              <a:rPr lang="en"/>
              <a:t>Provide increased service quality</a:t>
            </a:r>
            <a:endParaRPr/>
          </a:p>
          <a:p>
            <a:pPr indent="-317500" lvl="1" marL="914400" rtl="0" algn="l">
              <a:lnSpc>
                <a:spcPct val="200000"/>
              </a:lnSpc>
              <a:spcBef>
                <a:spcPts val="0"/>
              </a:spcBef>
              <a:spcAft>
                <a:spcPts val="0"/>
              </a:spcAft>
              <a:buSzPts val="1400"/>
              <a:buChar char="○"/>
            </a:pPr>
            <a:r>
              <a:rPr lang="en"/>
              <a:t>Ensure information security for clients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Objectives we are focusing on with the improved database:</a:t>
            </a:r>
            <a:endParaRPr/>
          </a:p>
          <a:p>
            <a:pPr indent="-317500" lvl="1" marL="914400" rtl="0" algn="l">
              <a:lnSpc>
                <a:spcPct val="200000"/>
              </a:lnSpc>
              <a:spcBef>
                <a:spcPts val="0"/>
              </a:spcBef>
              <a:spcAft>
                <a:spcPts val="0"/>
              </a:spcAft>
              <a:buSzPts val="1400"/>
              <a:buChar char="○"/>
            </a:pPr>
            <a:r>
              <a:rPr lang="en"/>
              <a:t>Accuracy and Accessibility</a:t>
            </a:r>
            <a:endParaRPr/>
          </a:p>
          <a:p>
            <a:pPr indent="-317500" lvl="1" marL="914400" rtl="0" algn="l">
              <a:lnSpc>
                <a:spcPct val="200000"/>
              </a:lnSpc>
              <a:spcBef>
                <a:spcPts val="0"/>
              </a:spcBef>
              <a:spcAft>
                <a:spcPts val="0"/>
              </a:spcAft>
              <a:buSzPts val="1400"/>
              <a:buChar char="○"/>
            </a:pPr>
            <a:r>
              <a:rPr lang="en"/>
              <a:t>Security </a:t>
            </a:r>
            <a:endParaRPr/>
          </a:p>
          <a:p>
            <a:pPr indent="-317500" lvl="1" marL="914400" rtl="0" algn="l">
              <a:lnSpc>
                <a:spcPct val="200000"/>
              </a:lnSpc>
              <a:spcBef>
                <a:spcPts val="0"/>
              </a:spcBef>
              <a:spcAft>
                <a:spcPts val="0"/>
              </a:spcAft>
              <a:buSzPts val="1400"/>
              <a:buChar char="○"/>
            </a:pPr>
            <a:r>
              <a:rPr lang="en"/>
              <a:t>Scalability</a:t>
            </a:r>
            <a:endParaRPr/>
          </a:p>
          <a:p>
            <a:pPr indent="-342900" lvl="0" marL="457200" rtl="0" algn="l">
              <a:lnSpc>
                <a:spcPct val="200000"/>
              </a:lnSpc>
              <a:spcBef>
                <a:spcPts val="0"/>
              </a:spcBef>
              <a:spcAft>
                <a:spcPts val="0"/>
              </a:spcAft>
              <a:buSzPts val="1800"/>
              <a:buChar char="●"/>
            </a:pPr>
            <a:r>
              <a:rPr lang="en"/>
              <a:t>Want to improve service quality </a:t>
            </a:r>
            <a:endParaRPr/>
          </a:p>
          <a:p>
            <a:pPr indent="0" lvl="0" marL="457200" rtl="0" algn="l">
              <a:lnSpc>
                <a:spcPct val="20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Modelling : ERD</a:t>
            </a:r>
            <a:endParaRPr/>
          </a:p>
        </p:txBody>
      </p:sp>
      <p:pic>
        <p:nvPicPr>
          <p:cNvPr id="80" name="Google Shape;80;p17"/>
          <p:cNvPicPr preferRelativeResize="0"/>
          <p:nvPr/>
        </p:nvPicPr>
        <p:blipFill>
          <a:blip r:embed="rId3">
            <a:alphaModFix/>
          </a:blip>
          <a:stretch>
            <a:fillRect/>
          </a:stretch>
        </p:blipFill>
        <p:spPr>
          <a:xfrm>
            <a:off x="152400" y="1202200"/>
            <a:ext cx="8839194" cy="34857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Data Model : Relational Schema</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2116725" y="1136650"/>
            <a:ext cx="4910550" cy="344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Implementation (SQL CREATE TABLE with foreign key)</a:t>
            </a:r>
            <a:endParaRPr/>
          </a:p>
        </p:txBody>
      </p:sp>
      <p:graphicFrame>
        <p:nvGraphicFramePr>
          <p:cNvPr id="93" name="Google Shape;93;p19"/>
          <p:cNvGraphicFramePr/>
          <p:nvPr/>
        </p:nvGraphicFramePr>
        <p:xfrm>
          <a:off x="225400" y="1570650"/>
          <a:ext cx="3000000" cy="3000000"/>
        </p:xfrm>
        <a:graphic>
          <a:graphicData uri="http://schemas.openxmlformats.org/drawingml/2006/table">
            <a:tbl>
              <a:tblPr>
                <a:noFill/>
                <a:tableStyleId>{B3A17A30-27BE-4CDE-8EA2-0C08DC497C02}</a:tableStyleId>
              </a:tblPr>
              <a:tblGrid>
                <a:gridCol w="548650"/>
                <a:gridCol w="460975"/>
                <a:gridCol w="599800"/>
                <a:gridCol w="555950"/>
                <a:gridCol w="382850"/>
                <a:gridCol w="382850"/>
                <a:gridCol w="478425"/>
                <a:gridCol w="460950"/>
                <a:gridCol w="1067400"/>
                <a:gridCol w="548650"/>
                <a:gridCol w="548650"/>
                <a:gridCol w="548650"/>
                <a:gridCol w="548650"/>
                <a:gridCol w="548650"/>
                <a:gridCol w="548650"/>
                <a:gridCol w="548650"/>
              </a:tblGrid>
              <a:tr h="319400">
                <a:tc>
                  <a:txBody>
                    <a:bodyPr/>
                    <a:lstStyle/>
                    <a:p>
                      <a:pPr indent="0" lvl="0" marL="0" rtl="0" algn="l">
                        <a:spcBef>
                          <a:spcPts val="0"/>
                        </a:spcBef>
                        <a:spcAft>
                          <a:spcPts val="0"/>
                        </a:spcAft>
                        <a:buNone/>
                      </a:pPr>
                      <a:r>
                        <a:rPr lang="en" sz="900"/>
                        <a:t>Entity</a:t>
                      </a:r>
                      <a:endParaRPr sz="900"/>
                    </a:p>
                  </a:txBody>
                  <a:tcPr marT="91425" marB="91425" marR="91425" marL="91425"/>
                </a:tc>
                <a:tc gridSpan="6">
                  <a:txBody>
                    <a:bodyPr/>
                    <a:lstStyle/>
                    <a:p>
                      <a:pPr indent="0" lvl="0" marL="0" rtl="0" algn="l">
                        <a:spcBef>
                          <a:spcPts val="0"/>
                        </a:spcBef>
                        <a:spcAft>
                          <a:spcPts val="0"/>
                        </a:spcAft>
                        <a:buNone/>
                      </a:pPr>
                      <a:r>
                        <a:rPr lang="en" sz="900"/>
                        <a:t>Event</a:t>
                      </a:r>
                      <a:endParaRPr sz="900"/>
                    </a:p>
                  </a:txBody>
                  <a:tcPr marT="91425" marB="91425" marR="91425" marL="91425"/>
                </a:tc>
                <a:tc hMerge="1"/>
                <a:tc hMerge="1"/>
                <a:tc hMerge="1"/>
                <a:tc hMerge="1"/>
                <a:tc hMerge="1"/>
                <a:tc gridSpan="3">
                  <a:txBody>
                    <a:bodyPr/>
                    <a:lstStyle/>
                    <a:p>
                      <a:pPr indent="0" lvl="0" marL="0" rtl="0" algn="l">
                        <a:spcBef>
                          <a:spcPts val="0"/>
                        </a:spcBef>
                        <a:spcAft>
                          <a:spcPts val="0"/>
                        </a:spcAft>
                        <a:buNone/>
                      </a:pPr>
                      <a:r>
                        <a:rPr lang="en" sz="900"/>
                        <a:t>foodtruck_event</a:t>
                      </a:r>
                      <a:endParaRPr sz="900"/>
                    </a:p>
                  </a:txBody>
                  <a:tcPr marT="91425" marB="91425" marR="91425" marL="91425"/>
                </a:tc>
                <a:tc hMerge="1"/>
                <a:tc hMerge="1"/>
                <a:tc>
                  <a:txBody>
                    <a:bodyPr/>
                    <a:lstStyle/>
                    <a:p>
                      <a:pPr indent="0" lvl="0" marL="0" rtl="0" algn="l">
                        <a:spcBef>
                          <a:spcPts val="0"/>
                        </a:spcBef>
                        <a:spcAft>
                          <a:spcPts val="0"/>
                        </a:spcAft>
                        <a:buNone/>
                      </a:pPr>
                      <a:r>
                        <a:rPr lang="en" sz="900"/>
                        <a:t>franchiselicense</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r>
              <a:tr h="193825">
                <a:tc>
                  <a:txBody>
                    <a:bodyPr/>
                    <a:lstStyle/>
                    <a:p>
                      <a:pPr indent="0" lvl="0" marL="0" rtl="0" algn="l">
                        <a:spcBef>
                          <a:spcPts val="0"/>
                        </a:spcBef>
                        <a:spcAft>
                          <a:spcPts val="0"/>
                        </a:spcAft>
                        <a:buNone/>
                      </a:pPr>
                      <a:r>
                        <a:rPr lang="en" sz="700"/>
                        <a:t>Column Name</a:t>
                      </a:r>
                      <a:endParaRPr sz="700"/>
                    </a:p>
                  </a:txBody>
                  <a:tcPr marT="91425" marB="91425" marR="91425" marL="91425"/>
                </a:tc>
                <a:tc>
                  <a:txBody>
                    <a:bodyPr/>
                    <a:lstStyle/>
                    <a:p>
                      <a:pPr indent="0" lvl="0" marL="0" rtl="0" algn="l">
                        <a:spcBef>
                          <a:spcPts val="0"/>
                        </a:spcBef>
                        <a:spcAft>
                          <a:spcPts val="0"/>
                        </a:spcAft>
                        <a:buNone/>
                      </a:pPr>
                      <a:r>
                        <a:rPr lang="en" sz="600"/>
                        <a:t>EventID</a:t>
                      </a:r>
                      <a:endParaRPr sz="600"/>
                    </a:p>
                  </a:txBody>
                  <a:tcPr marT="91425" marB="91425" marR="91425" marL="91425">
                    <a:solidFill>
                      <a:srgbClr val="F4CCCC"/>
                    </a:solidFill>
                  </a:tcPr>
                </a:tc>
                <a:tc>
                  <a:txBody>
                    <a:bodyPr/>
                    <a:lstStyle/>
                    <a:p>
                      <a:pPr indent="0" lvl="0" marL="0" rtl="0" algn="l">
                        <a:spcBef>
                          <a:spcPts val="0"/>
                        </a:spcBef>
                        <a:spcAft>
                          <a:spcPts val="0"/>
                        </a:spcAft>
                        <a:buNone/>
                      </a:pPr>
                      <a:r>
                        <a:rPr lang="en" sz="600"/>
                        <a:t>EventName</a:t>
                      </a:r>
                      <a:endParaRPr sz="600"/>
                    </a:p>
                  </a:txBody>
                  <a:tcPr marT="91425" marB="91425" marR="91425" marL="91425"/>
                </a:tc>
                <a:tc>
                  <a:txBody>
                    <a:bodyPr/>
                    <a:lstStyle/>
                    <a:p>
                      <a:pPr indent="0" lvl="0" marL="0" rtl="0" algn="l">
                        <a:spcBef>
                          <a:spcPts val="0"/>
                        </a:spcBef>
                        <a:spcAft>
                          <a:spcPts val="0"/>
                        </a:spcAft>
                        <a:buNone/>
                      </a:pPr>
                      <a:r>
                        <a:rPr lang="en" sz="600"/>
                        <a:t>EventType</a:t>
                      </a:r>
                      <a:endParaRPr sz="600"/>
                    </a:p>
                  </a:txBody>
                  <a:tcPr marT="91425" marB="91425" marR="91425" marL="91425"/>
                </a:tc>
                <a:tc>
                  <a:txBody>
                    <a:bodyPr/>
                    <a:lstStyle/>
                    <a:p>
                      <a:pPr indent="0" lvl="0" marL="0" rtl="0" algn="l">
                        <a:spcBef>
                          <a:spcPts val="0"/>
                        </a:spcBef>
                        <a:spcAft>
                          <a:spcPts val="0"/>
                        </a:spcAft>
                        <a:buNone/>
                      </a:pPr>
                      <a:r>
                        <a:rPr lang="en" sz="600"/>
                        <a:t>Date</a:t>
                      </a:r>
                      <a:endParaRPr sz="600"/>
                    </a:p>
                  </a:txBody>
                  <a:tcPr marT="91425" marB="91425" marR="91425" marL="91425"/>
                </a:tc>
                <a:tc>
                  <a:txBody>
                    <a:bodyPr/>
                    <a:lstStyle/>
                    <a:p>
                      <a:pPr indent="0" lvl="0" marL="0" rtl="0" algn="l">
                        <a:spcBef>
                          <a:spcPts val="0"/>
                        </a:spcBef>
                        <a:spcAft>
                          <a:spcPts val="0"/>
                        </a:spcAft>
                        <a:buNone/>
                      </a:pPr>
                      <a:r>
                        <a:rPr lang="en" sz="600"/>
                        <a:t>Day</a:t>
                      </a:r>
                      <a:endParaRPr sz="600"/>
                    </a:p>
                  </a:txBody>
                  <a:tcPr marT="91425" marB="91425" marR="91425" marL="91425"/>
                </a:tc>
                <a:tc>
                  <a:txBody>
                    <a:bodyPr/>
                    <a:lstStyle/>
                    <a:p>
                      <a:pPr indent="0" lvl="0" marL="0" rtl="0" algn="l">
                        <a:spcBef>
                          <a:spcPts val="0"/>
                        </a:spcBef>
                        <a:spcAft>
                          <a:spcPts val="0"/>
                        </a:spcAft>
                        <a:buNone/>
                      </a:pPr>
                      <a:r>
                        <a:rPr lang="en" sz="600"/>
                        <a:t>Location</a:t>
                      </a:r>
                      <a:endParaRPr sz="600"/>
                    </a:p>
                  </a:txBody>
                  <a:tcPr marT="91425" marB="91425" marR="91425" marL="91425"/>
                </a:tc>
                <a:tc>
                  <a:txBody>
                    <a:bodyPr/>
                    <a:lstStyle/>
                    <a:p>
                      <a:pPr indent="0" lvl="0" marL="0" rtl="0" algn="l">
                        <a:spcBef>
                          <a:spcPts val="0"/>
                        </a:spcBef>
                        <a:spcAft>
                          <a:spcPts val="0"/>
                        </a:spcAft>
                        <a:buNone/>
                      </a:pPr>
                      <a:r>
                        <a:rPr lang="en" sz="600"/>
                        <a:t>EventID</a:t>
                      </a:r>
                      <a:endParaRPr sz="600"/>
                    </a:p>
                  </a:txBody>
                  <a:tcPr marT="91425" marB="91425" marR="91425" marL="91425">
                    <a:solidFill>
                      <a:srgbClr val="F4CCCC"/>
                    </a:solidFill>
                  </a:tcPr>
                </a:tc>
                <a:tc>
                  <a:txBody>
                    <a:bodyPr/>
                    <a:lstStyle/>
                    <a:p>
                      <a:pPr indent="0" lvl="0" marL="0" rtl="0" algn="l">
                        <a:spcBef>
                          <a:spcPts val="0"/>
                        </a:spcBef>
                        <a:spcAft>
                          <a:spcPts val="0"/>
                        </a:spcAft>
                        <a:buNone/>
                      </a:pPr>
                      <a:r>
                        <a:rPr lang="en" sz="600"/>
                        <a:t>truckID</a:t>
                      </a:r>
                      <a:endParaRPr sz="600"/>
                    </a:p>
                  </a:txBody>
                  <a:tcPr marT="91425" marB="91425" marR="91425" marL="91425">
                    <a:solidFill>
                      <a:srgbClr val="F4CCCC"/>
                    </a:solidFill>
                  </a:tcPr>
                </a:tc>
                <a:tc>
                  <a:txBody>
                    <a:bodyPr/>
                    <a:lstStyle/>
                    <a:p>
                      <a:pPr indent="0" lvl="0" marL="0" rtl="0" algn="l">
                        <a:spcBef>
                          <a:spcPts val="0"/>
                        </a:spcBef>
                        <a:spcAft>
                          <a:spcPts val="0"/>
                        </a:spcAft>
                        <a:buNone/>
                      </a:pPr>
                      <a:r>
                        <a:rPr lang="en" sz="600"/>
                        <a:t>EventSales</a:t>
                      </a:r>
                      <a:endParaRPr sz="600"/>
                    </a:p>
                  </a:txBody>
                  <a:tcPr marT="91425" marB="91425" marR="91425" marL="91425"/>
                </a:tc>
                <a:tc>
                  <a:txBody>
                    <a:bodyPr/>
                    <a:lstStyle/>
                    <a:p>
                      <a:pPr indent="0" lvl="0" marL="0" rtl="0" algn="l">
                        <a:spcBef>
                          <a:spcPts val="0"/>
                        </a:spcBef>
                        <a:spcAft>
                          <a:spcPts val="0"/>
                        </a:spcAft>
                        <a:buNone/>
                      </a:pPr>
                      <a:r>
                        <a:rPr lang="en" sz="600"/>
                        <a:t>franchiseID</a:t>
                      </a:r>
                      <a:endParaRPr sz="600"/>
                    </a:p>
                  </a:txBody>
                  <a:tcPr marT="91425" marB="91425" marR="91425" marL="91425"/>
                </a:tc>
                <a:tc>
                  <a:txBody>
                    <a:bodyPr/>
                    <a:lstStyle/>
                    <a:p>
                      <a:pPr indent="0" lvl="0" marL="0" rtl="0" algn="l">
                        <a:spcBef>
                          <a:spcPts val="0"/>
                        </a:spcBef>
                        <a:spcAft>
                          <a:spcPts val="0"/>
                        </a:spcAft>
                        <a:buNone/>
                      </a:pPr>
                      <a:r>
                        <a:rPr lang="en" sz="600"/>
                        <a:t>locationID</a:t>
                      </a:r>
                      <a:endParaRPr sz="600"/>
                    </a:p>
                  </a:txBody>
                  <a:tcPr marT="91425" marB="91425" marR="91425" marL="91425"/>
                </a:tc>
                <a:tc>
                  <a:txBody>
                    <a:bodyPr/>
                    <a:lstStyle/>
                    <a:p>
                      <a:pPr indent="0" lvl="0" marL="0" rtl="0" algn="l">
                        <a:spcBef>
                          <a:spcPts val="0"/>
                        </a:spcBef>
                        <a:spcAft>
                          <a:spcPts val="0"/>
                        </a:spcAft>
                        <a:buNone/>
                      </a:pPr>
                      <a:r>
                        <a:rPr lang="en" sz="600"/>
                        <a:t>truckID</a:t>
                      </a:r>
                      <a:endParaRPr sz="600"/>
                    </a:p>
                  </a:txBody>
                  <a:tcPr marT="91425" marB="91425" marR="91425" marL="91425"/>
                </a:tc>
                <a:tc>
                  <a:txBody>
                    <a:bodyPr/>
                    <a:lstStyle/>
                    <a:p>
                      <a:pPr indent="0" lvl="0" marL="0" rtl="0" algn="l">
                        <a:spcBef>
                          <a:spcPts val="0"/>
                        </a:spcBef>
                        <a:spcAft>
                          <a:spcPts val="0"/>
                        </a:spcAft>
                        <a:buNone/>
                      </a:pPr>
                      <a:r>
                        <a:rPr lang="en" sz="600"/>
                        <a:t>dateissued</a:t>
                      </a:r>
                      <a:endParaRPr sz="600"/>
                    </a:p>
                  </a:txBody>
                  <a:tcPr marT="91425" marB="91425" marR="91425" marL="91425"/>
                </a:tc>
                <a:tc>
                  <a:txBody>
                    <a:bodyPr/>
                    <a:lstStyle/>
                    <a:p>
                      <a:pPr indent="0" lvl="0" marL="0" rtl="0" algn="l">
                        <a:spcBef>
                          <a:spcPts val="0"/>
                        </a:spcBef>
                        <a:spcAft>
                          <a:spcPts val="0"/>
                        </a:spcAft>
                        <a:buNone/>
                      </a:pPr>
                      <a:r>
                        <a:rPr lang="en" sz="600"/>
                        <a:t>expirydate</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r h="319400">
                <a:tc>
                  <a:txBody>
                    <a:bodyPr/>
                    <a:lstStyle/>
                    <a:p>
                      <a:pPr indent="0" lvl="0" marL="0" rtl="0" algn="l">
                        <a:spcBef>
                          <a:spcPts val="0"/>
                        </a:spcBef>
                        <a:spcAft>
                          <a:spcPts val="0"/>
                        </a:spcAft>
                        <a:buNone/>
                      </a:pPr>
                      <a:r>
                        <a:rPr lang="en" sz="900"/>
                        <a:t>varchar(20)</a:t>
                      </a:r>
                      <a:endParaRPr sz="900"/>
                    </a:p>
                  </a:txBody>
                  <a:tcPr marT="91425" marB="91425" marR="91425" marL="91425"/>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r>
              <a:tr h="319400">
                <a:tc>
                  <a:txBody>
                    <a:bodyPr/>
                    <a:lstStyle/>
                    <a:p>
                      <a:pPr indent="0" lvl="0" marL="0" rtl="0" algn="l">
                        <a:spcBef>
                          <a:spcPts val="0"/>
                        </a:spcBef>
                        <a:spcAft>
                          <a:spcPts val="0"/>
                        </a:spcAft>
                        <a:buNone/>
                      </a:pPr>
                      <a:r>
                        <a:rPr lang="en" sz="900"/>
                        <a:t>text</a:t>
                      </a:r>
                      <a:endParaRPr sz="900"/>
                    </a:p>
                  </a:txBody>
                  <a:tcPr marT="91425" marB="91425" marR="91425" marL="91425"/>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r>
              <a:tr h="319400">
                <a:tc>
                  <a:txBody>
                    <a:bodyPr/>
                    <a:lstStyle/>
                    <a:p>
                      <a:pPr indent="0" lvl="0" marL="0" rtl="0" algn="l">
                        <a:spcBef>
                          <a:spcPts val="0"/>
                        </a:spcBef>
                        <a:spcAft>
                          <a:spcPts val="0"/>
                        </a:spcAft>
                        <a:buNone/>
                      </a:pPr>
                      <a:r>
                        <a:rPr lang="en" sz="900"/>
                        <a:t>datetime</a:t>
                      </a:r>
                      <a:endParaRPr sz="900"/>
                    </a:p>
                  </a:txBody>
                  <a:tcPr marT="91425" marB="91425" marR="91425" marL="91425"/>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r>
              <a:tr h="319400">
                <a:tc>
                  <a:txBody>
                    <a:bodyPr/>
                    <a:lstStyle/>
                    <a:p>
                      <a:pPr indent="0" lvl="0" marL="0" rtl="0" algn="l">
                        <a:spcBef>
                          <a:spcPts val="0"/>
                        </a:spcBef>
                        <a:spcAft>
                          <a:spcPts val="0"/>
                        </a:spcAft>
                        <a:buNone/>
                      </a:pPr>
                      <a:r>
                        <a:rPr lang="en" sz="900"/>
                        <a:t>int</a:t>
                      </a:r>
                      <a:endParaRPr sz="900"/>
                    </a:p>
                  </a:txBody>
                  <a:tcPr marT="91425" marB="91425" marR="91425" marL="91425"/>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r>
              <a:tr h="319400">
                <a:tc>
                  <a:txBody>
                    <a:bodyPr/>
                    <a:lstStyle/>
                    <a:p>
                      <a:pPr indent="0" lvl="0" marL="0" rtl="0" algn="l">
                        <a:spcBef>
                          <a:spcPts val="0"/>
                        </a:spcBef>
                        <a:spcAft>
                          <a:spcPts val="0"/>
                        </a:spcAft>
                        <a:buNone/>
                      </a:pPr>
                      <a:r>
                        <a:rPr lang="en" sz="900"/>
                        <a:t>NOT NULL</a:t>
                      </a:r>
                      <a:endParaRPr sz="900"/>
                    </a:p>
                  </a:txBody>
                  <a:tcPr marT="91425" marB="91425" marR="91425" marL="91425"/>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r>
              <a:tr h="380500">
                <a:tc>
                  <a:txBody>
                    <a:bodyPr/>
                    <a:lstStyle/>
                    <a:p>
                      <a:pPr indent="0" lvl="0" marL="0" rtl="0" algn="l">
                        <a:spcBef>
                          <a:spcPts val="0"/>
                        </a:spcBef>
                        <a:spcAft>
                          <a:spcPts val="0"/>
                        </a:spcAft>
                        <a:buNone/>
                      </a:pPr>
                      <a:r>
                        <a:rPr lang="en" sz="900"/>
                        <a:t>Primary Key</a:t>
                      </a:r>
                      <a:endParaRPr sz="900"/>
                    </a:p>
                  </a:txBody>
                  <a:tcPr marT="91425" marB="91425" marR="91425" marL="91425">
                    <a:solidFill>
                      <a:srgbClr val="F4CCCC"/>
                    </a:solidFill>
                  </a:tcP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rPr lang="en" sz="900"/>
                        <a:t>/</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r>
              <a:tr h="319400">
                <a:tc>
                  <a:txBody>
                    <a:bodyPr/>
                    <a:lstStyle/>
                    <a:p>
                      <a:pPr indent="0" lvl="0" marL="0" rtl="0" algn="l">
                        <a:spcBef>
                          <a:spcPts val="0"/>
                        </a:spcBef>
                        <a:spcAft>
                          <a:spcPts val="0"/>
                        </a:spcAft>
                        <a:buNone/>
                      </a:pPr>
                      <a:r>
                        <a:rPr lang="en" sz="900"/>
                        <a:t>Foreign Key</a:t>
                      </a:r>
                      <a:endParaRPr sz="900"/>
                    </a:p>
                  </a:txBody>
                  <a:tcPr marT="91425" marB="91425" marR="91425" marL="91425">
                    <a:solidFill>
                      <a:srgbClr val="CFE2F3"/>
                    </a:solidFill>
                  </a:tcP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Queries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None/>
            </a:pPr>
            <a:r>
              <a:rPr lang="en" sz="1200">
                <a:solidFill>
                  <a:schemeClr val="dk1"/>
                </a:solidFill>
                <a:latin typeface="Times New Roman"/>
                <a:ea typeface="Times New Roman"/>
                <a:cs typeface="Times New Roman"/>
                <a:sym typeface="Times New Roman"/>
              </a:rPr>
              <a:t>1. After finding the most profitable truck types combined with their average ratings, Purdue Mobile Food Solutions hopes to purchase the most popular and efficient truck types in the future so that budgets will be spent more efficiently in business expansion.</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None/>
            </a:pPr>
            <a:r>
              <a:rPr b="1" lang="en" sz="1200">
                <a:solidFill>
                  <a:schemeClr val="dk1"/>
                </a:solidFill>
                <a:latin typeface="Times New Roman"/>
                <a:ea typeface="Times New Roman"/>
                <a:cs typeface="Times New Roman"/>
                <a:sym typeface="Times New Roman"/>
              </a:rPr>
              <a:t>List the most profitable truck type in descending order and provides the average rating for each truck type.</a:t>
            </a:r>
            <a:endParaRPr b="1"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None/>
            </a:pPr>
            <a:r>
              <a:rPr lang="en" sz="1200">
                <a:solidFill>
                  <a:schemeClr val="dk1"/>
                </a:solidFill>
                <a:latin typeface="Times New Roman"/>
                <a:ea typeface="Times New Roman"/>
                <a:cs typeface="Times New Roman"/>
                <a:sym typeface="Times New Roman"/>
              </a:rPr>
              <a:t>SELECT TruckType, SUM(sales) as Total_Sales, AVG(rating) as AvgRating</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None/>
            </a:pPr>
            <a:r>
              <a:rPr lang="en" sz="1200">
                <a:solidFill>
                  <a:schemeClr val="dk1"/>
                </a:solidFill>
                <a:latin typeface="Times New Roman"/>
                <a:ea typeface="Times New Roman"/>
                <a:cs typeface="Times New Roman"/>
                <a:sym typeface="Times New Roman"/>
              </a:rPr>
              <a:t>FROM Project.foodtruck</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None/>
            </a:pPr>
            <a:r>
              <a:rPr lang="en" sz="1200">
                <a:solidFill>
                  <a:schemeClr val="dk1"/>
                </a:solidFill>
                <a:latin typeface="Times New Roman"/>
                <a:ea typeface="Times New Roman"/>
                <a:cs typeface="Times New Roman"/>
                <a:sym typeface="Times New Roman"/>
              </a:rPr>
              <a:t>GROUP BY TruckType</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None/>
            </a:pPr>
            <a:r>
              <a:rPr lang="en" sz="1200">
                <a:solidFill>
                  <a:schemeClr val="dk1"/>
                </a:solidFill>
                <a:latin typeface="Times New Roman"/>
                <a:ea typeface="Times New Roman"/>
                <a:cs typeface="Times New Roman"/>
                <a:sym typeface="Times New Roman"/>
              </a:rPr>
              <a:t>ORDER BY SUM(SALES) DESC;</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12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pic>
        <p:nvPicPr>
          <p:cNvPr id="100" name="Google Shape;100;p20"/>
          <p:cNvPicPr preferRelativeResize="0"/>
          <p:nvPr/>
        </p:nvPicPr>
        <p:blipFill>
          <a:blip r:embed="rId3">
            <a:alphaModFix/>
          </a:blip>
          <a:stretch>
            <a:fillRect/>
          </a:stretch>
        </p:blipFill>
        <p:spPr>
          <a:xfrm>
            <a:off x="825450" y="3683050"/>
            <a:ext cx="2828925" cy="88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 Queries (cont.)</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2. PMFS wants to figure out the overall area size in which employee authorization is required so that we can plan our business expansion and budget more carefully since such authorization is acquired through negotiations and time-consuming.</a:t>
            </a:r>
            <a:endParaRPr sz="1200">
              <a:solidFill>
                <a:schemeClr val="dk1"/>
              </a:solidFill>
              <a:latin typeface="Times New Roman"/>
              <a:ea typeface="Times New Roman"/>
              <a:cs typeface="Times New Roman"/>
              <a:sym typeface="Times New Roman"/>
            </a:endParaRPr>
          </a:p>
          <a:p>
            <a:pPr indent="0" lvl="0" marL="0" rtl="0" algn="l">
              <a:lnSpc>
                <a:spcPct val="107916"/>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List the total area size for zones in which employee authorization is required.</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SELECT authorization, zone, SUM(areaSize) as Total_Area_authoriz_by_empl</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FROM Project.location</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WHERE authorization = "employee"</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0"/>
              </a:spcAft>
              <a:buNone/>
            </a:pPr>
            <a:r>
              <a:rPr lang="en" sz="1200">
                <a:solidFill>
                  <a:schemeClr val="dk1"/>
                </a:solidFill>
                <a:latin typeface="Times New Roman"/>
                <a:ea typeface="Times New Roman"/>
                <a:cs typeface="Times New Roman"/>
                <a:sym typeface="Times New Roman"/>
              </a:rPr>
              <a:t>GROUP BY zone;</a:t>
            </a:r>
            <a:endParaRPr sz="1200">
              <a:solidFill>
                <a:schemeClr val="dk1"/>
              </a:solidFill>
              <a:latin typeface="Times New Roman"/>
              <a:ea typeface="Times New Roman"/>
              <a:cs typeface="Times New Roman"/>
              <a:sym typeface="Times New Roman"/>
            </a:endParaRPr>
          </a:p>
          <a:p>
            <a:pPr indent="0" lvl="0" marL="457200" rtl="0" algn="l">
              <a:lnSpc>
                <a:spcPct val="107916"/>
              </a:lnSpc>
              <a:spcBef>
                <a:spcPts val="1200"/>
              </a:spcBef>
              <a:spcAft>
                <a:spcPts val="12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pic>
        <p:nvPicPr>
          <p:cNvPr id="107" name="Google Shape;107;p21"/>
          <p:cNvPicPr preferRelativeResize="0"/>
          <p:nvPr/>
        </p:nvPicPr>
        <p:blipFill>
          <a:blip r:embed="rId3">
            <a:alphaModFix/>
          </a:blip>
          <a:stretch>
            <a:fillRect/>
          </a:stretch>
        </p:blipFill>
        <p:spPr>
          <a:xfrm>
            <a:off x="824050" y="3727025"/>
            <a:ext cx="3469350" cy="47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