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320" r:id="rId6"/>
    <p:sldId id="357" r:id="rId7"/>
    <p:sldId id="333" r:id="rId8"/>
    <p:sldId id="335" r:id="rId9"/>
    <p:sldId id="359" r:id="rId10"/>
    <p:sldId id="337" r:id="rId11"/>
    <p:sldId id="360" r:id="rId12"/>
    <p:sldId id="362" r:id="rId13"/>
    <p:sldId id="318" r:id="rId14"/>
    <p:sldId id="30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880" autoAdjust="0"/>
    <p:restoredTop sz="94593" autoAdjust="0"/>
  </p:normalViewPr>
  <p:slideViewPr>
    <p:cSldViewPr snapToGrid="0">
      <p:cViewPr varScale="1">
        <p:scale>
          <a:sx n="118" d="100"/>
          <a:sy n="118" d="100"/>
        </p:scale>
        <p:origin x="224" y="312"/>
      </p:cViewPr>
      <p:guideLst/>
    </p:cSldViewPr>
  </p:slideViewPr>
  <p:notesTextViewPr>
    <p:cViewPr>
      <p:scale>
        <a:sx n="1" d="1"/>
        <a:sy n="1" d="1"/>
      </p:scale>
      <p:origin x="0" y="-136"/>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1" Type="http://schemas.openxmlformats.org/officeDocument/2006/relationships/hyperlink" Target="http://www.basketball-reference.com/leagues/NBA" TargetMode="External"/></Relationships>
</file>

<file path=ppt/diagrams/_rels/data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hyperlink" Target="https://github.com/yichengtung919/Capstone_Project.git" TargetMode="Externa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hyperlink" Target="http://www.basketball-reference.com/leagues/NBA" TargetMode="External"/></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github.com/yichengtung919/Capstone_Project.git" TargetMode="External"/><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0E2E7-5D28-4289-AD2D-C187BE2E34EC}" type="doc">
      <dgm:prSet loTypeId="urn:microsoft.com/office/officeart/2016/7/layout/RepeatingBendingProcessNew" loCatId="process" qsTypeId="urn:microsoft.com/office/officeart/2005/8/quickstyle/simple2" qsCatId="simple" csTypeId="urn:microsoft.com/office/officeart/2005/8/colors/accent1_2" csCatId="accent1" phldr="1"/>
      <dgm:spPr/>
      <dgm:t>
        <a:bodyPr/>
        <a:lstStyle/>
        <a:p>
          <a:endParaRPr lang="en-US"/>
        </a:p>
      </dgm:t>
    </dgm:pt>
    <dgm:pt modelId="{9FC9DD78-7968-44D1-956D-8F744E7F9410}">
      <dgm:prSet/>
      <dgm:spPr>
        <a:solidFill>
          <a:schemeClr val="tx1"/>
        </a:solidFill>
      </dgm:spPr>
      <dgm:t>
        <a:bodyPr/>
        <a:lstStyle/>
        <a:p>
          <a:pPr>
            <a:defRPr b="1"/>
          </a:pPr>
          <a:r>
            <a:rPr lang="en-US" sz="1700" b="1" dirty="0"/>
            <a:t>Data gathering</a:t>
          </a:r>
        </a:p>
      </dgm:t>
    </dgm:pt>
    <dgm:pt modelId="{9DCFA2D5-29DC-41A5-AB36-CF69C9027535}" type="parTrans" cxnId="{C2056A35-E0BD-4AC3-90A1-380FDA94CD0E}">
      <dgm:prSet/>
      <dgm:spPr/>
      <dgm:t>
        <a:bodyPr/>
        <a:lstStyle/>
        <a:p>
          <a:endParaRPr lang="en-US"/>
        </a:p>
      </dgm:t>
    </dgm:pt>
    <dgm:pt modelId="{28F4E721-8A31-409A-B22C-9A85C5325E1B}" type="sibTrans" cxnId="{C2056A35-E0BD-4AC3-90A1-380FDA94CD0E}">
      <dgm:prSet phldrT="01"/>
      <dgm:spPr/>
      <dgm:t>
        <a:bodyPr/>
        <a:lstStyle/>
        <a:p>
          <a:endParaRPr lang="en-US" dirty="0"/>
        </a:p>
      </dgm:t>
    </dgm:pt>
    <dgm:pt modelId="{47F3ED39-41B1-4C45-85C3-537E844E1D41}">
      <dgm:prSet custT="1"/>
      <dgm:spPr>
        <a:solidFill>
          <a:schemeClr val="tx1"/>
        </a:solidFill>
      </dgm:spPr>
      <dgm:t>
        <a:bodyPr/>
        <a:lstStyle/>
        <a:p>
          <a:r>
            <a:rPr lang="en-US" sz="1300" dirty="0"/>
            <a:t>Obtain data from source websites and combine</a:t>
          </a:r>
        </a:p>
        <a:p>
          <a:r>
            <a:rPr lang="en-US" sz="900" dirty="0"/>
            <a:t>(</a:t>
          </a:r>
          <a:r>
            <a:rPr lang="en-US" sz="900" dirty="0">
              <a:hlinkClick xmlns:r="http://schemas.openxmlformats.org/officeDocument/2006/relationships" r:id="rId1"/>
            </a:rPr>
            <a:t>https://www.basketball-reference.com/</a:t>
          </a:r>
          <a:r>
            <a:rPr lang="en-US" sz="900" dirty="0"/>
            <a:t>,  Kaggle)</a:t>
          </a:r>
        </a:p>
      </dgm:t>
    </dgm:pt>
    <dgm:pt modelId="{DBE2FA80-2EBA-4FF7-AF3A-2D7A60A55E8A}" type="parTrans" cxnId="{A856D60E-5828-4C8E-AC51-538BA22CFC28}">
      <dgm:prSet/>
      <dgm:spPr/>
      <dgm:t>
        <a:bodyPr/>
        <a:lstStyle/>
        <a:p>
          <a:endParaRPr lang="en-US"/>
        </a:p>
      </dgm:t>
    </dgm:pt>
    <dgm:pt modelId="{AA82F473-D08E-4486-A062-F32B6C3AFBE7}" type="sibTrans" cxnId="{A856D60E-5828-4C8E-AC51-538BA22CFC28}">
      <dgm:prSet/>
      <dgm:spPr/>
      <dgm:t>
        <a:bodyPr/>
        <a:lstStyle/>
        <a:p>
          <a:endParaRPr lang="en-US"/>
        </a:p>
      </dgm:t>
    </dgm:pt>
    <dgm:pt modelId="{E4FAACD3-98C9-47CB-B4CE-53AD7B636835}">
      <dgm:prSet/>
      <dgm:spPr>
        <a:solidFill>
          <a:schemeClr val="tx1"/>
        </a:solidFill>
      </dgm:spPr>
      <dgm:t>
        <a:bodyPr/>
        <a:lstStyle/>
        <a:p>
          <a:pPr>
            <a:defRPr b="1"/>
          </a:pPr>
          <a:r>
            <a:rPr lang="en-US" b="1" kern="1200" dirty="0">
              <a:latin typeface="Source Sans Pro"/>
              <a:ea typeface="+mn-ea"/>
              <a:cs typeface="+mn-cs"/>
            </a:rPr>
            <a:t>Data cleaning and exploration</a:t>
          </a:r>
        </a:p>
      </dgm:t>
    </dgm:pt>
    <dgm:pt modelId="{F9BF80FC-7297-45CA-8066-2A1074408618}" type="parTrans" cxnId="{DE9478FD-CB7E-4189-B7FF-4497B07C5823}">
      <dgm:prSet/>
      <dgm:spPr/>
      <dgm:t>
        <a:bodyPr/>
        <a:lstStyle/>
        <a:p>
          <a:endParaRPr lang="en-US"/>
        </a:p>
      </dgm:t>
    </dgm:pt>
    <dgm:pt modelId="{4CA983B1-EE6F-4018-87FD-E934F30A6B0A}" type="sibTrans" cxnId="{DE9478FD-CB7E-4189-B7FF-4497B07C5823}">
      <dgm:prSet phldrT="02"/>
      <dgm:spPr/>
      <dgm:t>
        <a:bodyPr/>
        <a:lstStyle/>
        <a:p>
          <a:endParaRPr lang="en-US" dirty="0"/>
        </a:p>
      </dgm:t>
    </dgm:pt>
    <dgm:pt modelId="{F8734797-45E6-4B68-BF1A-E26C1E9895EB}">
      <dgm:prSet/>
      <dgm:spPr>
        <a:solidFill>
          <a:schemeClr val="tx1"/>
        </a:solidFill>
      </dgm:spPr>
      <dgm:t>
        <a:bodyPr/>
        <a:lstStyle/>
        <a:p>
          <a:r>
            <a:rPr lang="en-US" kern="1200">
              <a:latin typeface="Source Sans Pro"/>
              <a:ea typeface="+mn-ea"/>
              <a:cs typeface="+mn-cs"/>
            </a:rPr>
            <a:t>Clean data and explore columns to better understand dataset</a:t>
          </a:r>
        </a:p>
      </dgm:t>
    </dgm:pt>
    <dgm:pt modelId="{6AAE63DA-8179-4D8F-BAE8-788163457CC2}" type="parTrans" cxnId="{EC93FC85-9647-4BF4-B6A0-9C8D7CB4500A}">
      <dgm:prSet/>
      <dgm:spPr/>
      <dgm:t>
        <a:bodyPr/>
        <a:lstStyle/>
        <a:p>
          <a:endParaRPr lang="en-US"/>
        </a:p>
      </dgm:t>
    </dgm:pt>
    <dgm:pt modelId="{162D5805-2DFF-4DDA-8915-EAD201553C2E}" type="sibTrans" cxnId="{EC93FC85-9647-4BF4-B6A0-9C8D7CB4500A}">
      <dgm:prSet/>
      <dgm:spPr/>
      <dgm:t>
        <a:bodyPr/>
        <a:lstStyle/>
        <a:p>
          <a:endParaRPr lang="en-US"/>
        </a:p>
      </dgm:t>
    </dgm:pt>
    <dgm:pt modelId="{9BFE4D7C-3DAB-40C4-9148-6EC743B66B35}">
      <dgm:prSet/>
      <dgm:spPr>
        <a:solidFill>
          <a:schemeClr val="tx1"/>
        </a:solidFill>
      </dgm:spPr>
      <dgm:t>
        <a:bodyPr/>
        <a:lstStyle/>
        <a:p>
          <a:pPr>
            <a:defRPr b="1"/>
          </a:pPr>
          <a:r>
            <a:rPr lang="en-US" b="1" kern="1200" dirty="0">
              <a:latin typeface="Source Sans Pro"/>
              <a:ea typeface="+mn-ea"/>
              <a:cs typeface="+mn-cs"/>
            </a:rPr>
            <a:t>Data Visualization</a:t>
          </a:r>
        </a:p>
      </dgm:t>
    </dgm:pt>
    <dgm:pt modelId="{23A22213-3109-4E4A-9DD5-C157C2347594}" type="parTrans" cxnId="{53CBA3E9-CF4E-4E11-855F-BDA9FD16786D}">
      <dgm:prSet/>
      <dgm:spPr/>
      <dgm:t>
        <a:bodyPr/>
        <a:lstStyle/>
        <a:p>
          <a:endParaRPr lang="en-US"/>
        </a:p>
      </dgm:t>
    </dgm:pt>
    <dgm:pt modelId="{2DC2F6DF-DA51-4EA4-A356-E15B22CF2A38}" type="sibTrans" cxnId="{53CBA3E9-CF4E-4E11-855F-BDA9FD16786D}">
      <dgm:prSet phldrT="03"/>
      <dgm:spPr/>
      <dgm:t>
        <a:bodyPr/>
        <a:lstStyle/>
        <a:p>
          <a:endParaRPr lang="en-US"/>
        </a:p>
      </dgm:t>
    </dgm:pt>
    <dgm:pt modelId="{FDC0DFDE-B142-8E44-9548-84A21995B90C}">
      <dgm:prSet/>
      <dgm:spPr>
        <a:solidFill>
          <a:schemeClr val="tx1"/>
        </a:solidFill>
      </dgm:spPr>
      <dgm:t>
        <a:bodyPr/>
        <a:lstStyle/>
        <a:p>
          <a:r>
            <a:rPr lang="en-US" b="0" kern="1200">
              <a:latin typeface="Source Sans Pro"/>
              <a:ea typeface="+mn-ea"/>
              <a:cs typeface="+mn-cs"/>
            </a:rPr>
            <a:t>Visualize dataset in Tableau to demonstrate the relationship between different stats and wins</a:t>
          </a:r>
        </a:p>
      </dgm:t>
    </dgm:pt>
    <dgm:pt modelId="{07496847-FAFE-884A-98B1-F7178FDEE948}" type="parTrans" cxnId="{1DD5F492-402F-A34A-A044-BB92E28AA24E}">
      <dgm:prSet/>
      <dgm:spPr/>
      <dgm:t>
        <a:bodyPr/>
        <a:lstStyle/>
        <a:p>
          <a:endParaRPr lang="en-US"/>
        </a:p>
      </dgm:t>
    </dgm:pt>
    <dgm:pt modelId="{C6E1CCE6-8363-AE40-9DE3-AF2FAC7F2560}" type="sibTrans" cxnId="{1DD5F492-402F-A34A-A044-BB92E28AA24E}">
      <dgm:prSet/>
      <dgm:spPr/>
      <dgm:t>
        <a:bodyPr/>
        <a:lstStyle/>
        <a:p>
          <a:endParaRPr lang="en-US"/>
        </a:p>
      </dgm:t>
    </dgm:pt>
    <dgm:pt modelId="{4D5625FB-9C84-D34F-8770-0B0C5AE0EEFB}" type="pres">
      <dgm:prSet presAssocID="{72F0E2E7-5D28-4289-AD2D-C187BE2E34EC}" presName="Name0" presStyleCnt="0">
        <dgm:presLayoutVars>
          <dgm:dir/>
          <dgm:resizeHandles val="exact"/>
        </dgm:presLayoutVars>
      </dgm:prSet>
      <dgm:spPr/>
    </dgm:pt>
    <dgm:pt modelId="{27301802-1A4E-8843-A834-C2B26DE36B94}" type="pres">
      <dgm:prSet presAssocID="{9FC9DD78-7968-44D1-956D-8F744E7F9410}" presName="node" presStyleLbl="node1" presStyleIdx="0" presStyleCnt="3">
        <dgm:presLayoutVars>
          <dgm:bulletEnabled val="1"/>
        </dgm:presLayoutVars>
      </dgm:prSet>
      <dgm:spPr/>
    </dgm:pt>
    <dgm:pt modelId="{4A84A61F-67A0-3F46-B34C-C3E1D6A601A7}" type="pres">
      <dgm:prSet presAssocID="{28F4E721-8A31-409A-B22C-9A85C5325E1B}" presName="sibTrans" presStyleLbl="sibTrans1D1" presStyleIdx="0" presStyleCnt="2"/>
      <dgm:spPr/>
    </dgm:pt>
    <dgm:pt modelId="{BE2186BF-8E85-A84A-8883-64B5069493DE}" type="pres">
      <dgm:prSet presAssocID="{28F4E721-8A31-409A-B22C-9A85C5325E1B}" presName="connectorText" presStyleLbl="sibTrans1D1" presStyleIdx="0" presStyleCnt="2"/>
      <dgm:spPr/>
    </dgm:pt>
    <dgm:pt modelId="{5604C161-B170-3848-8B65-FE75237C9A51}" type="pres">
      <dgm:prSet presAssocID="{E4FAACD3-98C9-47CB-B4CE-53AD7B636835}" presName="node" presStyleLbl="node1" presStyleIdx="1" presStyleCnt="3">
        <dgm:presLayoutVars>
          <dgm:bulletEnabled val="1"/>
        </dgm:presLayoutVars>
      </dgm:prSet>
      <dgm:spPr/>
    </dgm:pt>
    <dgm:pt modelId="{BB4CD27E-1C80-DB4E-86A7-646E9D02742F}" type="pres">
      <dgm:prSet presAssocID="{4CA983B1-EE6F-4018-87FD-E934F30A6B0A}" presName="sibTrans" presStyleLbl="sibTrans1D1" presStyleIdx="1" presStyleCnt="2"/>
      <dgm:spPr/>
    </dgm:pt>
    <dgm:pt modelId="{9872DC72-5341-9D45-8165-8D8DAAF7FA2D}" type="pres">
      <dgm:prSet presAssocID="{4CA983B1-EE6F-4018-87FD-E934F30A6B0A}" presName="connectorText" presStyleLbl="sibTrans1D1" presStyleIdx="1" presStyleCnt="2"/>
      <dgm:spPr/>
    </dgm:pt>
    <dgm:pt modelId="{C8D9F425-7449-9541-BE17-2E7F1F872B1C}" type="pres">
      <dgm:prSet presAssocID="{9BFE4D7C-3DAB-40C4-9148-6EC743B66B35}" presName="node" presStyleLbl="node1" presStyleIdx="2" presStyleCnt="3">
        <dgm:presLayoutVars>
          <dgm:bulletEnabled val="1"/>
        </dgm:presLayoutVars>
      </dgm:prSet>
      <dgm:spPr/>
    </dgm:pt>
  </dgm:ptLst>
  <dgm:cxnLst>
    <dgm:cxn modelId="{A856D60E-5828-4C8E-AC51-538BA22CFC28}" srcId="{9FC9DD78-7968-44D1-956D-8F744E7F9410}" destId="{47F3ED39-41B1-4C45-85C3-537E844E1D41}" srcOrd="0" destOrd="0" parTransId="{DBE2FA80-2EBA-4FF7-AF3A-2D7A60A55E8A}" sibTransId="{AA82F473-D08E-4486-A062-F32B6C3AFBE7}"/>
    <dgm:cxn modelId="{C2056A35-E0BD-4AC3-90A1-380FDA94CD0E}" srcId="{72F0E2E7-5D28-4289-AD2D-C187BE2E34EC}" destId="{9FC9DD78-7968-44D1-956D-8F744E7F9410}" srcOrd="0" destOrd="0" parTransId="{9DCFA2D5-29DC-41A5-AB36-CF69C9027535}" sibTransId="{28F4E721-8A31-409A-B22C-9A85C5325E1B}"/>
    <dgm:cxn modelId="{D00AAC7A-FF98-9942-A983-97120D29894F}" type="presOf" srcId="{4CA983B1-EE6F-4018-87FD-E934F30A6B0A}" destId="{BB4CD27E-1C80-DB4E-86A7-646E9D02742F}" srcOrd="0" destOrd="0" presId="urn:microsoft.com/office/officeart/2016/7/layout/RepeatingBendingProcessNew"/>
    <dgm:cxn modelId="{74905A82-041D-EF48-A249-04A170C985BE}" type="presOf" srcId="{FDC0DFDE-B142-8E44-9548-84A21995B90C}" destId="{C8D9F425-7449-9541-BE17-2E7F1F872B1C}" srcOrd="0" destOrd="1" presId="urn:microsoft.com/office/officeart/2016/7/layout/RepeatingBendingProcessNew"/>
    <dgm:cxn modelId="{443E8D84-E051-5749-A6EF-8DB4DF8AC34C}" type="presOf" srcId="{9BFE4D7C-3DAB-40C4-9148-6EC743B66B35}" destId="{C8D9F425-7449-9541-BE17-2E7F1F872B1C}" srcOrd="0" destOrd="0" presId="urn:microsoft.com/office/officeart/2016/7/layout/RepeatingBendingProcessNew"/>
    <dgm:cxn modelId="{EC93FC85-9647-4BF4-B6A0-9C8D7CB4500A}" srcId="{E4FAACD3-98C9-47CB-B4CE-53AD7B636835}" destId="{F8734797-45E6-4B68-BF1A-E26C1E9895EB}" srcOrd="0" destOrd="0" parTransId="{6AAE63DA-8179-4D8F-BAE8-788163457CC2}" sibTransId="{162D5805-2DFF-4DDA-8915-EAD201553C2E}"/>
    <dgm:cxn modelId="{C024E792-6FE7-C14A-AD84-0634C3FE772E}" type="presOf" srcId="{E4FAACD3-98C9-47CB-B4CE-53AD7B636835}" destId="{5604C161-B170-3848-8B65-FE75237C9A51}" srcOrd="0" destOrd="0" presId="urn:microsoft.com/office/officeart/2016/7/layout/RepeatingBendingProcessNew"/>
    <dgm:cxn modelId="{1DD5F492-402F-A34A-A044-BB92E28AA24E}" srcId="{9BFE4D7C-3DAB-40C4-9148-6EC743B66B35}" destId="{FDC0DFDE-B142-8E44-9548-84A21995B90C}" srcOrd="0" destOrd="0" parTransId="{07496847-FAFE-884A-98B1-F7178FDEE948}" sibTransId="{C6E1CCE6-8363-AE40-9DE3-AF2FAC7F2560}"/>
    <dgm:cxn modelId="{ED3C84A1-9B28-104E-A6CC-1DD708D46806}" type="presOf" srcId="{4CA983B1-EE6F-4018-87FD-E934F30A6B0A}" destId="{9872DC72-5341-9D45-8165-8D8DAAF7FA2D}" srcOrd="1" destOrd="0" presId="urn:microsoft.com/office/officeart/2016/7/layout/RepeatingBendingProcessNew"/>
    <dgm:cxn modelId="{63DB19BB-C7D0-1443-A225-80EB2AFB4D49}" type="presOf" srcId="{28F4E721-8A31-409A-B22C-9A85C5325E1B}" destId="{BE2186BF-8E85-A84A-8883-64B5069493DE}" srcOrd="1" destOrd="0" presId="urn:microsoft.com/office/officeart/2016/7/layout/RepeatingBendingProcessNew"/>
    <dgm:cxn modelId="{40716DD7-29BD-C94D-AF7D-7691BD30144C}" type="presOf" srcId="{F8734797-45E6-4B68-BF1A-E26C1E9895EB}" destId="{5604C161-B170-3848-8B65-FE75237C9A51}" srcOrd="0" destOrd="1" presId="urn:microsoft.com/office/officeart/2016/7/layout/RepeatingBendingProcessNew"/>
    <dgm:cxn modelId="{C1235DDE-2559-FC45-8E13-72899B96E7F5}" type="presOf" srcId="{9FC9DD78-7968-44D1-956D-8F744E7F9410}" destId="{27301802-1A4E-8843-A834-C2B26DE36B94}" srcOrd="0" destOrd="0" presId="urn:microsoft.com/office/officeart/2016/7/layout/RepeatingBendingProcessNew"/>
    <dgm:cxn modelId="{C2F8C0E1-C0D8-214F-AE90-885A5D93463A}" type="presOf" srcId="{28F4E721-8A31-409A-B22C-9A85C5325E1B}" destId="{4A84A61F-67A0-3F46-B34C-C3E1D6A601A7}" srcOrd="0" destOrd="0" presId="urn:microsoft.com/office/officeart/2016/7/layout/RepeatingBendingProcessNew"/>
    <dgm:cxn modelId="{F34127E6-97FF-CD40-8317-53FFEF6F002F}" type="presOf" srcId="{72F0E2E7-5D28-4289-AD2D-C187BE2E34EC}" destId="{4D5625FB-9C84-D34F-8770-0B0C5AE0EEFB}" srcOrd="0" destOrd="0" presId="urn:microsoft.com/office/officeart/2016/7/layout/RepeatingBendingProcessNew"/>
    <dgm:cxn modelId="{53CBA3E9-CF4E-4E11-855F-BDA9FD16786D}" srcId="{72F0E2E7-5D28-4289-AD2D-C187BE2E34EC}" destId="{9BFE4D7C-3DAB-40C4-9148-6EC743B66B35}" srcOrd="2" destOrd="0" parTransId="{23A22213-3109-4E4A-9DD5-C157C2347594}" sibTransId="{2DC2F6DF-DA51-4EA4-A356-E15B22CF2A38}"/>
    <dgm:cxn modelId="{713E14EE-82E8-2446-86A9-B6054B73E8AB}" type="presOf" srcId="{47F3ED39-41B1-4C45-85C3-537E844E1D41}" destId="{27301802-1A4E-8843-A834-C2B26DE36B94}" srcOrd="0" destOrd="1" presId="urn:microsoft.com/office/officeart/2016/7/layout/RepeatingBendingProcessNew"/>
    <dgm:cxn modelId="{DE9478FD-CB7E-4189-B7FF-4497B07C5823}" srcId="{72F0E2E7-5D28-4289-AD2D-C187BE2E34EC}" destId="{E4FAACD3-98C9-47CB-B4CE-53AD7B636835}" srcOrd="1" destOrd="0" parTransId="{F9BF80FC-7297-45CA-8066-2A1074408618}" sibTransId="{4CA983B1-EE6F-4018-87FD-E934F30A6B0A}"/>
    <dgm:cxn modelId="{D3058830-0D70-294D-9169-52EE395CB5F7}" type="presParOf" srcId="{4D5625FB-9C84-D34F-8770-0B0C5AE0EEFB}" destId="{27301802-1A4E-8843-A834-C2B26DE36B94}" srcOrd="0" destOrd="0" presId="urn:microsoft.com/office/officeart/2016/7/layout/RepeatingBendingProcessNew"/>
    <dgm:cxn modelId="{E3DC58D5-A64F-054F-BF0F-0275CEE15EF1}" type="presParOf" srcId="{4D5625FB-9C84-D34F-8770-0B0C5AE0EEFB}" destId="{4A84A61F-67A0-3F46-B34C-C3E1D6A601A7}" srcOrd="1" destOrd="0" presId="urn:microsoft.com/office/officeart/2016/7/layout/RepeatingBendingProcessNew"/>
    <dgm:cxn modelId="{37772F5E-9A3F-924C-BF98-1858E8B274C3}" type="presParOf" srcId="{4A84A61F-67A0-3F46-B34C-C3E1D6A601A7}" destId="{BE2186BF-8E85-A84A-8883-64B5069493DE}" srcOrd="0" destOrd="0" presId="urn:microsoft.com/office/officeart/2016/7/layout/RepeatingBendingProcessNew"/>
    <dgm:cxn modelId="{AD4C5891-2425-7B4B-A77A-F5034201EF7D}" type="presParOf" srcId="{4D5625FB-9C84-D34F-8770-0B0C5AE0EEFB}" destId="{5604C161-B170-3848-8B65-FE75237C9A51}" srcOrd="2" destOrd="0" presId="urn:microsoft.com/office/officeart/2016/7/layout/RepeatingBendingProcessNew"/>
    <dgm:cxn modelId="{07328746-CC25-6A4A-9318-4F04027232F0}" type="presParOf" srcId="{4D5625FB-9C84-D34F-8770-0B0C5AE0EEFB}" destId="{BB4CD27E-1C80-DB4E-86A7-646E9D02742F}" srcOrd="3" destOrd="0" presId="urn:microsoft.com/office/officeart/2016/7/layout/RepeatingBendingProcessNew"/>
    <dgm:cxn modelId="{8354BF97-9999-8448-8CF9-B6ED59E1172E}" type="presParOf" srcId="{BB4CD27E-1C80-DB4E-86A7-646E9D02742F}" destId="{9872DC72-5341-9D45-8165-8D8DAAF7FA2D}" srcOrd="0" destOrd="0" presId="urn:microsoft.com/office/officeart/2016/7/layout/RepeatingBendingProcessNew"/>
    <dgm:cxn modelId="{D2D4C812-0A6A-734C-8CD4-1EFF530CA628}" type="presParOf" srcId="{4D5625FB-9C84-D34F-8770-0B0C5AE0EEFB}" destId="{C8D9F425-7449-9541-BE17-2E7F1F872B1C}" srcOrd="4"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42D708-0AE7-4CAF-834C-3C20C5813C9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7BCFFD4-E1AB-434F-A55C-622C291E045E}">
      <dgm:prSet/>
      <dgm:spPr/>
      <dgm:t>
        <a:bodyPr/>
        <a:lstStyle/>
        <a:p>
          <a:pPr>
            <a:lnSpc>
              <a:spcPct val="100000"/>
            </a:lnSpc>
          </a:pPr>
          <a:r>
            <a:rPr lang="en-US"/>
            <a:t>Project code </a:t>
          </a:r>
        </a:p>
      </dgm:t>
    </dgm:pt>
    <dgm:pt modelId="{050372FD-B2A6-4768-A479-36F4E3ECA6C5}" type="parTrans" cxnId="{013EA001-AFDC-4416-B56C-F0187AF924B7}">
      <dgm:prSet/>
      <dgm:spPr/>
      <dgm:t>
        <a:bodyPr/>
        <a:lstStyle/>
        <a:p>
          <a:endParaRPr lang="en-US"/>
        </a:p>
      </dgm:t>
    </dgm:pt>
    <dgm:pt modelId="{3D21C426-C68A-4448-8E25-BD6B53F3530A}" type="sibTrans" cxnId="{013EA001-AFDC-4416-B56C-F0187AF924B7}">
      <dgm:prSet/>
      <dgm:spPr/>
      <dgm:t>
        <a:bodyPr/>
        <a:lstStyle/>
        <a:p>
          <a:endParaRPr lang="en-US"/>
        </a:p>
      </dgm:t>
    </dgm:pt>
    <dgm:pt modelId="{A0457CE1-2212-4B2A-BED7-4C5658B7B765}">
      <dgm:prSet/>
      <dgm:spPr/>
      <dgm:t>
        <a:bodyPr/>
        <a:lstStyle/>
        <a:p>
          <a:pPr>
            <a:lnSpc>
              <a:spcPct val="100000"/>
            </a:lnSpc>
          </a:pPr>
          <a:r>
            <a:rPr lang="en-US"/>
            <a:t>Final dataframe</a:t>
          </a:r>
        </a:p>
      </dgm:t>
    </dgm:pt>
    <dgm:pt modelId="{EFF8E5FA-D2A9-4AA9-9FE9-C3918EF353B1}" type="parTrans" cxnId="{4B9776DA-7F1A-4838-B029-770A4379B0F6}">
      <dgm:prSet/>
      <dgm:spPr/>
      <dgm:t>
        <a:bodyPr/>
        <a:lstStyle/>
        <a:p>
          <a:endParaRPr lang="en-US"/>
        </a:p>
      </dgm:t>
    </dgm:pt>
    <dgm:pt modelId="{6C968FAC-1F58-445B-864F-16C327B24A72}" type="sibTrans" cxnId="{4B9776DA-7F1A-4838-B029-770A4379B0F6}">
      <dgm:prSet/>
      <dgm:spPr/>
      <dgm:t>
        <a:bodyPr/>
        <a:lstStyle/>
        <a:p>
          <a:endParaRPr lang="en-US"/>
        </a:p>
      </dgm:t>
    </dgm:pt>
    <dgm:pt modelId="{37BC98C8-286F-4E7E-B08F-6129D3D14385}">
      <dgm:prSet/>
      <dgm:spPr/>
      <dgm:t>
        <a:bodyPr/>
        <a:lstStyle/>
        <a:p>
          <a:pPr>
            <a:lnSpc>
              <a:spcPct val="100000"/>
            </a:lnSpc>
          </a:pPr>
          <a:r>
            <a:rPr lang="en-US" b="1">
              <a:hlinkClick xmlns:r="http://schemas.openxmlformats.org/officeDocument/2006/relationships" r:id="rId1"/>
            </a:rPr>
            <a:t>https://github.com/yichengtung919/Capstone_Project.git</a:t>
          </a:r>
          <a:endParaRPr lang="en-US"/>
        </a:p>
      </dgm:t>
    </dgm:pt>
    <dgm:pt modelId="{D2271AE0-3B1D-4CFD-AF22-295AA87E31EF}" type="parTrans" cxnId="{4FA83D4D-99B7-492C-B2D5-D564CCD84237}">
      <dgm:prSet/>
      <dgm:spPr/>
      <dgm:t>
        <a:bodyPr/>
        <a:lstStyle/>
        <a:p>
          <a:endParaRPr lang="en-US"/>
        </a:p>
      </dgm:t>
    </dgm:pt>
    <dgm:pt modelId="{2421D45A-DE10-4199-BC5A-77EEC3499644}" type="sibTrans" cxnId="{4FA83D4D-99B7-492C-B2D5-D564CCD84237}">
      <dgm:prSet/>
      <dgm:spPr/>
      <dgm:t>
        <a:bodyPr/>
        <a:lstStyle/>
        <a:p>
          <a:endParaRPr lang="en-US"/>
        </a:p>
      </dgm:t>
    </dgm:pt>
    <dgm:pt modelId="{1B57DEAF-8810-471B-B96F-CA031821ABB2}" type="pres">
      <dgm:prSet presAssocID="{7B42D708-0AE7-4CAF-834C-3C20C5813C95}" presName="root" presStyleCnt="0">
        <dgm:presLayoutVars>
          <dgm:dir/>
          <dgm:resizeHandles val="exact"/>
        </dgm:presLayoutVars>
      </dgm:prSet>
      <dgm:spPr/>
    </dgm:pt>
    <dgm:pt modelId="{A322D796-AC58-46FD-9967-A5C4BCE54C29}" type="pres">
      <dgm:prSet presAssocID="{B7BCFFD4-E1AB-434F-A55C-622C291E045E}" presName="compNode" presStyleCnt="0"/>
      <dgm:spPr/>
    </dgm:pt>
    <dgm:pt modelId="{480CFDA8-26B8-42A4-8A01-41F9F78433B2}" type="pres">
      <dgm:prSet presAssocID="{B7BCFFD4-E1AB-434F-A55C-622C291E045E}"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Barcode"/>
        </a:ext>
      </dgm:extLst>
    </dgm:pt>
    <dgm:pt modelId="{7DABC906-3F16-43B4-9066-1FCA7986206A}" type="pres">
      <dgm:prSet presAssocID="{B7BCFFD4-E1AB-434F-A55C-622C291E045E}" presName="spaceRect" presStyleCnt="0"/>
      <dgm:spPr/>
    </dgm:pt>
    <dgm:pt modelId="{D1AB6459-A6F9-4DD9-BDD8-F77F3872A22E}" type="pres">
      <dgm:prSet presAssocID="{B7BCFFD4-E1AB-434F-A55C-622C291E045E}" presName="textRect" presStyleLbl="revTx" presStyleIdx="0" presStyleCnt="3">
        <dgm:presLayoutVars>
          <dgm:chMax val="1"/>
          <dgm:chPref val="1"/>
        </dgm:presLayoutVars>
      </dgm:prSet>
      <dgm:spPr/>
    </dgm:pt>
    <dgm:pt modelId="{D62B2B0C-DA82-4C8F-A244-E14FBDF17D6C}" type="pres">
      <dgm:prSet presAssocID="{3D21C426-C68A-4448-8E25-BD6B53F3530A}" presName="sibTrans" presStyleCnt="0"/>
      <dgm:spPr/>
    </dgm:pt>
    <dgm:pt modelId="{86AC8F63-FAA2-4F6F-9A31-2CB4AAA07156}" type="pres">
      <dgm:prSet presAssocID="{A0457CE1-2212-4B2A-BED7-4C5658B7B765}" presName="compNode" presStyleCnt="0"/>
      <dgm:spPr/>
    </dgm:pt>
    <dgm:pt modelId="{CAA371B6-B66B-4E5D-A055-523ADC0E42A6}" type="pres">
      <dgm:prSet presAssocID="{A0457CE1-2212-4B2A-BED7-4C5658B7B765}"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Checkmark"/>
        </a:ext>
      </dgm:extLst>
    </dgm:pt>
    <dgm:pt modelId="{D222BC80-C22D-4B5F-A245-A90662A1F4E9}" type="pres">
      <dgm:prSet presAssocID="{A0457CE1-2212-4B2A-BED7-4C5658B7B765}" presName="spaceRect" presStyleCnt="0"/>
      <dgm:spPr/>
    </dgm:pt>
    <dgm:pt modelId="{6B47FC98-9636-4AF1-B0CD-7C0E8B3D1B48}" type="pres">
      <dgm:prSet presAssocID="{A0457CE1-2212-4B2A-BED7-4C5658B7B765}" presName="textRect" presStyleLbl="revTx" presStyleIdx="1" presStyleCnt="3">
        <dgm:presLayoutVars>
          <dgm:chMax val="1"/>
          <dgm:chPref val="1"/>
        </dgm:presLayoutVars>
      </dgm:prSet>
      <dgm:spPr/>
    </dgm:pt>
    <dgm:pt modelId="{6AF0324C-DCD6-48AB-BDBA-50A372D34560}" type="pres">
      <dgm:prSet presAssocID="{6C968FAC-1F58-445B-864F-16C327B24A72}" presName="sibTrans" presStyleCnt="0"/>
      <dgm:spPr/>
    </dgm:pt>
    <dgm:pt modelId="{302B1DF4-9AAF-43B8-9F21-BAB8B4C70A53}" type="pres">
      <dgm:prSet presAssocID="{37BC98C8-286F-4E7E-B08F-6129D3D14385}" presName="compNode" presStyleCnt="0"/>
      <dgm:spPr/>
    </dgm:pt>
    <dgm:pt modelId="{8FE6B11D-20BE-4A02-96AE-174106611913}" type="pres">
      <dgm:prSet presAssocID="{37BC98C8-286F-4E7E-B08F-6129D3D14385}"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Earth Globe Americas"/>
        </a:ext>
      </dgm:extLst>
    </dgm:pt>
    <dgm:pt modelId="{E475DC28-70F2-403F-8F16-378F4BCCEF2E}" type="pres">
      <dgm:prSet presAssocID="{37BC98C8-286F-4E7E-B08F-6129D3D14385}" presName="spaceRect" presStyleCnt="0"/>
      <dgm:spPr/>
    </dgm:pt>
    <dgm:pt modelId="{1261B85D-B763-427F-915F-FF527C5186BB}" type="pres">
      <dgm:prSet presAssocID="{37BC98C8-286F-4E7E-B08F-6129D3D14385}" presName="textRect" presStyleLbl="revTx" presStyleIdx="2" presStyleCnt="3">
        <dgm:presLayoutVars>
          <dgm:chMax val="1"/>
          <dgm:chPref val="1"/>
        </dgm:presLayoutVars>
      </dgm:prSet>
      <dgm:spPr/>
    </dgm:pt>
  </dgm:ptLst>
  <dgm:cxnLst>
    <dgm:cxn modelId="{013EA001-AFDC-4416-B56C-F0187AF924B7}" srcId="{7B42D708-0AE7-4CAF-834C-3C20C5813C95}" destId="{B7BCFFD4-E1AB-434F-A55C-622C291E045E}" srcOrd="0" destOrd="0" parTransId="{050372FD-B2A6-4768-A479-36F4E3ECA6C5}" sibTransId="{3D21C426-C68A-4448-8E25-BD6B53F3530A}"/>
    <dgm:cxn modelId="{E3F41506-F67A-4ADA-9C4E-1D7D1DC8D0A0}" type="presOf" srcId="{B7BCFFD4-E1AB-434F-A55C-622C291E045E}" destId="{D1AB6459-A6F9-4DD9-BDD8-F77F3872A22E}" srcOrd="0" destOrd="0" presId="urn:microsoft.com/office/officeart/2018/2/layout/IconLabelList"/>
    <dgm:cxn modelId="{4FA83D4D-99B7-492C-B2D5-D564CCD84237}" srcId="{7B42D708-0AE7-4CAF-834C-3C20C5813C95}" destId="{37BC98C8-286F-4E7E-B08F-6129D3D14385}" srcOrd="2" destOrd="0" parTransId="{D2271AE0-3B1D-4CFD-AF22-295AA87E31EF}" sibTransId="{2421D45A-DE10-4199-BC5A-77EEC3499644}"/>
    <dgm:cxn modelId="{D69A3F53-7417-44AC-8CF8-4DA24A74D63D}" type="presOf" srcId="{7B42D708-0AE7-4CAF-834C-3C20C5813C95}" destId="{1B57DEAF-8810-471B-B96F-CA031821ABB2}" srcOrd="0" destOrd="0" presId="urn:microsoft.com/office/officeart/2018/2/layout/IconLabelList"/>
    <dgm:cxn modelId="{DAFE9996-125B-4E36-B3BB-BAD3E53C361F}" type="presOf" srcId="{37BC98C8-286F-4E7E-B08F-6129D3D14385}" destId="{1261B85D-B763-427F-915F-FF527C5186BB}" srcOrd="0" destOrd="0" presId="urn:microsoft.com/office/officeart/2018/2/layout/IconLabelList"/>
    <dgm:cxn modelId="{4B9776DA-7F1A-4838-B029-770A4379B0F6}" srcId="{7B42D708-0AE7-4CAF-834C-3C20C5813C95}" destId="{A0457CE1-2212-4B2A-BED7-4C5658B7B765}" srcOrd="1" destOrd="0" parTransId="{EFF8E5FA-D2A9-4AA9-9FE9-C3918EF353B1}" sibTransId="{6C968FAC-1F58-445B-864F-16C327B24A72}"/>
    <dgm:cxn modelId="{6655B3E3-063E-4DD5-AC75-1E0DADD4A74F}" type="presOf" srcId="{A0457CE1-2212-4B2A-BED7-4C5658B7B765}" destId="{6B47FC98-9636-4AF1-B0CD-7C0E8B3D1B48}" srcOrd="0" destOrd="0" presId="urn:microsoft.com/office/officeart/2018/2/layout/IconLabelList"/>
    <dgm:cxn modelId="{8EADB0EC-D173-4C94-B327-F64622643E54}" type="presParOf" srcId="{1B57DEAF-8810-471B-B96F-CA031821ABB2}" destId="{A322D796-AC58-46FD-9967-A5C4BCE54C29}" srcOrd="0" destOrd="0" presId="urn:microsoft.com/office/officeart/2018/2/layout/IconLabelList"/>
    <dgm:cxn modelId="{CB97AE45-31F8-4C25-AB08-D62666BBA51A}" type="presParOf" srcId="{A322D796-AC58-46FD-9967-A5C4BCE54C29}" destId="{480CFDA8-26B8-42A4-8A01-41F9F78433B2}" srcOrd="0" destOrd="0" presId="urn:microsoft.com/office/officeart/2018/2/layout/IconLabelList"/>
    <dgm:cxn modelId="{EAD7AE09-7068-4DD4-B482-08C998983A8F}" type="presParOf" srcId="{A322D796-AC58-46FD-9967-A5C4BCE54C29}" destId="{7DABC906-3F16-43B4-9066-1FCA7986206A}" srcOrd="1" destOrd="0" presId="urn:microsoft.com/office/officeart/2018/2/layout/IconLabelList"/>
    <dgm:cxn modelId="{FAE6B73B-9908-480D-B6E6-5C00B3ECF8D8}" type="presParOf" srcId="{A322D796-AC58-46FD-9967-A5C4BCE54C29}" destId="{D1AB6459-A6F9-4DD9-BDD8-F77F3872A22E}" srcOrd="2" destOrd="0" presId="urn:microsoft.com/office/officeart/2018/2/layout/IconLabelList"/>
    <dgm:cxn modelId="{B9ED28E4-5930-49F2-9387-805A65558DF3}" type="presParOf" srcId="{1B57DEAF-8810-471B-B96F-CA031821ABB2}" destId="{D62B2B0C-DA82-4C8F-A244-E14FBDF17D6C}" srcOrd="1" destOrd="0" presId="urn:microsoft.com/office/officeart/2018/2/layout/IconLabelList"/>
    <dgm:cxn modelId="{2048E5E0-0527-43C9-BCC6-35CE8738BFCE}" type="presParOf" srcId="{1B57DEAF-8810-471B-B96F-CA031821ABB2}" destId="{86AC8F63-FAA2-4F6F-9A31-2CB4AAA07156}" srcOrd="2" destOrd="0" presId="urn:microsoft.com/office/officeart/2018/2/layout/IconLabelList"/>
    <dgm:cxn modelId="{9D3A26D8-5C77-401B-8DDF-E1215D026455}" type="presParOf" srcId="{86AC8F63-FAA2-4F6F-9A31-2CB4AAA07156}" destId="{CAA371B6-B66B-4E5D-A055-523ADC0E42A6}" srcOrd="0" destOrd="0" presId="urn:microsoft.com/office/officeart/2018/2/layout/IconLabelList"/>
    <dgm:cxn modelId="{23115B5B-928E-4E2A-93BF-7A830E158063}" type="presParOf" srcId="{86AC8F63-FAA2-4F6F-9A31-2CB4AAA07156}" destId="{D222BC80-C22D-4B5F-A245-A90662A1F4E9}" srcOrd="1" destOrd="0" presId="urn:microsoft.com/office/officeart/2018/2/layout/IconLabelList"/>
    <dgm:cxn modelId="{0B83FB08-E288-46D8-AAB5-BBB5DD506F3D}" type="presParOf" srcId="{86AC8F63-FAA2-4F6F-9A31-2CB4AAA07156}" destId="{6B47FC98-9636-4AF1-B0CD-7C0E8B3D1B48}" srcOrd="2" destOrd="0" presId="urn:microsoft.com/office/officeart/2018/2/layout/IconLabelList"/>
    <dgm:cxn modelId="{BA727874-790A-4085-BE72-7246FF1A1530}" type="presParOf" srcId="{1B57DEAF-8810-471B-B96F-CA031821ABB2}" destId="{6AF0324C-DCD6-48AB-BDBA-50A372D34560}" srcOrd="3" destOrd="0" presId="urn:microsoft.com/office/officeart/2018/2/layout/IconLabelList"/>
    <dgm:cxn modelId="{D8826BBD-8508-4C36-9687-D552E21D5C92}" type="presParOf" srcId="{1B57DEAF-8810-471B-B96F-CA031821ABB2}" destId="{302B1DF4-9AAF-43B8-9F21-BAB8B4C70A53}" srcOrd="4" destOrd="0" presId="urn:microsoft.com/office/officeart/2018/2/layout/IconLabelList"/>
    <dgm:cxn modelId="{C06A3BDD-203A-4167-A7EB-8BDC9F7657C7}" type="presParOf" srcId="{302B1DF4-9AAF-43B8-9F21-BAB8B4C70A53}" destId="{8FE6B11D-20BE-4A02-96AE-174106611913}" srcOrd="0" destOrd="0" presId="urn:microsoft.com/office/officeart/2018/2/layout/IconLabelList"/>
    <dgm:cxn modelId="{D179F03E-E1B9-4698-872F-3FCADB2A9AB1}" type="presParOf" srcId="{302B1DF4-9AAF-43B8-9F21-BAB8B4C70A53}" destId="{E475DC28-70F2-403F-8F16-378F4BCCEF2E}" srcOrd="1" destOrd="0" presId="urn:microsoft.com/office/officeart/2018/2/layout/IconLabelList"/>
    <dgm:cxn modelId="{2EE97CD3-5F29-4D0E-B84B-1152BF829889}" type="presParOf" srcId="{302B1DF4-9AAF-43B8-9F21-BAB8B4C70A53}" destId="{1261B85D-B763-427F-915F-FF527C5186B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84A61F-67A0-3F46-B34C-C3E1D6A601A7}">
      <dsp:nvSpPr>
        <dsp:cNvPr id="0" name=""/>
        <dsp:cNvSpPr/>
      </dsp:nvSpPr>
      <dsp:spPr>
        <a:xfrm>
          <a:off x="1808084" y="1390281"/>
          <a:ext cx="91440" cy="502368"/>
        </a:xfrm>
        <a:custGeom>
          <a:avLst/>
          <a:gdLst/>
          <a:ahLst/>
          <a:cxnLst/>
          <a:rect l="0" t="0" r="0" b="0"/>
          <a:pathLst>
            <a:path>
              <a:moveTo>
                <a:pt x="45720" y="0"/>
              </a:moveTo>
              <a:lnTo>
                <a:pt x="45720" y="50236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840479" y="1638801"/>
        <a:ext cx="26648" cy="5329"/>
      </dsp:txXfrm>
    </dsp:sp>
    <dsp:sp modelId="{27301802-1A4E-8843-A834-C2B26DE36B94}">
      <dsp:nvSpPr>
        <dsp:cNvPr id="0" name=""/>
        <dsp:cNvSpPr/>
      </dsp:nvSpPr>
      <dsp:spPr>
        <a:xfrm>
          <a:off x="695176" y="1728"/>
          <a:ext cx="2317254" cy="1390352"/>
        </a:xfrm>
        <a:prstGeom prst="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547" tIns="119188" rIns="113547" bIns="119188" numCol="1" spcCol="1270" anchor="t" anchorCtr="0">
          <a:noAutofit/>
        </a:bodyPr>
        <a:lstStyle/>
        <a:p>
          <a:pPr marL="0" lvl="0" indent="0" algn="l" defTabSz="755650">
            <a:lnSpc>
              <a:spcPct val="90000"/>
            </a:lnSpc>
            <a:spcBef>
              <a:spcPct val="0"/>
            </a:spcBef>
            <a:spcAft>
              <a:spcPct val="35000"/>
            </a:spcAft>
            <a:buNone/>
            <a:defRPr b="1"/>
          </a:pPr>
          <a:r>
            <a:rPr lang="en-US" sz="1700" b="1" kern="1200" dirty="0"/>
            <a:t>Data gathering</a:t>
          </a:r>
        </a:p>
        <a:p>
          <a:pPr marL="114300" lvl="1" indent="-114300" algn="l" defTabSz="577850">
            <a:lnSpc>
              <a:spcPct val="90000"/>
            </a:lnSpc>
            <a:spcBef>
              <a:spcPct val="0"/>
            </a:spcBef>
            <a:spcAft>
              <a:spcPct val="15000"/>
            </a:spcAft>
            <a:buChar char="•"/>
          </a:pPr>
          <a:r>
            <a:rPr lang="en-US" sz="1300" kern="1200" dirty="0"/>
            <a:t>Obtain data from source websites and combine</a:t>
          </a:r>
        </a:p>
        <a:p>
          <a:pPr marL="114300" lvl="1" indent="-114300" algn="l" defTabSz="577850">
            <a:lnSpc>
              <a:spcPct val="90000"/>
            </a:lnSpc>
            <a:spcBef>
              <a:spcPct val="0"/>
            </a:spcBef>
            <a:spcAft>
              <a:spcPct val="15000"/>
            </a:spcAft>
            <a:buChar char="•"/>
          </a:pPr>
          <a:r>
            <a:rPr lang="en-US" sz="900" kern="1200" dirty="0"/>
            <a:t>(</a:t>
          </a:r>
          <a:r>
            <a:rPr lang="en-US" sz="900" kern="1200" dirty="0">
              <a:hlinkClick xmlns:r="http://schemas.openxmlformats.org/officeDocument/2006/relationships" r:id="rId1"/>
            </a:rPr>
            <a:t>https://www.basketball-reference.com/</a:t>
          </a:r>
          <a:r>
            <a:rPr lang="en-US" sz="900" kern="1200" dirty="0"/>
            <a:t>,  Kaggle)</a:t>
          </a:r>
        </a:p>
      </dsp:txBody>
      <dsp:txXfrm>
        <a:off x="695176" y="1728"/>
        <a:ext cx="2317254" cy="1390352"/>
      </dsp:txXfrm>
    </dsp:sp>
    <dsp:sp modelId="{BB4CD27E-1C80-DB4E-86A7-646E9D02742F}">
      <dsp:nvSpPr>
        <dsp:cNvPr id="0" name=""/>
        <dsp:cNvSpPr/>
      </dsp:nvSpPr>
      <dsp:spPr>
        <a:xfrm>
          <a:off x="1808084" y="3313603"/>
          <a:ext cx="91440" cy="502368"/>
        </a:xfrm>
        <a:custGeom>
          <a:avLst/>
          <a:gdLst/>
          <a:ahLst/>
          <a:cxnLst/>
          <a:rect l="0" t="0" r="0" b="0"/>
          <a:pathLst>
            <a:path>
              <a:moveTo>
                <a:pt x="45720" y="0"/>
              </a:moveTo>
              <a:lnTo>
                <a:pt x="45720" y="50236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840479" y="3562122"/>
        <a:ext cx="26648" cy="5329"/>
      </dsp:txXfrm>
    </dsp:sp>
    <dsp:sp modelId="{5604C161-B170-3848-8B65-FE75237C9A51}">
      <dsp:nvSpPr>
        <dsp:cNvPr id="0" name=""/>
        <dsp:cNvSpPr/>
      </dsp:nvSpPr>
      <dsp:spPr>
        <a:xfrm>
          <a:off x="695176" y="1925050"/>
          <a:ext cx="2317254" cy="1390352"/>
        </a:xfrm>
        <a:prstGeom prst="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547" tIns="119188" rIns="113547" bIns="119188" numCol="1" spcCol="1270" anchor="t" anchorCtr="0">
          <a:noAutofit/>
        </a:bodyPr>
        <a:lstStyle/>
        <a:p>
          <a:pPr marL="0" lvl="0" indent="0" algn="l" defTabSz="755650">
            <a:lnSpc>
              <a:spcPct val="90000"/>
            </a:lnSpc>
            <a:spcBef>
              <a:spcPct val="0"/>
            </a:spcBef>
            <a:spcAft>
              <a:spcPct val="35000"/>
            </a:spcAft>
            <a:buNone/>
            <a:defRPr b="1"/>
          </a:pPr>
          <a:r>
            <a:rPr lang="en-US" sz="1700" b="1" kern="1200" dirty="0">
              <a:latin typeface="Source Sans Pro"/>
              <a:ea typeface="+mn-ea"/>
              <a:cs typeface="+mn-cs"/>
            </a:rPr>
            <a:t>Data cleaning and exploration</a:t>
          </a:r>
        </a:p>
        <a:p>
          <a:pPr marL="114300" lvl="1" indent="-114300" algn="l" defTabSz="577850">
            <a:lnSpc>
              <a:spcPct val="90000"/>
            </a:lnSpc>
            <a:spcBef>
              <a:spcPct val="0"/>
            </a:spcBef>
            <a:spcAft>
              <a:spcPct val="15000"/>
            </a:spcAft>
            <a:buChar char="•"/>
          </a:pPr>
          <a:r>
            <a:rPr lang="en-US" sz="1300" kern="1200">
              <a:latin typeface="Source Sans Pro"/>
              <a:ea typeface="+mn-ea"/>
              <a:cs typeface="+mn-cs"/>
            </a:rPr>
            <a:t>Clean data and explore columns to better understand dataset</a:t>
          </a:r>
        </a:p>
      </dsp:txBody>
      <dsp:txXfrm>
        <a:off x="695176" y="1925050"/>
        <a:ext cx="2317254" cy="1390352"/>
      </dsp:txXfrm>
    </dsp:sp>
    <dsp:sp modelId="{C8D9F425-7449-9541-BE17-2E7F1F872B1C}">
      <dsp:nvSpPr>
        <dsp:cNvPr id="0" name=""/>
        <dsp:cNvSpPr/>
      </dsp:nvSpPr>
      <dsp:spPr>
        <a:xfrm>
          <a:off x="695176" y="3848372"/>
          <a:ext cx="2317254" cy="1390352"/>
        </a:xfrm>
        <a:prstGeom prst="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547" tIns="119188" rIns="113547" bIns="119188" numCol="1" spcCol="1270" anchor="t" anchorCtr="0">
          <a:noAutofit/>
        </a:bodyPr>
        <a:lstStyle/>
        <a:p>
          <a:pPr marL="0" lvl="0" indent="0" algn="l" defTabSz="755650">
            <a:lnSpc>
              <a:spcPct val="90000"/>
            </a:lnSpc>
            <a:spcBef>
              <a:spcPct val="0"/>
            </a:spcBef>
            <a:spcAft>
              <a:spcPct val="35000"/>
            </a:spcAft>
            <a:buNone/>
            <a:defRPr b="1"/>
          </a:pPr>
          <a:r>
            <a:rPr lang="en-US" sz="1700" b="1" kern="1200" dirty="0">
              <a:latin typeface="Source Sans Pro"/>
              <a:ea typeface="+mn-ea"/>
              <a:cs typeface="+mn-cs"/>
            </a:rPr>
            <a:t>Data Visualization</a:t>
          </a:r>
        </a:p>
        <a:p>
          <a:pPr marL="114300" lvl="1" indent="-114300" algn="l" defTabSz="577850">
            <a:lnSpc>
              <a:spcPct val="90000"/>
            </a:lnSpc>
            <a:spcBef>
              <a:spcPct val="0"/>
            </a:spcBef>
            <a:spcAft>
              <a:spcPct val="15000"/>
            </a:spcAft>
            <a:buChar char="•"/>
          </a:pPr>
          <a:r>
            <a:rPr lang="en-US" sz="1300" b="0" kern="1200">
              <a:latin typeface="Source Sans Pro"/>
              <a:ea typeface="+mn-ea"/>
              <a:cs typeface="+mn-cs"/>
            </a:rPr>
            <a:t>Visualize dataset in Tableau to demonstrate the relationship between different stats and wins</a:t>
          </a:r>
        </a:p>
      </dsp:txBody>
      <dsp:txXfrm>
        <a:off x="695176" y="3848372"/>
        <a:ext cx="2317254" cy="1390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CFDA8-26B8-42A4-8A01-41F9F78433B2}">
      <dsp:nvSpPr>
        <dsp:cNvPr id="0" name=""/>
        <dsp:cNvSpPr/>
      </dsp:nvSpPr>
      <dsp:spPr>
        <a:xfrm>
          <a:off x="550799" y="1082774"/>
          <a:ext cx="876908" cy="8769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AB6459-A6F9-4DD9-BDD8-F77F3872A22E}">
      <dsp:nvSpPr>
        <dsp:cNvPr id="0" name=""/>
        <dsp:cNvSpPr/>
      </dsp:nvSpPr>
      <dsp:spPr>
        <a:xfrm>
          <a:off x="14911" y="2241688"/>
          <a:ext cx="194868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Project code </a:t>
          </a:r>
        </a:p>
      </dsp:txBody>
      <dsp:txXfrm>
        <a:off x="14911" y="2241688"/>
        <a:ext cx="1948684" cy="720000"/>
      </dsp:txXfrm>
    </dsp:sp>
    <dsp:sp modelId="{CAA371B6-B66B-4E5D-A055-523ADC0E42A6}">
      <dsp:nvSpPr>
        <dsp:cNvPr id="0" name=""/>
        <dsp:cNvSpPr/>
      </dsp:nvSpPr>
      <dsp:spPr>
        <a:xfrm>
          <a:off x="2840504" y="1082774"/>
          <a:ext cx="876908" cy="8769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47FC98-9636-4AF1-B0CD-7C0E8B3D1B48}">
      <dsp:nvSpPr>
        <dsp:cNvPr id="0" name=""/>
        <dsp:cNvSpPr/>
      </dsp:nvSpPr>
      <dsp:spPr>
        <a:xfrm>
          <a:off x="2304616" y="2241688"/>
          <a:ext cx="194868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Final dataframe</a:t>
          </a:r>
        </a:p>
      </dsp:txBody>
      <dsp:txXfrm>
        <a:off x="2304616" y="2241688"/>
        <a:ext cx="1948684" cy="720000"/>
      </dsp:txXfrm>
    </dsp:sp>
    <dsp:sp modelId="{8FE6B11D-20BE-4A02-96AE-174106611913}">
      <dsp:nvSpPr>
        <dsp:cNvPr id="0" name=""/>
        <dsp:cNvSpPr/>
      </dsp:nvSpPr>
      <dsp:spPr>
        <a:xfrm>
          <a:off x="5130209" y="1082774"/>
          <a:ext cx="876908" cy="8769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61B85D-B763-427F-915F-FF527C5186BB}">
      <dsp:nvSpPr>
        <dsp:cNvPr id="0" name=""/>
        <dsp:cNvSpPr/>
      </dsp:nvSpPr>
      <dsp:spPr>
        <a:xfrm>
          <a:off x="4594320" y="2241688"/>
          <a:ext cx="194868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hlinkClick xmlns:r="http://schemas.openxmlformats.org/officeDocument/2006/relationships" r:id="rId7"/>
            </a:rPr>
            <a:t>https://github.com/yichengtung919/Capstone_Project.git</a:t>
          </a:r>
          <a:endParaRPr lang="en-US" sz="1100" kern="1200"/>
        </a:p>
      </dsp:txBody>
      <dsp:txXfrm>
        <a:off x="4594320" y="2241688"/>
        <a:ext cx="1948684"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5/22/24</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5/22/24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project presentation, my name is Justin and I will be presenting the analysis on the winning factors in the National basketball association. The reason that I pick this topic is because I am interested in understanding how analytics can help with business operations and I am interested in the sports industry.</a:t>
            </a:r>
          </a:p>
        </p:txBody>
      </p:sp>
      <p:sp>
        <p:nvSpPr>
          <p:cNvPr id="4" name="Slide Number Placeholder 3"/>
          <p:cNvSpPr>
            <a:spLocks noGrp="1"/>
          </p:cNvSpPr>
          <p:nvPr>
            <p:ph type="sldNum" sz="quarter" idx="5"/>
          </p:nvPr>
        </p:nvSpPr>
        <p:spPr/>
        <p:txBody>
          <a:bodyPr/>
          <a:lstStyle/>
          <a:p>
            <a:fld id="{C5DF5DD2-187C-450F-BB87-F62B9ADB04D5}" type="slidenum">
              <a:rPr lang="en-US" smtClean="0"/>
              <a:t>1</a:t>
            </a:fld>
            <a:endParaRPr lang="en-US" dirty="0"/>
          </a:p>
        </p:txBody>
      </p:sp>
    </p:spTree>
    <p:extLst>
      <p:ext uri="{BB962C8B-B14F-4D97-AF65-F5344CB8AC3E}">
        <p14:creationId xmlns:p14="http://schemas.microsoft.com/office/powerpoint/2010/main" val="3577472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going through the process of this project. I found that there is not a single stat that determines winning in the league. Instead, it is all the stats on both offense and defense that contribute to a teams success. This analysis focus more on the larger scale of the stats that helps with winning but further analysis can be done on a team and player level to explore more ways to increase chance of winning. And lastly , there is a lot of work to be done by the raptors this offseason to turn things around.</a:t>
            </a:r>
          </a:p>
        </p:txBody>
      </p:sp>
      <p:sp>
        <p:nvSpPr>
          <p:cNvPr id="4" name="Slide Number Placeholder 3"/>
          <p:cNvSpPr>
            <a:spLocks noGrp="1"/>
          </p:cNvSpPr>
          <p:nvPr>
            <p:ph type="sldNum" sz="quarter" idx="5"/>
          </p:nvPr>
        </p:nvSpPr>
        <p:spPr/>
        <p:txBody>
          <a:bodyPr/>
          <a:lstStyle/>
          <a:p>
            <a:fld id="{83251742-F350-4E0A-882E-44E34E005EFD}" type="slidenum">
              <a:rPr lang="en-US" smtClean="0"/>
              <a:t>10</a:t>
            </a:fld>
            <a:endParaRPr lang="en-US" dirty="0"/>
          </a:p>
        </p:txBody>
      </p:sp>
    </p:spTree>
    <p:extLst>
      <p:ext uri="{BB962C8B-B14F-4D97-AF65-F5344CB8AC3E}">
        <p14:creationId xmlns:p14="http://schemas.microsoft.com/office/powerpoint/2010/main" val="3012974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11</a:t>
            </a:fld>
            <a:endParaRPr lang="en-US" dirty="0"/>
          </a:p>
        </p:txBody>
      </p:sp>
    </p:spTree>
    <p:extLst>
      <p:ext uri="{BB962C8B-B14F-4D97-AF65-F5344CB8AC3E}">
        <p14:creationId xmlns:p14="http://schemas.microsoft.com/office/powerpoint/2010/main" val="33965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project process, first I gather team data from websites like basketball </a:t>
            </a:r>
            <a:r>
              <a:rPr lang="en-US" dirty="0" err="1"/>
              <a:t>reference.com</a:t>
            </a:r>
            <a:r>
              <a:rPr lang="en-US" dirty="0"/>
              <a:t> and Kaggle. Then I import them into a python environment to combine, clean and explore data. Last but not least is to visualize the data to demonstrate the relationship between different stats and winning.   </a:t>
            </a:r>
          </a:p>
        </p:txBody>
      </p:sp>
      <p:sp>
        <p:nvSpPr>
          <p:cNvPr id="4" name="Slide Number Placeholder 3"/>
          <p:cNvSpPr>
            <a:spLocks noGrp="1"/>
          </p:cNvSpPr>
          <p:nvPr>
            <p:ph type="sldNum" sz="quarter" idx="5"/>
          </p:nvPr>
        </p:nvSpPr>
        <p:spPr/>
        <p:txBody>
          <a:bodyPr/>
          <a:lstStyle/>
          <a:p>
            <a:fld id="{83251742-F350-4E0A-882E-44E34E005EFD}" type="slidenum">
              <a:rPr lang="en-US" smtClean="0"/>
              <a:t>2</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interested in looking at my project code and the data gathered. Here is a link to my </a:t>
            </a:r>
            <a:r>
              <a:rPr lang="en-US" dirty="0" err="1"/>
              <a:t>github</a:t>
            </a:r>
            <a:r>
              <a:rPr lang="en-US" dirty="0"/>
              <a:t>.</a:t>
            </a:r>
          </a:p>
        </p:txBody>
      </p:sp>
      <p:sp>
        <p:nvSpPr>
          <p:cNvPr id="4" name="Slide Number Placeholder 3"/>
          <p:cNvSpPr>
            <a:spLocks noGrp="1"/>
          </p:cNvSpPr>
          <p:nvPr>
            <p:ph type="sldNum" sz="quarter" idx="5"/>
          </p:nvPr>
        </p:nvSpPr>
        <p:spPr/>
        <p:txBody>
          <a:bodyPr/>
          <a:lstStyle/>
          <a:p>
            <a:fld id="{83251742-F350-4E0A-882E-44E34E005EFD}" type="slidenum">
              <a:rPr lang="en-US" smtClean="0"/>
              <a:t>3</a:t>
            </a:fld>
            <a:endParaRPr lang="en-US" dirty="0"/>
          </a:p>
        </p:txBody>
      </p:sp>
    </p:spTree>
    <p:extLst>
      <p:ext uri="{BB962C8B-B14F-4D97-AF65-F5344CB8AC3E}">
        <p14:creationId xmlns:p14="http://schemas.microsoft.com/office/powerpoint/2010/main" val="1400289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get into the analysis. The first question that we want to know is who is on the winning side of the NBA? The graph shows the average wins per season by each team in the </a:t>
            </a:r>
            <a:r>
              <a:rPr lang="en-US" dirty="0" err="1"/>
              <a:t>nba</a:t>
            </a:r>
            <a:r>
              <a:rPr lang="en-US" dirty="0"/>
              <a:t>. the yellow highlighted area represents the top half the league and below represents the bottom half. There are a total of 30 teams in the </a:t>
            </a:r>
            <a:r>
              <a:rPr lang="en-US" dirty="0" err="1"/>
              <a:t>nba</a:t>
            </a:r>
            <a:r>
              <a:rPr lang="en-US" dirty="0"/>
              <a:t> and generally only the top 16 teams can make it to the playoffs. So in order to make it to the playoffs a team would have win approximately 38 games per season as show in the average.</a:t>
            </a:r>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dive into what contributes to a winning record. There are two side of the game, offense and defense. Offense means the number of scores on our side and defense means the points allowed to the opponent. Here we have the top 10 offensive rated teams in the league and their records. On the left we can see the Celtics is at the top of the league at 116 points scored for every 100 possession. On the right here we can see a positive relationship between offensive rating and the number of wins with an r-square of .68 which means the line can account for close to 70% of the data. So statistically it can be said to be positively related.</a:t>
            </a:r>
          </a:p>
        </p:txBody>
      </p:sp>
      <p:sp>
        <p:nvSpPr>
          <p:cNvPr id="4" name="Slide Number Placeholder 3"/>
          <p:cNvSpPr>
            <a:spLocks noGrp="1"/>
          </p:cNvSpPr>
          <p:nvPr>
            <p:ph type="sldNum" sz="quarter" idx="5"/>
          </p:nvPr>
        </p:nvSpPr>
        <p:spPr/>
        <p:txBody>
          <a:bodyPr/>
          <a:lstStyle/>
          <a:p>
            <a:fld id="{83251742-F350-4E0A-882E-44E34E005EFD}" type="slidenum">
              <a:rPr lang="en-US" smtClean="0"/>
              <a:t>5</a:t>
            </a:fld>
            <a:endParaRPr lang="en-US" dirty="0"/>
          </a:p>
        </p:txBody>
      </p:sp>
    </p:spTree>
    <p:extLst>
      <p:ext uri="{BB962C8B-B14F-4D97-AF65-F5344CB8AC3E}">
        <p14:creationId xmlns:p14="http://schemas.microsoft.com/office/powerpoint/2010/main" val="63257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the other side of the game which is the defense. The top defensive team here is the Celtics again for 109 points allowed per 100 possession. As can be seen on the right hand side here there is a negative relationship between defensive rating and wins. Which means a team would aim to have a low defensive rating so there is a higher chance of winning. The r-square here shows 0.58 slightly lower than offense rating but also statically significant.</a:t>
            </a:r>
          </a:p>
        </p:txBody>
      </p:sp>
      <p:sp>
        <p:nvSpPr>
          <p:cNvPr id="4" name="Slide Number Placeholder 3"/>
          <p:cNvSpPr>
            <a:spLocks noGrp="1"/>
          </p:cNvSpPr>
          <p:nvPr>
            <p:ph type="sldNum" sz="quarter" idx="5"/>
          </p:nvPr>
        </p:nvSpPr>
        <p:spPr/>
        <p:txBody>
          <a:bodyPr/>
          <a:lstStyle/>
          <a:p>
            <a:fld id="{83251742-F350-4E0A-882E-44E34E005EFD}" type="slidenum">
              <a:rPr lang="en-US" smtClean="0"/>
              <a:t>6</a:t>
            </a:fld>
            <a:endParaRPr lang="en-US" dirty="0"/>
          </a:p>
        </p:txBody>
      </p:sp>
    </p:spTree>
    <p:extLst>
      <p:ext uri="{BB962C8B-B14F-4D97-AF65-F5344CB8AC3E}">
        <p14:creationId xmlns:p14="http://schemas.microsoft.com/office/powerpoint/2010/main" val="70078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how the only Canadian team right now in the NBA, the Toronto raptors are doing. The red line represents offensive rating, blue lines represents defensive rating. The larger the gap between them means a </a:t>
            </a:r>
            <a:r>
              <a:rPr lang="en-US" dirty="0" err="1"/>
              <a:t>higer</a:t>
            </a:r>
            <a:r>
              <a:rPr lang="en-US" dirty="0"/>
              <a:t> chance of winning. Which can be seen in the green line at the bottom</a:t>
            </a:r>
            <a:r>
              <a:rPr lang="en-US"/>
              <a:t>, it </a:t>
            </a:r>
            <a:r>
              <a:rPr lang="en-US" dirty="0"/>
              <a:t>stands for the wins for each season. This past season 2023 shows a defense rating higher than the offense, which means the raptors are scoring less than what they allow the opponents on average. And the record suffers as a result at just 25 wins and missed playoffs.</a:t>
            </a:r>
          </a:p>
        </p:txBody>
      </p:sp>
      <p:sp>
        <p:nvSpPr>
          <p:cNvPr id="4" name="Slide Number Placeholder 3"/>
          <p:cNvSpPr>
            <a:spLocks noGrp="1"/>
          </p:cNvSpPr>
          <p:nvPr>
            <p:ph type="sldNum" sz="quarter" idx="5"/>
          </p:nvPr>
        </p:nvSpPr>
        <p:spPr/>
        <p:txBody>
          <a:bodyPr/>
          <a:lstStyle/>
          <a:p>
            <a:fld id="{C5DF5DD2-187C-450F-BB87-F62B9ADB04D5}" type="slidenum">
              <a:rPr lang="en-US" smtClean="0"/>
              <a:t>7</a:t>
            </a:fld>
            <a:endParaRPr lang="en-US" dirty="0"/>
          </a:p>
        </p:txBody>
      </p:sp>
    </p:spTree>
    <p:extLst>
      <p:ext uri="{BB962C8B-B14F-4D97-AF65-F5344CB8AC3E}">
        <p14:creationId xmlns:p14="http://schemas.microsoft.com/office/powerpoint/2010/main" val="1437230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they are doing offensively in 2023. We can see in the chart on the left here, all of the offensive stats are below average and so the rating is also below average.</a:t>
            </a:r>
          </a:p>
        </p:txBody>
      </p:sp>
      <p:sp>
        <p:nvSpPr>
          <p:cNvPr id="4" name="Slide Number Placeholder 3"/>
          <p:cNvSpPr>
            <a:spLocks noGrp="1"/>
          </p:cNvSpPr>
          <p:nvPr>
            <p:ph type="sldNum" sz="quarter" idx="5"/>
          </p:nvPr>
        </p:nvSpPr>
        <p:spPr/>
        <p:txBody>
          <a:bodyPr/>
          <a:lstStyle/>
          <a:p>
            <a:fld id="{C5DF5DD2-187C-450F-BB87-F62B9ADB04D5}" type="slidenum">
              <a:rPr lang="en-US" smtClean="0"/>
              <a:t>8</a:t>
            </a:fld>
            <a:endParaRPr lang="en-US" dirty="0"/>
          </a:p>
        </p:txBody>
      </p:sp>
    </p:spTree>
    <p:extLst>
      <p:ext uri="{BB962C8B-B14F-4D97-AF65-F5344CB8AC3E}">
        <p14:creationId xmlns:p14="http://schemas.microsoft.com/office/powerpoint/2010/main" val="175100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offense. The defensive stats in 2023 also shows a subpar performance. Almost all of the stats that are contributing to the defensive rating are above average which means more scores allowed per game.</a:t>
            </a:r>
          </a:p>
        </p:txBody>
      </p:sp>
      <p:sp>
        <p:nvSpPr>
          <p:cNvPr id="4" name="Slide Number Placeholder 3"/>
          <p:cNvSpPr>
            <a:spLocks noGrp="1"/>
          </p:cNvSpPr>
          <p:nvPr>
            <p:ph type="sldNum" sz="quarter" idx="5"/>
          </p:nvPr>
        </p:nvSpPr>
        <p:spPr/>
        <p:txBody>
          <a:bodyPr/>
          <a:lstStyle/>
          <a:p>
            <a:fld id="{C5DF5DD2-187C-450F-BB87-F62B9ADB04D5}" type="slidenum">
              <a:rPr lang="en-US" smtClean="0"/>
              <a:t>9</a:t>
            </a:fld>
            <a:endParaRPr lang="en-US" dirty="0"/>
          </a:p>
        </p:txBody>
      </p:sp>
    </p:spTree>
    <p:extLst>
      <p:ext uri="{BB962C8B-B14F-4D97-AF65-F5344CB8AC3E}">
        <p14:creationId xmlns:p14="http://schemas.microsoft.com/office/powerpoint/2010/main" val="1624999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dirty="0"/>
              <a:t>2/1/XXXXX</a:t>
            </a:r>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dirty="0"/>
              <a:t>2/1/XXXXX</a:t>
            </a:r>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dirty="0"/>
              <a:t>2/1/XXXXX</a:t>
            </a:r>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dirty="0"/>
              <a:t>2/1/XXXXX</a:t>
            </a:r>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dirty="0"/>
              <a:t>2/1/XXXXX</a:t>
            </a:r>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dirty="0"/>
              <a:t>2/1/XXXXX</a:t>
            </a:r>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dirty="0"/>
              <a:t>2/1/XXXXX</a:t>
            </a:r>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dirty="0"/>
              <a:t>2/1/XXXXX</a:t>
            </a:r>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dirty="0"/>
              <a:t>2/1/XXXXX</a:t>
            </a:r>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dirty="0"/>
              <a:t>2/1/XXXXX</a:t>
            </a:r>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7" name="Picture Placeholder 11">
            <a:extLst>
              <a:ext uri="{FF2B5EF4-FFF2-40B4-BE49-F238E27FC236}">
                <a16:creationId xmlns:a16="http://schemas.microsoft.com/office/drawing/2014/main" id="{F1071936-6A39-404B-B5EC-8FECA37E1403}"/>
              </a:ext>
            </a:extLst>
          </p:cNvPr>
          <p:cNvSpPr>
            <a:spLocks noGrp="1"/>
          </p:cNvSpPr>
          <p:nvPr>
            <p:ph type="pic" sz="quarter" idx="14"/>
          </p:nvPr>
        </p:nvSpPr>
        <p:spPr>
          <a:xfrm>
            <a:off x="745213" y="2219353"/>
            <a:ext cx="2286000" cy="2286000"/>
          </a:xfrm>
          <a:prstGeom prst="ellipse">
            <a:avLst/>
          </a:prstGeom>
        </p:spPr>
        <p:txBody>
          <a:bodyPr>
            <a:normAutofit/>
          </a:bodyPr>
          <a:lstStyle>
            <a:lvl1pPr>
              <a:defRPr sz="2000"/>
            </a:lvl1pPr>
          </a:lstStyle>
          <a:p>
            <a:endParaRPr lang="en-US"/>
          </a:p>
        </p:txBody>
      </p:sp>
      <p:sp>
        <p:nvSpPr>
          <p:cNvPr id="201" name="Picture Placeholder 11">
            <a:extLst>
              <a:ext uri="{FF2B5EF4-FFF2-40B4-BE49-F238E27FC236}">
                <a16:creationId xmlns:a16="http://schemas.microsoft.com/office/drawing/2014/main" id="{65E6D613-79CD-48DA-A78B-2844FACE6C87}"/>
              </a:ext>
            </a:extLst>
          </p:cNvPr>
          <p:cNvSpPr>
            <a:spLocks noGrp="1"/>
          </p:cNvSpPr>
          <p:nvPr>
            <p:ph type="pic" sz="quarter" idx="15"/>
          </p:nvPr>
        </p:nvSpPr>
        <p:spPr>
          <a:xfrm>
            <a:off x="3551776" y="2219353"/>
            <a:ext cx="2286000" cy="2286000"/>
          </a:xfrm>
          <a:prstGeom prst="ellipse">
            <a:avLst/>
          </a:prstGeom>
        </p:spPr>
        <p:txBody>
          <a:bodyPr>
            <a:normAutofit/>
          </a:bodyPr>
          <a:lstStyle>
            <a:lvl1pPr>
              <a:defRPr sz="2000"/>
            </a:lvl1pPr>
          </a:lstStyle>
          <a:p>
            <a:endParaRPr lang="en-US"/>
          </a:p>
        </p:txBody>
      </p:sp>
      <p:sp>
        <p:nvSpPr>
          <p:cNvPr id="202" name="Picture Placeholder 11">
            <a:extLst>
              <a:ext uri="{FF2B5EF4-FFF2-40B4-BE49-F238E27FC236}">
                <a16:creationId xmlns:a16="http://schemas.microsoft.com/office/drawing/2014/main" id="{0AB7DD77-A094-4B63-9717-4D9048C8F90B}"/>
              </a:ext>
            </a:extLst>
          </p:cNvPr>
          <p:cNvSpPr>
            <a:spLocks noGrp="1"/>
          </p:cNvSpPr>
          <p:nvPr>
            <p:ph type="pic" sz="quarter" idx="16"/>
          </p:nvPr>
        </p:nvSpPr>
        <p:spPr>
          <a:xfrm>
            <a:off x="6358339" y="2219353"/>
            <a:ext cx="2286000" cy="2286000"/>
          </a:xfrm>
          <a:prstGeom prst="ellipse">
            <a:avLst/>
          </a:prstGeom>
        </p:spPr>
        <p:txBody>
          <a:bodyPr>
            <a:normAutofit/>
          </a:bodyPr>
          <a:lstStyle>
            <a:lvl1pPr>
              <a:defRPr sz="2000"/>
            </a:lvl1pPr>
          </a:lstStyle>
          <a:p>
            <a:endParaRPr lang="en-US"/>
          </a:p>
        </p:txBody>
      </p:sp>
      <p:sp>
        <p:nvSpPr>
          <p:cNvPr id="206" name="Picture Placeholder 11">
            <a:extLst>
              <a:ext uri="{FF2B5EF4-FFF2-40B4-BE49-F238E27FC236}">
                <a16:creationId xmlns:a16="http://schemas.microsoft.com/office/drawing/2014/main" id="{D512AEF9-E4D4-4E44-93C9-BBB675AD6BAF}"/>
              </a:ext>
            </a:extLst>
          </p:cNvPr>
          <p:cNvSpPr>
            <a:spLocks noGrp="1"/>
          </p:cNvSpPr>
          <p:nvPr>
            <p:ph type="pic" sz="quarter" idx="17"/>
          </p:nvPr>
        </p:nvSpPr>
        <p:spPr>
          <a:xfrm>
            <a:off x="9164901" y="2219353"/>
            <a:ext cx="2286000" cy="2286000"/>
          </a:xfrm>
          <a:prstGeom prst="ellipse">
            <a:avLst/>
          </a:prstGeom>
        </p:spPr>
        <p:txBody>
          <a:bodyPr>
            <a:normAutofit/>
          </a:bodyPr>
          <a:lstStyle>
            <a:lvl1pPr>
              <a:defRPr sz="2000"/>
            </a:lvl1pPr>
          </a:lstStyle>
          <a:p>
            <a:endParaRPr lang="en-US"/>
          </a:p>
        </p:txBody>
      </p:sp>
      <p:sp>
        <p:nvSpPr>
          <p:cNvPr id="207" name="Text Placeholder 20">
            <a:extLst>
              <a:ext uri="{FF2B5EF4-FFF2-40B4-BE49-F238E27FC236}">
                <a16:creationId xmlns:a16="http://schemas.microsoft.com/office/drawing/2014/main" id="{87A50965-D6D5-4C85-8DFC-0E5BC15236C6}"/>
              </a:ext>
            </a:extLst>
          </p:cNvPr>
          <p:cNvSpPr>
            <a:spLocks noGrp="1"/>
          </p:cNvSpPr>
          <p:nvPr>
            <p:ph type="body" sz="quarter" idx="18" hasCustomPrompt="1"/>
          </p:nvPr>
        </p:nvSpPr>
        <p:spPr>
          <a:xfrm>
            <a:off x="762000" y="4665296"/>
            <a:ext cx="2286000" cy="365125"/>
          </a:xfrm>
        </p:spPr>
        <p:txBody>
          <a:bodyPr anchor="ctr">
            <a:noAutofit/>
          </a:bodyPr>
          <a:lstStyle>
            <a:lvl1pPr marL="0" indent="0" algn="ctr">
              <a:lnSpc>
                <a:spcPct val="100000"/>
              </a:lnSpc>
              <a:spcBef>
                <a:spcPts val="0"/>
              </a:spcBef>
              <a:spcAft>
                <a:spcPts val="0"/>
              </a:spcAft>
              <a:buNone/>
              <a:defRPr lang="en-US" sz="2800" b="0" kern="1200" dirty="0" smtClean="0">
                <a:solidFill>
                  <a:schemeClr val="tx1">
                    <a:hueOff val="0"/>
                    <a:satOff val="0"/>
                    <a:lumOff val="0"/>
                    <a:alphaOff val="0"/>
                  </a:schemeClr>
                </a:solidFill>
                <a:latin typeface="+mj-lt"/>
                <a:ea typeface="+mn-ea"/>
                <a:cs typeface="+mn-cs"/>
              </a:defRPr>
            </a:lvl1pPr>
          </a:lstStyle>
          <a:p>
            <a:pPr lvl="0"/>
            <a:r>
              <a:rPr lang="en-US" dirty="0"/>
              <a:t>Name</a:t>
            </a:r>
          </a:p>
        </p:txBody>
      </p:sp>
      <p:sp>
        <p:nvSpPr>
          <p:cNvPr id="208" name="Text Placeholder 22">
            <a:extLst>
              <a:ext uri="{FF2B5EF4-FFF2-40B4-BE49-F238E27FC236}">
                <a16:creationId xmlns:a16="http://schemas.microsoft.com/office/drawing/2014/main" id="{5EB76731-98A8-4857-9098-237F6B83F438}"/>
              </a:ext>
            </a:extLst>
          </p:cNvPr>
          <p:cNvSpPr>
            <a:spLocks noGrp="1"/>
          </p:cNvSpPr>
          <p:nvPr>
            <p:ph type="body" sz="quarter" idx="19" hasCustomPrompt="1"/>
          </p:nvPr>
        </p:nvSpPr>
        <p:spPr>
          <a:xfrm>
            <a:off x="762000" y="504973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209" name="Text Placeholder 20">
            <a:extLst>
              <a:ext uri="{FF2B5EF4-FFF2-40B4-BE49-F238E27FC236}">
                <a16:creationId xmlns:a16="http://schemas.microsoft.com/office/drawing/2014/main" id="{3735B97D-43CA-4C18-B500-DD0C08A81445}"/>
              </a:ext>
            </a:extLst>
          </p:cNvPr>
          <p:cNvSpPr>
            <a:spLocks noGrp="1"/>
          </p:cNvSpPr>
          <p:nvPr>
            <p:ph type="body" sz="quarter" idx="20" hasCustomPrompt="1"/>
          </p:nvPr>
        </p:nvSpPr>
        <p:spPr>
          <a:xfrm>
            <a:off x="3562967" y="4665296"/>
            <a:ext cx="22860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dirty="0"/>
              <a:t>Name</a:t>
            </a:r>
          </a:p>
        </p:txBody>
      </p:sp>
      <p:sp>
        <p:nvSpPr>
          <p:cNvPr id="210" name="Text Placeholder 22">
            <a:extLst>
              <a:ext uri="{FF2B5EF4-FFF2-40B4-BE49-F238E27FC236}">
                <a16:creationId xmlns:a16="http://schemas.microsoft.com/office/drawing/2014/main" id="{122DEA4A-1767-466F-AA95-6973A781C268}"/>
              </a:ext>
            </a:extLst>
          </p:cNvPr>
          <p:cNvSpPr>
            <a:spLocks noGrp="1"/>
          </p:cNvSpPr>
          <p:nvPr>
            <p:ph type="body" sz="quarter" idx="21" hasCustomPrompt="1"/>
          </p:nvPr>
        </p:nvSpPr>
        <p:spPr>
          <a:xfrm>
            <a:off x="3562967" y="504973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211" name="Text Placeholder 20">
            <a:extLst>
              <a:ext uri="{FF2B5EF4-FFF2-40B4-BE49-F238E27FC236}">
                <a16:creationId xmlns:a16="http://schemas.microsoft.com/office/drawing/2014/main" id="{86017C97-AFB4-44AA-A439-C68609610E50}"/>
              </a:ext>
            </a:extLst>
          </p:cNvPr>
          <p:cNvSpPr>
            <a:spLocks noGrp="1"/>
          </p:cNvSpPr>
          <p:nvPr>
            <p:ph type="body" sz="quarter" idx="22" hasCustomPrompt="1"/>
          </p:nvPr>
        </p:nvSpPr>
        <p:spPr>
          <a:xfrm>
            <a:off x="6363934" y="4665296"/>
            <a:ext cx="22860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dirty="0"/>
              <a:t>Name</a:t>
            </a:r>
          </a:p>
        </p:txBody>
      </p:sp>
      <p:sp>
        <p:nvSpPr>
          <p:cNvPr id="212" name="Text Placeholder 22">
            <a:extLst>
              <a:ext uri="{FF2B5EF4-FFF2-40B4-BE49-F238E27FC236}">
                <a16:creationId xmlns:a16="http://schemas.microsoft.com/office/drawing/2014/main" id="{4B0F2A42-984B-4954-93AB-562CFC5530AB}"/>
              </a:ext>
            </a:extLst>
          </p:cNvPr>
          <p:cNvSpPr>
            <a:spLocks noGrp="1"/>
          </p:cNvSpPr>
          <p:nvPr>
            <p:ph type="body" sz="quarter" idx="23" hasCustomPrompt="1"/>
          </p:nvPr>
        </p:nvSpPr>
        <p:spPr>
          <a:xfrm>
            <a:off x="6363934" y="504973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
        <p:nvSpPr>
          <p:cNvPr id="213" name="Text Placeholder 20">
            <a:extLst>
              <a:ext uri="{FF2B5EF4-FFF2-40B4-BE49-F238E27FC236}">
                <a16:creationId xmlns:a16="http://schemas.microsoft.com/office/drawing/2014/main" id="{69EF6D11-7269-44E1-8E49-E99D4B1BFB63}"/>
              </a:ext>
            </a:extLst>
          </p:cNvPr>
          <p:cNvSpPr>
            <a:spLocks noGrp="1"/>
          </p:cNvSpPr>
          <p:nvPr>
            <p:ph type="body" sz="quarter" idx="24" hasCustomPrompt="1"/>
          </p:nvPr>
        </p:nvSpPr>
        <p:spPr>
          <a:xfrm>
            <a:off x="9164901" y="4665296"/>
            <a:ext cx="2286000" cy="365125"/>
          </a:xfrm>
        </p:spPr>
        <p:txBody>
          <a:bodyPr vert="horz" lIns="91440" tIns="45720" rIns="91440" bIns="45720" rtlCol="0" anchor="ctr">
            <a:noAutofit/>
          </a:bodyPr>
          <a:lstStyle>
            <a:lvl1pPr marL="0" indent="0" algn="ctr">
              <a:spcAft>
                <a:spcPts val="0"/>
              </a:spcAft>
              <a:buNone/>
              <a:defRPr lang="en-US" b="0" dirty="0">
                <a:solidFill>
                  <a:schemeClr val="tx1">
                    <a:hueOff val="0"/>
                    <a:satOff val="0"/>
                    <a:lumOff val="0"/>
                    <a:alphaOff val="0"/>
                  </a:schemeClr>
                </a:solidFill>
                <a:latin typeface="+mj-lt"/>
              </a:defRPr>
            </a:lvl1pPr>
          </a:lstStyle>
          <a:p>
            <a:pPr marL="228600" lvl="0" indent="-228600" algn="ctr">
              <a:lnSpc>
                <a:spcPct val="100000"/>
              </a:lnSpc>
              <a:spcBef>
                <a:spcPts val="0"/>
              </a:spcBef>
              <a:spcAft>
                <a:spcPts val="966"/>
              </a:spcAft>
            </a:pPr>
            <a:r>
              <a:rPr lang="en-US" dirty="0"/>
              <a:t>Name</a:t>
            </a:r>
          </a:p>
        </p:txBody>
      </p:sp>
      <p:sp>
        <p:nvSpPr>
          <p:cNvPr id="214" name="Text Placeholder 22">
            <a:extLst>
              <a:ext uri="{FF2B5EF4-FFF2-40B4-BE49-F238E27FC236}">
                <a16:creationId xmlns:a16="http://schemas.microsoft.com/office/drawing/2014/main" id="{A9F605D5-51E7-44EE-825A-7BDC49BE7E75}"/>
              </a:ext>
            </a:extLst>
          </p:cNvPr>
          <p:cNvSpPr>
            <a:spLocks noGrp="1"/>
          </p:cNvSpPr>
          <p:nvPr>
            <p:ph type="body" sz="quarter" idx="25" hasCustomPrompt="1"/>
          </p:nvPr>
        </p:nvSpPr>
        <p:spPr>
          <a:xfrm>
            <a:off x="9164901" y="5049738"/>
            <a:ext cx="2286000" cy="365125"/>
          </a:xfrm>
        </p:spPr>
        <p:txBody>
          <a:bodyPr anchor="t">
            <a:noAutofit/>
          </a:bodyPr>
          <a:lstStyle>
            <a:lvl1pPr marL="0" indent="0" algn="ctr">
              <a:lnSpc>
                <a:spcPct val="100000"/>
              </a:lnSpc>
              <a:spcBef>
                <a:spcPts val="0"/>
              </a:spcBef>
              <a:spcAft>
                <a:spcPts val="0"/>
              </a:spcAft>
              <a:buNone/>
              <a:defRPr lang="en-US" sz="1600" kern="1200" dirty="0">
                <a:solidFill>
                  <a:schemeClr val="tx1">
                    <a:hueOff val="0"/>
                    <a:satOff val="0"/>
                    <a:lumOff val="0"/>
                    <a:alphaOff val="0"/>
                  </a:schemeClr>
                </a:solidFill>
                <a:latin typeface="+mn-lt"/>
                <a:ea typeface="+mn-ea"/>
                <a:cs typeface="+mn-cs"/>
              </a:defRPr>
            </a:lvl1pPr>
          </a:lstStyle>
          <a:p>
            <a:pPr lvl="0"/>
            <a:r>
              <a:rPr lang="en-US" dirty="0"/>
              <a:t>Title</a:t>
            </a:r>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dirty="0"/>
              <a:t>2/1/XXXXX</a:t>
            </a:r>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dirty="0"/>
              <a:t>2/1/XXXXX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5"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97" name="Freeform: Shape 60">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9" name="Freeform: Shape 61">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0" name="Freeform: Shape 62">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1" name="Freeform: Shape 63">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2" name="Freeform: Shape 64">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03" name="Oval 102">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04" name="Rectangle 103">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5" name="Rectangle 104">
            <a:extLst>
              <a:ext uri="{FF2B5EF4-FFF2-40B4-BE49-F238E27FC236}">
                <a16:creationId xmlns:a16="http://schemas.microsoft.com/office/drawing/2014/main" id="{BDEB5F14-5014-49D1-B590-9E2B7721C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6" name="Oval 105">
            <a:extLst>
              <a:ext uri="{FF2B5EF4-FFF2-40B4-BE49-F238E27FC236}">
                <a16:creationId xmlns:a16="http://schemas.microsoft.com/office/drawing/2014/main" id="{3D2B953D-3D65-4BA7-80E6-139390790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0604" y="147284"/>
            <a:ext cx="4314573" cy="4314573"/>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Graphic 212">
            <a:extLst>
              <a:ext uri="{FF2B5EF4-FFF2-40B4-BE49-F238E27FC236}">
                <a16:creationId xmlns:a16="http://schemas.microsoft.com/office/drawing/2014/main" id="{4CA0A0B8-0ABD-4C1D-8BDE-4D94C94FD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8" name="Graphic 212">
            <a:extLst>
              <a:ext uri="{FF2B5EF4-FFF2-40B4-BE49-F238E27FC236}">
                <a16:creationId xmlns:a16="http://schemas.microsoft.com/office/drawing/2014/main" id="{FF2923AC-40BC-4610-B6BD-AECABAF6D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18A188E6-9899-40AA-9648-7B9BEAF526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81974" y="1174396"/>
            <a:ext cx="5290997" cy="5290997"/>
            <a:chOff x="1881974" y="1174396"/>
            <a:chExt cx="5290997" cy="5290997"/>
          </a:xfrm>
        </p:grpSpPr>
        <p:sp>
          <p:nvSpPr>
            <p:cNvPr id="110" name="Oval 109">
              <a:extLst>
                <a:ext uri="{FF2B5EF4-FFF2-40B4-BE49-F238E27FC236}">
                  <a16:creationId xmlns:a16="http://schemas.microsoft.com/office/drawing/2014/main" id="{F10D3957-AAB5-4037-A58C-20FF0E226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B4478242-FDA7-48D1-A53E-3E0EDB2A7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83" name="Oval 82">
            <a:extLst>
              <a:ext uri="{FF2B5EF4-FFF2-40B4-BE49-F238E27FC236}">
                <a16:creationId xmlns:a16="http://schemas.microsoft.com/office/drawing/2014/main" id="{F47059C0-3CD3-44C5-9FBC-C5CEA6D94E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2342763" y="1893347"/>
            <a:ext cx="4079551" cy="2877632"/>
          </a:xfrm>
        </p:spPr>
        <p:txBody>
          <a:bodyPr vert="horz" lIns="91440" tIns="45720" rIns="91440" bIns="45720" rtlCol="0" anchor="b">
            <a:normAutofit/>
          </a:bodyPr>
          <a:lstStyle/>
          <a:p>
            <a:pPr algn="ctr"/>
            <a:r>
              <a:rPr lang="en-US" sz="4700" cap="all" dirty="0">
                <a:ea typeface="Source Sans Pro SemiBold" panose="020B0603030403020204" pitchFamily="34" charset="0"/>
              </a:rPr>
              <a:t>Winning in </a:t>
            </a:r>
            <a:r>
              <a:rPr lang="en-US" sz="4700" cap="all" dirty="0" err="1">
                <a:ea typeface="Source Sans Pro SemiBold" panose="020B0603030403020204" pitchFamily="34" charset="0"/>
              </a:rPr>
              <a:t>nba</a:t>
            </a:r>
            <a:endParaRPr lang="en-US" sz="4700" cap="all" dirty="0">
              <a:ea typeface="Source Sans Pro SemiBold" panose="020B0603030403020204" pitchFamily="34" charset="0"/>
            </a:endParaRPr>
          </a:p>
        </p:txBody>
      </p:sp>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2342763" y="4863054"/>
            <a:ext cx="4079551" cy="811604"/>
          </a:xfrm>
        </p:spPr>
        <p:txBody>
          <a:bodyPr vert="horz" lIns="91440" tIns="45720" rIns="91440" bIns="45720" rtlCol="0">
            <a:normAutofit/>
          </a:bodyPr>
          <a:lstStyle/>
          <a:p>
            <a:pPr indent="0" algn="ctr"/>
            <a:r>
              <a:rPr lang="en-US" cap="all"/>
              <a:t>Justin Tung</a:t>
            </a:r>
          </a:p>
        </p:txBody>
      </p:sp>
      <p:grpSp>
        <p:nvGrpSpPr>
          <p:cNvPr id="85" name="Group 84">
            <a:extLst>
              <a:ext uri="{FF2B5EF4-FFF2-40B4-BE49-F238E27FC236}">
                <a16:creationId xmlns:a16="http://schemas.microsoft.com/office/drawing/2014/main" id="{78A6A50F-EF16-474F-9BD1-2D663EBEA2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tx1"/>
          </a:solidFill>
        </p:grpSpPr>
        <p:sp>
          <p:nvSpPr>
            <p:cNvPr id="112" name="Freeform: Shape 85">
              <a:extLst>
                <a:ext uri="{FF2B5EF4-FFF2-40B4-BE49-F238E27FC236}">
                  <a16:creationId xmlns:a16="http://schemas.microsoft.com/office/drawing/2014/main" id="{1AA37927-0235-4A56-8680-D7B367160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87" name="Freeform: Shape 86">
              <a:extLst>
                <a:ext uri="{FF2B5EF4-FFF2-40B4-BE49-F238E27FC236}">
                  <a16:creationId xmlns:a16="http://schemas.microsoft.com/office/drawing/2014/main" id="{0D5F1B50-7A4C-4505-93E5-35FB75146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89" name="Graphic 185">
            <a:extLst>
              <a:ext uri="{FF2B5EF4-FFF2-40B4-BE49-F238E27FC236}">
                <a16:creationId xmlns:a16="http://schemas.microsoft.com/office/drawing/2014/main" id="{4717BE92-F93B-41D0-A644-64F6E524C7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76418" y="4140693"/>
            <a:ext cx="1054466" cy="469689"/>
            <a:chOff x="9841624" y="4115729"/>
            <a:chExt cx="602169" cy="268223"/>
          </a:xfrm>
          <a:solidFill>
            <a:schemeClr val="tx1"/>
          </a:solidFill>
        </p:grpSpPr>
        <p:sp>
          <p:nvSpPr>
            <p:cNvPr id="113" name="Freeform: Shape 89">
              <a:extLst>
                <a:ext uri="{FF2B5EF4-FFF2-40B4-BE49-F238E27FC236}">
                  <a16:creationId xmlns:a16="http://schemas.microsoft.com/office/drawing/2014/main" id="{5CA26306-9FAA-4D01-957F-3E9B25A25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A458C4D-E6E4-42CA-BC7C-301BFBAA7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CDA802E-5743-4261-84A2-D9D8F19A3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FCFC560-017D-4F70-ADE9-00A770915F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65F55DD-D975-452E-9674-461DBDBDE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96" name="Oval 95">
            <a:extLst>
              <a:ext uri="{FF2B5EF4-FFF2-40B4-BE49-F238E27FC236}">
                <a16:creationId xmlns:a16="http://schemas.microsoft.com/office/drawing/2014/main" id="{D245B05D-DA60-40E2-8A0A-B078C91D7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Oval 97">
            <a:extLst>
              <a:ext uri="{FF2B5EF4-FFF2-40B4-BE49-F238E27FC236}">
                <a16:creationId xmlns:a16="http://schemas.microsoft.com/office/drawing/2014/main" id="{401FD61C-FC3A-43C0-9641-28B0C1A5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8">
            <a:extLst>
              <a:ext uri="{FF2B5EF4-FFF2-40B4-BE49-F238E27FC236}">
                <a16:creationId xmlns:a16="http://schemas.microsoft.com/office/drawing/2014/main" id="{0090C7D9-7030-1023-1065-D8C2D795E6CB}"/>
              </a:ext>
            </a:extLst>
          </p:cNvPr>
          <p:cNvSpPr txBox="1">
            <a:spLocks/>
          </p:cNvSpPr>
          <p:nvPr/>
        </p:nvSpPr>
        <p:spPr>
          <a:xfrm>
            <a:off x="10605044" y="6392654"/>
            <a:ext cx="1752600" cy="264722"/>
          </a:xfrm>
          <a:prstGeom prst="rect">
            <a:avLst/>
          </a:prstGeom>
        </p:spPr>
        <p:txBody>
          <a:bodyPr vert="horz" lIns="91440" tIns="45720" rIns="91440" bIns="45720" rtlCol="0" anchor="ctr">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5EA792F7-1D9E-4C7E-A103-E8EDFDC2691E}" type="slidenum">
              <a:rPr lang="en-US" smtClean="0"/>
              <a:pPr>
                <a:spcAft>
                  <a:spcPts val="600"/>
                </a:spcAft>
              </a:pPr>
              <a:t>1</a:t>
            </a:fld>
            <a:endParaRPr lang="en-US" dirty="0"/>
          </a:p>
        </p:txBody>
      </p:sp>
      <p:pic>
        <p:nvPicPr>
          <p:cNvPr id="5" name="Picture Placeholder 4" descr="A logo of a basketball player&#10;&#10;Description automatically generated">
            <a:extLst>
              <a:ext uri="{FF2B5EF4-FFF2-40B4-BE49-F238E27FC236}">
                <a16:creationId xmlns:a16="http://schemas.microsoft.com/office/drawing/2014/main" id="{F89C2E73-07E3-1731-B7BE-19528384ACDA}"/>
              </a:ext>
            </a:extLst>
          </p:cNvPr>
          <p:cNvPicPr>
            <a:picLocks noGrp="1" noChangeAspect="1"/>
          </p:cNvPicPr>
          <p:nvPr>
            <p:ph type="pic" sz="quarter" idx="13"/>
          </p:nvPr>
        </p:nvPicPr>
        <p:blipFill>
          <a:blip r:embed="rId3"/>
          <a:srcRect/>
          <a:stretch>
            <a:fillRect/>
          </a:stretch>
        </p:blipFill>
        <p:spPr>
          <a:xfrm>
            <a:off x="6828844" y="652894"/>
            <a:ext cx="3634154" cy="3634154"/>
          </a:xfrm>
        </p:spPr>
      </p:pic>
    </p:spTree>
    <p:extLst>
      <p:ext uri="{BB962C8B-B14F-4D97-AF65-F5344CB8AC3E}">
        <p14:creationId xmlns:p14="http://schemas.microsoft.com/office/powerpoint/2010/main" val="24549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6"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387" name="Freeform: Shape 386">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93" name="Oval 392">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95" name="Rectangle 39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67938E4F-AA93-4065-8004-A3FE6CB35600}"/>
              </a:ext>
            </a:extLst>
          </p:cNvPr>
          <p:cNvSpPr>
            <a:spLocks noGrp="1"/>
          </p:cNvSpPr>
          <p:nvPr>
            <p:ph type="title"/>
          </p:nvPr>
        </p:nvSpPr>
        <p:spPr>
          <a:xfrm>
            <a:off x="6234865" y="568517"/>
            <a:ext cx="5248221" cy="886379"/>
          </a:xfrm>
        </p:spPr>
        <p:txBody>
          <a:bodyPr vert="horz" lIns="91440" tIns="45720" rIns="91440" bIns="45720" rtlCol="0" anchor="ctr">
            <a:normAutofit/>
          </a:bodyPr>
          <a:lstStyle/>
          <a:p>
            <a:r>
              <a:rPr lang="en-US" dirty="0"/>
              <a:t>Summary</a:t>
            </a:r>
          </a:p>
        </p:txBody>
      </p:sp>
      <p:pic>
        <p:nvPicPr>
          <p:cNvPr id="5" name="Picture Placeholder 4" descr="A basketball going through a net&#10;&#10;Description automatically generated">
            <a:extLst>
              <a:ext uri="{FF2B5EF4-FFF2-40B4-BE49-F238E27FC236}">
                <a16:creationId xmlns:a16="http://schemas.microsoft.com/office/drawing/2014/main" id="{8FF8477D-2041-2B54-BBB0-1A99B881709F}"/>
              </a:ext>
            </a:extLst>
          </p:cNvPr>
          <p:cNvPicPr>
            <a:picLocks noGrp="1" noChangeAspect="1"/>
          </p:cNvPicPr>
          <p:nvPr>
            <p:ph type="pic" sz="quarter" idx="13"/>
          </p:nvPr>
        </p:nvPicPr>
        <p:blipFill rotWithShape="1">
          <a:blip r:embed="rId3"/>
          <a:srcRect l="7698" r="27052" b="-1"/>
          <a:stretch/>
        </p:blipFill>
        <p:spPr>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ln w="28575">
            <a:noFill/>
          </a:ln>
        </p:spPr>
      </p:pic>
      <p:grpSp>
        <p:nvGrpSpPr>
          <p:cNvPr id="397" name="Group 396">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398" name="Freeform: Shape 397">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99" name="Freeform: Shape 398">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401" name="Group 400">
            <a:extLst>
              <a:ext uri="{FF2B5EF4-FFF2-40B4-BE49-F238E27FC236}">
                <a16:creationId xmlns:a16="http://schemas.microsoft.com/office/drawing/2014/main" id="{C28CAB86-AA69-4EF8-A4E2-4E020497D0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alpha val="20000"/>
            </a:schemeClr>
          </a:solidFill>
        </p:grpSpPr>
        <p:sp>
          <p:nvSpPr>
            <p:cNvPr id="402" name="Freeform: Shape 401">
              <a:extLst>
                <a:ext uri="{FF2B5EF4-FFF2-40B4-BE49-F238E27FC236}">
                  <a16:creationId xmlns:a16="http://schemas.microsoft.com/office/drawing/2014/main" id="{29A36BEE-5544-45FB-88F3-9E156F32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403" name="Freeform: Shape 402">
              <a:extLst>
                <a:ext uri="{FF2B5EF4-FFF2-40B4-BE49-F238E27FC236}">
                  <a16:creationId xmlns:a16="http://schemas.microsoft.com/office/drawing/2014/main" id="{5B49ECF4-1585-4D6B-AB63-D49C92945E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8" name="Content Placeholder 7">
            <a:extLst>
              <a:ext uri="{FF2B5EF4-FFF2-40B4-BE49-F238E27FC236}">
                <a16:creationId xmlns:a16="http://schemas.microsoft.com/office/drawing/2014/main" id="{67CFFD4B-A548-43CB-A653-2E0E0DCE6FBA}"/>
              </a:ext>
            </a:extLst>
          </p:cNvPr>
          <p:cNvSpPr>
            <a:spLocks noGrp="1"/>
          </p:cNvSpPr>
          <p:nvPr>
            <p:ph idx="1"/>
          </p:nvPr>
        </p:nvSpPr>
        <p:spPr>
          <a:xfrm>
            <a:off x="6234868" y="1820369"/>
            <a:ext cx="5217173" cy="4351338"/>
          </a:xfrm>
        </p:spPr>
        <p:txBody>
          <a:bodyPr vert="horz" lIns="91440" tIns="45720" rIns="91440" bIns="45720" rtlCol="0">
            <a:normAutofit/>
          </a:bodyPr>
          <a:lstStyle/>
          <a:p>
            <a:pPr indent="-228600">
              <a:lnSpc>
                <a:spcPct val="90000"/>
              </a:lnSpc>
              <a:buFont typeface="Arial" panose="020B0604020202020204" pitchFamily="34" charset="0"/>
              <a:buChar char="•"/>
            </a:pPr>
            <a:r>
              <a:rPr lang="en-US" dirty="0"/>
              <a:t>Winning is not determined by one single stat</a:t>
            </a:r>
          </a:p>
          <a:p>
            <a:pPr indent="-228600">
              <a:lnSpc>
                <a:spcPct val="90000"/>
              </a:lnSpc>
              <a:buFont typeface="Arial" panose="020B0604020202020204" pitchFamily="34" charset="0"/>
              <a:buChar char="•"/>
            </a:pPr>
            <a:endParaRPr lang="en-US" dirty="0"/>
          </a:p>
          <a:p>
            <a:pPr indent="-228600">
              <a:lnSpc>
                <a:spcPct val="90000"/>
              </a:lnSpc>
              <a:buFont typeface="Arial" panose="020B0604020202020204" pitchFamily="34" charset="0"/>
              <a:buChar char="•"/>
            </a:pPr>
            <a:r>
              <a:rPr lang="en-US" dirty="0"/>
              <a:t>Offense is contributing to winning but defense is </a:t>
            </a:r>
          </a:p>
          <a:p>
            <a:pPr>
              <a:lnSpc>
                <a:spcPct val="90000"/>
              </a:lnSpc>
            </a:pPr>
            <a:r>
              <a:rPr lang="en-US" dirty="0"/>
              <a:t>     also very important to create the net rating gap </a:t>
            </a:r>
          </a:p>
          <a:p>
            <a:pPr>
              <a:lnSpc>
                <a:spcPct val="90000"/>
              </a:lnSpc>
            </a:pPr>
            <a:endParaRPr lang="en-US" dirty="0"/>
          </a:p>
          <a:p>
            <a:pPr marL="285750" indent="-285750">
              <a:lnSpc>
                <a:spcPct val="90000"/>
              </a:lnSpc>
              <a:buFont typeface="Arial" panose="020B0604020202020204" pitchFamily="34" charset="0"/>
              <a:buChar char="•"/>
            </a:pPr>
            <a:r>
              <a:rPr lang="en-US" dirty="0"/>
              <a:t>Further analysis can be done on a player level </a:t>
            </a:r>
          </a:p>
          <a:p>
            <a:pPr indent="-228600">
              <a:lnSpc>
                <a:spcPct val="90000"/>
              </a:lnSpc>
              <a:buFont typeface="Arial" panose="020B0604020202020204" pitchFamily="34" charset="0"/>
              <a:buChar char="•"/>
            </a:pPr>
            <a:endParaRPr lang="en-US" dirty="0"/>
          </a:p>
          <a:p>
            <a:pPr indent="-228600">
              <a:lnSpc>
                <a:spcPct val="90000"/>
              </a:lnSpc>
              <a:buFont typeface="Arial" panose="020B0604020202020204" pitchFamily="34" charset="0"/>
              <a:buChar char="•"/>
            </a:pPr>
            <a:r>
              <a:rPr lang="en-US" dirty="0"/>
              <a:t>Raptors offseason has a lot of work to be done!</a:t>
            </a:r>
          </a:p>
        </p:txBody>
      </p:sp>
      <p:sp>
        <p:nvSpPr>
          <p:cNvPr id="12" name="Footer Placeholder 11">
            <a:extLst>
              <a:ext uri="{FF2B5EF4-FFF2-40B4-BE49-F238E27FC236}">
                <a16:creationId xmlns:a16="http://schemas.microsoft.com/office/drawing/2014/main" id="{BD411EB8-9DA8-4CBF-AD9D-D7477785A64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endParaRPr lang="en-US" sz="1200" b="1" kern="1200" cap="all" spc="100" baseline="0">
              <a:solidFill>
                <a:schemeClr val="tx1">
                  <a:tint val="75000"/>
                </a:schemeClr>
              </a:solidFill>
              <a:latin typeface="+mn-lt"/>
              <a:ea typeface="Source Sans Pro SemiBold" panose="020B0603030403020204" pitchFamily="34" charset="0"/>
              <a:cs typeface="+mn-cs"/>
            </a:endParaRPr>
          </a:p>
        </p:txBody>
      </p:sp>
      <p:grpSp>
        <p:nvGrpSpPr>
          <p:cNvPr id="405"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795" name="Freeform: Shape 405">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412" name="Graphic 185">
            <a:extLst>
              <a:ext uri="{FF2B5EF4-FFF2-40B4-BE49-F238E27FC236}">
                <a16:creationId xmlns:a16="http://schemas.microsoft.com/office/drawing/2014/main" id="{617CAA5F-37E3-4DF6-9DD0-68A40D216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alpha val="20000"/>
            </a:schemeClr>
          </a:solidFill>
        </p:grpSpPr>
        <p:sp>
          <p:nvSpPr>
            <p:cNvPr id="413" name="Freeform: Shape 412">
              <a:extLst>
                <a:ext uri="{FF2B5EF4-FFF2-40B4-BE49-F238E27FC236}">
                  <a16:creationId xmlns:a16="http://schemas.microsoft.com/office/drawing/2014/main" id="{2FCF03A3-80B7-45BC-AA40-A335CC8168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E9D3C77A-275B-4C9E-A407-B09450E56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DC6C5B5B-80BB-41D8-A377-C653EF1B0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DCA5D93A-E913-46A0-9684-20B6B4B8C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FE6EFE8A-51D2-4AF6-A18C-29A9E5EF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3" name="Slide Number Placeholder 12">
            <a:extLst>
              <a:ext uri="{FF2B5EF4-FFF2-40B4-BE49-F238E27FC236}">
                <a16:creationId xmlns:a16="http://schemas.microsoft.com/office/drawing/2014/main" id="{D3BBC6D0-24F1-4125-B4D0-F714412AE0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10</a:t>
            </a:fld>
            <a:endParaRPr lang="en-US"/>
          </a:p>
        </p:txBody>
      </p:sp>
    </p:spTree>
    <p:extLst>
      <p:ext uri="{BB962C8B-B14F-4D97-AF65-F5344CB8AC3E}">
        <p14:creationId xmlns:p14="http://schemas.microsoft.com/office/powerpoint/2010/main" val="42780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67" name="Freeform: Shape 66">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3" name="Oval 72">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75" name="Rectangle 7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4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 name="Title 3">
            <a:extLst>
              <a:ext uri="{FF2B5EF4-FFF2-40B4-BE49-F238E27FC236}">
                <a16:creationId xmlns:a16="http://schemas.microsoft.com/office/drawing/2014/main" id="{DEC71233-C059-4A8E-B294-37D3A68E0FA9}"/>
              </a:ext>
            </a:extLst>
          </p:cNvPr>
          <p:cNvSpPr>
            <a:spLocks noGrp="1"/>
          </p:cNvSpPr>
          <p:nvPr>
            <p:ph type="ctrTitle"/>
          </p:nvPr>
        </p:nvSpPr>
        <p:spPr>
          <a:xfrm>
            <a:off x="633736" y="507238"/>
            <a:ext cx="3624471" cy="3845891"/>
          </a:xfrm>
        </p:spPr>
        <p:txBody>
          <a:bodyPr vert="horz" lIns="91440" tIns="45720" rIns="91440" bIns="45720" rtlCol="0" anchor="b">
            <a:normAutofit/>
          </a:bodyPr>
          <a:lstStyle/>
          <a:p>
            <a:r>
              <a:rPr lang="en-US" cap="all" dirty="0">
                <a:ea typeface="Source Sans Pro SemiBold" panose="020B0603030403020204" pitchFamily="34" charset="0"/>
              </a:rPr>
              <a:t>THANK YOU</a:t>
            </a:r>
            <a:endParaRPr lang="en-US" cap="all">
              <a:ea typeface="Source Sans Pro SemiBold" panose="020B0603030403020204" pitchFamily="34" charset="0"/>
            </a:endParaRPr>
          </a:p>
        </p:txBody>
      </p:sp>
      <p:sp>
        <p:nvSpPr>
          <p:cNvPr id="5" name="Subtitle 4">
            <a:extLst>
              <a:ext uri="{FF2B5EF4-FFF2-40B4-BE49-F238E27FC236}">
                <a16:creationId xmlns:a16="http://schemas.microsoft.com/office/drawing/2014/main" id="{C0393310-EA69-45C3-BEFC-CB801DC0144E}"/>
              </a:ext>
            </a:extLst>
          </p:cNvPr>
          <p:cNvSpPr>
            <a:spLocks noGrp="1"/>
          </p:cNvSpPr>
          <p:nvPr>
            <p:ph type="subTitle" idx="1"/>
          </p:nvPr>
        </p:nvSpPr>
        <p:spPr>
          <a:xfrm>
            <a:off x="633736" y="4445204"/>
            <a:ext cx="3624471" cy="1781123"/>
          </a:xfrm>
        </p:spPr>
        <p:txBody>
          <a:bodyPr vert="horz" lIns="91440" tIns="45720" rIns="91440" bIns="45720" rtlCol="0">
            <a:normAutofit/>
          </a:bodyPr>
          <a:lstStyle/>
          <a:p>
            <a:pPr indent="0">
              <a:lnSpc>
                <a:spcPct val="90000"/>
              </a:lnSpc>
              <a:spcBef>
                <a:spcPts val="1000"/>
              </a:spcBef>
            </a:pPr>
            <a:endParaRPr lang="en-US" cap="all" dirty="0"/>
          </a:p>
        </p:txBody>
      </p:sp>
      <p:pic>
        <p:nvPicPr>
          <p:cNvPr id="8" name="Picture Placeholder 7" descr="A logo of a basketball player&#10;&#10;Description automatically generated">
            <a:extLst>
              <a:ext uri="{FF2B5EF4-FFF2-40B4-BE49-F238E27FC236}">
                <a16:creationId xmlns:a16="http://schemas.microsoft.com/office/drawing/2014/main" id="{05941179-9546-DEE1-AB70-0E58F3C300A6}"/>
              </a:ext>
            </a:extLst>
          </p:cNvPr>
          <p:cNvPicPr>
            <a:picLocks noGrp="1" noChangeAspect="1"/>
          </p:cNvPicPr>
          <p:nvPr>
            <p:ph type="pic" sz="quarter" idx="13"/>
          </p:nvPr>
        </p:nvPicPr>
        <p:blipFill>
          <a:blip r:embed="rId3"/>
          <a:srcRect l="7567" r="7567"/>
          <a:stretch>
            <a:fillRect/>
          </a:stretch>
        </p:blipFill>
        <p:spPr>
          <a:xfrm>
            <a:off x="5824313" y="1461395"/>
            <a:ext cx="3001873" cy="3537193"/>
          </a:xfrm>
          <a:prstGeom prst="rect">
            <a:avLst/>
          </a:prstGeom>
        </p:spPr>
      </p:pic>
      <p:grpSp>
        <p:nvGrpSpPr>
          <p:cNvPr id="77" name="Group 76">
            <a:extLst>
              <a:ext uri="{FF2B5EF4-FFF2-40B4-BE49-F238E27FC236}">
                <a16:creationId xmlns:a16="http://schemas.microsoft.com/office/drawing/2014/main" id="{19C50935-4DD3-46C8-B0BE-74860460EF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481489"/>
            <a:ext cx="932200" cy="932200"/>
            <a:chOff x="10791258" y="619275"/>
            <a:chExt cx="932200" cy="932200"/>
          </a:xfrm>
        </p:grpSpPr>
        <p:sp>
          <p:nvSpPr>
            <p:cNvPr id="78" name="Graphic 212">
              <a:extLst>
                <a:ext uri="{FF2B5EF4-FFF2-40B4-BE49-F238E27FC236}">
                  <a16:creationId xmlns:a16="http://schemas.microsoft.com/office/drawing/2014/main" id="{7FC918AD-C067-46DF-8F98-83352CB94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9" name="Graphic 212">
              <a:extLst>
                <a:ext uri="{FF2B5EF4-FFF2-40B4-BE49-F238E27FC236}">
                  <a16:creationId xmlns:a16="http://schemas.microsoft.com/office/drawing/2014/main" id="{3C1473DD-4042-44F9-A962-71F52BAE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81" name="Group 80">
            <a:extLst>
              <a:ext uri="{FF2B5EF4-FFF2-40B4-BE49-F238E27FC236}">
                <a16:creationId xmlns:a16="http://schemas.microsoft.com/office/drawing/2014/main" id="{EC86BE98-673F-469D-B15E-8B6305CE3A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2945" y="1898890"/>
            <a:ext cx="1598829" cy="531293"/>
            <a:chOff x="6491531" y="1420258"/>
            <a:chExt cx="1598829" cy="531293"/>
          </a:xfrm>
          <a:solidFill>
            <a:schemeClr val="tx1"/>
          </a:solidFill>
        </p:grpSpPr>
        <p:grpSp>
          <p:nvGrpSpPr>
            <p:cNvPr id="82" name="Graphic 190">
              <a:extLst>
                <a:ext uri="{FF2B5EF4-FFF2-40B4-BE49-F238E27FC236}">
                  <a16:creationId xmlns:a16="http://schemas.microsoft.com/office/drawing/2014/main" id="{D60FC4AA-5A68-4DF2-BD89-67DB1098696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86" name="Freeform: Shape 85">
                <a:extLst>
                  <a:ext uri="{FF2B5EF4-FFF2-40B4-BE49-F238E27FC236}">
                    <a16:creationId xmlns:a16="http://schemas.microsoft.com/office/drawing/2014/main" id="{ACC71B55-3529-463E-B5AB-1011B95EF0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7C124C6-B221-427F-ACA6-DFAC5A16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83" name="Graphic 190">
              <a:extLst>
                <a:ext uri="{FF2B5EF4-FFF2-40B4-BE49-F238E27FC236}">
                  <a16:creationId xmlns:a16="http://schemas.microsoft.com/office/drawing/2014/main" id="{93B7F476-C9DD-4DD5-94E6-FD75C54126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84" name="Freeform: Shape 83">
                <a:extLst>
                  <a:ext uri="{FF2B5EF4-FFF2-40B4-BE49-F238E27FC236}">
                    <a16:creationId xmlns:a16="http://schemas.microsoft.com/office/drawing/2014/main" id="{CF04B155-0292-44AA-B2FB-2CD2612FAC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76E3AECF-0782-4578-957B-CDD69EDF6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13" name="Footer Placeholder 12">
            <a:extLst>
              <a:ext uri="{FF2B5EF4-FFF2-40B4-BE49-F238E27FC236}">
                <a16:creationId xmlns:a16="http://schemas.microsoft.com/office/drawing/2014/main" id="{3B0C98D2-D0E1-4FBC-8B34-1CD41E1F61F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endParaRPr lang="en-US" sz="1200" b="1" kern="1200" cap="all" spc="100" baseline="0">
              <a:solidFill>
                <a:schemeClr val="tx1">
                  <a:tint val="75000"/>
                </a:schemeClr>
              </a:solidFill>
              <a:latin typeface="+mn-lt"/>
              <a:ea typeface="Source Sans Pro SemiBold" panose="020B0603030403020204" pitchFamily="34" charset="0"/>
              <a:cs typeface="+mn-cs"/>
            </a:endParaRPr>
          </a:p>
        </p:txBody>
      </p:sp>
      <p:grpSp>
        <p:nvGrpSpPr>
          <p:cNvPr id="89" name="Group 88">
            <a:extLst>
              <a:ext uri="{FF2B5EF4-FFF2-40B4-BE49-F238E27FC236}">
                <a16:creationId xmlns:a16="http://schemas.microsoft.com/office/drawing/2014/main" id="{F70AAE9F-D40D-4A06-A542-AB26D8AB98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6676" y="4575280"/>
            <a:ext cx="1781105" cy="1781136"/>
            <a:chOff x="10154385" y="4452524"/>
            <a:chExt cx="1443404" cy="1443428"/>
          </a:xfrm>
          <a:solidFill>
            <a:schemeClr val="tx1"/>
          </a:solidFill>
        </p:grpSpPr>
        <p:grpSp>
          <p:nvGrpSpPr>
            <p:cNvPr id="90" name="Graphic 4">
              <a:extLst>
                <a:ext uri="{FF2B5EF4-FFF2-40B4-BE49-F238E27FC236}">
                  <a16:creationId xmlns:a16="http://schemas.microsoft.com/office/drawing/2014/main" id="{E2BD3D1E-8A78-4CA8-A862-614FD75BD9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61" name="Freeform: Shape 260">
                <a:extLst>
                  <a:ext uri="{FF2B5EF4-FFF2-40B4-BE49-F238E27FC236}">
                    <a16:creationId xmlns:a16="http://schemas.microsoft.com/office/drawing/2014/main" id="{27EF3C4D-D9EE-433E-A50B-6D1B1A4E1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FC4F4B86-B0F5-45AB-974A-ED0CF8038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1ABCCAB6-2C8F-45DC-A8D3-12AE864BC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B77B7A98-FF5E-4AE2-AA18-F9CD647D2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1BEEA99B-FA00-47DF-A8C6-42E565ACB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A3073AA-0C95-49D3-ABEB-360AC0DA7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ADDC6101-D1BA-45AD-975E-6D22FBBC8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7F7FF84E-A790-449D-A30F-A2B32897B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BFAC3AB9-2115-4ABC-8F2B-669140D4B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12209916-8238-47D3-8470-C3B6748DE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342C4170-32C9-45C4-9A3E-3B9DFBDAB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252EA0E9-92FF-4BC7-B847-6782E38D9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CC5C774B-5471-455E-9173-6114DFF3E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F8A27BFB-E943-4C45-BFA2-B1FB44802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E10E74B4-0649-4165-A42B-5188136CB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285DD857-084E-445B-9D21-3DDF484AE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858EAED4-7030-4F02-8735-86B2D41F0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FD206B85-4DBA-4A1C-BE5E-9AC09D3E85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A9828E4E-D18A-4EB3-AA0E-6A694BAA6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42BFF0C-9960-4037-8875-982CC6AB3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FDC46289-4813-4C66-B74D-DA89EB5C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DD12BBDD-E5E4-4866-BA7D-575AA15AF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C7933B6-91C1-49F7-A1D2-E4C9264C7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80F77AE0-80D0-441D-8610-15A87072D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369F67A5-04FD-4DC3-B5FE-E293F1D8F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7D2FE5A5-00D9-4B46-B9C0-DF029A213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77863FE7-D2C9-4943-8569-6BF49B87CC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0020B1F-76BE-46B2-8D5F-A8BD90E97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ABB9081A-5442-44FE-B224-BDBCB08C9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93E179E-A593-4559-96EE-A0B232C5E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34DF0844-A707-4E91-9663-D229B49F5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C2450B49-EEBA-44E1-A402-CDDFAA21BC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588BB7B-0B7E-44B5-BFD9-EA98377B0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69A29819-A120-4DE3-9885-6C9ABDEBF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5A47B4D1-A1E7-440C-9756-62F131998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6E37264B-D746-4A84-A8D8-C8BB60C5F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4A6A55C8-81FC-4BC1-8D9D-989098291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25BEED62-890A-4F76-8976-08069128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CEDB6363-D238-497C-9F62-70C379437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E8AE52A3-EEF4-4363-8348-F0193090B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42E43346-6294-4571-8009-00559220AA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4C9FF21F-0A57-48BD-AFA2-812BDA4AE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2CE44D1-4355-4EA0-85D9-46B2BD634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E05932D9-8C08-487C-BE8D-CE8D90DBE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1956F062-CFDF-41C0-BF81-910A59392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6EE30713-2557-4E2C-B23E-A4335296BD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713ADC1F-8ACA-4FC6-923D-A7D07F151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9516A6B3-73B6-4736-BAD3-1BA9B19BB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66C9B3A2-34F8-463A-8F26-2DB41BC48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D2681A1B-C5B4-4180-B839-F42F15609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09B73E73-CAF5-466C-B476-F442DA3F6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47DE2FFA-2AEC-4E3C-9BB5-0B4FA9B13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07A7E41-23E9-4C4C-8C40-86AC4A286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0EEF3BF-23B8-4558-9496-3FBC0D450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F23B0DE3-79D7-4B51-AA85-1D78E1D125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66A6C48D-B42A-4213-967E-3F0F31F36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460D8262-916E-4A41-9DA7-0416B07C1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BDA74C8E-A290-4214-9CDC-7C81E2D30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06F0FC8C-B053-49A4-85D1-D02E6ACC0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EF6E20D1-B75B-4109-9863-CDF7D7B9C4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CD825563-95D0-4AF8-B76F-C3D9E5B85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E4808768-DD68-41FD-B6C9-92A21F8568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5443C4E4-B94D-4A0F-91E2-EAEEE4333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A7BE49C3-DF3E-40D7-AA79-31FF796D8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296FD384-B102-4DC5-B7F8-C9CFCAFEF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761B0F50-29B0-4715-89EA-3D67D66E9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02EE7645-22B2-4AE6-BE83-268CF9FA9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0FCB045A-2D48-4F00-9BBE-AE4801A71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64C1897B-BBF3-4B8D-9EFD-B58FB97AD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F33C9FF-51FD-4E01-A7D6-DA07904BC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1038A907-28E4-4AC5-A3DF-03B30DDB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E3BE620C-6DA4-4783-88DF-F2554F8E7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215C33E5-3C0F-413D-955F-910161E8B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D326348F-BB03-4656-B017-00439FE3E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20055F29-A753-4AFE-AF14-DFDE3DE48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657EA5FB-E669-4025-9D5B-6DF78AE48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CBD49CA9-1E94-44AC-B174-9A9337273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558FC163-7C80-4AC8-87B6-AD07A9631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FB938ED2-0548-468C-AB68-669B0C157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4B558214-CC40-4472-A55E-779E4D2AD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9FA37504-C92A-4150-9A6B-9B980E25C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F932921F-34B0-4977-B152-333409883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CAA972F9-99BB-44A2-8161-84EC4C4E1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B070033F-E82A-4F69-8BE0-33B88CB6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5B8CB3D3-5CC3-46BA-B938-EFE5283D5C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C4515117-6988-4803-B47E-D964DC19F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FFD108F-3434-4F6A-B5DF-B216E810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A74122B8-F9B6-4E3A-81B2-48070B698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8CCA48B6-1BF9-443C-B83F-BA73DC92E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BF6BF308-DD11-454B-9506-CB876765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D69DFD3-74B3-4FFE-A6B0-2785452F6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70235D33-B714-484D-A828-A1C2B9DA2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1B39A86E-3D93-4519-8339-AF2E16F4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473D478-5749-4AB9-84D3-B6FD2F7E3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CD8CFC12-D4F6-4413-A980-9555DB05F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D22FB6AD-7251-460C-8F68-EC9A30F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196CEA23-5605-4C36-BCE1-43F7BC7E6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F1F2BD5B-1A74-4E54-8D22-8B01306D2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2CB5096C-92D4-4D92-BE5E-DC9F8CE87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E952EA9-6EEB-4188-8280-B5941B54B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AF3A5A9-96B1-4099-A611-034308780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4690DDC6-840C-4039-A44E-2C9D11454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00445CEA-D59C-477B-84A8-716383958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1D84F960-F314-41FE-8E0C-9B8DE8B5C3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F23074B2-0A5D-42D1-914E-A60316556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6ACE5B8D-E475-4895-896B-97717639D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D63AD73B-CAD9-48E0-89E1-1F531A9F72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8F67E191-9D6E-46DA-982D-34D686BF6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A3B9058F-A876-4D14-994D-2999554C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930DC04D-63F7-4A8B-8BA0-EBB37FBCE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DCAA7B2F-CAA7-487C-B9C3-550DCBD4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A51E6295-56F4-4B47-9703-8B5C83305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FC66FAB9-F717-484C-9F47-ABFBC94A7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DA704F57-9070-4439-B6BB-136279857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66BD4C2A-A544-4628-B9B4-BC803609C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CE9A844C-1080-4183-A980-8E298215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92348B29-40E9-4CE2-A23C-936014473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9BB11EDA-F6E1-45BA-B49F-7ABDD656E9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F441DFD2-327A-4071-9249-BCAEF800D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304F0367-9F6D-4C5F-9818-3CC35C87A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C967B7DB-7330-4692-AA81-CAFC51606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57F65263-2AFD-44AD-AD61-23EC3085C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BD4C27B8-A29B-4575-9EC4-A1B7DC079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69107FDD-0652-42DE-97A0-264223E6D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13688F79-032F-4291-869C-3C26B5E9F9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661A607F-AD34-4B38-87EF-D0AFBDDF3A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5694E08C-39BB-4792-B645-37D3E63B7D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0167048B-FB7B-4B7A-B679-D7974FF51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4926B316-063E-4D72-AC12-F0953B3204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9772A1FC-2C0F-47A6-83D6-9A4A7973D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4DF32C85-4E56-4356-AE0F-2C8D278F01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80ACC557-85EF-41DC-B9EC-B0C63F452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13640E5B-764E-4718-975F-3E620288A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16A2EF26-7944-4D17-96AE-ABC43243A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5A1A1B38-0AEF-44DE-B6A5-0B60A59FC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B94D0D12-8DCC-41BF-9225-D72CF3DF5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B9E43D6F-7890-4F99-B7CE-C30DBDEA2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82E7692B-A0A5-4B63-9E78-B255FCBAD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D947BA6F-304B-47B9-913C-6EF6D22B1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73AA783A-6086-4C47-8151-6085EADB0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CCB3DC39-E9B5-49ED-B30E-2FB5651CE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F1AB56F4-B1CC-4680-ACEF-B87EAA7DD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433FE7BD-2D20-45C5-A447-5F0E9337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59D9EB2A-0CB8-463E-8313-3470C29C4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6AE0C53E-D056-4795-A700-7EBC6C9AE3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A93FCCD7-1DE2-4D8D-9071-88B245ED5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8A140C86-8820-4678-B15E-7AECBF59A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0BC8E0EB-69E1-484B-AE06-E57C90859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FBC0FD0C-82A7-44BF-A997-0A9CA418A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A7390762-8393-4F33-80E6-21BA751334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81B7B85A-833F-464A-939B-149F84E40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F485BF70-0F08-4E17-AFD1-6C5C7B258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13C387DD-897C-4282-BEED-6E0BE3286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1C79F195-D52B-4E48-A9FF-F07425611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F445D0FA-966F-400A-AC8D-8CAAF02E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376ECD94-6896-441C-AA44-A4F57F021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FC92C350-CAD6-4C2E-A65E-E94F58C3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E71598A5-7F8D-4836-B6FC-F1D158278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BDCB0F85-A6C5-4E65-8F0A-52671EB3D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87FFBD54-2EF4-448F-96C7-157A3C6AD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CAEA2FD7-C9B8-45B4-BEFC-977053FBB2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FF912821-388F-422F-B692-31B5E6DE7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F263D211-562D-46EA-AE01-7B1EDBF71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800610A8-10E1-40B1-ABDE-A9D3EEADD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764A3047-3F92-4E69-A680-416CC114B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7F1FA955-903A-430D-A1DA-7E6E303A1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6BC0288C-46CF-46BB-BF88-CFA8B1D85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2867B317-CCCD-4EC7-8406-314DB7830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3CEEC945-6738-47C2-88E6-DB29BE3EB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91" name="Graphic 4">
              <a:extLst>
                <a:ext uri="{FF2B5EF4-FFF2-40B4-BE49-F238E27FC236}">
                  <a16:creationId xmlns:a16="http://schemas.microsoft.com/office/drawing/2014/main" id="{620CB8D1-CE41-4A5C-8FD5-DACED65531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92" name="Freeform: Shape 91">
                <a:extLst>
                  <a:ext uri="{FF2B5EF4-FFF2-40B4-BE49-F238E27FC236}">
                    <a16:creationId xmlns:a16="http://schemas.microsoft.com/office/drawing/2014/main" id="{EA5E2DDF-06EC-428F-9085-5AE5B2F33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579F314-5DE2-47CC-A508-6E15B3B87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969A4AD-8589-4A96-8118-DE73000C4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0A98F31-9A68-46C2-A001-8011DF7C4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9B442335-3E37-40C9-9E08-8D7931CC99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846DFE3-FEC9-4DBF-9290-F60816F8A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BD31C12-2164-410B-9A3A-6C1BEEA5BD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DF87D878-021F-4966-9031-5203868AA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1927FB0-8581-4B00-B542-1426415D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11076EE-3A40-4B54-B1F7-555E6831B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4315A147-8A55-4B74-8F80-58B50585E0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918AFBC-933F-4220-A164-BA4B40B4D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814E64-DB41-47BE-9E6E-F40AC4A82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DC1BF4C-B973-4D6F-AF0E-EA5838A1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F9E73A9-D8DE-4FB2-BCA9-D07DD7A2E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B2FF232-F7ED-4A4E-A36D-94E7B24F3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E058CFC5-FAB0-40DD-9B58-D7A64EF01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7C79FDB-284E-41FB-A93C-3A6A4F948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06A4151-1369-4294-824A-70C8F929F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BB9396E5-7245-48DA-AA32-5AB0842B7E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066EB7EE-D151-4B68-B14C-1C54DF2B1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F4EDA4A-9471-4A70-9A00-B1A66B5E1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04799963-01EB-401F-8BFD-6CDF641B5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4CB3DF6-6D3D-40C5-B741-F2D83DD79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A7B3897-3CBB-49E3-90EC-96E63DD9A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37DB1E2-1825-47B1-9E89-634473EF5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2052410-9234-4B80-B825-7F91A5D61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08E7CB48-0744-4DF2-86B6-3335F38E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EB74DCF-332B-4BD3-B036-4A133327A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91B69718-3DD4-4F38-81E1-2342692A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D5CE2490-5C33-412B-B444-D335E3AE8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328ABF3-0C84-459E-B986-7DCD455B6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381077-83CF-4050-A5F3-8C33C6E70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20C082F-B414-4A4B-82AB-CE86C925CA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0B3086F2-6938-4EB0-9EC8-B829D1E9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5E9F8385-761F-44AF-8AC6-CDBA79A52D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09AADCB5-90F3-4C5F-97B2-73CFF780A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ABB6628B-E9D0-4651-8570-CF1E5DB02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4C9E771-C0D9-4027-96D7-651E8B7361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80B5730-FEEA-409B-9D23-066B99E3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4A9FBAD-235A-4A0F-8C54-15633CCAF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BF2F6746-8E16-406D-835E-5FCE6D4F0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FADF2DF-4564-4627-AA45-85EFB7082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D4185DD-65EF-442E-935F-90BDEB5E8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0B30569E-CF14-4DF4-AE71-046DC42001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DC6272B-8E87-4AF5-A668-16EC7F3C4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5404AC5-86D6-4864-BE91-84B6F66D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83DF22-5559-4FAB-A06F-CDB1F9C996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82E770A-E6CC-441E-A6A9-47A33BF503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2C89056-2DB3-4565-8418-63EE598E0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A81C1B01-00CC-4C39-A005-8544974B93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8F3F3D-5E7B-4168-BA7B-09B22C878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B09AD41-8582-44F1-A4DB-8C4ECC1D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EEF98626-AA8E-4ABF-A29A-89C159D70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8A910E73-8115-449D-91BC-4BFD85100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BA84EC5-ADB4-412B-9D7F-785CA2404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1EAEE025-D974-498D-B276-E887588BFB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0A6777F-C322-4CFA-B4FA-C98FF4CBF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6C45B00F-D649-44DC-9CB3-04C5A6CB8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14D681DB-7395-46C8-A277-8D5478BA8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FF0C982-758E-46DD-88BE-0B1087F20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3AC91889-4175-4937-A495-37094F3EE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9B67AE9-E5D6-4FA2-AFB6-73EB86009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DA158CC5-EE56-492A-A095-77324472D8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547278D-FC88-4AB6-8C3C-EEF9282F3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0EC49A0-0827-49E5-89C4-F56299A5D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9B2514B8-CBE5-40F8-85F8-8B9D514F53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89206225-1385-42CD-A435-03C6731B5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16C97D0-ECDA-4BE7-B7B0-104FBAC6E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9F18E51-9DC0-4458-85F4-8DB85B23C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8150D47-30EF-4F80-A28C-F206A8E15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146AF03-B828-49EB-A7CE-81D57EA9B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7CD96A2B-A3CD-4992-97C7-7F47A2A39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D0A0D10A-D5BB-4580-91C6-15338B079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2B73C84D-0C6C-4AF8-9DAB-89DF1E4F8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DD66FFFF-5665-44A0-AA5E-7220E985AC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77FB038-24D7-43B0-955A-DCC0332B5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BA17227F-E9D3-4A51-9DF0-DFD909AB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55E6B883-1C1C-40DF-A620-22CC48A9A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07EC08BD-662A-486F-BA39-0A9F368A6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31A6E4DA-A497-400B-ADFB-11B80E5E0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CDD443E5-430F-4F57-A4ED-2BCF8E0C7C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736045A-DB37-4982-96ED-70BEEEC7C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1805AD9-942F-480F-A92D-B71F17B65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F35A6E50-B827-447C-A1E3-243CB09BB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A99C9B0-BE26-498B-BF80-39E5CC621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699857B-7AC7-4686-91B1-0F634DB5A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EAD66306-06A7-4198-B997-F9B8B8AF8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73378AC-6515-495C-A818-4A41463E4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A9203926-2967-431A-9A3A-80ADDF9A2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C0F60567-9012-4A1A-81DF-87B661B6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0C1BE4E4-B943-411F-A103-BCDC29AF0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F230BF9-4B8A-4479-B197-83AA90D84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64D3FA3-2702-4732-A545-29A65184D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9DE7572-DB33-4A77-B082-96E36A619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A2B8418A-24D1-4998-949F-BAEBE54CA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96AFA95-4288-45C6-8385-D30F8C822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61C74E7-2DA4-47FE-A604-4CAE7426A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49948CD9-6639-4D61-84AD-988862196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E50D3989-13DF-4E94-9702-7CA27CE5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DBA4DD0C-2E69-4365-8750-37BF2BD8A2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38B2F783-8850-437D-AD52-62F4EFE86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C32D6E8-869E-4CBF-9409-124D3FAD3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8C44847-ACE1-4D0D-B2B1-5E433166E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400A772C-C03A-42DC-B0A7-F0DFC7F83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F55ACF2-1DAF-4BAD-98D9-7B7411406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B8457AE1-96AA-479D-B76B-E62113204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C4F22AD-9264-4746-9908-F88858B7FA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B25671A-8A56-49F6-802A-1CBA58FF8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A8875C06-A53D-4C2E-AAB0-2FBC5A1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F5F71D6-3D74-4013-8BD6-7E52F6DE5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B41736BF-619F-402B-B70E-089811060A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1A1F261-EEC0-4F95-B854-1454E3CF3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F7DE06E0-C362-485D-8F89-44FDBBAFF8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4822EF5-4772-42F0-A59B-04AB882D75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12CE3F4-4BC0-495F-9973-C58EC6CD6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11274400-B083-4CEF-804B-9EBF7CCAA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9945F450-B42E-4DA2-9C76-BA1F38AF3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A853A096-C1AB-4E3C-8B35-D682A008A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75F8D171-62A5-4073-97CB-4E5901569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DC99FCCD-BBB6-40F1-B331-659509ED7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60E3381B-598B-490B-8F81-584CB9608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5B8A6BEE-872E-41B4-AAF7-121594E05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BF66EF2A-00A9-46F3-9710-6ADBD3D54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A0432490-5DE8-4D81-B39C-B44CE1C47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D48F6BC8-EABA-4287-8FCC-8BC7CD06D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623E8D30-1C78-41D4-97C9-63646BD99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C3167F67-0621-408A-A29A-A4536450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9A19AC3E-362D-4172-97EF-45598CB5F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5B76F033-FB8A-48DB-8951-F527972A6E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E832F524-84B7-44E4-9494-0969759A2D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05782180-F16A-4A8B-A276-5E38F741B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4157406-E447-440D-9BCB-CA3D365A0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6D42F35-9B1B-469C-999F-7CEB42F4C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8A4EEFF2-05CF-4C27-B386-A0E5DCD63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ED3EEF5A-B20A-42C7-A575-5E2655BA8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46A893E-1A0C-40BF-AB34-831A41DDC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6157AAD3-7E95-41BF-8073-F6F78BA16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24E5F5D2-D8B5-4D70-B617-B5029CA64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E04ECE8A-8657-4D32-AD7E-B1058D0F7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57990A80-1E83-4C43-B61D-4CB71B2CD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82226514-799A-43F7-A5A3-6753D7BE8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092572FA-6D1F-42B1-BEE7-46DC341D2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F7870CB6-417E-416A-8307-E48C0A6A2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F1EFCC94-4633-4464-8D4C-2EF4454D9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37B2F8A5-8637-4CCA-B44D-8844E6019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B0EA5452-15FD-43AB-8AC3-3C5C9BB2D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0CFF3735-E718-4E54-A53D-B56B16207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6087547-39E2-4056-8173-171D1B1D7C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B5C5BAD6-F152-46DD-87A7-62F3BDB9D4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3B07F977-B52E-43E1-8030-6B46F7E80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120570F-B852-4D3C-8E2C-965B51443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019A7E82-47E0-4A90-BB03-E662E4F82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623437BB-CD62-411D-B155-CF1B830F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3DC4DD6A-A1ED-41B9-99FB-4D75C409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E6F33FC1-BFE0-4A5D-9675-2DAFE1127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CC7BBB4D-B45F-4D85-ADB0-AE2D0E844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BF25838A-853B-4F5F-A10F-CD54217F0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C471161E-04D5-495C-9104-22CF3ED8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FDFEF08-9D16-47C5-B413-C7BA090E9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254CA655-0F8E-46A3-AE85-F020BB071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A631A92A-3002-4BD3-B9AF-B0D7EF77E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FCB0D363-B41D-4BB8-8F85-D183BF85B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097B2CE1-2117-42A1-B721-1FD442E68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300878E3-A086-4922-AD6A-2D2A94CA2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73F37BA0-1202-4528-973C-06E260C8B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98FCD65C-13F5-4B2B-B39B-7153A0F64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AED6E0B7-C4E5-47DB-B2F4-A6130DA93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6A91E1B-7F17-409B-8020-6F9E259D1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14" name="Slide Number Placeholder 13">
            <a:extLst>
              <a:ext uri="{FF2B5EF4-FFF2-40B4-BE49-F238E27FC236}">
                <a16:creationId xmlns:a16="http://schemas.microsoft.com/office/drawing/2014/main" id="{577696B5-6E42-44CF-8CE1-83B79506010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3450C42-9A0B-4425-92C2-70FCF7C45734}" type="slidenum">
              <a:rPr lang="en-US"/>
              <a:pPr>
                <a:spcAft>
                  <a:spcPts val="600"/>
                </a:spcAft>
              </a:pPr>
              <a:t>11</a:t>
            </a:fld>
            <a:endParaRPr lang="en-US"/>
          </a:p>
        </p:txBody>
      </p:sp>
    </p:spTree>
    <p:extLst>
      <p:ext uri="{BB962C8B-B14F-4D97-AF65-F5344CB8AC3E}">
        <p14:creationId xmlns:p14="http://schemas.microsoft.com/office/powerpoint/2010/main" val="120757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3"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044" name="Freeform: Shape 1043">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5" name="Freeform: Shape 1044">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6" name="Freeform: Shape 1045">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7" name="Freeform: Shape 1046">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48" name="Freeform: Shape 1047">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050" name="Oval 1049">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052" name="Rectangle 105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760420" y="-111024"/>
            <a:ext cx="5455323" cy="1158857"/>
          </a:xfrm>
        </p:spPr>
        <p:txBody>
          <a:bodyPr vert="horz" lIns="91440" tIns="45720" rIns="91440" bIns="45720" rtlCol="0" anchor="b">
            <a:normAutofit/>
          </a:bodyPr>
          <a:lstStyle/>
          <a:p>
            <a:r>
              <a:rPr lang="en-US" dirty="0"/>
              <a:t>Project Process</a:t>
            </a:r>
          </a:p>
        </p:txBody>
      </p:sp>
      <p:grpSp>
        <p:nvGrpSpPr>
          <p:cNvPr id="1054" name="Group 1053">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1055"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56"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1058" name="Group 1057">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tx1"/>
          </a:solidFill>
        </p:grpSpPr>
        <p:grpSp>
          <p:nvGrpSpPr>
            <p:cNvPr id="1059"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063" name="Freeform: Shape 1062">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064" name="Freeform: Shape 1063">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60"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061" name="Freeform: Shape 1060">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062" name="Freeform: Shape 1061">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Picture Placeholder 4" descr="A basketball on the court&#10;&#10;Description automatically generated">
            <a:extLst>
              <a:ext uri="{FF2B5EF4-FFF2-40B4-BE49-F238E27FC236}">
                <a16:creationId xmlns:a16="http://schemas.microsoft.com/office/drawing/2014/main" id="{9781B191-C89F-2AE8-2E09-5A5C57F6A214}"/>
              </a:ext>
            </a:extLst>
          </p:cNvPr>
          <p:cNvPicPr>
            <a:picLocks noGrp="1" noChangeAspect="1"/>
          </p:cNvPicPr>
          <p:nvPr>
            <p:ph type="pic" sz="quarter" idx="13"/>
          </p:nvPr>
        </p:nvPicPr>
        <p:blipFill rotWithShape="1">
          <a:blip r:embed="rId3"/>
          <a:srcRect l="9282" r="16962" b="1"/>
          <a:stretch/>
        </p:blipFill>
        <p:spPr>
          <a:xfrm>
            <a:off x="7253021" y="1820334"/>
            <a:ext cx="3555043" cy="3217333"/>
          </a:xfrm>
          <a:prstGeom prst="rect">
            <a:avLst/>
          </a:prstGeom>
        </p:spPr>
      </p:pic>
      <p:grpSp>
        <p:nvGrpSpPr>
          <p:cNvPr id="1066" name="Group 1065">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66592"/>
            <a:ext cx="1443404" cy="1443428"/>
            <a:chOff x="10154385" y="4452524"/>
            <a:chExt cx="1443404" cy="1443428"/>
          </a:xfrm>
          <a:solidFill>
            <a:schemeClr val="tx1"/>
          </a:solidFill>
        </p:grpSpPr>
        <p:grpSp>
          <p:nvGrpSpPr>
            <p:cNvPr id="1067"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113" name="Freeform: Shape 1112">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14" name="Freeform: Shape 1113">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15" name="Freeform: Shape 1114">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6" name="Freeform: Shape 1115">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7" name="Freeform: Shape 1116">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8" name="Freeform: Shape 1117">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19" name="Freeform: Shape 1118">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20" name="Freeform: Shape 1119">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21" name="Freeform: Shape 1120">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2" name="Freeform: Shape 1121">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3" name="Freeform: Shape 1122">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4" name="Freeform: Shape 1123">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5" name="Freeform: Shape 1124">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26" name="Freeform: Shape 1125">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7" name="Freeform: Shape 1126">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28" name="Freeform: Shape 1127">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29" name="Freeform: Shape 1128">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0" name="Freeform: Shape 1129">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1" name="Freeform: Shape 1130">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2" name="Freeform: Shape 1131">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33" name="Freeform: Shape 1132">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4" name="Freeform: Shape 1133">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35" name="Freeform: Shape 1134">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6" name="Freeform: Shape 1135">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7" name="Freeform: Shape 1136">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8" name="Freeform: Shape 1137">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39" name="Freeform: Shape 1138">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0" name="Freeform: Shape 1139">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41" name="Freeform: Shape 1140">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42" name="Freeform: Shape 1141">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3" name="Freeform: Shape 1142">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4" name="Freeform: Shape 1143">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5" name="Freeform: Shape 1144">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6" name="Freeform: Shape 1145">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7" name="Freeform: Shape 1146">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8" name="Freeform: Shape 1147">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49" name="Freeform: Shape 1148">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0" name="Freeform: Shape 1149">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1" name="Freeform: Shape 1150">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2" name="Freeform: Shape 1151">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3" name="Freeform: Shape 1152">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4" name="Freeform: Shape 1153">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55" name="Freeform: Shape 1154">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56" name="Freeform: Shape 1155">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7" name="Freeform: Shape 1156">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8" name="Freeform: Shape 1157">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9" name="Freeform: Shape 1158">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0" name="Freeform: Shape 1159">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1" name="Freeform: Shape 1160">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2" name="Freeform: Shape 1161">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3" name="Freeform: Shape 1162">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4" name="Freeform: Shape 1163">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65" name="Freeform: Shape 1164">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6" name="Freeform: Shape 1165">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67" name="Freeform: Shape 1166">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68" name="Freeform: Shape 1167">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69" name="Freeform: Shape 1168">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0" name="Freeform: Shape 1169">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71" name="Freeform: Shape 1170">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2" name="Freeform: Shape 1171">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73" name="Freeform: Shape 1172">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4" name="Freeform: Shape 1173">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5" name="Freeform: Shape 1174">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6" name="Freeform: Shape 1175">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7" name="Freeform: Shape 1176">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8" name="Freeform: Shape 1177">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79" name="Freeform: Shape 1178">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0" name="Freeform: Shape 1179">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1" name="Freeform: Shape 1180">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2" name="Freeform: Shape 1181">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83" name="Freeform: Shape 1182">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4" name="Freeform: Shape 1183">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85" name="Freeform: Shape 1184">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6" name="Freeform: Shape 1185">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7" name="Freeform: Shape 1186">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8" name="Freeform: Shape 1187">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89" name="Freeform: Shape 1188">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0" name="Freeform: Shape 1189">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1" name="Freeform: Shape 1190">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2" name="Freeform: Shape 1191">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3" name="Freeform: Shape 1192">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4" name="Freeform: Shape 1193">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5" name="Freeform: Shape 1194">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96" name="Freeform: Shape 1195">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97" name="Freeform: Shape 1196">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8" name="Freeform: Shape 1197">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9" name="Freeform: Shape 1198">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0" name="Freeform: Shape 1199">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01" name="Freeform: Shape 1200">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2" name="Freeform: Shape 1201">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03" name="Freeform: Shape 1202">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4" name="Freeform: Shape 1203">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05" name="Freeform: Shape 1204">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6" name="Freeform: Shape 1205">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7" name="Freeform: Shape 1206">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8" name="Freeform: Shape 1207">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9" name="Freeform: Shape 1208">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10" name="Freeform: Shape 1209">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1" name="Freeform: Shape 1210">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2" name="Freeform: Shape 1211">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3" name="Freeform: Shape 1212">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4" name="Freeform: Shape 1213">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5" name="Freeform: Shape 1214">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6" name="Freeform: Shape 1215">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7" name="Freeform: Shape 1216">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18" name="Freeform: Shape 1217">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19" name="Freeform: Shape 1218">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0" name="Freeform: Shape 1219">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1" name="Freeform: Shape 1220">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2" name="Freeform: Shape 1221">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3" name="Freeform: Shape 1222">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4" name="Freeform: Shape 1223">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5" name="Freeform: Shape 1224">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26" name="Freeform: Shape 1225">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7" name="Freeform: Shape 1226">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8" name="Freeform: Shape 1227">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9" name="Freeform: Shape 1228">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0" name="Freeform: Shape 1229">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1" name="Freeform: Shape 1230">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2" name="Freeform: Shape 1231">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33" name="Freeform: Shape 1232">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4" name="Freeform: Shape 1233">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5" name="Freeform: Shape 1234">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6" name="Freeform: Shape 1235">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7" name="Freeform: Shape 1236">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8" name="Freeform: Shape 1237">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9" name="Freeform: Shape 1238">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40" name="Freeform: Shape 1239">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41" name="Freeform: Shape 1240">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2" name="Freeform: Shape 1241">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3" name="Freeform: Shape 1242">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4" name="Freeform: Shape 1243">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45" name="Freeform: Shape 1244">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46" name="Freeform: Shape 1245">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7" name="Freeform: Shape 1246">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8" name="Freeform: Shape 1247">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249" name="Freeform: Shape 1248">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0" name="Freeform: Shape 1249">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251" name="Freeform: Shape 1250">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52" name="Freeform: Shape 1251">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3" name="Freeform: Shape 1252">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4" name="Freeform: Shape 1253">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5" name="Freeform: Shape 1254">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6" name="Freeform: Shape 1255">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57" name="Freeform: Shape 1256">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8" name="Freeform: Shape 1257">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9" name="Freeform: Shape 1258">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0" name="Freeform: Shape 1259">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61" name="Freeform: Shape 1260">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2" name="Freeform: Shape 1261">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63" name="Freeform: Shape 1262">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4" name="Freeform: Shape 1263">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5" name="Freeform: Shape 1264">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6" name="Freeform: Shape 1265">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67" name="Freeform: Shape 1266">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8" name="Freeform: Shape 1267">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69" name="Freeform: Shape 1268">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0" name="Freeform: Shape 1269">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1" name="Freeform: Shape 1270">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2" name="Freeform: Shape 1271">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73" name="Freeform: Shape 1272">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4" name="Freeform: Shape 1273">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5" name="Freeform: Shape 1274">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6" name="Freeform: Shape 1275">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77" name="Freeform: Shape 1276">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78" name="Freeform: Shape 1277">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279" name="Freeform: Shape 1278">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80" name="Freeform: Shape 1279">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81" name="Freeform: Shape 1280">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068"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069" name="Freeform: Shape 1068">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70" name="Freeform: Shape 1069">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71" name="Freeform: Shape 1070">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2" name="Freeform: Shape 1071">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3" name="Freeform: Shape 1072">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4" name="Freeform: Shape 1073">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75" name="Freeform: Shape 1074">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6" name="Freeform: Shape 1075">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77" name="Freeform: Shape 1076">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8" name="Freeform: Shape 1077">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9" name="Freeform: Shape 1078">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0" name="Freeform: Shape 1079">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1" name="Freeform: Shape 1080">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82" name="Freeform: Shape 1081">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3" name="Freeform: Shape 1082">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084" name="Freeform: Shape 1083">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5" name="Freeform: Shape 1084">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6" name="Freeform: Shape 1085">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7" name="Freeform: Shape 1086">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8" name="Freeform: Shape 647">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9" name="Freeform: Shape 648">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0" name="Freeform: Shape 649">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1" name="Freeform: Shape 650">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2" name="Freeform: Shape 651">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3" name="Freeform: Shape 652">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4" name="Freeform: Shape 653">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5" name="Freeform: Shape 654">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6" name="Freeform: Shape 655">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7" name="Freeform: Shape 656">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8" name="Freeform: Shape 657">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9" name="Freeform: Shape 658">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0" name="Freeform: Shape 659">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3" name="Freeform: Shape 662">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4" name="Freeform: Shape 663">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5" name="Freeform: Shape 664">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9" name="Freeform: Shape 668">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0" name="Freeform: Shape 669">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76" name="Freeform: Shape 675">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677" name="Freeform: Shape 676">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78" name="Freeform: Shape 677">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9" name="Freeform: Shape 678">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0" name="Freeform: Shape 679">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81" name="Freeform: Shape 680">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2" name="Freeform: Shape 681">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83" name="Freeform: Shape 682">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684" name="Freeform: Shape 683">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5" name="Freeform: Shape 684">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6" name="Freeform: Shape 685">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87" name="Freeform: Shape 686">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8" name="Freeform: Shape 687">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689" name="Freeform: Shape 688">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690" name="Freeform: Shape 689">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1" name="Freeform: Shape 690">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2" name="Freeform: Shape 691">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95" name="Freeform: Shape 694">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6" name="Freeform: Shape 695">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7" name="Freeform: Shape 696">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8" name="Freeform: Shape 697">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699" name="Freeform: Shape 698">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0" name="Freeform: Shape 699">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88" name="Freeform: Shape 1087">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089" name="Freeform: Shape 1088">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0" name="Freeform: Shape 1089">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1" name="Freeform: Shape 1090">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2" name="Freeform: Shape 1091">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3" name="Freeform: Shape 1092">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94" name="Freeform: Shape 1093">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5" name="Freeform: Shape 1094">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6" name="Freeform: Shape 1095">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7" name="Freeform: Shape 1096">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8" name="Freeform: Shape 1097">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9" name="Freeform: Shape 1098">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00" name="Freeform: Shape 1099">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1" name="Freeform: Shape 1100">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2" name="Freeform: Shape 1101">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3" name="Freeform: Shape 1102">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04" name="Freeform: Shape 1103">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5" name="Freeform: Shape 1104">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06" name="Freeform: Shape 1105">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7" name="Freeform: Shape 1106">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8" name="Freeform: Shape 1107">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9" name="Freeform: Shape 1108">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0" name="Freeform: Shape 1109">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11" name="Freeform: Shape 1110">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12" name="Freeform: Shape 1111">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11" name="Footer Placeholder 10">
            <a:extLst>
              <a:ext uri="{FF2B5EF4-FFF2-40B4-BE49-F238E27FC236}">
                <a16:creationId xmlns:a16="http://schemas.microsoft.com/office/drawing/2014/main" id="{F9800710-ED0A-4D9D-89D7-F2B6DD2005B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endParaRPr lang="en-US" sz="1200" b="1" kern="1200" cap="all" spc="100" baseline="0">
              <a:solidFill>
                <a:schemeClr val="tx1">
                  <a:tint val="75000"/>
                </a:schemeClr>
              </a:solidFill>
              <a:latin typeface="+mn-lt"/>
              <a:ea typeface="Source Sans Pro SemiBold" panose="020B0603030403020204" pitchFamily="34" charset="0"/>
              <a:cs typeface="+mn-cs"/>
            </a:endParaRPr>
          </a:p>
        </p:txBody>
      </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solidFill>
                  <a:schemeClr val="tx1">
                    <a:tint val="75000"/>
                  </a:schemeClr>
                </a:solidFill>
              </a:rPr>
              <a:pPr>
                <a:spcAft>
                  <a:spcPts val="600"/>
                </a:spcAft>
              </a:pPr>
              <a:t>2</a:t>
            </a:fld>
            <a:endParaRPr lang="en-US">
              <a:solidFill>
                <a:schemeClr val="tx1">
                  <a:tint val="75000"/>
                </a:schemeClr>
              </a:solidFill>
            </a:endParaRPr>
          </a:p>
        </p:txBody>
      </p:sp>
      <p:graphicFrame>
        <p:nvGraphicFramePr>
          <p:cNvPr id="431" name="Content Placeholder 9">
            <a:extLst>
              <a:ext uri="{FF2B5EF4-FFF2-40B4-BE49-F238E27FC236}">
                <a16:creationId xmlns:a16="http://schemas.microsoft.com/office/drawing/2014/main" id="{1DCBCC17-7D30-009D-2F37-263B978F669C}"/>
              </a:ext>
            </a:extLst>
          </p:cNvPr>
          <p:cNvGraphicFramePr/>
          <p:nvPr>
            <p:extLst>
              <p:ext uri="{D42A27DB-BD31-4B8C-83A1-F6EECF244321}">
                <p14:modId xmlns:p14="http://schemas.microsoft.com/office/powerpoint/2010/main" val="4238468073"/>
              </p:ext>
            </p:extLst>
          </p:nvPr>
        </p:nvGraphicFramePr>
        <p:xfrm>
          <a:off x="2189684" y="1216299"/>
          <a:ext cx="3707608" cy="52404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4475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37"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838" name="Freeform: Shape 442">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39" name="Freeform: Shape 443">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40" name="Freeform: Shape 444">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41" name="Freeform: Shape 445">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42" name="Freeform: Shape 446">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843" name="Oval 842">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844" name="Rectangle 84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Freeform: Shape 452">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 name="Title 6">
            <a:extLst>
              <a:ext uri="{FF2B5EF4-FFF2-40B4-BE49-F238E27FC236}">
                <a16:creationId xmlns:a16="http://schemas.microsoft.com/office/drawing/2014/main" id="{67938E4F-AA93-4065-8004-A3FE6CB35600}"/>
              </a:ext>
            </a:extLst>
          </p:cNvPr>
          <p:cNvSpPr>
            <a:spLocks noGrp="1"/>
          </p:cNvSpPr>
          <p:nvPr>
            <p:ph type="title"/>
          </p:nvPr>
        </p:nvSpPr>
        <p:spPr>
          <a:xfrm>
            <a:off x="2232252" y="633046"/>
            <a:ext cx="4463623" cy="1314996"/>
          </a:xfrm>
        </p:spPr>
        <p:txBody>
          <a:bodyPr vert="horz" lIns="91440" tIns="45720" rIns="91440" bIns="45720" rtlCol="0" anchor="b">
            <a:normAutofit/>
          </a:bodyPr>
          <a:lstStyle/>
          <a:p>
            <a:r>
              <a:rPr lang="en-US"/>
              <a:t>Github</a:t>
            </a:r>
            <a:endParaRPr lang="en-US" dirty="0"/>
          </a:p>
        </p:txBody>
      </p:sp>
      <p:sp>
        <p:nvSpPr>
          <p:cNvPr id="846" name="Freeform: Shape 454">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847" name="Freeform: Shape 456">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aphicFrame>
        <p:nvGraphicFramePr>
          <p:cNvPr id="472" name="Content Placeholder 7">
            <a:extLst>
              <a:ext uri="{FF2B5EF4-FFF2-40B4-BE49-F238E27FC236}">
                <a16:creationId xmlns:a16="http://schemas.microsoft.com/office/drawing/2014/main" id="{D80681C9-5371-5510-7B62-19E0B7493C52}"/>
              </a:ext>
            </a:extLst>
          </p:cNvPr>
          <p:cNvGraphicFramePr>
            <a:graphicFrameLocks noGrp="1"/>
          </p:cNvGraphicFramePr>
          <p:nvPr>
            <p:ph idx="1"/>
          </p:nvPr>
        </p:nvGraphicFramePr>
        <p:xfrm>
          <a:off x="679157" y="2311887"/>
          <a:ext cx="6557917" cy="4044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48" name="Freeform: Shape 458">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49" name="Freeform: Shape 460">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0" name="Freeform: Shape 462">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Placeholder 10" descr="A white cat in a blue circle&#10;&#10;Description automatically generated">
            <a:extLst>
              <a:ext uri="{FF2B5EF4-FFF2-40B4-BE49-F238E27FC236}">
                <a16:creationId xmlns:a16="http://schemas.microsoft.com/office/drawing/2014/main" id="{BB4FBAB7-0E75-BF29-E0FF-957CEDA09955}"/>
              </a:ext>
            </a:extLst>
          </p:cNvPr>
          <p:cNvPicPr>
            <a:picLocks noGrp="1" noChangeAspect="1"/>
          </p:cNvPicPr>
          <p:nvPr>
            <p:ph type="pic" sz="quarter" idx="13"/>
          </p:nvPr>
        </p:nvPicPr>
        <p:blipFill rotWithShape="1">
          <a:blip r:embed="rId8"/>
          <a:srcRect l="21210" r="20291" b="2"/>
          <a:stretch/>
        </p:blipFill>
        <p:spPr>
          <a:xfrm>
            <a:off x="7385892" y="1236692"/>
            <a:ext cx="4050325" cy="4050325"/>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sp>
        <p:nvSpPr>
          <p:cNvPr id="12" name="Footer Placeholder 11">
            <a:extLst>
              <a:ext uri="{FF2B5EF4-FFF2-40B4-BE49-F238E27FC236}">
                <a16:creationId xmlns:a16="http://schemas.microsoft.com/office/drawing/2014/main" id="{BD411EB8-9DA8-4CBF-AD9D-D7477785A64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endParaRPr lang="en-US" sz="1200" b="1" kern="1200" cap="all" spc="100" baseline="0">
              <a:solidFill>
                <a:schemeClr val="tx1">
                  <a:tint val="75000"/>
                </a:schemeClr>
              </a:solidFill>
              <a:latin typeface="+mn-lt"/>
              <a:ea typeface="Source Sans Pro SemiBold" panose="020B0603030403020204" pitchFamily="34" charset="0"/>
              <a:cs typeface="+mn-cs"/>
            </a:endParaRPr>
          </a:p>
        </p:txBody>
      </p:sp>
      <p:grpSp>
        <p:nvGrpSpPr>
          <p:cNvPr id="851"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852" name="Freeform: Shape 465">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53" name="Freeform: Shape 466">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54" name="Freeform: Shape 467">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55" name="Freeform: Shape 468">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56" name="Freeform: Shape 469">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3" name="Slide Number Placeholder 12">
            <a:extLst>
              <a:ext uri="{FF2B5EF4-FFF2-40B4-BE49-F238E27FC236}">
                <a16:creationId xmlns:a16="http://schemas.microsoft.com/office/drawing/2014/main" id="{D3BBC6D0-24F1-4125-B4D0-F714412AE0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solidFill>
                  <a:srgbClr val="898989"/>
                </a:solidFill>
              </a:rPr>
              <a:pPr>
                <a:spcAft>
                  <a:spcPts val="600"/>
                </a:spcAft>
              </a:pPr>
              <a:t>3</a:t>
            </a:fld>
            <a:endParaRPr lang="en-US">
              <a:solidFill>
                <a:srgbClr val="898989"/>
              </a:solidFill>
            </a:endParaRPr>
          </a:p>
        </p:txBody>
      </p:sp>
    </p:spTree>
    <p:extLst>
      <p:ext uri="{BB962C8B-B14F-4D97-AF65-F5344CB8AC3E}">
        <p14:creationId xmlns:p14="http://schemas.microsoft.com/office/powerpoint/2010/main" val="1503756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77" name="Freeform: Shape 24">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8" name="Freeform: Shape 25">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9" name="Freeform: Shape 26">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0" name="Freeform: Shape 27">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1" name="Freeform: Shape 28">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82" name="Oval 81">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83" name="Rectangle 8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FD83F038-B7F9-41D5-816E-B7D433B63377}"/>
              </a:ext>
            </a:extLst>
          </p:cNvPr>
          <p:cNvSpPr>
            <a:spLocks noGrp="1"/>
          </p:cNvSpPr>
          <p:nvPr>
            <p:ph type="title"/>
          </p:nvPr>
        </p:nvSpPr>
        <p:spPr>
          <a:xfrm>
            <a:off x="1404783" y="47835"/>
            <a:ext cx="10515600" cy="1124949"/>
          </a:xfrm>
        </p:spPr>
        <p:txBody>
          <a:bodyPr vert="horz" lIns="91440" tIns="45720" rIns="91440" bIns="45720" rtlCol="0" anchor="ctr">
            <a:normAutofit/>
          </a:bodyPr>
          <a:lstStyle/>
          <a:p>
            <a:r>
              <a:rPr lang="en-US" dirty="0"/>
              <a:t>Who wins?</a:t>
            </a:r>
          </a:p>
        </p:txBody>
      </p:sp>
      <p:grpSp>
        <p:nvGrpSpPr>
          <p:cNvPr id="84"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85" name="Freeform: Shape 35">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86" name="Freeform: Shape 36">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87"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8"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 name="Text Placeholder 8">
            <a:extLst>
              <a:ext uri="{FF2B5EF4-FFF2-40B4-BE49-F238E27FC236}">
                <a16:creationId xmlns:a16="http://schemas.microsoft.com/office/drawing/2014/main" id="{10C073FA-38BA-4D5A-84B5-2B0670E5339C}"/>
              </a:ext>
            </a:extLst>
          </p:cNvPr>
          <p:cNvSpPr>
            <a:spLocks/>
          </p:cNvSpPr>
          <p:nvPr/>
        </p:nvSpPr>
        <p:spPr>
          <a:xfrm>
            <a:off x="6317484" y="2417734"/>
            <a:ext cx="4307160" cy="3295650"/>
          </a:xfrm>
          <a:prstGeom prst="rect">
            <a:avLst/>
          </a:prstGeom>
        </p:spPr>
        <p:txBody>
          <a:bodyPr/>
          <a:lstStyle/>
          <a:p>
            <a:endParaRPr lang="en-US" dirty="0"/>
          </a:p>
        </p:txBody>
      </p:sp>
      <p:sp>
        <p:nvSpPr>
          <p:cNvPr id="18" name="Footer Placeholder 17">
            <a:extLst>
              <a:ext uri="{FF2B5EF4-FFF2-40B4-BE49-F238E27FC236}">
                <a16:creationId xmlns:a16="http://schemas.microsoft.com/office/drawing/2014/main" id="{6AF91435-6F1B-4ED2-98E4-CD88427D6761}"/>
              </a:ext>
            </a:extLst>
          </p:cNvPr>
          <p:cNvSpPr>
            <a:spLocks/>
          </p:cNvSpPr>
          <p:nvPr/>
        </p:nvSpPr>
        <p:spPr>
          <a:xfrm>
            <a:off x="4038600" y="6356350"/>
            <a:ext cx="4114800" cy="365125"/>
          </a:xfrm>
          <a:prstGeom prst="rect">
            <a:avLst/>
          </a:prstGeom>
        </p:spPr>
        <p:txBody>
          <a:bodyPr/>
          <a:lstStyle/>
          <a:p>
            <a:endParaRPr lang="en-US" dirty="0"/>
          </a:p>
        </p:txBody>
      </p:sp>
      <p:sp>
        <p:nvSpPr>
          <p:cNvPr id="6" name="Text Placeholder 5">
            <a:extLst>
              <a:ext uri="{FF2B5EF4-FFF2-40B4-BE49-F238E27FC236}">
                <a16:creationId xmlns:a16="http://schemas.microsoft.com/office/drawing/2014/main" id="{3D59F576-258A-4A2A-BEDD-C829560C5F96}"/>
              </a:ext>
            </a:extLst>
          </p:cNvPr>
          <p:cNvSpPr>
            <a:spLocks/>
          </p:cNvSpPr>
          <p:nvPr/>
        </p:nvSpPr>
        <p:spPr>
          <a:xfrm>
            <a:off x="320735" y="1523999"/>
            <a:ext cx="2408147" cy="3640667"/>
          </a:xfrm>
          <a:prstGeom prst="rect">
            <a:avLst/>
          </a:prstGeom>
        </p:spPr>
        <p:txBody>
          <a:bodyPr/>
          <a:lstStyle/>
          <a:p>
            <a:pPr marL="342900" indent="-342900" defTabSz="795528">
              <a:spcAft>
                <a:spcPts val="600"/>
              </a:spcAft>
              <a:buFont typeface="Arial" panose="020B0604020202020204" pitchFamily="34" charset="0"/>
              <a:buChar char="•"/>
            </a:pPr>
            <a:r>
              <a:rPr lang="en-US" sz="2000" dirty="0"/>
              <a:t>2019-2023 Season Averages</a:t>
            </a:r>
          </a:p>
          <a:p>
            <a:pPr marL="342900" indent="-342900" defTabSz="795528">
              <a:spcAft>
                <a:spcPts val="600"/>
              </a:spcAft>
              <a:buFont typeface="Arial" panose="020B0604020202020204" pitchFamily="34" charset="0"/>
              <a:buChar char="•"/>
            </a:pPr>
            <a:r>
              <a:rPr lang="en-US" sz="2000" dirty="0"/>
              <a:t>30 teams in total top 16 goes to playoffs</a:t>
            </a:r>
          </a:p>
          <a:p>
            <a:pPr marL="342900" indent="-342900" defTabSz="795528">
              <a:spcAft>
                <a:spcPts val="600"/>
              </a:spcAft>
              <a:buFont typeface="Arial" panose="020B0604020202020204" pitchFamily="34" charset="0"/>
              <a:buChar char="•"/>
            </a:pPr>
            <a:r>
              <a:rPr lang="en-US" sz="2000" dirty="0"/>
              <a:t>Average 38.86 Wins</a:t>
            </a:r>
          </a:p>
        </p:txBody>
      </p:sp>
      <p:sp>
        <p:nvSpPr>
          <p:cNvPr id="8" name="Text Placeholder 7">
            <a:extLst>
              <a:ext uri="{FF2B5EF4-FFF2-40B4-BE49-F238E27FC236}">
                <a16:creationId xmlns:a16="http://schemas.microsoft.com/office/drawing/2014/main" id="{1805DDED-C8AB-4D77-9745-DD16208020BD}"/>
              </a:ext>
            </a:extLst>
          </p:cNvPr>
          <p:cNvSpPr>
            <a:spLocks/>
          </p:cNvSpPr>
          <p:nvPr/>
        </p:nvSpPr>
        <p:spPr>
          <a:xfrm>
            <a:off x="6262387" y="1848649"/>
            <a:ext cx="3782026" cy="455612"/>
          </a:xfrm>
          <a:prstGeom prst="rect">
            <a:avLst/>
          </a:prstGeom>
        </p:spPr>
        <p:txBody>
          <a:bodyPr/>
          <a:lstStyle/>
          <a:p>
            <a:pPr defTabSz="795528">
              <a:spcAft>
                <a:spcPts val="600"/>
              </a:spcAft>
            </a:pPr>
            <a:endParaRPr lang="en-US" sz="2000" dirty="0"/>
          </a:p>
        </p:txBody>
      </p:sp>
      <p:sp>
        <p:nvSpPr>
          <p:cNvPr id="19" name="Slide Number Placeholder 18">
            <a:extLst>
              <a:ext uri="{FF2B5EF4-FFF2-40B4-BE49-F238E27FC236}">
                <a16:creationId xmlns:a16="http://schemas.microsoft.com/office/drawing/2014/main" id="{0DBFE84D-5FAC-40A1-851D-09383F02EA79}"/>
              </a:ext>
            </a:extLst>
          </p:cNvPr>
          <p:cNvSpPr>
            <a:spLocks/>
          </p:cNvSpPr>
          <p:nvPr/>
        </p:nvSpPr>
        <p:spPr>
          <a:xfrm>
            <a:off x="10598181" y="6400866"/>
            <a:ext cx="2408746" cy="320609"/>
          </a:xfrm>
          <a:prstGeom prst="rect">
            <a:avLst/>
          </a:prstGeom>
        </p:spPr>
        <p:txBody>
          <a:bodyPr/>
          <a:lstStyle/>
          <a:p>
            <a:pPr defTabSz="795528">
              <a:spcAft>
                <a:spcPts val="600"/>
              </a:spcAft>
            </a:pPr>
            <a:fld id="{5EA792F7-1D9E-4C7E-A103-E8EDFDC2691E}" type="slidenum">
              <a:rPr lang="en-US" sz="1566" kern="1200">
                <a:solidFill>
                  <a:schemeClr val="tx1"/>
                </a:solidFill>
                <a:latin typeface="+mn-lt"/>
                <a:ea typeface="+mn-ea"/>
                <a:cs typeface="+mn-cs"/>
              </a:rPr>
              <a:pPr defTabSz="795528">
                <a:spcAft>
                  <a:spcPts val="600"/>
                </a:spcAft>
              </a:pPr>
              <a:t>4</a:t>
            </a:fld>
            <a:endParaRPr lang="en-US" dirty="0"/>
          </a:p>
        </p:txBody>
      </p:sp>
      <p:pic>
        <p:nvPicPr>
          <p:cNvPr id="15" name="Picture 14" descr="A graph of blue and yellow bars&#10;&#10;Description automatically generated">
            <a:extLst>
              <a:ext uri="{FF2B5EF4-FFF2-40B4-BE49-F238E27FC236}">
                <a16:creationId xmlns:a16="http://schemas.microsoft.com/office/drawing/2014/main" id="{5AB0B9BB-E72A-7736-4A04-81B16F989A45}"/>
              </a:ext>
            </a:extLst>
          </p:cNvPr>
          <p:cNvPicPr>
            <a:picLocks noChangeAspect="1"/>
          </p:cNvPicPr>
          <p:nvPr/>
        </p:nvPicPr>
        <p:blipFill>
          <a:blip r:embed="rId3"/>
          <a:stretch>
            <a:fillRect/>
          </a:stretch>
        </p:blipFill>
        <p:spPr>
          <a:xfrm>
            <a:off x="2776382" y="1270384"/>
            <a:ext cx="8048391" cy="5064295"/>
          </a:xfrm>
          <a:prstGeom prst="rect">
            <a:avLst/>
          </a:prstGeom>
        </p:spPr>
      </p:pic>
    </p:spTree>
    <p:extLst>
      <p:ext uri="{BB962C8B-B14F-4D97-AF65-F5344CB8AC3E}">
        <p14:creationId xmlns:p14="http://schemas.microsoft.com/office/powerpoint/2010/main" val="634033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5" name="Freeform: Shape 24">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3" name="Rectangle 3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36" name="Freeform: Shape 35">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36">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37">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Freeform: Shape 38">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 name="Freeform: Shape 39">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1" name="Freeform: Shape 40">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Freeform: Shape 41">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Freeform: Shape 42">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Freeform: Shape 43">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 name="Freeform: Shape 44">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6" name="Freeform: Shape 45">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Freeform: Shape 46">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8" name="Freeform: Shape 47">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5" name="Title 4">
            <a:extLst>
              <a:ext uri="{FF2B5EF4-FFF2-40B4-BE49-F238E27FC236}">
                <a16:creationId xmlns:a16="http://schemas.microsoft.com/office/drawing/2014/main" id="{FD83F038-B7F9-41D5-816E-B7D433B63377}"/>
              </a:ext>
            </a:extLst>
          </p:cNvPr>
          <p:cNvSpPr>
            <a:spLocks noGrp="1"/>
          </p:cNvSpPr>
          <p:nvPr>
            <p:ph type="title"/>
          </p:nvPr>
        </p:nvSpPr>
        <p:spPr>
          <a:xfrm>
            <a:off x="182411" y="1225992"/>
            <a:ext cx="3282570" cy="1211677"/>
          </a:xfrm>
        </p:spPr>
        <p:txBody>
          <a:bodyPr vert="horz" lIns="91440" tIns="45720" rIns="91440" bIns="45720" rtlCol="0" anchor="ctr">
            <a:normAutofit fontScale="90000"/>
          </a:bodyPr>
          <a:lstStyle/>
          <a:p>
            <a:pPr algn="ctr"/>
            <a:r>
              <a:rPr lang="en-US" dirty="0"/>
              <a:t>Top 10 offensive </a:t>
            </a:r>
          </a:p>
        </p:txBody>
      </p:sp>
      <p:sp>
        <p:nvSpPr>
          <p:cNvPr id="50" name="Freeform: Shape 49">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2" name="Freeform: Shape 51">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3BDE0D8D-4274-4437-963B-342C5584A2BF}"/>
              </a:ext>
            </a:extLst>
          </p:cNvPr>
          <p:cNvSpPr>
            <a:spLocks/>
          </p:cNvSpPr>
          <p:nvPr/>
        </p:nvSpPr>
        <p:spPr>
          <a:xfrm>
            <a:off x="1691325" y="2417734"/>
            <a:ext cx="4307160" cy="3295650"/>
          </a:xfrm>
          <a:prstGeom prst="rect">
            <a:avLst/>
          </a:prstGeom>
        </p:spPr>
        <p:txBody>
          <a:bodyPr/>
          <a:lstStyle/>
          <a:p>
            <a:endParaRPr lang="en-US" dirty="0"/>
          </a:p>
        </p:txBody>
      </p:sp>
      <p:sp>
        <p:nvSpPr>
          <p:cNvPr id="9" name="Text Placeholder 8">
            <a:extLst>
              <a:ext uri="{FF2B5EF4-FFF2-40B4-BE49-F238E27FC236}">
                <a16:creationId xmlns:a16="http://schemas.microsoft.com/office/drawing/2014/main" id="{10C073FA-38BA-4D5A-84B5-2B0670E5339C}"/>
              </a:ext>
            </a:extLst>
          </p:cNvPr>
          <p:cNvSpPr>
            <a:spLocks/>
          </p:cNvSpPr>
          <p:nvPr/>
        </p:nvSpPr>
        <p:spPr>
          <a:xfrm>
            <a:off x="6317484" y="2417734"/>
            <a:ext cx="4307160" cy="3295650"/>
          </a:xfrm>
          <a:prstGeom prst="rect">
            <a:avLst/>
          </a:prstGeom>
        </p:spPr>
        <p:txBody>
          <a:bodyPr/>
          <a:lstStyle/>
          <a:p>
            <a:endParaRPr lang="en-US" dirty="0"/>
          </a:p>
        </p:txBody>
      </p:sp>
      <p:sp>
        <p:nvSpPr>
          <p:cNvPr id="18" name="Footer Placeholder 17">
            <a:extLst>
              <a:ext uri="{FF2B5EF4-FFF2-40B4-BE49-F238E27FC236}">
                <a16:creationId xmlns:a16="http://schemas.microsoft.com/office/drawing/2014/main" id="{6AF91435-6F1B-4ED2-98E4-CD88427D6761}"/>
              </a:ext>
            </a:extLst>
          </p:cNvPr>
          <p:cNvSpPr>
            <a:spLocks/>
          </p:cNvSpPr>
          <p:nvPr/>
        </p:nvSpPr>
        <p:spPr>
          <a:xfrm>
            <a:off x="4038600" y="6356350"/>
            <a:ext cx="4114800" cy="365125"/>
          </a:xfrm>
          <a:prstGeom prst="rect">
            <a:avLst/>
          </a:prstGeom>
        </p:spPr>
        <p:txBody>
          <a:bodyPr/>
          <a:lstStyle/>
          <a:p>
            <a:endParaRPr lang="en-US" dirty="0"/>
          </a:p>
        </p:txBody>
      </p:sp>
      <p:sp>
        <p:nvSpPr>
          <p:cNvPr id="19" name="Slide Number Placeholder 18">
            <a:extLst>
              <a:ext uri="{FF2B5EF4-FFF2-40B4-BE49-F238E27FC236}">
                <a16:creationId xmlns:a16="http://schemas.microsoft.com/office/drawing/2014/main" id="{0DBFE84D-5FAC-40A1-851D-09383F02EA79}"/>
              </a:ext>
            </a:extLst>
          </p:cNvPr>
          <p:cNvSpPr>
            <a:spLocks/>
          </p:cNvSpPr>
          <p:nvPr/>
        </p:nvSpPr>
        <p:spPr>
          <a:xfrm>
            <a:off x="11190541" y="6296231"/>
            <a:ext cx="2400713" cy="319539"/>
          </a:xfrm>
          <a:prstGeom prst="rect">
            <a:avLst/>
          </a:prstGeom>
        </p:spPr>
        <p:txBody>
          <a:bodyPr/>
          <a:lstStyle/>
          <a:p>
            <a:pPr defTabSz="795528">
              <a:spcAft>
                <a:spcPts val="600"/>
              </a:spcAft>
            </a:pPr>
            <a:fld id="{5EA792F7-1D9E-4C7E-A103-E8EDFDC2691E}" type="slidenum">
              <a:rPr lang="en-US" sz="1566" kern="1200">
                <a:solidFill>
                  <a:schemeClr val="tx1"/>
                </a:solidFill>
                <a:latin typeface="+mn-lt"/>
                <a:ea typeface="+mn-ea"/>
                <a:cs typeface="+mn-cs"/>
              </a:rPr>
              <a:pPr defTabSz="795528">
                <a:spcAft>
                  <a:spcPts val="600"/>
                </a:spcAft>
              </a:pPr>
              <a:t>5</a:t>
            </a:fld>
            <a:endParaRPr lang="en-US" dirty="0"/>
          </a:p>
        </p:txBody>
      </p:sp>
      <p:sp>
        <p:nvSpPr>
          <p:cNvPr id="3" name="TextBox 2">
            <a:extLst>
              <a:ext uri="{FF2B5EF4-FFF2-40B4-BE49-F238E27FC236}">
                <a16:creationId xmlns:a16="http://schemas.microsoft.com/office/drawing/2014/main" id="{3ACEE957-83A7-6497-78AF-84006AF538E3}"/>
              </a:ext>
            </a:extLst>
          </p:cNvPr>
          <p:cNvSpPr txBox="1"/>
          <p:nvPr/>
        </p:nvSpPr>
        <p:spPr>
          <a:xfrm>
            <a:off x="640677" y="2598138"/>
            <a:ext cx="235070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Celtics at the top for 116 points per 100 possession</a:t>
            </a:r>
          </a:p>
          <a:p>
            <a:pPr marL="285750" indent="-285750">
              <a:buFont typeface="Arial" panose="020B0604020202020204" pitchFamily="34" charset="0"/>
              <a:buChar char="•"/>
            </a:pPr>
            <a:r>
              <a:rPr lang="en-US" dirty="0"/>
              <a:t>Positive relationship between offensive rating and wins</a:t>
            </a:r>
          </a:p>
          <a:p>
            <a:pPr marL="285750" indent="-285750">
              <a:buFont typeface="Arial" panose="020B0604020202020204" pitchFamily="34" charset="0"/>
              <a:buChar char="•"/>
            </a:pPr>
            <a:r>
              <a:rPr lang="en-US" dirty="0"/>
              <a:t>R-square 0.68</a:t>
            </a:r>
          </a:p>
        </p:txBody>
      </p:sp>
      <p:pic>
        <p:nvPicPr>
          <p:cNvPr id="6" name="Picture 5" descr="A graph with numbers and a number of people&#10;&#10;Description automatically generated with medium confidence">
            <a:extLst>
              <a:ext uri="{FF2B5EF4-FFF2-40B4-BE49-F238E27FC236}">
                <a16:creationId xmlns:a16="http://schemas.microsoft.com/office/drawing/2014/main" id="{9B2950F3-D376-779B-EFC6-927BFAD695C9}"/>
              </a:ext>
            </a:extLst>
          </p:cNvPr>
          <p:cNvPicPr>
            <a:picLocks noChangeAspect="1"/>
          </p:cNvPicPr>
          <p:nvPr/>
        </p:nvPicPr>
        <p:blipFill>
          <a:blip r:embed="rId3"/>
          <a:stretch>
            <a:fillRect/>
          </a:stretch>
        </p:blipFill>
        <p:spPr>
          <a:xfrm>
            <a:off x="3213315" y="275626"/>
            <a:ext cx="4361733" cy="4843878"/>
          </a:xfrm>
          <a:prstGeom prst="rect">
            <a:avLst/>
          </a:prstGeom>
        </p:spPr>
      </p:pic>
      <p:pic>
        <p:nvPicPr>
          <p:cNvPr id="10" name="Picture 9" descr="A graph with dots and numbers&#10;&#10;Description automatically generated">
            <a:extLst>
              <a:ext uri="{FF2B5EF4-FFF2-40B4-BE49-F238E27FC236}">
                <a16:creationId xmlns:a16="http://schemas.microsoft.com/office/drawing/2014/main" id="{2DA709B1-4A7D-6C33-EC7A-08DF8E457BB3}"/>
              </a:ext>
            </a:extLst>
          </p:cNvPr>
          <p:cNvPicPr>
            <a:picLocks noChangeAspect="1"/>
          </p:cNvPicPr>
          <p:nvPr/>
        </p:nvPicPr>
        <p:blipFill>
          <a:blip r:embed="rId4"/>
          <a:stretch>
            <a:fillRect/>
          </a:stretch>
        </p:blipFill>
        <p:spPr>
          <a:xfrm>
            <a:off x="7817917" y="2100432"/>
            <a:ext cx="3719247" cy="3771878"/>
          </a:xfrm>
          <a:prstGeom prst="rect">
            <a:avLst/>
          </a:prstGeom>
        </p:spPr>
      </p:pic>
    </p:spTree>
    <p:extLst>
      <p:ext uri="{BB962C8B-B14F-4D97-AF65-F5344CB8AC3E}">
        <p14:creationId xmlns:p14="http://schemas.microsoft.com/office/powerpoint/2010/main" val="11360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5" name="Freeform: Shape 24">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33" name="Rectangle 3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36" name="Freeform: Shape 35">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Freeform: Shape 36">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8" name="Freeform: Shape 37">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9" name="Freeform: Shape 38">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 name="Freeform: Shape 39">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41" name="Freeform: Shape 40">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2" name="Freeform: Shape 41">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Freeform: Shape 42">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Freeform: Shape 43">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5" name="Freeform: Shape 44">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6" name="Freeform: Shape 45">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7" name="Freeform: Shape 46">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8" name="Freeform: Shape 47">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5" name="Title 4">
            <a:extLst>
              <a:ext uri="{FF2B5EF4-FFF2-40B4-BE49-F238E27FC236}">
                <a16:creationId xmlns:a16="http://schemas.microsoft.com/office/drawing/2014/main" id="{FD83F038-B7F9-41D5-816E-B7D433B63377}"/>
              </a:ext>
            </a:extLst>
          </p:cNvPr>
          <p:cNvSpPr>
            <a:spLocks noGrp="1"/>
          </p:cNvSpPr>
          <p:nvPr>
            <p:ph type="title"/>
          </p:nvPr>
        </p:nvSpPr>
        <p:spPr>
          <a:xfrm>
            <a:off x="182411" y="1225992"/>
            <a:ext cx="3282570" cy="1211677"/>
          </a:xfrm>
        </p:spPr>
        <p:txBody>
          <a:bodyPr vert="horz" lIns="91440" tIns="45720" rIns="91440" bIns="45720" rtlCol="0" anchor="ctr">
            <a:normAutofit fontScale="90000"/>
          </a:bodyPr>
          <a:lstStyle/>
          <a:p>
            <a:pPr algn="ctr"/>
            <a:r>
              <a:rPr lang="en-US" dirty="0"/>
              <a:t>Top 10 defensive </a:t>
            </a:r>
          </a:p>
        </p:txBody>
      </p:sp>
      <p:sp>
        <p:nvSpPr>
          <p:cNvPr id="50" name="Freeform: Shape 49">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2" name="Freeform: Shape 51">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3BDE0D8D-4274-4437-963B-342C5584A2BF}"/>
              </a:ext>
            </a:extLst>
          </p:cNvPr>
          <p:cNvSpPr>
            <a:spLocks/>
          </p:cNvSpPr>
          <p:nvPr/>
        </p:nvSpPr>
        <p:spPr>
          <a:xfrm>
            <a:off x="1691325" y="2417734"/>
            <a:ext cx="4307160" cy="3295650"/>
          </a:xfrm>
          <a:prstGeom prst="rect">
            <a:avLst/>
          </a:prstGeom>
        </p:spPr>
        <p:txBody>
          <a:bodyPr/>
          <a:lstStyle/>
          <a:p>
            <a:endParaRPr lang="en-US" dirty="0"/>
          </a:p>
        </p:txBody>
      </p:sp>
      <p:sp>
        <p:nvSpPr>
          <p:cNvPr id="9" name="Text Placeholder 8">
            <a:extLst>
              <a:ext uri="{FF2B5EF4-FFF2-40B4-BE49-F238E27FC236}">
                <a16:creationId xmlns:a16="http://schemas.microsoft.com/office/drawing/2014/main" id="{10C073FA-38BA-4D5A-84B5-2B0670E5339C}"/>
              </a:ext>
            </a:extLst>
          </p:cNvPr>
          <p:cNvSpPr>
            <a:spLocks/>
          </p:cNvSpPr>
          <p:nvPr/>
        </p:nvSpPr>
        <p:spPr>
          <a:xfrm>
            <a:off x="6317484" y="2417734"/>
            <a:ext cx="4307160" cy="3295650"/>
          </a:xfrm>
          <a:prstGeom prst="rect">
            <a:avLst/>
          </a:prstGeom>
        </p:spPr>
        <p:txBody>
          <a:bodyPr/>
          <a:lstStyle/>
          <a:p>
            <a:endParaRPr lang="en-US" dirty="0"/>
          </a:p>
        </p:txBody>
      </p:sp>
      <p:sp>
        <p:nvSpPr>
          <p:cNvPr id="18" name="Footer Placeholder 17">
            <a:extLst>
              <a:ext uri="{FF2B5EF4-FFF2-40B4-BE49-F238E27FC236}">
                <a16:creationId xmlns:a16="http://schemas.microsoft.com/office/drawing/2014/main" id="{6AF91435-6F1B-4ED2-98E4-CD88427D6761}"/>
              </a:ext>
            </a:extLst>
          </p:cNvPr>
          <p:cNvSpPr>
            <a:spLocks/>
          </p:cNvSpPr>
          <p:nvPr/>
        </p:nvSpPr>
        <p:spPr>
          <a:xfrm>
            <a:off x="4038600" y="6356350"/>
            <a:ext cx="4114800" cy="365125"/>
          </a:xfrm>
          <a:prstGeom prst="rect">
            <a:avLst/>
          </a:prstGeom>
        </p:spPr>
        <p:txBody>
          <a:bodyPr/>
          <a:lstStyle/>
          <a:p>
            <a:endParaRPr lang="en-US" dirty="0"/>
          </a:p>
        </p:txBody>
      </p:sp>
      <p:sp>
        <p:nvSpPr>
          <p:cNvPr id="19" name="Slide Number Placeholder 18">
            <a:extLst>
              <a:ext uri="{FF2B5EF4-FFF2-40B4-BE49-F238E27FC236}">
                <a16:creationId xmlns:a16="http://schemas.microsoft.com/office/drawing/2014/main" id="{0DBFE84D-5FAC-40A1-851D-09383F02EA79}"/>
              </a:ext>
            </a:extLst>
          </p:cNvPr>
          <p:cNvSpPr>
            <a:spLocks/>
          </p:cNvSpPr>
          <p:nvPr/>
        </p:nvSpPr>
        <p:spPr>
          <a:xfrm>
            <a:off x="11190541" y="6296231"/>
            <a:ext cx="2400713" cy="319539"/>
          </a:xfrm>
          <a:prstGeom prst="rect">
            <a:avLst/>
          </a:prstGeom>
        </p:spPr>
        <p:txBody>
          <a:bodyPr/>
          <a:lstStyle/>
          <a:p>
            <a:pPr defTabSz="795528">
              <a:spcAft>
                <a:spcPts val="600"/>
              </a:spcAft>
            </a:pPr>
            <a:fld id="{5EA792F7-1D9E-4C7E-A103-E8EDFDC2691E}" type="slidenum">
              <a:rPr lang="en-US" sz="1566" kern="1200">
                <a:solidFill>
                  <a:schemeClr val="tx1"/>
                </a:solidFill>
                <a:latin typeface="+mn-lt"/>
                <a:ea typeface="+mn-ea"/>
                <a:cs typeface="+mn-cs"/>
              </a:rPr>
              <a:pPr defTabSz="795528">
                <a:spcAft>
                  <a:spcPts val="600"/>
                </a:spcAft>
              </a:pPr>
              <a:t>6</a:t>
            </a:fld>
            <a:endParaRPr lang="en-US" dirty="0"/>
          </a:p>
        </p:txBody>
      </p:sp>
      <p:sp>
        <p:nvSpPr>
          <p:cNvPr id="3" name="TextBox 2">
            <a:extLst>
              <a:ext uri="{FF2B5EF4-FFF2-40B4-BE49-F238E27FC236}">
                <a16:creationId xmlns:a16="http://schemas.microsoft.com/office/drawing/2014/main" id="{3ACEE957-83A7-6497-78AF-84006AF538E3}"/>
              </a:ext>
            </a:extLst>
          </p:cNvPr>
          <p:cNvSpPr txBox="1"/>
          <p:nvPr/>
        </p:nvSpPr>
        <p:spPr>
          <a:xfrm>
            <a:off x="640677" y="2598138"/>
            <a:ext cx="235070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Celtics at the top for 109 points per 100 possession</a:t>
            </a:r>
          </a:p>
          <a:p>
            <a:pPr marL="285750" indent="-285750">
              <a:buFont typeface="Arial" panose="020B0604020202020204" pitchFamily="34" charset="0"/>
              <a:buChar char="•"/>
            </a:pPr>
            <a:r>
              <a:rPr lang="en-US" dirty="0"/>
              <a:t>Negative relationship between defensive rating and wins</a:t>
            </a:r>
          </a:p>
          <a:p>
            <a:pPr marL="285750" indent="-285750">
              <a:buFont typeface="Arial" panose="020B0604020202020204" pitchFamily="34" charset="0"/>
              <a:buChar char="•"/>
            </a:pPr>
            <a:r>
              <a:rPr lang="en-US" dirty="0"/>
              <a:t>R-square 0.58</a:t>
            </a:r>
          </a:p>
        </p:txBody>
      </p:sp>
      <p:pic>
        <p:nvPicPr>
          <p:cNvPr id="11" name="Picture 10" descr="A graph of blue lines&#10;&#10;Description automatically generated with medium confidence">
            <a:extLst>
              <a:ext uri="{FF2B5EF4-FFF2-40B4-BE49-F238E27FC236}">
                <a16:creationId xmlns:a16="http://schemas.microsoft.com/office/drawing/2014/main" id="{07723F8C-4D7B-4860-F6B6-24C043A98F5D}"/>
              </a:ext>
            </a:extLst>
          </p:cNvPr>
          <p:cNvPicPr>
            <a:picLocks noChangeAspect="1"/>
          </p:cNvPicPr>
          <p:nvPr/>
        </p:nvPicPr>
        <p:blipFill>
          <a:blip r:embed="rId3"/>
          <a:stretch>
            <a:fillRect/>
          </a:stretch>
        </p:blipFill>
        <p:spPr>
          <a:xfrm>
            <a:off x="3213540" y="674517"/>
            <a:ext cx="4199679" cy="4617505"/>
          </a:xfrm>
          <a:prstGeom prst="rect">
            <a:avLst/>
          </a:prstGeom>
        </p:spPr>
      </p:pic>
      <p:pic>
        <p:nvPicPr>
          <p:cNvPr id="13" name="Picture 12" descr="A graph with a line going up&#10;&#10;Description automatically generated">
            <a:extLst>
              <a:ext uri="{FF2B5EF4-FFF2-40B4-BE49-F238E27FC236}">
                <a16:creationId xmlns:a16="http://schemas.microsoft.com/office/drawing/2014/main" id="{83A1ECAB-0430-5BCA-6110-023128FF3DDE}"/>
              </a:ext>
            </a:extLst>
          </p:cNvPr>
          <p:cNvPicPr>
            <a:picLocks noChangeAspect="1"/>
          </p:cNvPicPr>
          <p:nvPr/>
        </p:nvPicPr>
        <p:blipFill>
          <a:blip r:embed="rId4"/>
          <a:stretch>
            <a:fillRect/>
          </a:stretch>
        </p:blipFill>
        <p:spPr>
          <a:xfrm>
            <a:off x="7592855" y="1764814"/>
            <a:ext cx="4339167" cy="4463143"/>
          </a:xfrm>
          <a:prstGeom prst="rect">
            <a:avLst/>
          </a:prstGeom>
        </p:spPr>
      </p:pic>
    </p:spTree>
    <p:extLst>
      <p:ext uri="{BB962C8B-B14F-4D97-AF65-F5344CB8AC3E}">
        <p14:creationId xmlns:p14="http://schemas.microsoft.com/office/powerpoint/2010/main" val="66395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7D1952-6A28-4EFF-BDD5-BD4D64C67CE8}"/>
              </a:ext>
            </a:extLst>
          </p:cNvPr>
          <p:cNvSpPr>
            <a:spLocks noGrp="1"/>
          </p:cNvSpPr>
          <p:nvPr>
            <p:ph type="title"/>
          </p:nvPr>
        </p:nvSpPr>
        <p:spPr>
          <a:xfrm>
            <a:off x="1420091" y="0"/>
            <a:ext cx="10515600" cy="1124949"/>
          </a:xfrm>
        </p:spPr>
        <p:txBody>
          <a:bodyPr/>
          <a:lstStyle/>
          <a:p>
            <a:r>
              <a:rPr lang="en-US" dirty="0"/>
              <a:t>Home town hero</a:t>
            </a:r>
          </a:p>
        </p:txBody>
      </p:sp>
      <p:sp>
        <p:nvSpPr>
          <p:cNvPr id="9" name="Footer Placeholder 8">
            <a:extLst>
              <a:ext uri="{FF2B5EF4-FFF2-40B4-BE49-F238E27FC236}">
                <a16:creationId xmlns:a16="http://schemas.microsoft.com/office/drawing/2014/main" id="{F060BF75-456A-426A-854B-52CC6C796DD6}"/>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B9D89EB0-0AA9-49F8-81A8-52F48BD11D9E}"/>
              </a:ext>
            </a:extLst>
          </p:cNvPr>
          <p:cNvSpPr>
            <a:spLocks noGrp="1"/>
          </p:cNvSpPr>
          <p:nvPr>
            <p:ph type="sldNum" sz="quarter" idx="12"/>
          </p:nvPr>
        </p:nvSpPr>
        <p:spPr/>
        <p:txBody>
          <a:bodyPr/>
          <a:lstStyle/>
          <a:p>
            <a:fld id="{80967E29-1480-472A-9FC5-C4768A52587C}" type="slidenum">
              <a:rPr lang="en-US" smtClean="0"/>
              <a:t>7</a:t>
            </a:fld>
            <a:endParaRPr lang="en-US" dirty="0"/>
          </a:p>
        </p:txBody>
      </p:sp>
      <p:sp>
        <p:nvSpPr>
          <p:cNvPr id="5" name="TextBox 4">
            <a:extLst>
              <a:ext uri="{FF2B5EF4-FFF2-40B4-BE49-F238E27FC236}">
                <a16:creationId xmlns:a16="http://schemas.microsoft.com/office/drawing/2014/main" id="{1264BC39-0457-8ED8-11DA-98E043215582}"/>
              </a:ext>
            </a:extLst>
          </p:cNvPr>
          <p:cNvSpPr txBox="1"/>
          <p:nvPr/>
        </p:nvSpPr>
        <p:spPr>
          <a:xfrm>
            <a:off x="176865" y="1120676"/>
            <a:ext cx="316076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Red line-Offensive rating</a:t>
            </a:r>
          </a:p>
          <a:p>
            <a:pPr marL="285750" indent="-285750">
              <a:buFont typeface="Arial" panose="020B0604020202020204" pitchFamily="34" charset="0"/>
              <a:buChar char="•"/>
            </a:pPr>
            <a:r>
              <a:rPr lang="en-US" dirty="0"/>
              <a:t>Blue line- Defensive rating</a:t>
            </a:r>
          </a:p>
          <a:p>
            <a:pPr marL="285750" indent="-285750">
              <a:buFont typeface="Arial" panose="020B0604020202020204" pitchFamily="34" charset="0"/>
              <a:buChar char="•"/>
            </a:pPr>
            <a:r>
              <a:rPr lang="en-US" dirty="0"/>
              <a:t>Green line- Wins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Gap between off and def  contributes to wins</a:t>
            </a:r>
          </a:p>
          <a:p>
            <a:pPr marL="285750" indent="-285750">
              <a:buFont typeface="Arial" panose="020B0604020202020204" pitchFamily="34" charset="0"/>
              <a:buChar char="•"/>
            </a:pPr>
            <a:r>
              <a:rPr lang="en-US" dirty="0"/>
              <a:t>2023 season at negative rating and lowest win record</a:t>
            </a:r>
          </a:p>
          <a:p>
            <a:pPr marL="285750" indent="-285750">
              <a:buFont typeface="Arial" panose="020B0604020202020204" pitchFamily="34" charset="0"/>
              <a:buChar char="•"/>
            </a:pPr>
            <a:endParaRPr lang="en-US" dirty="0"/>
          </a:p>
        </p:txBody>
      </p:sp>
      <p:pic>
        <p:nvPicPr>
          <p:cNvPr id="8" name="Picture 7" descr="A logo of a basketball&#10;&#10;Description automatically generated">
            <a:extLst>
              <a:ext uri="{FF2B5EF4-FFF2-40B4-BE49-F238E27FC236}">
                <a16:creationId xmlns:a16="http://schemas.microsoft.com/office/drawing/2014/main" id="{231B0BEA-C330-C786-2DB7-46A6A02F02B6}"/>
              </a:ext>
            </a:extLst>
          </p:cNvPr>
          <p:cNvPicPr>
            <a:picLocks noChangeAspect="1"/>
          </p:cNvPicPr>
          <p:nvPr/>
        </p:nvPicPr>
        <p:blipFill>
          <a:blip r:embed="rId3"/>
          <a:stretch>
            <a:fillRect/>
          </a:stretch>
        </p:blipFill>
        <p:spPr>
          <a:xfrm>
            <a:off x="554986" y="5122342"/>
            <a:ext cx="1416570" cy="1416570"/>
          </a:xfrm>
          <a:prstGeom prst="rect">
            <a:avLst/>
          </a:prstGeom>
        </p:spPr>
      </p:pic>
      <p:pic>
        <p:nvPicPr>
          <p:cNvPr id="12" name="Picture 11" descr="A graph with numbers and lines&#10;&#10;Description automatically generated">
            <a:extLst>
              <a:ext uri="{FF2B5EF4-FFF2-40B4-BE49-F238E27FC236}">
                <a16:creationId xmlns:a16="http://schemas.microsoft.com/office/drawing/2014/main" id="{07349BAA-8EAD-33BD-803A-E347CA5F65A3}"/>
              </a:ext>
            </a:extLst>
          </p:cNvPr>
          <p:cNvPicPr>
            <a:picLocks noChangeAspect="1"/>
          </p:cNvPicPr>
          <p:nvPr/>
        </p:nvPicPr>
        <p:blipFill>
          <a:blip r:embed="rId4"/>
          <a:stretch>
            <a:fillRect/>
          </a:stretch>
        </p:blipFill>
        <p:spPr>
          <a:xfrm>
            <a:off x="3214782" y="933539"/>
            <a:ext cx="7807686" cy="5614222"/>
          </a:xfrm>
          <a:prstGeom prst="rect">
            <a:avLst/>
          </a:prstGeom>
        </p:spPr>
      </p:pic>
    </p:spTree>
    <p:extLst>
      <p:ext uri="{BB962C8B-B14F-4D97-AF65-F5344CB8AC3E}">
        <p14:creationId xmlns:p14="http://schemas.microsoft.com/office/powerpoint/2010/main" val="186031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7D1952-6A28-4EFF-BDD5-BD4D64C67CE8}"/>
              </a:ext>
            </a:extLst>
          </p:cNvPr>
          <p:cNvSpPr>
            <a:spLocks noGrp="1"/>
          </p:cNvSpPr>
          <p:nvPr>
            <p:ph type="title"/>
          </p:nvPr>
        </p:nvSpPr>
        <p:spPr>
          <a:xfrm>
            <a:off x="1420091" y="0"/>
            <a:ext cx="10515600" cy="1124949"/>
          </a:xfrm>
        </p:spPr>
        <p:txBody>
          <a:bodyPr/>
          <a:lstStyle/>
          <a:p>
            <a:r>
              <a:rPr lang="en-US" dirty="0"/>
              <a:t>Home town hero</a:t>
            </a:r>
          </a:p>
        </p:txBody>
      </p:sp>
      <p:sp>
        <p:nvSpPr>
          <p:cNvPr id="9" name="Footer Placeholder 8">
            <a:extLst>
              <a:ext uri="{FF2B5EF4-FFF2-40B4-BE49-F238E27FC236}">
                <a16:creationId xmlns:a16="http://schemas.microsoft.com/office/drawing/2014/main" id="{F060BF75-456A-426A-854B-52CC6C796DD6}"/>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B9D89EB0-0AA9-49F8-81A8-52F48BD11D9E}"/>
              </a:ext>
            </a:extLst>
          </p:cNvPr>
          <p:cNvSpPr>
            <a:spLocks noGrp="1"/>
          </p:cNvSpPr>
          <p:nvPr>
            <p:ph type="sldNum" sz="quarter" idx="12"/>
          </p:nvPr>
        </p:nvSpPr>
        <p:spPr/>
        <p:txBody>
          <a:bodyPr/>
          <a:lstStyle/>
          <a:p>
            <a:fld id="{80967E29-1480-472A-9FC5-C4768A52587C}" type="slidenum">
              <a:rPr lang="en-US" smtClean="0"/>
              <a:t>8</a:t>
            </a:fld>
            <a:endParaRPr lang="en-US" dirty="0"/>
          </a:p>
        </p:txBody>
      </p:sp>
      <p:sp>
        <p:nvSpPr>
          <p:cNvPr id="5" name="TextBox 4">
            <a:extLst>
              <a:ext uri="{FF2B5EF4-FFF2-40B4-BE49-F238E27FC236}">
                <a16:creationId xmlns:a16="http://schemas.microsoft.com/office/drawing/2014/main" id="{1264BC39-0457-8ED8-11DA-98E043215582}"/>
              </a:ext>
            </a:extLst>
          </p:cNvPr>
          <p:cNvSpPr txBox="1"/>
          <p:nvPr/>
        </p:nvSpPr>
        <p:spPr>
          <a:xfrm>
            <a:off x="300088" y="1407330"/>
            <a:ext cx="316076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Offensive stats are below average </a:t>
            </a:r>
          </a:p>
          <a:p>
            <a:pPr marL="285750" indent="-285750">
              <a:buFont typeface="Arial" panose="020B0604020202020204" pitchFamily="34" charset="0"/>
              <a:buChar char="•"/>
            </a:pPr>
            <a:r>
              <a:rPr lang="en-US" dirty="0"/>
              <a:t>Offensive rating below average for 2023</a:t>
            </a:r>
          </a:p>
          <a:p>
            <a:pPr marL="285750" indent="-285750">
              <a:buFont typeface="Arial" panose="020B0604020202020204" pitchFamily="34" charset="0"/>
              <a:buChar char="•"/>
            </a:pPr>
            <a:endParaRPr lang="en-US" dirty="0"/>
          </a:p>
        </p:txBody>
      </p:sp>
      <p:pic>
        <p:nvPicPr>
          <p:cNvPr id="8" name="Picture 7" descr="A logo of a basketball&#10;&#10;Description automatically generated">
            <a:extLst>
              <a:ext uri="{FF2B5EF4-FFF2-40B4-BE49-F238E27FC236}">
                <a16:creationId xmlns:a16="http://schemas.microsoft.com/office/drawing/2014/main" id="{231B0BEA-C330-C786-2DB7-46A6A02F02B6}"/>
              </a:ext>
            </a:extLst>
          </p:cNvPr>
          <p:cNvPicPr>
            <a:picLocks noChangeAspect="1"/>
          </p:cNvPicPr>
          <p:nvPr/>
        </p:nvPicPr>
        <p:blipFill>
          <a:blip r:embed="rId3"/>
          <a:stretch>
            <a:fillRect/>
          </a:stretch>
        </p:blipFill>
        <p:spPr>
          <a:xfrm>
            <a:off x="554986" y="5122342"/>
            <a:ext cx="1416570" cy="1416570"/>
          </a:xfrm>
          <a:prstGeom prst="rect">
            <a:avLst/>
          </a:prstGeom>
        </p:spPr>
      </p:pic>
      <p:pic>
        <p:nvPicPr>
          <p:cNvPr id="7" name="Picture 6" descr="A graph of different colored bars&#10;&#10;Description automatically generated">
            <a:extLst>
              <a:ext uri="{FF2B5EF4-FFF2-40B4-BE49-F238E27FC236}">
                <a16:creationId xmlns:a16="http://schemas.microsoft.com/office/drawing/2014/main" id="{6CE2EE81-C673-7835-DAB0-784951C9F673}"/>
              </a:ext>
            </a:extLst>
          </p:cNvPr>
          <p:cNvPicPr>
            <a:picLocks noChangeAspect="1"/>
          </p:cNvPicPr>
          <p:nvPr/>
        </p:nvPicPr>
        <p:blipFill>
          <a:blip r:embed="rId4"/>
          <a:stretch>
            <a:fillRect/>
          </a:stretch>
        </p:blipFill>
        <p:spPr>
          <a:xfrm>
            <a:off x="3460853" y="906386"/>
            <a:ext cx="4895621" cy="5326140"/>
          </a:xfrm>
          <a:prstGeom prst="rect">
            <a:avLst/>
          </a:prstGeom>
        </p:spPr>
      </p:pic>
      <p:pic>
        <p:nvPicPr>
          <p:cNvPr id="14" name="Picture 13" descr="A graph with colored lines and numbers&#10;&#10;Description automatically generated">
            <a:extLst>
              <a:ext uri="{FF2B5EF4-FFF2-40B4-BE49-F238E27FC236}">
                <a16:creationId xmlns:a16="http://schemas.microsoft.com/office/drawing/2014/main" id="{2EC8BF8F-92E7-6964-661B-E52D7E5753C8}"/>
              </a:ext>
            </a:extLst>
          </p:cNvPr>
          <p:cNvPicPr>
            <a:picLocks noChangeAspect="1"/>
          </p:cNvPicPr>
          <p:nvPr/>
        </p:nvPicPr>
        <p:blipFill>
          <a:blip r:embed="rId5"/>
          <a:stretch>
            <a:fillRect/>
          </a:stretch>
        </p:blipFill>
        <p:spPr>
          <a:xfrm>
            <a:off x="8473692" y="1124949"/>
            <a:ext cx="3523286" cy="3507012"/>
          </a:xfrm>
          <a:prstGeom prst="rect">
            <a:avLst/>
          </a:prstGeom>
        </p:spPr>
      </p:pic>
    </p:spTree>
    <p:extLst>
      <p:ext uri="{BB962C8B-B14F-4D97-AF65-F5344CB8AC3E}">
        <p14:creationId xmlns:p14="http://schemas.microsoft.com/office/powerpoint/2010/main" val="98825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7D1952-6A28-4EFF-BDD5-BD4D64C67CE8}"/>
              </a:ext>
            </a:extLst>
          </p:cNvPr>
          <p:cNvSpPr>
            <a:spLocks noGrp="1"/>
          </p:cNvSpPr>
          <p:nvPr>
            <p:ph type="title"/>
          </p:nvPr>
        </p:nvSpPr>
        <p:spPr>
          <a:xfrm>
            <a:off x="1420091" y="0"/>
            <a:ext cx="10515600" cy="1124949"/>
          </a:xfrm>
        </p:spPr>
        <p:txBody>
          <a:bodyPr/>
          <a:lstStyle/>
          <a:p>
            <a:r>
              <a:rPr lang="en-US" dirty="0"/>
              <a:t>Home town hero</a:t>
            </a:r>
          </a:p>
        </p:txBody>
      </p:sp>
      <p:sp>
        <p:nvSpPr>
          <p:cNvPr id="9" name="Footer Placeholder 8">
            <a:extLst>
              <a:ext uri="{FF2B5EF4-FFF2-40B4-BE49-F238E27FC236}">
                <a16:creationId xmlns:a16="http://schemas.microsoft.com/office/drawing/2014/main" id="{F060BF75-456A-426A-854B-52CC6C796DD6}"/>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B9D89EB0-0AA9-49F8-81A8-52F48BD11D9E}"/>
              </a:ext>
            </a:extLst>
          </p:cNvPr>
          <p:cNvSpPr>
            <a:spLocks noGrp="1"/>
          </p:cNvSpPr>
          <p:nvPr>
            <p:ph type="sldNum" sz="quarter" idx="12"/>
          </p:nvPr>
        </p:nvSpPr>
        <p:spPr/>
        <p:txBody>
          <a:bodyPr/>
          <a:lstStyle/>
          <a:p>
            <a:fld id="{80967E29-1480-472A-9FC5-C4768A52587C}" type="slidenum">
              <a:rPr lang="en-US" smtClean="0"/>
              <a:t>9</a:t>
            </a:fld>
            <a:endParaRPr lang="en-US" dirty="0"/>
          </a:p>
        </p:txBody>
      </p:sp>
      <p:sp>
        <p:nvSpPr>
          <p:cNvPr id="5" name="TextBox 4">
            <a:extLst>
              <a:ext uri="{FF2B5EF4-FFF2-40B4-BE49-F238E27FC236}">
                <a16:creationId xmlns:a16="http://schemas.microsoft.com/office/drawing/2014/main" id="{1264BC39-0457-8ED8-11DA-98E043215582}"/>
              </a:ext>
            </a:extLst>
          </p:cNvPr>
          <p:cNvSpPr txBox="1"/>
          <p:nvPr/>
        </p:nvSpPr>
        <p:spPr>
          <a:xfrm>
            <a:off x="554986" y="1124949"/>
            <a:ext cx="316076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Defensive stats are higher than average </a:t>
            </a:r>
          </a:p>
          <a:p>
            <a:pPr marL="285750" indent="-285750">
              <a:buFont typeface="Arial" panose="020B0604020202020204" pitchFamily="34" charset="0"/>
              <a:buChar char="•"/>
            </a:pPr>
            <a:r>
              <a:rPr lang="en-US" dirty="0"/>
              <a:t>Defensive rating above average for 2023</a:t>
            </a:r>
          </a:p>
          <a:p>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8" name="Picture 7" descr="A logo of a basketball&#10;&#10;Description automatically generated">
            <a:extLst>
              <a:ext uri="{FF2B5EF4-FFF2-40B4-BE49-F238E27FC236}">
                <a16:creationId xmlns:a16="http://schemas.microsoft.com/office/drawing/2014/main" id="{231B0BEA-C330-C786-2DB7-46A6A02F02B6}"/>
              </a:ext>
            </a:extLst>
          </p:cNvPr>
          <p:cNvPicPr>
            <a:picLocks noChangeAspect="1"/>
          </p:cNvPicPr>
          <p:nvPr/>
        </p:nvPicPr>
        <p:blipFill>
          <a:blip r:embed="rId3"/>
          <a:stretch>
            <a:fillRect/>
          </a:stretch>
        </p:blipFill>
        <p:spPr>
          <a:xfrm>
            <a:off x="554986" y="5122342"/>
            <a:ext cx="1416570" cy="1416570"/>
          </a:xfrm>
          <a:prstGeom prst="rect">
            <a:avLst/>
          </a:prstGeom>
        </p:spPr>
      </p:pic>
      <p:pic>
        <p:nvPicPr>
          <p:cNvPr id="3" name="Picture 2" descr="A graph of different colored bars&#10;&#10;Description automatically generated">
            <a:extLst>
              <a:ext uri="{FF2B5EF4-FFF2-40B4-BE49-F238E27FC236}">
                <a16:creationId xmlns:a16="http://schemas.microsoft.com/office/drawing/2014/main" id="{E96B85D3-7603-AF21-DC64-9689945931ED}"/>
              </a:ext>
            </a:extLst>
          </p:cNvPr>
          <p:cNvPicPr>
            <a:picLocks noChangeAspect="1"/>
          </p:cNvPicPr>
          <p:nvPr/>
        </p:nvPicPr>
        <p:blipFill>
          <a:blip r:embed="rId4"/>
          <a:stretch>
            <a:fillRect/>
          </a:stretch>
        </p:blipFill>
        <p:spPr>
          <a:xfrm>
            <a:off x="3715751" y="869061"/>
            <a:ext cx="4559439" cy="5852414"/>
          </a:xfrm>
          <a:prstGeom prst="rect">
            <a:avLst/>
          </a:prstGeom>
        </p:spPr>
      </p:pic>
      <p:pic>
        <p:nvPicPr>
          <p:cNvPr id="11" name="Picture 10" descr="A graph with colored lines&#10;&#10;Description automatically generated">
            <a:extLst>
              <a:ext uri="{FF2B5EF4-FFF2-40B4-BE49-F238E27FC236}">
                <a16:creationId xmlns:a16="http://schemas.microsoft.com/office/drawing/2014/main" id="{2BBCE5C9-C221-EEFD-252A-831DE9116D44}"/>
              </a:ext>
            </a:extLst>
          </p:cNvPr>
          <p:cNvPicPr>
            <a:picLocks noChangeAspect="1"/>
          </p:cNvPicPr>
          <p:nvPr/>
        </p:nvPicPr>
        <p:blipFill>
          <a:blip r:embed="rId5"/>
          <a:stretch>
            <a:fillRect/>
          </a:stretch>
        </p:blipFill>
        <p:spPr>
          <a:xfrm>
            <a:off x="8387251" y="1124949"/>
            <a:ext cx="3548439" cy="3615708"/>
          </a:xfrm>
          <a:prstGeom prst="rect">
            <a:avLst/>
          </a:prstGeom>
        </p:spPr>
      </p:pic>
    </p:spTree>
    <p:extLst>
      <p:ext uri="{BB962C8B-B14F-4D97-AF65-F5344CB8AC3E}">
        <p14:creationId xmlns:p14="http://schemas.microsoft.com/office/powerpoint/2010/main" val="1914364854"/>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6801BC-ED11-4C13-B570-590AA64A7E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ABFFAF-9675-4FEA-B2E7-9332FD2147B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8DEBDC5-C5D0-48FD-B1D3-DD417E11A82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Getting to Know Your Classmate_SL</Template>
  <TotalTime>11227</TotalTime>
  <Words>1024</Words>
  <Application>Microsoft Macintosh PowerPoint</Application>
  <PresentationFormat>Widescreen</PresentationFormat>
  <Paragraphs>82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Source Sans Pro</vt:lpstr>
      <vt:lpstr>Source Sans Pro SemiBold</vt:lpstr>
      <vt:lpstr>FunkyShapesDarkVTI</vt:lpstr>
      <vt:lpstr>Winning in nba</vt:lpstr>
      <vt:lpstr>Project Process</vt:lpstr>
      <vt:lpstr>Github</vt:lpstr>
      <vt:lpstr>Who wins?</vt:lpstr>
      <vt:lpstr>Top 10 offensive </vt:lpstr>
      <vt:lpstr>Top 10 defensive </vt:lpstr>
      <vt:lpstr>Home town hero</vt:lpstr>
      <vt:lpstr>Home town hero</vt:lpstr>
      <vt:lpstr>Home town hero</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
  <cp:lastModifiedBy>yichengtung919@gmail.com</cp:lastModifiedBy>
  <cp:revision>39</cp:revision>
  <dcterms:created xsi:type="dcterms:W3CDTF">2024-04-18T14:53:34Z</dcterms:created>
  <dcterms:modified xsi:type="dcterms:W3CDTF">2024-05-23T17:08:54Z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