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orient="horz" pos="96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56">
          <p15:clr>
            <a:srgbClr val="A4A3A4"/>
          </p15:clr>
        </p15:guide>
        <p15:guide id="5" pos="7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2BC67-146B-4C99-8D49-E1FFF84E3931}">
  <a:tblStyle styleId="{E2E2BC67-146B-4C99-8D49-E1FFF84E39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1"/>
  </p:normalViewPr>
  <p:slideViewPr>
    <p:cSldViewPr snapToGrid="0">
      <p:cViewPr varScale="1">
        <p:scale>
          <a:sx n="109" d="100"/>
          <a:sy n="109" d="100"/>
        </p:scale>
        <p:origin x="1224" y="192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showcase for Adversarial Search and Game Playing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are …, …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*Don’t mention all the names we will put in for showcasing work by: …. </a:t>
            </a: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af95ad3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af95ad3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6af95ad37_1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f8b24a0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f8b24a0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*End here, last slide</a:t>
            </a:r>
            <a:endParaRPr/>
          </a:p>
        </p:txBody>
      </p:sp>
      <p:sp>
        <p:nvSpPr>
          <p:cNvPr id="192" name="Google Shape;192;g4df8b24a0a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df8b24a0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df8b24a0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4df8b24a0a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df8b24a0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df8b24a0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Winner has more territory + captured stones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chess which is 10^120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-Justin</a:t>
            </a:r>
            <a:endParaRPr/>
          </a:p>
        </p:txBody>
      </p:sp>
      <p:sp>
        <p:nvSpPr>
          <p:cNvPr id="68" name="Google Shape;68;g4df8b24a0a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f95ad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f95ad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Winner has more territory + captured stones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chess which is 10^120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-Justin</a:t>
            </a:r>
            <a:endParaRPr/>
          </a:p>
        </p:txBody>
      </p:sp>
      <p:sp>
        <p:nvSpPr>
          <p:cNvPr id="77" name="Google Shape;77;g56af95ad37_1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af95ad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af95ad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6af95ad3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8c3e9a2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8c3e9a2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58c3e9a28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e765789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e765789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54e7657892_1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af95ad3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af95ad3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56af95ad37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f95ad3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f95ad3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56af95ad37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6af95ad3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6af95ad3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56af95ad37_1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0" y="990601"/>
            <a:ext cx="3383439" cy="10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10745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23709" y="1524001"/>
            <a:ext cx="7058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83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200"/>
              <a:buChar char="─"/>
              <a:defRPr sz="2200"/>
            </a:lvl2pPr>
            <a:lvl3pPr marL="1371600" lvl="2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 sz="1800"/>
            </a:lvl4pPr>
            <a:lvl5pPr marL="2286000" lvl="4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591890" y="1524000"/>
            <a:ext cx="3564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1"/>
          <p:cNvCxnSpPr/>
          <p:nvPr/>
        </p:nvCxnSpPr>
        <p:spPr>
          <a:xfrm rot="5400000">
            <a:off x="2447155" y="3581144"/>
            <a:ext cx="3810000" cy="2100"/>
          </a:xfrm>
          <a:prstGeom prst="straightConnector1">
            <a:avLst/>
          </a:prstGeom>
          <a:noFill/>
          <a:ln w="15875" cap="flat" cmpd="sng">
            <a:solidFill>
              <a:srgbClr val="B5B5B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2">
  <p:cSld name="Title2">
    <p:bg>
      <p:bgPr>
        <a:solidFill>
          <a:srgbClr val="AB192D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990601"/>
            <a:ext cx="3383437" cy="110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1182" y="2693986"/>
            <a:ext cx="4260818" cy="417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Red">
  <p:cSld name="BlankRed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6131" y="1066834"/>
            <a:ext cx="4459738" cy="4428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5475" y="1196100"/>
            <a:ext cx="91440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  <a:defRPr sz="4000" b="1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5475" y="19770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5" descr="greyWatermark-2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9092" y="2703302"/>
            <a:ext cx="4242908" cy="415469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530775" y="6400084"/>
            <a:ext cx="90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/>
            </a:lvl2pPr>
            <a:lvl3pPr marL="137160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o"/>
              <a:defRPr/>
            </a:lvl4pPr>
            <a:lvl5pPr marL="2286000" lvl="4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0160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6197600" y="16764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000"/>
              <a:buChar char="─"/>
              <a:defRPr sz="2000"/>
            </a:lvl2pPr>
            <a:lvl3pPr marL="137160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o"/>
              <a:defRPr sz="1600"/>
            </a:lvl4pPr>
            <a:lvl5pPr marL="228600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Caption">
  <p:cSld name="Photo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609600" y="1524000"/>
            <a:ext cx="78231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737600" y="1524000"/>
            <a:ext cx="2844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None/>
              <a:defRPr sz="2000"/>
            </a:lvl1pPr>
            <a:lvl2pPr marL="914400" lvl="1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800"/>
              <a:buChar char="─"/>
              <a:defRPr sz="1800"/>
            </a:lvl2pPr>
            <a:lvl3pPr marL="1371600" lvl="2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o"/>
              <a:defRPr sz="1400"/>
            </a:lvl4pPr>
            <a:lvl5pPr marL="2286000" lvl="4" indent="-3175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" y="6391657"/>
            <a:ext cx="61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Verdana"/>
              <a:buNone/>
              <a:defRPr sz="3200" b="1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Verdana"/>
              <a:buChar char="─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609600" y="1234967"/>
            <a:ext cx="11582400" cy="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315200" y="6400800"/>
            <a:ext cx="447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530775" y="6400084"/>
            <a:ext cx="9081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CS534 Artificial Intelligence: Bhat - Hu - Li - Seeley - Szpunar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109728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CS534 Spring 2019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Project Part Ⅱ</a:t>
            </a:r>
            <a:endParaRPr/>
          </a:p>
          <a:p>
            <a:pPr marL="4114800" lvl="0" indent="4572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/>
              <a:t>--Sudoku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r>
              <a:rPr lang="en-US" sz="2400" b="0"/>
              <a:t>Presentation by: Yichen Li, Jiayi Li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Verdana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Good expansibility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Theoretically support all n * n sudoku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Good efficiency when solve classical sudoku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When solving 9*9 and 16*16 sudoku problem, our program has a good efficiency.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 efficiency when solve complicated sudoku problem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─"/>
            </a:pPr>
            <a:r>
              <a:rPr lang="en-US"/>
              <a:t>When solving 25*25 sudoku, our program spend a lot of time and space.</a:t>
            </a:r>
            <a:endParaRPr/>
          </a:p>
          <a:p>
            <a:pPr marL="13716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/>
        </p:nvSpPr>
        <p:spPr>
          <a:xfrm>
            <a:off x="2965500" y="1593000"/>
            <a:ext cx="62610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Questions</a:t>
            </a:r>
            <a:endParaRPr sz="7200" b="1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609600" y="2537925"/>
            <a:ext cx="9144000" cy="1524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 Slides</a:t>
            </a: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What is Sudoku?</a:t>
            </a: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Sudoku is a logic-based, combinatorial number-placement puzzle. The objective is to fill a 9×9 grid with digits so that each column, each row, and each of the nine 3×3 subgrids that compose the grid contain all of the digits from 1 to 9. The puzzle setter provides a partially completed grid, which for a well-posed puzzle has a single solution.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What we do?</a:t>
            </a: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 implement a program that could solve classic 9*9 sudoku problem. Beside that, we expand our program and make it compatible with all n*n sudoku problem.</a:t>
            </a: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Detailed description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Variables: [0,0] [1,0] [2,3]........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Values: 0,1,2,3,...,dimension (dimension=9/16/25/...)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Constraints: </a:t>
            </a:r>
            <a:r>
              <a:rPr lang="en-US" dirty="0" err="1"/>
              <a:t>Alldiff</a:t>
            </a:r>
            <a:r>
              <a:rPr lang="en-US" dirty="0"/>
              <a:t> (row), </a:t>
            </a:r>
            <a:r>
              <a:rPr lang="en-US" dirty="0" err="1"/>
              <a:t>Alldiff</a:t>
            </a:r>
            <a:r>
              <a:rPr lang="en-US" dirty="0"/>
              <a:t>(column), </a:t>
            </a:r>
            <a:r>
              <a:rPr lang="en-US" dirty="0" err="1"/>
              <a:t>Alldiff</a:t>
            </a:r>
            <a:r>
              <a:rPr lang="en-US" dirty="0"/>
              <a:t>(3*3 / 4*4 / 5*5 /…)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00" y="3321425"/>
            <a:ext cx="2974550" cy="29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050" y="3493170"/>
            <a:ext cx="2682400" cy="26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4903222" y="2251450"/>
            <a:ext cx="6679200" cy="1180800"/>
          </a:xfrm>
          <a:prstGeom prst="rect">
            <a:avLst/>
          </a:prstGeom>
          <a:noFill/>
          <a:ln w="19050" cap="flat" cmpd="sng">
            <a:solidFill>
              <a:srgbClr val="CC41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09600" y="1253175"/>
            <a:ext cx="10972800" cy="124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lang="en-US" sz="2200"/>
              <a:t>Class csp(variable, domain, neighbours, constraints)</a:t>
            </a:r>
            <a:endParaRPr sz="2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─"/>
            </a:pPr>
            <a:r>
              <a:rPr lang="en-US" sz="1800"/>
              <a:t>Extends class of part 1</a:t>
            </a:r>
            <a:endParaRPr sz="180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852993" y="2463293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Instantiate SudokuCSP</a:t>
            </a:r>
            <a:endParaRPr sz="1800"/>
          </a:p>
        </p:txBody>
      </p:sp>
      <p:sp>
        <p:nvSpPr>
          <p:cNvPr id="105" name="Google Shape;105;p16"/>
          <p:cNvSpPr txBox="1"/>
          <p:nvPr/>
        </p:nvSpPr>
        <p:spPr>
          <a:xfrm>
            <a:off x="637097" y="2984653"/>
            <a:ext cx="1662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Get the dimension from the input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190850" y="3044270"/>
            <a:ext cx="10413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CSP graph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096411" y="2466021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Assign known squares</a:t>
            </a:r>
            <a:endParaRPr sz="1800"/>
          </a:p>
        </p:txBody>
      </p:sp>
      <p:sp>
        <p:nvSpPr>
          <p:cNvPr id="108" name="Google Shape;108;p16"/>
          <p:cNvSpPr/>
          <p:nvPr/>
        </p:nvSpPr>
        <p:spPr>
          <a:xfrm>
            <a:off x="7390859" y="2466021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AC3</a:t>
            </a:r>
            <a:endParaRPr sz="1800"/>
          </a:p>
        </p:txBody>
      </p:sp>
      <p:sp>
        <p:nvSpPr>
          <p:cNvPr id="109" name="Google Shape;109;p16"/>
          <p:cNvSpPr/>
          <p:nvPr/>
        </p:nvSpPr>
        <p:spPr>
          <a:xfrm>
            <a:off x="609575" y="2466021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Input file</a:t>
            </a:r>
            <a:endParaRPr sz="1800"/>
          </a:p>
        </p:txBody>
      </p:sp>
      <p:sp>
        <p:nvSpPr>
          <p:cNvPr id="110" name="Google Shape;110;p16"/>
          <p:cNvSpPr txBox="1"/>
          <p:nvPr/>
        </p:nvSpPr>
        <p:spPr>
          <a:xfrm>
            <a:off x="7339829" y="3004525"/>
            <a:ext cx="17679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Reduce values for some variables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1" name="Google Shape;111;p16"/>
          <p:cNvCxnSpPr>
            <a:stCxn id="109" idx="3"/>
            <a:endCxn id="104" idx="1"/>
          </p:cNvCxnSpPr>
          <p:nvPr/>
        </p:nvCxnSpPr>
        <p:spPr>
          <a:xfrm rot="10800000" flipH="1">
            <a:off x="2326475" y="2725971"/>
            <a:ext cx="5265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6"/>
          <p:cNvCxnSpPr>
            <a:stCxn id="107" idx="3"/>
            <a:endCxn id="108" idx="1"/>
          </p:cNvCxnSpPr>
          <p:nvPr/>
        </p:nvCxnSpPr>
        <p:spPr>
          <a:xfrm>
            <a:off x="6813311" y="2728671"/>
            <a:ext cx="57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6"/>
          <p:cNvSpPr/>
          <p:nvPr/>
        </p:nvSpPr>
        <p:spPr>
          <a:xfrm>
            <a:off x="9685306" y="3633993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Backtracking</a:t>
            </a:r>
            <a:endParaRPr sz="1800"/>
          </a:p>
        </p:txBody>
      </p:sp>
      <p:sp>
        <p:nvSpPr>
          <p:cNvPr id="114" name="Google Shape;114;p16"/>
          <p:cNvSpPr txBox="1"/>
          <p:nvPr/>
        </p:nvSpPr>
        <p:spPr>
          <a:xfrm>
            <a:off x="9712828" y="4159250"/>
            <a:ext cx="1662000" cy="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Minimum remaining heuristic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15" name="Google Shape;115;p16"/>
          <p:cNvCxnSpPr>
            <a:stCxn id="116" idx="2"/>
            <a:endCxn id="113" idx="0"/>
          </p:cNvCxnSpPr>
          <p:nvPr/>
        </p:nvCxnSpPr>
        <p:spPr>
          <a:xfrm>
            <a:off x="10543756" y="2991321"/>
            <a:ext cx="0" cy="64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6"/>
          <p:cNvSpPr/>
          <p:nvPr/>
        </p:nvSpPr>
        <p:spPr>
          <a:xfrm>
            <a:off x="4750635" y="3496445"/>
            <a:ext cx="2062736" cy="800354"/>
          </a:xfrm>
          <a:prstGeom prst="flowChartDecision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Reach Goal?</a:t>
            </a:r>
            <a:endParaRPr sz="1800"/>
          </a:p>
        </p:txBody>
      </p:sp>
      <p:cxnSp>
        <p:nvCxnSpPr>
          <p:cNvPr id="118" name="Google Shape;118;p16"/>
          <p:cNvCxnSpPr>
            <a:stCxn id="113" idx="1"/>
            <a:endCxn id="119" idx="3"/>
          </p:cNvCxnSpPr>
          <p:nvPr/>
        </p:nvCxnSpPr>
        <p:spPr>
          <a:xfrm rot="10800000">
            <a:off x="9121606" y="3896643"/>
            <a:ext cx="56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6"/>
          <p:cNvSpPr txBox="1"/>
          <p:nvPr/>
        </p:nvSpPr>
        <p:spPr>
          <a:xfrm>
            <a:off x="6746550" y="4382393"/>
            <a:ext cx="5520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NO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2326523" y="3633993"/>
            <a:ext cx="1716900" cy="525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Result</a:t>
            </a:r>
            <a:endParaRPr sz="1800"/>
          </a:p>
        </p:txBody>
      </p:sp>
      <p:cxnSp>
        <p:nvCxnSpPr>
          <p:cNvPr id="122" name="Google Shape;122;p16"/>
          <p:cNvCxnSpPr>
            <a:stCxn id="117" idx="1"/>
            <a:endCxn id="121" idx="3"/>
          </p:cNvCxnSpPr>
          <p:nvPr/>
        </p:nvCxnSpPr>
        <p:spPr>
          <a:xfrm rot="10800000">
            <a:off x="4043535" y="3896622"/>
            <a:ext cx="70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4198650" y="3710009"/>
            <a:ext cx="5520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YES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685306" y="2466021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Naked triples</a:t>
            </a:r>
            <a:endParaRPr sz="1800"/>
          </a:p>
        </p:txBody>
      </p:sp>
      <p:sp>
        <p:nvSpPr>
          <p:cNvPr id="119" name="Google Shape;119;p16"/>
          <p:cNvSpPr/>
          <p:nvPr/>
        </p:nvSpPr>
        <p:spPr>
          <a:xfrm>
            <a:off x="7404620" y="3633993"/>
            <a:ext cx="1716900" cy="52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AC3</a:t>
            </a:r>
            <a:endParaRPr sz="1800"/>
          </a:p>
        </p:txBody>
      </p:sp>
      <p:cxnSp>
        <p:nvCxnSpPr>
          <p:cNvPr id="124" name="Google Shape;124;p16"/>
          <p:cNvCxnSpPr>
            <a:stCxn id="119" idx="1"/>
            <a:endCxn id="117" idx="3"/>
          </p:cNvCxnSpPr>
          <p:nvPr/>
        </p:nvCxnSpPr>
        <p:spPr>
          <a:xfrm rot="10800000">
            <a:off x="6813320" y="3896643"/>
            <a:ext cx="59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>
            <a:stCxn id="117" idx="2"/>
            <a:endCxn id="119" idx="2"/>
          </p:cNvCxnSpPr>
          <p:nvPr/>
        </p:nvCxnSpPr>
        <p:spPr>
          <a:xfrm rot="-5400000">
            <a:off x="6953803" y="2987598"/>
            <a:ext cx="137400" cy="2481000"/>
          </a:xfrm>
          <a:prstGeom prst="bentConnector3">
            <a:avLst>
              <a:gd name="adj1" fmla="val -14976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6" name="Google Shape;126;p16"/>
          <p:cNvCxnSpPr>
            <a:endCxn id="107" idx="1"/>
          </p:cNvCxnSpPr>
          <p:nvPr/>
        </p:nvCxnSpPr>
        <p:spPr>
          <a:xfrm rot="10800000" flipH="1">
            <a:off x="4557311" y="2728671"/>
            <a:ext cx="539100" cy="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>
            <a:endCxn id="116" idx="1"/>
          </p:cNvCxnSpPr>
          <p:nvPr/>
        </p:nvCxnSpPr>
        <p:spPr>
          <a:xfrm>
            <a:off x="9095206" y="2723271"/>
            <a:ext cx="59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609600" y="4430350"/>
            <a:ext cx="10972800" cy="124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Char char="•"/>
            </a:pPr>
            <a:r>
              <a:rPr lang="en-US" sz="2200"/>
              <a:t>Naked triples</a:t>
            </a:r>
            <a:endParaRPr sz="2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─"/>
            </a:pPr>
            <a:r>
              <a:rPr lang="en-US" sz="1800"/>
              <a:t>In any unit (row, column or box), find three squares that each have a domain that contains the same three numbers or a subset of those numbers </a:t>
            </a:r>
            <a:endParaRPr sz="1800"/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9" name="Google Shape;129;p16"/>
          <p:cNvGraphicFramePr/>
          <p:nvPr/>
        </p:nvGraphicFramePr>
        <p:xfrm>
          <a:off x="3666025" y="5795463"/>
          <a:ext cx="3673800" cy="396210"/>
        </p:xfrm>
        <a:graphic>
          <a:graphicData uri="http://schemas.openxmlformats.org/drawingml/2006/table">
            <a:tbl>
              <a:tblPr>
                <a:noFill/>
                <a:tableStyleId>{E2E2BC67-146B-4C99-8D49-E1FFF84E3931}</a:tableStyleId>
              </a:tblPr>
              <a:tblGrid>
                <a:gridCol w="4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16"/>
          <p:cNvSpPr txBox="1"/>
          <p:nvPr/>
        </p:nvSpPr>
        <p:spPr>
          <a:xfrm>
            <a:off x="3357900" y="6296000"/>
            <a:ext cx="7071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(1,4)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389450" y="6296000"/>
            <a:ext cx="7071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(3,4)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6224525" y="6296000"/>
            <a:ext cx="1115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(1,3,4)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3" name="Google Shape;133;p16"/>
          <p:cNvCxnSpPr>
            <a:stCxn id="130" idx="0"/>
          </p:cNvCxnSpPr>
          <p:nvPr/>
        </p:nvCxnSpPr>
        <p:spPr>
          <a:xfrm rot="10800000" flipH="1">
            <a:off x="3711450" y="6038600"/>
            <a:ext cx="198600" cy="25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>
            <a:stCxn id="131" idx="0"/>
          </p:cNvCxnSpPr>
          <p:nvPr/>
        </p:nvCxnSpPr>
        <p:spPr>
          <a:xfrm rot="10800000">
            <a:off x="4650000" y="6063500"/>
            <a:ext cx="93000" cy="2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6"/>
          <p:cNvCxnSpPr>
            <a:stCxn id="132" idx="0"/>
          </p:cNvCxnSpPr>
          <p:nvPr/>
        </p:nvCxnSpPr>
        <p:spPr>
          <a:xfrm rot="10800000">
            <a:off x="6722225" y="6050900"/>
            <a:ext cx="60000" cy="2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</a:t>
            </a:r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9*9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Directly solved by AC-3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25" y="3247563"/>
            <a:ext cx="28956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650" y="3247575"/>
            <a:ext cx="28956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9*9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No result</a:t>
            </a:r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913" y="2614600"/>
            <a:ext cx="29241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50" y="5438825"/>
            <a:ext cx="2614706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9*9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900" y="2608375"/>
            <a:ext cx="32289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250" y="2608375"/>
            <a:ext cx="32289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Result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16*16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1" y="6387664"/>
            <a:ext cx="609600" cy="3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580575" y="6295975"/>
            <a:ext cx="5818500" cy="486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300" y="2693700"/>
            <a:ext cx="269557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0150" y="2693701"/>
            <a:ext cx="269557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420</Words>
  <Application>Microsoft Macintosh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Noto Sans Symbols</vt:lpstr>
      <vt:lpstr>Arial</vt:lpstr>
      <vt:lpstr>Calibri</vt:lpstr>
      <vt:lpstr>Courier New</vt:lpstr>
      <vt:lpstr>Times New Roman</vt:lpstr>
      <vt:lpstr>Verdana</vt:lpstr>
      <vt:lpstr>WPI-White</vt:lpstr>
      <vt:lpstr>CS534 Spring 2019 Project Part Ⅱ --Sudoku Presentation by: Yichen Li, Jiayi Li </vt:lpstr>
      <vt:lpstr>Introduction</vt:lpstr>
      <vt:lpstr>Introduction</vt:lpstr>
      <vt:lpstr>Detailed description</vt:lpstr>
      <vt:lpstr>Implementation</vt:lpstr>
      <vt:lpstr>Test Result</vt:lpstr>
      <vt:lpstr>Test Result</vt:lpstr>
      <vt:lpstr>Test Result</vt:lpstr>
      <vt:lpstr>Test Result</vt:lpstr>
      <vt:lpstr>Conclusion</vt:lpstr>
      <vt:lpstr>PowerPoint Presentation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CS534 Spring 2019 Project Part Ⅱ --Sudoku Presentation by: Yichen Li, Jiayi Li </dc:title>
  <cp:lastModifiedBy>Li, Yichen</cp:lastModifiedBy>
  <cp:revision>2</cp:revision>
  <dcterms:modified xsi:type="dcterms:W3CDTF">2019-04-24T21:29:37Z</dcterms:modified>
</cp:coreProperties>
</file>